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  <p:sldMasterId id="2147483780" r:id="rId2"/>
  </p:sldMasterIdLst>
  <p:sldIdLst>
    <p:sldId id="256" r:id="rId3"/>
    <p:sldId id="292" r:id="rId4"/>
    <p:sldId id="257" r:id="rId5"/>
    <p:sldId id="290" r:id="rId6"/>
    <p:sldId id="291" r:id="rId7"/>
    <p:sldId id="279" r:id="rId8"/>
    <p:sldId id="298" r:id="rId9"/>
    <p:sldId id="293" r:id="rId10"/>
    <p:sldId id="296" r:id="rId11"/>
    <p:sldId id="272" r:id="rId12"/>
    <p:sldId id="297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00"/>
    <a:srgbClr val="584E36"/>
    <a:srgbClr val="786C4A"/>
    <a:srgbClr val="6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/>
    <p:restoredTop sz="95820"/>
  </p:normalViewPr>
  <p:slideViewPr>
    <p:cSldViewPr snapToGrid="0">
      <p:cViewPr varScale="1">
        <p:scale>
          <a:sx n="109" d="100"/>
          <a:sy n="109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E923F-6238-4DF9-BD10-84CD4FC082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422088D-2546-4658-ADD7-4C7302C1341A}">
      <dgm:prSet/>
      <dgm:spPr/>
      <dgm:t>
        <a:bodyPr/>
        <a:lstStyle/>
        <a:p>
          <a:r>
            <a:rPr lang="en-US" b="1" dirty="0"/>
            <a:t>1.</a:t>
          </a:r>
        </a:p>
      </dgm:t>
    </dgm:pt>
    <dgm:pt modelId="{D10BDBAA-09C3-463C-A476-7E2BCD103C85}" type="parTrans" cxnId="{331D1F53-C065-471B-AA49-3AE144A2843E}">
      <dgm:prSet/>
      <dgm:spPr/>
      <dgm:t>
        <a:bodyPr/>
        <a:lstStyle/>
        <a:p>
          <a:pPr algn="just"/>
          <a:endParaRPr lang="en-US"/>
        </a:p>
      </dgm:t>
    </dgm:pt>
    <dgm:pt modelId="{BF9BADF3-CC45-4B4A-973A-86AD688E48B3}" type="sibTrans" cxnId="{331D1F53-C065-471B-AA49-3AE144A2843E}">
      <dgm:prSet/>
      <dgm:spPr/>
      <dgm:t>
        <a:bodyPr/>
        <a:lstStyle/>
        <a:p>
          <a:endParaRPr lang="en-US"/>
        </a:p>
      </dgm:t>
    </dgm:pt>
    <dgm:pt modelId="{D72C8A25-F705-4046-A657-66691D74572A}">
      <dgm:prSet/>
      <dgm:spPr/>
      <dgm:t>
        <a:bodyPr/>
        <a:lstStyle/>
        <a:p>
          <a:pPr algn="just"/>
          <a:r>
            <a:rPr lang="en-US" b="1" dirty="0">
              <a:solidFill>
                <a:srgbClr val="656767"/>
              </a:solidFill>
            </a:rPr>
            <a:t>For</a:t>
          </a:r>
          <a:r>
            <a:rPr lang="en-US" b="1" baseline="0" dirty="0">
              <a:solidFill>
                <a:srgbClr val="656767"/>
              </a:solidFill>
            </a:rPr>
            <a:t> all the LLMs for which we have an API, write python scripts that serve static images to the LLMs along with the question &amp; answer pairs and check for correctness. </a:t>
          </a:r>
        </a:p>
      </dgm:t>
    </dgm:pt>
    <dgm:pt modelId="{73C392A6-F9E2-487B-A4A3-693158B5DA08}" type="parTrans" cxnId="{81A445D9-4F3B-4408-91A8-C0EA9BE6916A}">
      <dgm:prSet/>
      <dgm:spPr/>
      <dgm:t>
        <a:bodyPr/>
        <a:lstStyle/>
        <a:p>
          <a:pPr algn="just"/>
          <a:endParaRPr lang="en-US"/>
        </a:p>
      </dgm:t>
    </dgm:pt>
    <dgm:pt modelId="{1A818DC2-1350-4E93-849E-5BA6BF9FAEDF}" type="sibTrans" cxnId="{81A445D9-4F3B-4408-91A8-C0EA9BE6916A}">
      <dgm:prSet/>
      <dgm:spPr/>
      <dgm:t>
        <a:bodyPr/>
        <a:lstStyle/>
        <a:p>
          <a:endParaRPr lang="en-US"/>
        </a:p>
      </dgm:t>
    </dgm:pt>
    <dgm:pt modelId="{6A431E7F-EC6B-4939-90BD-62DA8C323A6C}">
      <dgm:prSet/>
      <dgm:spPr/>
      <dgm:t>
        <a:bodyPr/>
        <a:lstStyle/>
        <a:p>
          <a:r>
            <a:rPr lang="en-US" b="1" dirty="0">
              <a:solidFill>
                <a:srgbClr val="656767"/>
              </a:solidFill>
            </a:rPr>
            <a:t>Determining if the performance of the models can be improved using prompt engineering. If yes, to what extent?</a:t>
          </a:r>
        </a:p>
      </dgm:t>
    </dgm:pt>
    <dgm:pt modelId="{04030C08-B1FE-43D6-A302-EC20D91CE96D}" type="parTrans" cxnId="{49FF93DD-8E19-421B-AE8B-609928DF9661}">
      <dgm:prSet/>
      <dgm:spPr/>
      <dgm:t>
        <a:bodyPr/>
        <a:lstStyle/>
        <a:p>
          <a:pPr algn="just"/>
          <a:endParaRPr lang="en-US"/>
        </a:p>
      </dgm:t>
    </dgm:pt>
    <dgm:pt modelId="{0B2ACD13-8560-4712-A4C3-FE2094010400}" type="sibTrans" cxnId="{49FF93DD-8E19-421B-AE8B-609928DF9661}">
      <dgm:prSet/>
      <dgm:spPr/>
      <dgm:t>
        <a:bodyPr/>
        <a:lstStyle/>
        <a:p>
          <a:endParaRPr lang="en-US"/>
        </a:p>
      </dgm:t>
    </dgm:pt>
    <dgm:pt modelId="{7FE8FF2C-3800-4684-8334-354B318DAE56}">
      <dgm:prSet/>
      <dgm:spPr/>
      <dgm:t>
        <a:bodyPr/>
        <a:lstStyle/>
        <a:p>
          <a:pPr algn="just"/>
          <a:r>
            <a:rPr lang="en-US" b="1" dirty="0">
              <a:solidFill>
                <a:srgbClr val="656767"/>
              </a:solidFill>
            </a:rPr>
            <a:t>We noticed that, sometimes, the model has no understanding of the underlying graph/chart but still gives the correct answer. This is because the answers are binary in nature. Need to figure out a way to test for this.</a:t>
          </a:r>
        </a:p>
      </dgm:t>
    </dgm:pt>
    <dgm:pt modelId="{608FAE97-F31E-4615-99D1-B00B8B50C0C9}" type="sibTrans" cxnId="{8AEE7AA4-A73D-4740-85D1-236438AB6700}">
      <dgm:prSet/>
      <dgm:spPr/>
      <dgm:t>
        <a:bodyPr/>
        <a:lstStyle/>
        <a:p>
          <a:endParaRPr lang="en-US"/>
        </a:p>
      </dgm:t>
    </dgm:pt>
    <dgm:pt modelId="{0FC22283-EF82-4B7A-8964-15379F53B3E1}" type="parTrans" cxnId="{8AEE7AA4-A73D-4740-85D1-236438AB6700}">
      <dgm:prSet/>
      <dgm:spPr/>
      <dgm:t>
        <a:bodyPr/>
        <a:lstStyle/>
        <a:p>
          <a:pPr algn="just"/>
          <a:endParaRPr lang="en-US"/>
        </a:p>
      </dgm:t>
    </dgm:pt>
    <dgm:pt modelId="{18D2709E-DE4D-4D32-8880-C3D7CB57E5FA}">
      <dgm:prSet/>
      <dgm:spPr/>
      <dgm:t>
        <a:bodyPr/>
        <a:lstStyle/>
        <a:p>
          <a:r>
            <a:rPr lang="en-US"/>
            <a:t>3.</a:t>
          </a:r>
        </a:p>
      </dgm:t>
    </dgm:pt>
    <dgm:pt modelId="{37949213-4932-4B16-8574-B321166EFD2F}" type="sibTrans" cxnId="{100353AA-0D34-4307-B979-0E05D3ECDAD0}">
      <dgm:prSet/>
      <dgm:spPr/>
      <dgm:t>
        <a:bodyPr/>
        <a:lstStyle/>
        <a:p>
          <a:endParaRPr lang="en-US"/>
        </a:p>
      </dgm:t>
    </dgm:pt>
    <dgm:pt modelId="{8F34C932-FABD-4649-80CD-44DA6772D8B8}" type="parTrans" cxnId="{100353AA-0D34-4307-B979-0E05D3ECDAD0}">
      <dgm:prSet/>
      <dgm:spPr/>
      <dgm:t>
        <a:bodyPr/>
        <a:lstStyle/>
        <a:p>
          <a:pPr algn="just"/>
          <a:endParaRPr lang="en-US"/>
        </a:p>
      </dgm:t>
    </dgm:pt>
    <dgm:pt modelId="{6804DA83-D37E-4BD0-893D-3F6158304374}">
      <dgm:prSet/>
      <dgm:spPr/>
      <dgm:t>
        <a:bodyPr/>
        <a:lstStyle/>
        <a:p>
          <a:r>
            <a:rPr lang="en-US"/>
            <a:t>2.</a:t>
          </a:r>
        </a:p>
      </dgm:t>
    </dgm:pt>
    <dgm:pt modelId="{B006AC50-727D-4937-9B13-69F4889E9403}" type="sibTrans" cxnId="{480B1BA8-AA25-4157-BFB0-2607D6D92DA8}">
      <dgm:prSet/>
      <dgm:spPr/>
      <dgm:t>
        <a:bodyPr/>
        <a:lstStyle/>
        <a:p>
          <a:endParaRPr lang="en-US"/>
        </a:p>
      </dgm:t>
    </dgm:pt>
    <dgm:pt modelId="{06C84E48-B9CB-46F2-8A25-0CB05A94D6D0}" type="parTrans" cxnId="{480B1BA8-AA25-4157-BFB0-2607D6D92DA8}">
      <dgm:prSet/>
      <dgm:spPr/>
      <dgm:t>
        <a:bodyPr/>
        <a:lstStyle/>
        <a:p>
          <a:pPr algn="just"/>
          <a:endParaRPr lang="en-US"/>
        </a:p>
      </dgm:t>
    </dgm:pt>
    <dgm:pt modelId="{690AEC7A-A133-894D-A393-B4BCEE77DAAC}" type="pres">
      <dgm:prSet presAssocID="{8F4E923F-6238-4DF9-BD10-84CD4FC082AA}" presName="Name0" presStyleCnt="0">
        <dgm:presLayoutVars>
          <dgm:dir/>
          <dgm:animLvl val="lvl"/>
          <dgm:resizeHandles val="exact"/>
        </dgm:presLayoutVars>
      </dgm:prSet>
      <dgm:spPr/>
    </dgm:pt>
    <dgm:pt modelId="{189209CE-2B46-7248-9618-60C8B78ED65C}" type="pres">
      <dgm:prSet presAssocID="{18D2709E-DE4D-4D32-8880-C3D7CB57E5FA}" presName="boxAndChildren" presStyleCnt="0"/>
      <dgm:spPr/>
    </dgm:pt>
    <dgm:pt modelId="{B07A23C0-E1F8-9D45-9D53-31F3E041DF9A}" type="pres">
      <dgm:prSet presAssocID="{18D2709E-DE4D-4D32-8880-C3D7CB57E5FA}" presName="parentTextBox" presStyleLbl="alignNode1" presStyleIdx="0" presStyleCnt="3"/>
      <dgm:spPr/>
    </dgm:pt>
    <dgm:pt modelId="{00AF6A07-07BA-974B-B011-BC5C2F0B77F5}" type="pres">
      <dgm:prSet presAssocID="{18D2709E-DE4D-4D32-8880-C3D7CB57E5FA}" presName="descendantBox" presStyleLbl="bgAccFollowNode1" presStyleIdx="0" presStyleCnt="3"/>
      <dgm:spPr/>
    </dgm:pt>
    <dgm:pt modelId="{120C5AFF-0F39-0E4D-9E1A-071E09C0F673}" type="pres">
      <dgm:prSet presAssocID="{B006AC50-727D-4937-9B13-69F4889E9403}" presName="sp" presStyleCnt="0"/>
      <dgm:spPr/>
    </dgm:pt>
    <dgm:pt modelId="{D1B795ED-1518-7C45-A290-475C2CDEECF3}" type="pres">
      <dgm:prSet presAssocID="{6804DA83-D37E-4BD0-893D-3F6158304374}" presName="arrowAndChildren" presStyleCnt="0"/>
      <dgm:spPr/>
    </dgm:pt>
    <dgm:pt modelId="{11AB194D-CEAD-2C4F-B033-9D5B3522E75E}" type="pres">
      <dgm:prSet presAssocID="{6804DA83-D37E-4BD0-893D-3F6158304374}" presName="parentTextArrow" presStyleLbl="node1" presStyleIdx="0" presStyleCnt="0"/>
      <dgm:spPr/>
    </dgm:pt>
    <dgm:pt modelId="{3AB295F4-44F0-E241-B4EA-53C04963DE1B}" type="pres">
      <dgm:prSet presAssocID="{6804DA83-D37E-4BD0-893D-3F6158304374}" presName="arrow" presStyleLbl="alignNode1" presStyleIdx="1" presStyleCnt="3"/>
      <dgm:spPr/>
    </dgm:pt>
    <dgm:pt modelId="{6FA0EE4E-DD8E-D143-B576-6D8096C317CD}" type="pres">
      <dgm:prSet presAssocID="{6804DA83-D37E-4BD0-893D-3F6158304374}" presName="descendantArrow" presStyleLbl="bgAccFollowNode1" presStyleIdx="1" presStyleCnt="3"/>
      <dgm:spPr/>
    </dgm:pt>
    <dgm:pt modelId="{5E80B3D9-B288-F34E-9486-D7A079FF15F7}" type="pres">
      <dgm:prSet presAssocID="{BF9BADF3-CC45-4B4A-973A-86AD688E48B3}" presName="sp" presStyleCnt="0"/>
      <dgm:spPr/>
    </dgm:pt>
    <dgm:pt modelId="{67F93B0B-1476-884A-A9AF-4CF1F1C5A71B}" type="pres">
      <dgm:prSet presAssocID="{0422088D-2546-4658-ADD7-4C7302C1341A}" presName="arrowAndChildren" presStyleCnt="0"/>
      <dgm:spPr/>
    </dgm:pt>
    <dgm:pt modelId="{0BBC2C64-FF7B-C243-8D26-B8DCB68CD6E5}" type="pres">
      <dgm:prSet presAssocID="{0422088D-2546-4658-ADD7-4C7302C1341A}" presName="parentTextArrow" presStyleLbl="node1" presStyleIdx="0" presStyleCnt="0"/>
      <dgm:spPr/>
    </dgm:pt>
    <dgm:pt modelId="{F407F119-E652-A84A-9A3B-B0FC734F76E3}" type="pres">
      <dgm:prSet presAssocID="{0422088D-2546-4658-ADD7-4C7302C1341A}" presName="arrow" presStyleLbl="alignNode1" presStyleIdx="2" presStyleCnt="3"/>
      <dgm:spPr/>
    </dgm:pt>
    <dgm:pt modelId="{E2ED6F1F-627D-824D-ACEB-7C09CBD232CD}" type="pres">
      <dgm:prSet presAssocID="{0422088D-2546-4658-ADD7-4C7302C1341A}" presName="descendantArrow" presStyleLbl="bgAccFollowNode1" presStyleIdx="2" presStyleCnt="3"/>
      <dgm:spPr/>
    </dgm:pt>
  </dgm:ptLst>
  <dgm:cxnLst>
    <dgm:cxn modelId="{331D1F53-C065-471B-AA49-3AE144A2843E}" srcId="{8F4E923F-6238-4DF9-BD10-84CD4FC082AA}" destId="{0422088D-2546-4658-ADD7-4C7302C1341A}" srcOrd="0" destOrd="0" parTransId="{D10BDBAA-09C3-463C-A476-7E2BCD103C85}" sibTransId="{BF9BADF3-CC45-4B4A-973A-86AD688E48B3}"/>
    <dgm:cxn modelId="{067F2B74-2E6F-5842-BFB4-5A070906CFFB}" type="presOf" srcId="{7FE8FF2C-3800-4684-8334-354B318DAE56}" destId="{6FA0EE4E-DD8E-D143-B576-6D8096C317CD}" srcOrd="0" destOrd="0" presId="urn:microsoft.com/office/officeart/2016/7/layout/VerticalDownArrowProcess"/>
    <dgm:cxn modelId="{A85F2277-A6AA-4845-907F-A1BDA18F3100}" type="presOf" srcId="{18D2709E-DE4D-4D32-8880-C3D7CB57E5FA}" destId="{B07A23C0-E1F8-9D45-9D53-31F3E041DF9A}" srcOrd="0" destOrd="0" presId="urn:microsoft.com/office/officeart/2016/7/layout/VerticalDownArrowProcess"/>
    <dgm:cxn modelId="{7BA8497D-5BAC-2349-B58E-7C02455AE555}" type="presOf" srcId="{8F4E923F-6238-4DF9-BD10-84CD4FC082AA}" destId="{690AEC7A-A133-894D-A393-B4BCEE77DAAC}" srcOrd="0" destOrd="0" presId="urn:microsoft.com/office/officeart/2016/7/layout/VerticalDownArrowProcess"/>
    <dgm:cxn modelId="{79F1F68E-BB9B-2549-BAA9-CCAF710C8D6E}" type="presOf" srcId="{D72C8A25-F705-4046-A657-66691D74572A}" destId="{E2ED6F1F-627D-824D-ACEB-7C09CBD232CD}" srcOrd="0" destOrd="0" presId="urn:microsoft.com/office/officeart/2016/7/layout/VerticalDownArrowProcess"/>
    <dgm:cxn modelId="{8AEE7AA4-A73D-4740-85D1-236438AB6700}" srcId="{6804DA83-D37E-4BD0-893D-3F6158304374}" destId="{7FE8FF2C-3800-4684-8334-354B318DAE56}" srcOrd="0" destOrd="0" parTransId="{0FC22283-EF82-4B7A-8964-15379F53B3E1}" sibTransId="{608FAE97-F31E-4615-99D1-B00B8B50C0C9}"/>
    <dgm:cxn modelId="{480B1BA8-AA25-4157-BFB0-2607D6D92DA8}" srcId="{8F4E923F-6238-4DF9-BD10-84CD4FC082AA}" destId="{6804DA83-D37E-4BD0-893D-3F6158304374}" srcOrd="1" destOrd="0" parTransId="{06C84E48-B9CB-46F2-8A25-0CB05A94D6D0}" sibTransId="{B006AC50-727D-4937-9B13-69F4889E9403}"/>
    <dgm:cxn modelId="{100353AA-0D34-4307-B979-0E05D3ECDAD0}" srcId="{8F4E923F-6238-4DF9-BD10-84CD4FC082AA}" destId="{18D2709E-DE4D-4D32-8880-C3D7CB57E5FA}" srcOrd="2" destOrd="0" parTransId="{8F34C932-FABD-4649-80CD-44DA6772D8B8}" sibTransId="{37949213-4932-4B16-8574-B321166EFD2F}"/>
    <dgm:cxn modelId="{D3E2AEB4-91AF-A14B-A67E-A7E3871C5D85}" type="presOf" srcId="{6804DA83-D37E-4BD0-893D-3F6158304374}" destId="{11AB194D-CEAD-2C4F-B033-9D5B3522E75E}" srcOrd="0" destOrd="0" presId="urn:microsoft.com/office/officeart/2016/7/layout/VerticalDownArrowProcess"/>
    <dgm:cxn modelId="{5E6201C1-909E-BB45-A249-4E057DF60930}" type="presOf" srcId="{0422088D-2546-4658-ADD7-4C7302C1341A}" destId="{0BBC2C64-FF7B-C243-8D26-B8DCB68CD6E5}" srcOrd="0" destOrd="0" presId="urn:microsoft.com/office/officeart/2016/7/layout/VerticalDownArrowProcess"/>
    <dgm:cxn modelId="{396FC5CC-37D2-4A4C-BCB0-54D70901558F}" type="presOf" srcId="{0422088D-2546-4658-ADD7-4C7302C1341A}" destId="{F407F119-E652-A84A-9A3B-B0FC734F76E3}" srcOrd="1" destOrd="0" presId="urn:microsoft.com/office/officeart/2016/7/layout/VerticalDownArrowProcess"/>
    <dgm:cxn modelId="{C78301D0-67D4-8444-ADFC-09D2261BCEB1}" type="presOf" srcId="{6804DA83-D37E-4BD0-893D-3F6158304374}" destId="{3AB295F4-44F0-E241-B4EA-53C04963DE1B}" srcOrd="1" destOrd="0" presId="urn:microsoft.com/office/officeart/2016/7/layout/VerticalDownArrowProcess"/>
    <dgm:cxn modelId="{C8A735D5-2485-4E4C-8A36-4BBB11B638AA}" type="presOf" srcId="{6A431E7F-EC6B-4939-90BD-62DA8C323A6C}" destId="{00AF6A07-07BA-974B-B011-BC5C2F0B77F5}" srcOrd="0" destOrd="0" presId="urn:microsoft.com/office/officeart/2016/7/layout/VerticalDownArrowProcess"/>
    <dgm:cxn modelId="{81A445D9-4F3B-4408-91A8-C0EA9BE6916A}" srcId="{0422088D-2546-4658-ADD7-4C7302C1341A}" destId="{D72C8A25-F705-4046-A657-66691D74572A}" srcOrd="0" destOrd="0" parTransId="{73C392A6-F9E2-487B-A4A3-693158B5DA08}" sibTransId="{1A818DC2-1350-4E93-849E-5BA6BF9FAEDF}"/>
    <dgm:cxn modelId="{49FF93DD-8E19-421B-AE8B-609928DF9661}" srcId="{18D2709E-DE4D-4D32-8880-C3D7CB57E5FA}" destId="{6A431E7F-EC6B-4939-90BD-62DA8C323A6C}" srcOrd="0" destOrd="0" parTransId="{04030C08-B1FE-43D6-A302-EC20D91CE96D}" sibTransId="{0B2ACD13-8560-4712-A4C3-FE2094010400}"/>
    <dgm:cxn modelId="{36CE4364-E2E2-F542-9E26-44BBE39FD508}" type="presParOf" srcId="{690AEC7A-A133-894D-A393-B4BCEE77DAAC}" destId="{189209CE-2B46-7248-9618-60C8B78ED65C}" srcOrd="0" destOrd="0" presId="urn:microsoft.com/office/officeart/2016/7/layout/VerticalDownArrowProcess"/>
    <dgm:cxn modelId="{332BC4AC-6090-F84D-8121-E91BA57CDF4E}" type="presParOf" srcId="{189209CE-2B46-7248-9618-60C8B78ED65C}" destId="{B07A23C0-E1F8-9D45-9D53-31F3E041DF9A}" srcOrd="0" destOrd="0" presId="urn:microsoft.com/office/officeart/2016/7/layout/VerticalDownArrowProcess"/>
    <dgm:cxn modelId="{3FD9E583-3455-604F-BBAD-A9AE247DC523}" type="presParOf" srcId="{189209CE-2B46-7248-9618-60C8B78ED65C}" destId="{00AF6A07-07BA-974B-B011-BC5C2F0B77F5}" srcOrd="1" destOrd="0" presId="urn:microsoft.com/office/officeart/2016/7/layout/VerticalDownArrowProcess"/>
    <dgm:cxn modelId="{921BC28A-1FDA-6247-AACE-66CAD2BDD3A4}" type="presParOf" srcId="{690AEC7A-A133-894D-A393-B4BCEE77DAAC}" destId="{120C5AFF-0F39-0E4D-9E1A-071E09C0F673}" srcOrd="1" destOrd="0" presId="urn:microsoft.com/office/officeart/2016/7/layout/VerticalDownArrowProcess"/>
    <dgm:cxn modelId="{9C194B5C-C547-9F49-BA16-6120D04687D9}" type="presParOf" srcId="{690AEC7A-A133-894D-A393-B4BCEE77DAAC}" destId="{D1B795ED-1518-7C45-A290-475C2CDEECF3}" srcOrd="2" destOrd="0" presId="urn:microsoft.com/office/officeart/2016/7/layout/VerticalDownArrowProcess"/>
    <dgm:cxn modelId="{FFEBABBA-8FED-B744-AF6D-73EF76441505}" type="presParOf" srcId="{D1B795ED-1518-7C45-A290-475C2CDEECF3}" destId="{11AB194D-CEAD-2C4F-B033-9D5B3522E75E}" srcOrd="0" destOrd="0" presId="urn:microsoft.com/office/officeart/2016/7/layout/VerticalDownArrowProcess"/>
    <dgm:cxn modelId="{7B16CD86-C5EA-EE42-A457-04CCA31D0537}" type="presParOf" srcId="{D1B795ED-1518-7C45-A290-475C2CDEECF3}" destId="{3AB295F4-44F0-E241-B4EA-53C04963DE1B}" srcOrd="1" destOrd="0" presId="urn:microsoft.com/office/officeart/2016/7/layout/VerticalDownArrowProcess"/>
    <dgm:cxn modelId="{B3A2B3C6-FC54-2643-83A5-B63D52E5FF71}" type="presParOf" srcId="{D1B795ED-1518-7C45-A290-475C2CDEECF3}" destId="{6FA0EE4E-DD8E-D143-B576-6D8096C317CD}" srcOrd="2" destOrd="0" presId="urn:microsoft.com/office/officeart/2016/7/layout/VerticalDownArrowProcess"/>
    <dgm:cxn modelId="{F3D34C56-20BA-7D41-AF01-42232A7BA2F5}" type="presParOf" srcId="{690AEC7A-A133-894D-A393-B4BCEE77DAAC}" destId="{5E80B3D9-B288-F34E-9486-D7A079FF15F7}" srcOrd="3" destOrd="0" presId="urn:microsoft.com/office/officeart/2016/7/layout/VerticalDownArrowProcess"/>
    <dgm:cxn modelId="{0F306949-CF53-BC42-BC52-5CC1811D3343}" type="presParOf" srcId="{690AEC7A-A133-894D-A393-B4BCEE77DAAC}" destId="{67F93B0B-1476-884A-A9AF-4CF1F1C5A71B}" srcOrd="4" destOrd="0" presId="urn:microsoft.com/office/officeart/2016/7/layout/VerticalDownArrowProcess"/>
    <dgm:cxn modelId="{1780445F-81D0-7C4A-8D0E-05091E0E5D6A}" type="presParOf" srcId="{67F93B0B-1476-884A-A9AF-4CF1F1C5A71B}" destId="{0BBC2C64-FF7B-C243-8D26-B8DCB68CD6E5}" srcOrd="0" destOrd="0" presId="urn:microsoft.com/office/officeart/2016/7/layout/VerticalDownArrowProcess"/>
    <dgm:cxn modelId="{40706B57-45BB-2240-9FE8-7968A5D612F2}" type="presParOf" srcId="{67F93B0B-1476-884A-A9AF-4CF1F1C5A71B}" destId="{F407F119-E652-A84A-9A3B-B0FC734F76E3}" srcOrd="1" destOrd="0" presId="urn:microsoft.com/office/officeart/2016/7/layout/VerticalDownArrowProcess"/>
    <dgm:cxn modelId="{77763F67-3F85-A249-802B-E2775EDDA3CA}" type="presParOf" srcId="{67F93B0B-1476-884A-A9AF-4CF1F1C5A71B}" destId="{E2ED6F1F-627D-824D-ACEB-7C09CBD232C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E923F-6238-4DF9-BD10-84CD4FC082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422088D-2546-4658-ADD7-4C7302C1341A}">
      <dgm:prSet/>
      <dgm:spPr/>
      <dgm:t>
        <a:bodyPr/>
        <a:lstStyle/>
        <a:p>
          <a:pPr algn="ctr"/>
          <a:r>
            <a:rPr lang="en-US" b="1"/>
            <a:t>4.</a:t>
          </a:r>
        </a:p>
      </dgm:t>
    </dgm:pt>
    <dgm:pt modelId="{D10BDBAA-09C3-463C-A476-7E2BCD103C85}" type="parTrans" cxnId="{331D1F53-C065-471B-AA49-3AE144A2843E}">
      <dgm:prSet/>
      <dgm:spPr/>
      <dgm:t>
        <a:bodyPr/>
        <a:lstStyle/>
        <a:p>
          <a:pPr algn="just"/>
          <a:endParaRPr lang="en-US"/>
        </a:p>
      </dgm:t>
    </dgm:pt>
    <dgm:pt modelId="{BF9BADF3-CC45-4B4A-973A-86AD688E48B3}" type="sibTrans" cxnId="{331D1F53-C065-471B-AA49-3AE144A2843E}">
      <dgm:prSet/>
      <dgm:spPr/>
      <dgm:t>
        <a:bodyPr/>
        <a:lstStyle/>
        <a:p>
          <a:pPr algn="just"/>
          <a:endParaRPr lang="en-US"/>
        </a:p>
      </dgm:t>
    </dgm:pt>
    <dgm:pt modelId="{D72C8A25-F705-4046-A657-66691D74572A}">
      <dgm:prSet/>
      <dgm:spPr/>
      <dgm:t>
        <a:bodyPr/>
        <a:lstStyle/>
        <a:p>
          <a:pPr algn="just"/>
          <a:r>
            <a:rPr lang="en-US" b="1">
              <a:solidFill>
                <a:srgbClr val="656767"/>
              </a:solidFill>
            </a:rPr>
            <a:t>See if we can utilize LLMs for creating visualizations of various types of data like tables and graphs. </a:t>
          </a:r>
          <a:endParaRPr lang="en-US" b="1" baseline="0">
            <a:solidFill>
              <a:srgbClr val="656767"/>
            </a:solidFill>
          </a:endParaRPr>
        </a:p>
      </dgm:t>
    </dgm:pt>
    <dgm:pt modelId="{73C392A6-F9E2-487B-A4A3-693158B5DA08}" type="parTrans" cxnId="{81A445D9-4F3B-4408-91A8-C0EA9BE6916A}">
      <dgm:prSet/>
      <dgm:spPr/>
      <dgm:t>
        <a:bodyPr/>
        <a:lstStyle/>
        <a:p>
          <a:pPr algn="just"/>
          <a:endParaRPr lang="en-US"/>
        </a:p>
      </dgm:t>
    </dgm:pt>
    <dgm:pt modelId="{1A818DC2-1350-4E93-849E-5BA6BF9FAEDF}" type="sibTrans" cxnId="{81A445D9-4F3B-4408-91A8-C0EA9BE6916A}">
      <dgm:prSet/>
      <dgm:spPr/>
      <dgm:t>
        <a:bodyPr/>
        <a:lstStyle/>
        <a:p>
          <a:pPr algn="just"/>
          <a:endParaRPr lang="en-US"/>
        </a:p>
      </dgm:t>
    </dgm:pt>
    <dgm:pt modelId="{690AEC7A-A133-894D-A393-B4BCEE77DAAC}" type="pres">
      <dgm:prSet presAssocID="{8F4E923F-6238-4DF9-BD10-84CD4FC082AA}" presName="Name0" presStyleCnt="0">
        <dgm:presLayoutVars>
          <dgm:dir/>
          <dgm:animLvl val="lvl"/>
          <dgm:resizeHandles val="exact"/>
        </dgm:presLayoutVars>
      </dgm:prSet>
      <dgm:spPr/>
    </dgm:pt>
    <dgm:pt modelId="{DCF1B1A6-A4D6-443E-9F49-6535A074F188}" type="pres">
      <dgm:prSet presAssocID="{0422088D-2546-4658-ADD7-4C7302C1341A}" presName="boxAndChildren" presStyleCnt="0"/>
      <dgm:spPr/>
    </dgm:pt>
    <dgm:pt modelId="{5475C8DD-9CEB-4B6F-A05E-B7F9021BD068}" type="pres">
      <dgm:prSet presAssocID="{0422088D-2546-4658-ADD7-4C7302C1341A}" presName="parentTextBox" presStyleLbl="alignNode1" presStyleIdx="0" presStyleCnt="1"/>
      <dgm:spPr/>
    </dgm:pt>
    <dgm:pt modelId="{91288C88-28D5-4452-9FA9-281033D26E1F}" type="pres">
      <dgm:prSet presAssocID="{0422088D-2546-4658-ADD7-4C7302C1341A}" presName="descendantBox" presStyleLbl="bgAccFollowNode1" presStyleIdx="0" presStyleCnt="1"/>
      <dgm:spPr/>
    </dgm:pt>
  </dgm:ptLst>
  <dgm:cxnLst>
    <dgm:cxn modelId="{9D9DCB1F-23DB-479B-907E-C49C9C668FBD}" type="presOf" srcId="{D72C8A25-F705-4046-A657-66691D74572A}" destId="{91288C88-28D5-4452-9FA9-281033D26E1F}" srcOrd="0" destOrd="0" presId="urn:microsoft.com/office/officeart/2016/7/layout/VerticalDownArrowProcess"/>
    <dgm:cxn modelId="{331D1F53-C065-471B-AA49-3AE144A2843E}" srcId="{8F4E923F-6238-4DF9-BD10-84CD4FC082AA}" destId="{0422088D-2546-4658-ADD7-4C7302C1341A}" srcOrd="0" destOrd="0" parTransId="{D10BDBAA-09C3-463C-A476-7E2BCD103C85}" sibTransId="{BF9BADF3-CC45-4B4A-973A-86AD688E48B3}"/>
    <dgm:cxn modelId="{7BA8497D-5BAC-2349-B58E-7C02455AE555}" type="presOf" srcId="{8F4E923F-6238-4DF9-BD10-84CD4FC082AA}" destId="{690AEC7A-A133-894D-A393-B4BCEE77DAAC}" srcOrd="0" destOrd="0" presId="urn:microsoft.com/office/officeart/2016/7/layout/VerticalDownArrowProcess"/>
    <dgm:cxn modelId="{A36D9DB7-6EC7-4253-8E81-B5EBB4A39258}" type="presOf" srcId="{0422088D-2546-4658-ADD7-4C7302C1341A}" destId="{5475C8DD-9CEB-4B6F-A05E-B7F9021BD068}" srcOrd="0" destOrd="0" presId="urn:microsoft.com/office/officeart/2016/7/layout/VerticalDownArrowProcess"/>
    <dgm:cxn modelId="{81A445D9-4F3B-4408-91A8-C0EA9BE6916A}" srcId="{0422088D-2546-4658-ADD7-4C7302C1341A}" destId="{D72C8A25-F705-4046-A657-66691D74572A}" srcOrd="0" destOrd="0" parTransId="{73C392A6-F9E2-487B-A4A3-693158B5DA08}" sibTransId="{1A818DC2-1350-4E93-849E-5BA6BF9FAEDF}"/>
    <dgm:cxn modelId="{9C7E7239-1114-416A-9D33-5F7C0FACF442}" type="presParOf" srcId="{690AEC7A-A133-894D-A393-B4BCEE77DAAC}" destId="{DCF1B1A6-A4D6-443E-9F49-6535A074F188}" srcOrd="0" destOrd="0" presId="urn:microsoft.com/office/officeart/2016/7/layout/VerticalDownArrowProcess"/>
    <dgm:cxn modelId="{63169E54-2310-4281-BA6D-03002CE08981}" type="presParOf" srcId="{DCF1B1A6-A4D6-443E-9F49-6535A074F188}" destId="{5475C8DD-9CEB-4B6F-A05E-B7F9021BD068}" srcOrd="0" destOrd="0" presId="urn:microsoft.com/office/officeart/2016/7/layout/VerticalDownArrowProcess"/>
    <dgm:cxn modelId="{F310673C-950B-45A8-B557-D37BED81AAFD}" type="presParOf" srcId="{DCF1B1A6-A4D6-443E-9F49-6535A074F188}" destId="{91288C88-28D5-4452-9FA9-281033D26E1F}" srcOrd="1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A23C0-E1F8-9D45-9D53-31F3E041DF9A}">
      <dsp:nvSpPr>
        <dsp:cNvPr id="0" name=""/>
        <dsp:cNvSpPr/>
      </dsp:nvSpPr>
      <dsp:spPr>
        <a:xfrm>
          <a:off x="0" y="4804453"/>
          <a:ext cx="1716953" cy="1576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10" tIns="256032" rIns="1221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3.</a:t>
          </a:r>
        </a:p>
      </dsp:txBody>
      <dsp:txXfrm>
        <a:off x="0" y="4804453"/>
        <a:ext cx="1716953" cy="1576928"/>
      </dsp:txXfrm>
    </dsp:sp>
    <dsp:sp modelId="{00AF6A07-07BA-974B-B011-BC5C2F0B77F5}">
      <dsp:nvSpPr>
        <dsp:cNvPr id="0" name=""/>
        <dsp:cNvSpPr/>
      </dsp:nvSpPr>
      <dsp:spPr>
        <a:xfrm>
          <a:off x="1716953" y="4804453"/>
          <a:ext cx="5150861" cy="15769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84" tIns="203200" rIns="10448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656767"/>
              </a:solidFill>
            </a:rPr>
            <a:t>Determining if the performance of the models can be improved using prompt engineering. If yes, to what extent?</a:t>
          </a:r>
        </a:p>
      </dsp:txBody>
      <dsp:txXfrm>
        <a:off x="1716953" y="4804453"/>
        <a:ext cx="5150861" cy="1576928"/>
      </dsp:txXfrm>
    </dsp:sp>
    <dsp:sp modelId="{3AB295F4-44F0-E241-B4EA-53C04963DE1B}">
      <dsp:nvSpPr>
        <dsp:cNvPr id="0" name=""/>
        <dsp:cNvSpPr/>
      </dsp:nvSpPr>
      <dsp:spPr>
        <a:xfrm rot="10800000">
          <a:off x="0" y="2402791"/>
          <a:ext cx="1716953" cy="2425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10" tIns="256032" rIns="1221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2.</a:t>
          </a:r>
        </a:p>
      </dsp:txBody>
      <dsp:txXfrm rot="-10800000">
        <a:off x="0" y="2402791"/>
        <a:ext cx="1716953" cy="1576455"/>
      </dsp:txXfrm>
    </dsp:sp>
    <dsp:sp modelId="{6FA0EE4E-DD8E-D143-B576-6D8096C317CD}">
      <dsp:nvSpPr>
        <dsp:cNvPr id="0" name=""/>
        <dsp:cNvSpPr/>
      </dsp:nvSpPr>
      <dsp:spPr>
        <a:xfrm>
          <a:off x="1716953" y="2402791"/>
          <a:ext cx="5150861" cy="157645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84" tIns="203200" rIns="104484" bIns="20320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656767"/>
              </a:solidFill>
            </a:rPr>
            <a:t>We noticed that, sometimes, the model has no understanding of the underlying graph/chart but still gives the correct answer. This is because the answers are binary in nature. Need to figure out a way to test for this.</a:t>
          </a:r>
        </a:p>
      </dsp:txBody>
      <dsp:txXfrm>
        <a:off x="1716953" y="2402791"/>
        <a:ext cx="5150861" cy="1576455"/>
      </dsp:txXfrm>
    </dsp:sp>
    <dsp:sp modelId="{F407F119-E652-A84A-9A3B-B0FC734F76E3}">
      <dsp:nvSpPr>
        <dsp:cNvPr id="0" name=""/>
        <dsp:cNvSpPr/>
      </dsp:nvSpPr>
      <dsp:spPr>
        <a:xfrm rot="10800000">
          <a:off x="0" y="1128"/>
          <a:ext cx="1716953" cy="24253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10" tIns="256032" rIns="1221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1.</a:t>
          </a:r>
        </a:p>
      </dsp:txBody>
      <dsp:txXfrm rot="-10800000">
        <a:off x="0" y="1128"/>
        <a:ext cx="1716953" cy="1576455"/>
      </dsp:txXfrm>
    </dsp:sp>
    <dsp:sp modelId="{E2ED6F1F-627D-824D-ACEB-7C09CBD232CD}">
      <dsp:nvSpPr>
        <dsp:cNvPr id="0" name=""/>
        <dsp:cNvSpPr/>
      </dsp:nvSpPr>
      <dsp:spPr>
        <a:xfrm>
          <a:off x="1716953" y="1128"/>
          <a:ext cx="5150861" cy="157645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84" tIns="203200" rIns="104484" bIns="20320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656767"/>
              </a:solidFill>
            </a:rPr>
            <a:t>For</a:t>
          </a:r>
          <a:r>
            <a:rPr lang="en-US" sz="1600" b="1" kern="1200" baseline="0" dirty="0">
              <a:solidFill>
                <a:srgbClr val="656767"/>
              </a:solidFill>
            </a:rPr>
            <a:t> all the LLMs for which we have an API, write python scripts that serve static images to the LLMs along with the question &amp; answer pairs and check for correctness. </a:t>
          </a:r>
        </a:p>
      </dsp:txBody>
      <dsp:txXfrm>
        <a:off x="1716953" y="1128"/>
        <a:ext cx="5150861" cy="1576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C8DD-9CEB-4B6F-A05E-B7F9021BD068}">
      <dsp:nvSpPr>
        <dsp:cNvPr id="0" name=""/>
        <dsp:cNvSpPr/>
      </dsp:nvSpPr>
      <dsp:spPr>
        <a:xfrm>
          <a:off x="0" y="0"/>
          <a:ext cx="1610619" cy="17514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47" tIns="256032" rIns="1145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4.</a:t>
          </a:r>
        </a:p>
      </dsp:txBody>
      <dsp:txXfrm>
        <a:off x="0" y="0"/>
        <a:ext cx="1610619" cy="1751427"/>
      </dsp:txXfrm>
    </dsp:sp>
    <dsp:sp modelId="{91288C88-28D5-4452-9FA9-281033D26E1F}">
      <dsp:nvSpPr>
        <dsp:cNvPr id="0" name=""/>
        <dsp:cNvSpPr/>
      </dsp:nvSpPr>
      <dsp:spPr>
        <a:xfrm>
          <a:off x="1610619" y="0"/>
          <a:ext cx="4831858" cy="175142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13" tIns="266700" rIns="98013" bIns="26670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rgbClr val="656767"/>
              </a:solidFill>
            </a:rPr>
            <a:t>See if we can utilize LLMs for creating visualizations of various types of data like tables and graphs. </a:t>
          </a:r>
          <a:endParaRPr lang="en-US" sz="2100" b="1" kern="1200" baseline="0">
            <a:solidFill>
              <a:srgbClr val="656767"/>
            </a:solidFill>
          </a:endParaRPr>
        </a:p>
      </dsp:txBody>
      <dsp:txXfrm>
        <a:off x="1610619" y="0"/>
        <a:ext cx="4831858" cy="175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E52F-ED19-10E8-49F5-2DB477C1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7562A-B614-E771-3D5F-E2D5094FF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B277-EE61-C07A-0AE6-C6CE0D4A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BC15-ADBD-705F-DC72-802B3B11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6F21-3BDF-4FAD-5A60-64B3CAB0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B21-4813-4996-6766-9774609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37D8-FFD6-B38B-836D-C560A7FD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A4A1-D7EB-5967-859A-5872DD46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A97D-0D77-1DB4-2631-804C27CE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BCA-2E1D-80C6-8A81-58BED78B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4C1B-B5C1-3A52-49BE-168E202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01DF-4C6C-10A8-7010-CD57F82D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392BB-8D94-828E-9263-1CCF6F4B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3846-7EE0-8961-65CE-C4DE819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7788-8732-1CF6-A388-0EF730C1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0BC-EC77-E9C4-C48A-8956D14B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DA8A-2EFA-C50D-ED5D-82290CFB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903E-151C-CA5E-15C1-8F3769DA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0BF6-A7A6-93E5-3E55-16F700A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9C10-662C-D761-5F11-8DDD3CBA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C416-565B-D694-F68F-D0F4FBDC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BCD9-D32A-93E3-6FC6-4AA98BB6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480B-8751-29A2-760F-E2763F49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457F1-6604-912E-228D-9B94B050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43B3-0312-987B-FB25-6517329C4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AD5AA-7C44-41C9-4D95-7FC837FD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C6DC7-D6CA-3A6C-3F4B-8C1F9672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0016-0377-B1F2-5F2C-E468315B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9D3F-A003-328A-3FE3-8618A0F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0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653-674A-82BC-52C6-F6A72FB5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89E22-43F5-68B9-D021-D65B3BE8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B5CC8-1310-9250-52AE-C2221A4D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E248B-1E50-9F44-AB7B-C2BD0792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9ABB2-A8A1-3113-C6CE-F132E3A5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771AC-E766-73B8-C4A6-41C0C845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5DA6-2F0F-A771-B187-638AB8AD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6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B1F2-8963-A625-088A-4B20A3E1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A91A-6A1F-1432-58E8-7BB0646E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49B3-B895-D185-C773-89379F38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B83A-2993-1EB5-2A61-D4C698D9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B1220-B697-6DD1-E411-BC396E25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8D2D-A23B-6284-64E5-68CDF2BD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A142-E8F2-C075-CAAF-6680455E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7AAF2-E781-2E33-E9F3-EF64B1728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BB36C-2C37-18C8-BF24-972696A0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70A3-5706-69BA-508E-818BD80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EBA16-2E2F-636E-94A0-CE97903A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B495-520F-B421-3EE3-386FA93A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1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0208-5339-09A6-EF89-B7B47B65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1DC1-34BD-ED06-2F5F-711B79EE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93FC-2B5E-D5E3-12E4-DC154549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DB1B-B40E-93B5-87A3-1B170A6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E924-89AF-77E6-EF0B-CEDE560B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0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5ED9D-D731-403B-77DF-1398838C2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F1A04-2B55-4279-F033-E36EF9BC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D062-67CD-DFBB-37D1-09E20BC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4B09-1D93-F090-1638-B5E65675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966D-8F70-E92F-C63C-74488992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DC84B-FD09-C765-08A4-7BD51809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E65C-F4D6-DE6A-B11D-E741C5EC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3282-61E9-D069-E743-0A542800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3789-DB68-E2D6-AAD3-34D999C7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8DC4-F08F-C987-FC40-87660DD9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bind-llm.opengvlab.com/?" TargetMode="External"/><Relationship Id="rId3" Type="http://schemas.openxmlformats.org/officeDocument/2006/relationships/hyperlink" Target="https://replicate.com/joehoover/mplug-owl" TargetMode="External"/><Relationship Id="rId7" Type="http://schemas.openxmlformats.org/officeDocument/2006/relationships/hyperlink" Target="https://huggingface.co/spaces/Qwen/Qwen-VL-Max" TargetMode="External"/><Relationship Id="rId2" Type="http://schemas.openxmlformats.org/officeDocument/2006/relationships/hyperlink" Target="https://github.com/NielsRogge/Transformers-Tutorials/tree/master/BLIP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lava.hliu.cc/?view=api" TargetMode="External"/><Relationship Id="rId5" Type="http://schemas.openxmlformats.org/officeDocument/2006/relationships/hyperlink" Target="https://huggingface.co/microsoft/git-large" TargetMode="External"/><Relationship Id="rId4" Type="http://schemas.openxmlformats.org/officeDocument/2006/relationships/hyperlink" Target="https://platform.openai.com/docs/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csuhan/LLaMA-Adapter" TargetMode="External"/><Relationship Id="rId7" Type="http://schemas.openxmlformats.org/officeDocument/2006/relationships/hyperlink" Target="https://gemini.google.com/app" TargetMode="External"/><Relationship Id="rId2" Type="http://schemas.openxmlformats.org/officeDocument/2006/relationships/hyperlink" Target="https://huggingface.co/spaces/mlpc-lab/BLI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vertex-ai/generative-ai/docs/model-reference/gemini#gemini-pro-vision" TargetMode="External"/><Relationship Id="rId5" Type="http://schemas.openxmlformats.org/officeDocument/2006/relationships/hyperlink" Target="https://huggingface.co/spaces/MAGAer13/mPLUG-Owl2" TargetMode="External"/><Relationship Id="rId4" Type="http://schemas.openxmlformats.org/officeDocument/2006/relationships/hyperlink" Target="https://huggingface.co/spaces/Vision-CAIR/minigpt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E051AA-0631-4833-B52C-BE76B9D3A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29316-8F5B-4EA1-9581-1F1152944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03142-F186-9717-2133-39CC5FCD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848" y="1273951"/>
            <a:ext cx="6757096" cy="30427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IN" sz="4200" dirty="0">
                <a:effectLst/>
                <a:latin typeface="Arial" panose="020B0604020202020204" pitchFamily="34" charset="0"/>
              </a:rPr>
              <a:t>Analysis of multimodal LLMs in Visualization Tasks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9786B-2829-58A7-FED8-C7E5425D3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6281" y="5214407"/>
            <a:ext cx="5830274" cy="709943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Presented by: </a:t>
            </a:r>
            <a:r>
              <a:rPr lang="en-US" u="sng" dirty="0"/>
              <a:t>Saadiq Rauf Khan (2022EET2101)</a:t>
            </a:r>
          </a:p>
          <a:p>
            <a:pPr algn="r">
              <a:spcAft>
                <a:spcPts val="600"/>
              </a:spcAft>
            </a:pPr>
            <a:r>
              <a:rPr lang="en-US" dirty="0"/>
              <a:t>             &amp;</a:t>
            </a:r>
            <a:r>
              <a:rPr lang="en-US" i="1" dirty="0"/>
              <a:t> </a:t>
            </a:r>
            <a:r>
              <a:rPr lang="en-US" u="sng" dirty="0"/>
              <a:t>Vinit Raman Chandak (2022EET2109)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1D7A6-5D57-426A-A17A-1FD70DF6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B486D1-EF0A-4077-9343-C9DB94C0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46751-9C0C-4565-B6A3-3B1C50E6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BA2A92-1748-4444-9DE9-95CEFF28F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4978707-AAE0-A4E4-CD46-691B687C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46" y="1474762"/>
            <a:ext cx="2829560" cy="2829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07A4D-B8F7-4B71-1928-0E0C173E6AC1}"/>
              </a:ext>
            </a:extLst>
          </p:cNvPr>
          <p:cNvSpPr txBox="1"/>
          <p:nvPr/>
        </p:nvSpPr>
        <p:spPr>
          <a:xfrm>
            <a:off x="1702439" y="4552241"/>
            <a:ext cx="2162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ELD881 </a:t>
            </a:r>
          </a:p>
          <a:p>
            <a:pPr algn="ctr"/>
            <a:r>
              <a:rPr lang="en-US" sz="2400" dirty="0">
                <a:latin typeface="+mj-lt"/>
              </a:rPr>
              <a:t>Major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500CA-674D-BE65-ECCF-0A6F5A98B890}"/>
              </a:ext>
            </a:extLst>
          </p:cNvPr>
          <p:cNvSpPr txBox="1"/>
          <p:nvPr/>
        </p:nvSpPr>
        <p:spPr>
          <a:xfrm>
            <a:off x="5389087" y="4352926"/>
            <a:ext cx="60564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supervision of</a:t>
            </a:r>
            <a:r>
              <a:rPr lang="en-US" sz="2000" b="1" dirty="0"/>
              <a:t>: Prof. </a:t>
            </a:r>
            <a:r>
              <a:rPr lang="en-US" sz="2000" b="1" dirty="0" err="1"/>
              <a:t>Sougata</a:t>
            </a:r>
            <a:r>
              <a:rPr lang="en-US" sz="2000" b="1" dirty="0"/>
              <a:t> </a:t>
            </a:r>
            <a:r>
              <a:rPr lang="en-US" sz="2000" b="1" dirty="0" err="1"/>
              <a:t>Mukherjea</a:t>
            </a:r>
            <a:endParaRPr lang="en-US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3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A8E64-1BFA-75AD-11C1-5E683655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D935-4474-2B06-0D00-085118EDFF68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endParaRPr lang="en-IN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87C73D-04CF-5DA8-E489-183677109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559935"/>
              </p:ext>
            </p:extLst>
          </p:nvPr>
        </p:nvGraphicFramePr>
        <p:xfrm>
          <a:off x="4993008" y="237743"/>
          <a:ext cx="6867815" cy="638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77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4EDBD-173F-0638-1D54-97181512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0BDC490-4F1D-139E-FCEC-FC5B917A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1B0B05-46D2-0349-E3D2-89DDC783C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917E2D-2603-CF38-61E4-FFD013044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019A9-E716-D2AD-8369-F50670A5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7ED9-81F2-22EF-8FC3-724ADC14148E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endParaRPr lang="en-IN" sz="220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39495D-E610-F639-69FB-4118B5A39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25122"/>
              </p:ext>
            </p:extLst>
          </p:nvPr>
        </p:nvGraphicFramePr>
        <p:xfrm>
          <a:off x="5176113" y="2538728"/>
          <a:ext cx="6442478" cy="175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A8E64-1BFA-75AD-11C1-5E683655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070" y="1446952"/>
            <a:ext cx="3466540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70565B-FAEB-2FBB-A02E-03FF68EF09A5}"/>
              </a:ext>
            </a:extLst>
          </p:cNvPr>
          <p:cNvSpPr txBox="1">
            <a:spLocks/>
          </p:cNvSpPr>
          <p:nvPr/>
        </p:nvSpPr>
        <p:spPr>
          <a:xfrm>
            <a:off x="1158390" y="1034415"/>
            <a:ext cx="5812645" cy="4789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[1] </a:t>
            </a:r>
            <a:r>
              <a:rPr lang="en-IN" sz="13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Kafle</a:t>
            </a:r>
            <a:r>
              <a:rPr lang="en-IN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K., Price, B., Cohen, S., &amp; </a:t>
            </a:r>
            <a:r>
              <a:rPr lang="en-IN" sz="13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Kanan</a:t>
            </a:r>
            <a:r>
              <a:rPr lang="en-IN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C. (2018). </a:t>
            </a:r>
            <a:r>
              <a:rPr lang="en-IN" sz="13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Dvqa</a:t>
            </a:r>
            <a:r>
              <a:rPr lang="en-IN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Understanding data visualizations via question answering. In </a:t>
            </a:r>
            <a:r>
              <a:rPr lang="en-IN" sz="13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Proceedings of the IEEE conference on computer vision and pattern recognition</a:t>
            </a:r>
            <a:r>
              <a:rPr lang="en-IN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(pp. 5648-5656).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en-US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Fu, C., Chen, P., Shen, Y., Qin, Y., Zhang, M., Lin, X., ... &amp; Ji, R. (2023). </a:t>
            </a:r>
            <a:r>
              <a:rPr lang="en-US" sz="13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Mme</a:t>
            </a:r>
            <a:r>
              <a:rPr lang="en-US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A comprehensive evaluation benchmark for multimodal large language models. </a:t>
            </a:r>
            <a:r>
              <a:rPr lang="en-US" sz="1300" b="0" i="1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arXiv</a:t>
            </a:r>
            <a:r>
              <a:rPr lang="en-US" sz="13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preprint arXiv:2306.13394</a:t>
            </a:r>
            <a:r>
              <a:rPr lang="en-US" sz="13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US" sz="13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[3] </a:t>
            </a:r>
            <a:r>
              <a:rPr lang="en-IN" sz="1300">
                <a:solidFill>
                  <a:schemeClr val="tx1">
                    <a:lumMod val="65000"/>
                    <a:lumOff val="35000"/>
                  </a:schemeClr>
                </a:solidFill>
              </a:rPr>
              <a:t>Fu, C., Zhang, R., Lin, H., Wang, Z., Gao, T., Luo, Y., ... &amp; Ji, R. (2023). A          challenger to gpt-4v? early explorations of </a:t>
            </a:r>
            <a:r>
              <a:rPr lang="en-IN" sz="13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gemini</a:t>
            </a:r>
            <a:r>
              <a:rPr lang="en-IN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in visual expertise. </a:t>
            </a:r>
            <a:r>
              <a:rPr lang="en-IN" sz="13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arXiv</a:t>
            </a:r>
            <a:r>
              <a:rPr lang="en-IN" sz="1300" i="1">
                <a:solidFill>
                  <a:schemeClr val="tx1">
                    <a:lumMod val="65000"/>
                    <a:lumOff val="35000"/>
                  </a:schemeClr>
                </a:solidFill>
              </a:rPr>
              <a:t> preprint arXiv:2312.12436</a:t>
            </a:r>
            <a:r>
              <a:rPr lang="en-IN" sz="13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IN" sz="13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[4] 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Ebrahimi </a:t>
            </a:r>
            <a:r>
              <a:rPr lang="en-US" sz="130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Kahou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S., Michalski, V., Atkinson, A., Kadar, A., </a:t>
            </a:r>
            <a:r>
              <a:rPr lang="en-US" sz="13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Trischler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A., and </a:t>
            </a:r>
            <a:r>
              <a:rPr lang="en-US" sz="130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Bengio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Y., “</a:t>
            </a:r>
            <a:r>
              <a:rPr lang="en-US" sz="130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FigureQA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: An Annotated Figure Dataset for Visual Reasoning”, </a:t>
            </a:r>
            <a:r>
              <a:rPr lang="en-US" sz="13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arXiv</a:t>
            </a:r>
            <a:r>
              <a:rPr lang="en-US" sz="1300" i="1">
                <a:solidFill>
                  <a:schemeClr val="tx1">
                    <a:lumMod val="65000"/>
                    <a:lumOff val="35000"/>
                  </a:schemeClr>
                </a:solidFill>
              </a:rPr>
              <a:t> e-prints</a:t>
            </a:r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2017. doi:10.48550/arXiv.1710.07300.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D31C0F32-6DD0-601E-6A28-16B2DF9F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10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8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C4593-4DC1-7290-9158-B6E5CB7C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7" y="2068390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5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290-1742-F7B0-0A03-9B338BDE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5458DB9-78BC-D2CD-BEC8-56FD7C38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5578BB-D1A4-86B8-B941-CD837612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39227-81D9-90F7-D992-277E170E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Abstract &amp;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17AFD42-4407-1EA8-1905-16ADC667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991" y="252302"/>
            <a:ext cx="6941269" cy="6367954"/>
          </a:xfrm>
        </p:spPr>
        <p:txBody>
          <a:bodyPr anchor="ctr">
            <a:normAutofit/>
          </a:bodyPr>
          <a:lstStyle/>
          <a:p>
            <a:pPr algn="just">
              <a:spcAft>
                <a:spcPts val="1500"/>
              </a:spcAft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Scientific figures compactly summarize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valuable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information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. They depict patterns like trends, rates, and proportions, and enable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humans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understand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 these concepts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intuitively at a glance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spcAft>
                <a:spcPts val="1500"/>
              </a:spcAft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Machine understanding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of this structured visual information could assist human analysts in extracting knowledge/information from the vast documentation produced by modern science.</a:t>
            </a:r>
          </a:p>
          <a:p>
            <a:pPr algn="just">
              <a:spcAft>
                <a:spcPts val="1500"/>
              </a:spcAft>
            </a:pPr>
            <a:r>
              <a:rPr lang="en-IN" sz="2000">
                <a:solidFill>
                  <a:schemeClr val="bg2">
                    <a:lumMod val="50000"/>
                  </a:schemeClr>
                </a:solidFill>
              </a:rPr>
              <a:t>Besides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immediate applications, machine understanding of plots is interesting from an artificial intelligence perspective, as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 most existing approaches simply revert to reconstructing the source data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, thereby inverting the visualization pipeline.</a:t>
            </a:r>
            <a:endParaRPr lang="en-IN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363E-C625-7A77-F1FB-8DF382C2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Abstract &amp;</a:t>
            </a:r>
            <a:br>
              <a:rPr lang="en-US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2">
                    <a:lumMod val="25000"/>
                  </a:schemeClr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C0007E-6743-158B-9B55-0CBD1B70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991" y="252302"/>
            <a:ext cx="6941269" cy="6367954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  <a:spcAft>
                <a:spcPts val="1500"/>
              </a:spcAft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Mathematics exams, such as the Graduate Records Examinations (GREs), often include questions regarding relationships between plot elements of a figure. When solving these exam questions,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humans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 do not always build a table of coordinates for all data points, but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often judge by visual intuition.</a:t>
            </a:r>
          </a:p>
          <a:p>
            <a:pPr algn="just">
              <a:lnSpc>
                <a:spcPct val="110000"/>
              </a:lnSpc>
              <a:spcAft>
                <a:spcPts val="1500"/>
              </a:spcAft>
            </a:pPr>
            <a:r>
              <a:rPr lang="en-IN" sz="2000">
                <a:solidFill>
                  <a:schemeClr val="bg2">
                    <a:lumMod val="50000"/>
                  </a:schemeClr>
                </a:solidFill>
              </a:rPr>
              <a:t>In this project </a:t>
            </a:r>
            <a:r>
              <a:rPr lang="en-IN" sz="2000" b="1">
                <a:solidFill>
                  <a:schemeClr val="bg2">
                    <a:lumMod val="50000"/>
                  </a:schemeClr>
                </a:solidFill>
              </a:rPr>
              <a:t>we aim to evaluate and analyze the performance of multimodal LLMs for visualization tasks.</a:t>
            </a:r>
          </a:p>
          <a:p>
            <a:pPr algn="just">
              <a:lnSpc>
                <a:spcPct val="110000"/>
              </a:lnSpc>
              <a:spcAft>
                <a:spcPts val="1500"/>
              </a:spcAft>
            </a:pPr>
            <a:r>
              <a:rPr lang="en-IN" sz="2000">
                <a:solidFill>
                  <a:schemeClr val="bg2">
                    <a:lumMod val="50000"/>
                  </a:schemeClr>
                </a:solidFill>
              </a:rPr>
              <a:t>Multimodal LLMs refers to the LLM-based models with the ability to </a:t>
            </a:r>
            <a:r>
              <a:rPr lang="en-IN" sz="2000" b="1">
                <a:solidFill>
                  <a:schemeClr val="bg2">
                    <a:lumMod val="50000"/>
                  </a:schemeClr>
                </a:solidFill>
              </a:rPr>
              <a:t>receive and reason with multimodal information</a:t>
            </a:r>
            <a:r>
              <a:rPr lang="en-IN" sz="2000">
                <a:solidFill>
                  <a:schemeClr val="bg2">
                    <a:lumMod val="50000"/>
                  </a:schemeClr>
                </a:solidFill>
              </a:rPr>
              <a:t>, specifically </a:t>
            </a:r>
            <a:r>
              <a:rPr lang="en-IN" sz="2000" b="1">
                <a:solidFill>
                  <a:schemeClr val="bg2">
                    <a:lumMod val="50000"/>
                  </a:schemeClr>
                </a:solidFill>
              </a:rPr>
              <a:t>images</a:t>
            </a:r>
            <a:r>
              <a:rPr lang="en-IN" sz="2000">
                <a:solidFill>
                  <a:schemeClr val="bg2">
                    <a:lumMod val="50000"/>
                  </a:schemeClr>
                </a:solidFill>
              </a:rPr>
              <a:t> in our case.</a:t>
            </a:r>
          </a:p>
        </p:txBody>
      </p:sp>
    </p:spTree>
    <p:extLst>
      <p:ext uri="{BB962C8B-B14F-4D97-AF65-F5344CB8AC3E}">
        <p14:creationId xmlns:p14="http://schemas.microsoft.com/office/powerpoint/2010/main" val="1229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4D7A-76A3-5C2E-36CE-4C93DE6C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649"/>
            <a:ext cx="10058400" cy="93682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Literature Survey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9EB8-FBCD-A968-824F-1D807ACA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8473"/>
            <a:ext cx="10058400" cy="5217878"/>
          </a:xfrm>
        </p:spPr>
        <p:txBody>
          <a:bodyPr anchor="ctr">
            <a:normAutofit lnSpcReduction="10000"/>
          </a:bodyPr>
          <a:lstStyle/>
          <a:p>
            <a:pPr marL="0" indent="0" algn="just">
              <a:spcAft>
                <a:spcPts val="500"/>
              </a:spcAft>
              <a:buNone/>
            </a:pPr>
            <a:r>
              <a:rPr lang="en-IN" sz="2100" b="0" u="sng" dirty="0">
                <a:solidFill>
                  <a:schemeClr val="bg2">
                    <a:lumMod val="25000"/>
                  </a:schemeClr>
                </a:solidFill>
                <a:effectLst/>
              </a:rPr>
              <a:t>1. DVQA: Understanding Data Visualizations via Question Answering </a:t>
            </a:r>
            <a:r>
              <a:rPr lang="en-IN" sz="2100" b="0" u="sng" baseline="30000" dirty="0">
                <a:solidFill>
                  <a:schemeClr val="bg2">
                    <a:lumMod val="25000"/>
                  </a:schemeClr>
                </a:solidFill>
                <a:effectLst/>
              </a:rPr>
              <a:t>[1]</a:t>
            </a:r>
            <a:endParaRPr lang="en-IN" sz="2100" u="sng" baseline="30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This paper introduces the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DVQA dataset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, which challenges existing algorithms to understand bar charts through a question-answering framework.</a:t>
            </a: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The paper highlights the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limitations of current visual question answering (VQA) algorithms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in parsing bar charts due to their inability to handle variations in appearance.</a:t>
            </a: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Solving DVQA will enable systems that can be utilized to intelligently query massive repositories of human-generated data, which would be an enormous aid to scientists and businesses. </a:t>
            </a:r>
          </a:p>
          <a:p>
            <a:pPr marL="0" indent="0" algn="just">
              <a:spcAft>
                <a:spcPts val="500"/>
              </a:spcAft>
              <a:buNone/>
            </a:pPr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Aft>
                <a:spcPts val="500"/>
              </a:spcAft>
              <a:buNone/>
            </a:pPr>
            <a:r>
              <a:rPr lang="en-IN" sz="2100" u="sng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IN" sz="2100" u="sng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en-IN" sz="2100" u="sng" dirty="0">
                <a:effectLst/>
              </a:rPr>
              <a:t>MME: A Comprehensive Evaluation Benchmark for Multimodal Large Language Models </a:t>
            </a:r>
            <a:r>
              <a:rPr lang="en-IN" sz="2100" u="sng" baseline="30000" dirty="0">
                <a:effectLst/>
              </a:rPr>
              <a:t>[2]</a:t>
            </a:r>
          </a:p>
          <a:p>
            <a:pPr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This paper introduces the MME (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ultimodal LL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valuation) benchmark, which aims to provide a comprehensive evaluation of Multimodal LLMs to 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address the lack of a standardized evaluation method for MLLMs.</a:t>
            </a:r>
          </a:p>
          <a:p>
            <a:pPr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The benchmark includes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14 subtasks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covering various aspects such as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existence, count, position, colour recognition, common-sense reasoning, numerical calculation, text translation, and code reasoning.</a:t>
            </a:r>
          </a:p>
        </p:txBody>
      </p:sp>
    </p:spTree>
    <p:extLst>
      <p:ext uri="{BB962C8B-B14F-4D97-AF65-F5344CB8AC3E}">
        <p14:creationId xmlns:p14="http://schemas.microsoft.com/office/powerpoint/2010/main" val="28284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9EB8-FBCD-A968-824F-1D807ACA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527539"/>
            <a:ext cx="10920046" cy="6022730"/>
          </a:xfrm>
        </p:spPr>
        <p:txBody>
          <a:bodyPr anchor="ctr"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The MME benchmark evaluates both perception and cognition abilities across the 14 subtasks, measuring the performance of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30 advanced MLLMs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The responses of MLLMs to the instructions are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quantitatively </a:t>
            </a:r>
            <a:r>
              <a:rPr lang="en-IN" sz="1600" b="1" dirty="0" err="1">
                <a:solidFill>
                  <a:schemeClr val="bg2">
                    <a:lumMod val="50000"/>
                  </a:schemeClr>
                </a:solidFill>
              </a:rPr>
              <a:t>analyzed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</a:rPr>
              <a:t> based on "yes" or "no" outputs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, enabling accurate and objective assessment.</a:t>
            </a:r>
          </a:p>
          <a:p>
            <a:pPr marL="0" indent="0" algn="just">
              <a:spcAft>
                <a:spcPts val="500"/>
              </a:spcAft>
              <a:buNone/>
            </a:pPr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500"/>
              </a:spcAft>
            </a:pPr>
            <a:r>
              <a:rPr lang="en-IN" sz="2300" b="0" u="sng" dirty="0">
                <a:solidFill>
                  <a:schemeClr val="bg2">
                    <a:lumMod val="25000"/>
                  </a:schemeClr>
                </a:solidFill>
                <a:effectLst/>
              </a:rPr>
              <a:t>3. </a:t>
            </a:r>
            <a:r>
              <a:rPr lang="en-IN" sz="2300" b="0" u="sng" dirty="0">
                <a:effectLst/>
              </a:rPr>
              <a:t>A Challenger to GPT-4V? Early Explorations of Gemini in Visual Expertise</a:t>
            </a:r>
            <a:r>
              <a:rPr lang="en-IN" sz="2300" b="0" baseline="30000" dirty="0">
                <a:effectLst/>
              </a:rPr>
              <a:t>[3]</a:t>
            </a:r>
            <a:endParaRPr lang="en-IN" sz="2300" baseline="30000" dirty="0"/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paper present a preliminary exploration of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Gemini Pro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’s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visual understanding proficiency, which comprehensively covers four domains: fundamental perception, advanced cognition, challenging vision tasks, and various expert capacities. </a:t>
            </a:r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It compares Gemini Pro with the state-of-the-art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GPT-4V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to evaluate its upper limits, along with the latest open-sourced MLLM,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Sphinx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, which reveals the gap between manual efforts and black-box systems.</a:t>
            </a:r>
          </a:p>
          <a:p>
            <a:pPr algn="just">
              <a:spcAft>
                <a:spcPts val="500"/>
              </a:spcAft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Both Gemini and GPT-4V exhibit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suboptimal performance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in the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position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recognition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sub-task while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he performance of Sphinx on perception is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on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par or even exceeds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that of Gemini and GPT-4V. However, Sphinx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lags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 considerably on the </a:t>
            </a: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effectLst/>
              </a:rPr>
              <a:t>cognition sub-tasks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effectLst/>
              </a:rPr>
              <a:t>, including common-sense reasoning, numerical calculation, text translation, and code reasoning. 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5B2778-6678-45B6-9A79-C0910CF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9F98C-4B62-8300-4B31-E41E7A0C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01" y="237744"/>
            <a:ext cx="6766560" cy="11275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35CDEB-B865-4D22-D2FA-574D7817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" y="1126914"/>
            <a:ext cx="7060871" cy="5413871"/>
          </a:xfrm>
        </p:spPr>
        <p:txBody>
          <a:bodyPr anchor="ctr"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The dataset utilized for this study is accessible online and is referred as the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FigureQA dataset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N" sz="1700" baseline="30000">
                <a:solidFill>
                  <a:schemeClr val="bg2">
                    <a:lumMod val="50000"/>
                  </a:schemeClr>
                </a:solidFill>
              </a:rPr>
              <a:t>[4]</a:t>
            </a:r>
          </a:p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It is an annotated figure dataset for visual reasoning comprising of over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one million question-answer pairs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 grounded in over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100,000 images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The images are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synthetic</a:t>
            </a:r>
            <a:r>
              <a:rPr lang="en-IN" sz="1700" b="1" i="1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 scientific-style figures from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five classes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line plots, dot-line plots, vertical and horizontal bar graphs, and pie charts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. And they also contain common plot elements such as axes, gridlines, labels, and legends </a:t>
            </a:r>
          </a:p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Question-answer pairs are generated for each figure from its numerical source data according to predefined templates.</a:t>
            </a:r>
          </a:p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In total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15 questions types 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that compare quantitative attributes of two plot elements or one plot element versus all others. </a:t>
            </a:r>
          </a:p>
          <a:p>
            <a:pPr algn="just">
              <a:spcAft>
                <a:spcPts val="500"/>
              </a:spcAft>
            </a:pP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Questions examine properties like the 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maximum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minimum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median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roughness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, and 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greater than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IN" sz="1700" i="1">
                <a:solidFill>
                  <a:schemeClr val="bg2">
                    <a:lumMod val="50000"/>
                  </a:schemeClr>
                </a:solidFill>
              </a:rPr>
              <a:t>less than 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relationships. All are posed as a </a:t>
            </a:r>
            <a:r>
              <a:rPr lang="en-IN" sz="1700" b="1">
                <a:solidFill>
                  <a:schemeClr val="bg2">
                    <a:lumMod val="50000"/>
                  </a:schemeClr>
                </a:solidFill>
              </a:rPr>
              <a:t>binary choice between yes and no</a:t>
            </a:r>
            <a:r>
              <a:rPr lang="en-IN" sz="17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C57F61-3F6E-4BE5-B964-003AA9B3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circular object with white lines&#10;&#10;Description automatically generated">
            <a:extLst>
              <a:ext uri="{FF2B5EF4-FFF2-40B4-BE49-F238E27FC236}">
                <a16:creationId xmlns:a16="http://schemas.microsoft.com/office/drawing/2014/main" id="{0972ED79-29EF-11A9-12C8-5CFA3EBD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81" y="1442332"/>
            <a:ext cx="3041008" cy="39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BE49D-95B9-49A0-65C6-8BE60263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1" y="643468"/>
            <a:ext cx="8570870" cy="5571066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00C13-F6E2-80BC-2CB7-B2C9034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/>
              <a:t>Current Scenario of Multimodal LLMs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312C88-59DB-674E-0A1F-D193253A4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32299"/>
              </p:ext>
            </p:extLst>
          </p:nvPr>
        </p:nvGraphicFramePr>
        <p:xfrm>
          <a:off x="4888990" y="237744"/>
          <a:ext cx="7068312" cy="6382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192">
                  <a:extLst>
                    <a:ext uri="{9D8B030D-6E8A-4147-A177-3AD203B41FA5}">
                      <a16:colId xmlns:a16="http://schemas.microsoft.com/office/drawing/2014/main" val="1458322678"/>
                    </a:ext>
                  </a:extLst>
                </a:gridCol>
                <a:gridCol w="1287841">
                  <a:extLst>
                    <a:ext uri="{9D8B030D-6E8A-4147-A177-3AD203B41FA5}">
                      <a16:colId xmlns:a16="http://schemas.microsoft.com/office/drawing/2014/main" val="3443505050"/>
                    </a:ext>
                  </a:extLst>
                </a:gridCol>
                <a:gridCol w="1596711">
                  <a:extLst>
                    <a:ext uri="{9D8B030D-6E8A-4147-A177-3AD203B41FA5}">
                      <a16:colId xmlns:a16="http://schemas.microsoft.com/office/drawing/2014/main" val="1782917854"/>
                    </a:ext>
                  </a:extLst>
                </a:gridCol>
                <a:gridCol w="2759568">
                  <a:extLst>
                    <a:ext uri="{9D8B030D-6E8A-4147-A177-3AD203B41FA5}">
                      <a16:colId xmlns:a16="http://schemas.microsoft.com/office/drawing/2014/main" val="2707992462"/>
                    </a:ext>
                  </a:extLst>
                </a:gridCol>
              </a:tblGrid>
              <a:tr h="3088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i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Model Name</a:t>
                      </a:r>
                      <a:endParaRPr lang="en-IN" sz="1600" b="1" i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endParaRPr lang="en-IN" sz="1600" i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API link</a:t>
                      </a:r>
                      <a:endParaRPr lang="en-IN" sz="1600" i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Demo's</a:t>
                      </a:r>
                      <a:endParaRPr lang="en-IN" sz="1600" i="0" u="non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3455070194"/>
                  </a:ext>
                </a:extLst>
              </a:tr>
              <a:tr h="6593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BLIP - 2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https://github.com/NielsRogge/Transformers-Tutorials/tree/master/BLIP-2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3375321939"/>
                  </a:ext>
                </a:extLst>
              </a:tr>
              <a:tr h="6593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mPLUG - OWL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 - Free, limit?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0" u="sng">
                          <a:solidFill>
                            <a:srgbClr val="1F1F1F"/>
                          </a:solidFill>
                          <a:effectLst/>
                          <a:hlinkClick r:id="rId3"/>
                        </a:rPr>
                        <a:t>https://replicate.com/joehoover/mplug-owl</a:t>
                      </a:r>
                      <a:endParaRPr lang="en-IN" sz="1200" b="0" u="sng">
                        <a:solidFill>
                          <a:srgbClr val="1F1F1F"/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1122620071"/>
                  </a:ext>
                </a:extLst>
              </a:tr>
              <a:tr h="2387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InstructBLIP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3173443051"/>
                  </a:ext>
                </a:extLst>
              </a:tr>
              <a:tr h="3676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VisualGLM - 6B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2850990171"/>
                  </a:ext>
                </a:extLst>
              </a:tr>
              <a:tr h="6593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GPT 4V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Yes - Paid, 0.64rs per image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https://platform.openai.com/docs/overview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3345025764"/>
                  </a:ext>
                </a:extLst>
              </a:tr>
              <a:tr h="4490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git-large</a:t>
                      </a:r>
                      <a:endParaRPr lang="en-IN" sz="1200" b="1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200"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https://huggingface.co/microsoft/git-large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1755764258"/>
                  </a:ext>
                </a:extLst>
              </a:tr>
              <a:tr h="46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interLM - Xcomposor2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73808529"/>
                  </a:ext>
                </a:extLst>
              </a:tr>
              <a:tr h="46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LLaVA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 - Free, limit?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https://llava.hliu.cc/?view=api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12797602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Octopus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256829861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Otter/OtterHD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54527896"/>
                  </a:ext>
                </a:extLst>
              </a:tr>
              <a:tr h="674675">
                <a:tc>
                  <a:txBody>
                    <a:bodyPr/>
                    <a:lstStyle/>
                    <a:p>
                      <a:pPr algn="ctr" rtl="0" fontAlgn="b"/>
                      <a:r>
                        <a:rPr lang="nl-NL" sz="1200" b="1">
                          <a:effectLst/>
                        </a:rPr>
                        <a:t>Owen VL/Qwen VL Max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 - Free, limit?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https://huggingface.co/spaces/Qwen/Qwen-VL-Max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88191764"/>
                  </a:ext>
                </a:extLst>
              </a:tr>
              <a:tr h="674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SPHINX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 - Free, limit?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http://imagebind-llm.opengvlab.com/?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74440338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Skywork - MM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 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0156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08DA6-8EB4-78A0-0A0B-DDEE5CFD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68B95A-66B1-7345-2B06-AAD85986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885A7-EDA7-45E0-5F98-9DCB6A22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15ACD-4F30-B12A-8984-0CF9EDB8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/>
              <a:t>Current Scenario of Multimodal LLMs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14B44F-649E-A405-F032-80854760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35272"/>
              </p:ext>
            </p:extLst>
          </p:nvPr>
        </p:nvGraphicFramePr>
        <p:xfrm>
          <a:off x="4888990" y="237744"/>
          <a:ext cx="7068312" cy="63825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6109">
                  <a:extLst>
                    <a:ext uri="{9D8B030D-6E8A-4147-A177-3AD203B41FA5}">
                      <a16:colId xmlns:a16="http://schemas.microsoft.com/office/drawing/2014/main" val="1458322678"/>
                    </a:ext>
                  </a:extLst>
                </a:gridCol>
                <a:gridCol w="1085924">
                  <a:extLst>
                    <a:ext uri="{9D8B030D-6E8A-4147-A177-3AD203B41FA5}">
                      <a16:colId xmlns:a16="http://schemas.microsoft.com/office/drawing/2014/main" val="3443505050"/>
                    </a:ext>
                  </a:extLst>
                </a:gridCol>
                <a:gridCol w="1596711">
                  <a:extLst>
                    <a:ext uri="{9D8B030D-6E8A-4147-A177-3AD203B41FA5}">
                      <a16:colId xmlns:a16="http://schemas.microsoft.com/office/drawing/2014/main" val="1782917854"/>
                    </a:ext>
                  </a:extLst>
                </a:gridCol>
                <a:gridCol w="2759568">
                  <a:extLst>
                    <a:ext uri="{9D8B030D-6E8A-4147-A177-3AD203B41FA5}">
                      <a16:colId xmlns:a16="http://schemas.microsoft.com/office/drawing/2014/main" val="2707992462"/>
                    </a:ext>
                  </a:extLst>
                </a:gridCol>
              </a:tblGrid>
              <a:tr h="3506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i="0" u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Model Name</a:t>
                      </a:r>
                      <a:endParaRPr lang="en-IN" sz="1600" b="1" i="0" u="non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endParaRPr lang="en-IN" sz="1600" i="0" u="non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API link</a:t>
                      </a:r>
                      <a:endParaRPr lang="en-IN" sz="1600" i="0" u="non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i="0" u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Demo's</a:t>
                      </a:r>
                      <a:endParaRPr lang="en-IN" sz="1600" i="0" u="non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548" marR="18548" marT="12365" marB="12365" anchor="ctr"/>
                </a:tc>
                <a:extLst>
                  <a:ext uri="{0D108BD9-81ED-4DB2-BD59-A6C34878D82A}">
                    <a16:rowId xmlns:a16="http://schemas.microsoft.com/office/drawing/2014/main" val="3455070194"/>
                  </a:ext>
                </a:extLst>
              </a:tr>
              <a:tr h="7485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VPGTrans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75321939"/>
                  </a:ext>
                </a:extLst>
              </a:tr>
              <a:tr h="7485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</a:rPr>
                        <a:t>WeMM - No chat version yet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22620071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BLIVA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https://huggingface.co/spaces/mlpc-lab/BLIVA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73443051"/>
                  </a:ext>
                </a:extLst>
              </a:tr>
              <a:tr h="417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InfMLLM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 - Local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50990171"/>
                  </a:ext>
                </a:extLst>
              </a:tr>
              <a:tr h="7485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LLaMA - AdaptarV2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https://huggingface.co/spaces/csuhan/LLaMA-Adapter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45025764"/>
                  </a:ext>
                </a:extLst>
              </a:tr>
              <a:tr h="666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MiniGPT-4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https://huggingface.co/spaces/Vision-CAIR/minigpt4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55764258"/>
                  </a:ext>
                </a:extLst>
              </a:tr>
              <a:tr h="666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mPLUG - OWL2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https://huggingface.co/spaces/MAGAer13/mPLUG-Owl2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73808529"/>
                  </a:ext>
                </a:extLst>
              </a:tr>
              <a:tr h="1289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Gemini Pro Vision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Yes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https://cloud.google.com/vertex-ai/generative-ai/docs/model-reference/gemini#gemini-pro-vision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12797602"/>
                  </a:ext>
                </a:extLst>
              </a:tr>
              <a:tr h="2885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Gemini Advanced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No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https://gemini.google.com/app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25682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57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7506</TotalTime>
  <Words>1391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Century Gothic</vt:lpstr>
      <vt:lpstr>Garamond</vt:lpstr>
      <vt:lpstr>Helvetica Neue</vt:lpstr>
      <vt:lpstr>Tahoma</vt:lpstr>
      <vt:lpstr>Savon</vt:lpstr>
      <vt:lpstr>Office Theme</vt:lpstr>
      <vt:lpstr>Analysis of multimodal LLMs in Visualization Tasks</vt:lpstr>
      <vt:lpstr>Abstract &amp; Introduction</vt:lpstr>
      <vt:lpstr>Abstract &amp; Introduction</vt:lpstr>
      <vt:lpstr>Literature Survey</vt:lpstr>
      <vt:lpstr>PowerPoint Presentation</vt:lpstr>
      <vt:lpstr>Dataset</vt:lpstr>
      <vt:lpstr>PowerPoint Presentation</vt:lpstr>
      <vt:lpstr>Current Scenario of Multimodal LLMs</vt:lpstr>
      <vt:lpstr>Current Scenario of Multimodal LLMs</vt:lpstr>
      <vt:lpstr>Future Work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Intervention for Joint Attention Deficits in Children with ASD</dc:title>
  <dc:creator>Saadiq Rauf Khan</dc:creator>
  <cp:lastModifiedBy>Vinit Raman Chandak</cp:lastModifiedBy>
  <cp:revision>93</cp:revision>
  <dcterms:created xsi:type="dcterms:W3CDTF">2023-05-11T11:23:35Z</dcterms:created>
  <dcterms:modified xsi:type="dcterms:W3CDTF">2024-03-01T18:13:51Z</dcterms:modified>
</cp:coreProperties>
</file>