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6"/>
  </p:notesMasterIdLst>
  <p:handoutMasterIdLst>
    <p:handoutMasterId r:id="rId27"/>
  </p:handoutMasterIdLst>
  <p:sldIdLst>
    <p:sldId id="273" r:id="rId2"/>
    <p:sldId id="291" r:id="rId3"/>
    <p:sldId id="307" r:id="rId4"/>
    <p:sldId id="292" r:id="rId5"/>
    <p:sldId id="275" r:id="rId6"/>
    <p:sldId id="283" r:id="rId7"/>
    <p:sldId id="296" r:id="rId8"/>
    <p:sldId id="294" r:id="rId9"/>
    <p:sldId id="309" r:id="rId10"/>
    <p:sldId id="305" r:id="rId11"/>
    <p:sldId id="276" r:id="rId12"/>
    <p:sldId id="278" r:id="rId13"/>
    <p:sldId id="279" r:id="rId14"/>
    <p:sldId id="280" r:id="rId15"/>
    <p:sldId id="282" r:id="rId16"/>
    <p:sldId id="306" r:id="rId17"/>
    <p:sldId id="281" r:id="rId18"/>
    <p:sldId id="293" r:id="rId19"/>
    <p:sldId id="284" r:id="rId20"/>
    <p:sldId id="310" r:id="rId21"/>
    <p:sldId id="311" r:id="rId22"/>
    <p:sldId id="308" r:id="rId23"/>
    <p:sldId id="285" r:id="rId24"/>
    <p:sldId id="271" r:id="rId25"/>
  </p:sldIdLst>
  <p:sldSz cx="9144000" cy="5715000" type="screen16x1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48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30" autoAdjust="0"/>
    <p:restoredTop sz="85120" autoAdjust="0"/>
  </p:normalViewPr>
  <p:slideViewPr>
    <p:cSldViewPr>
      <p:cViewPr varScale="1">
        <p:scale>
          <a:sx n="102" d="100"/>
          <a:sy n="102" d="100"/>
        </p:scale>
        <p:origin x="864" y="77"/>
      </p:cViewPr>
      <p:guideLst>
        <p:guide orient="horz" pos="1800"/>
        <p:guide pos="2880"/>
      </p:guideLst>
    </p:cSldViewPr>
  </p:slideViewPr>
  <p:outlineViewPr>
    <p:cViewPr>
      <p:scale>
        <a:sx n="33" d="100"/>
        <a:sy n="33" d="100"/>
      </p:scale>
      <p:origin x="0" y="-241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5136034-F20E-46F9-9903-5470CB5E1BCB}"/>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73B43ED4-7F2B-40F1-8DDA-2FC6311C6B73}"/>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F2E012C0-618F-4367-858E-76BB6C05AEF3}" type="datetimeFigureOut">
              <a:rPr lang="en-IN" smtClean="0"/>
              <a:t>08-10-2022</a:t>
            </a:fld>
            <a:endParaRPr lang="en-IN" dirty="0"/>
          </a:p>
        </p:txBody>
      </p:sp>
      <p:sp>
        <p:nvSpPr>
          <p:cNvPr id="4" name="Footer Placeholder 3">
            <a:extLst>
              <a:ext uri="{FF2B5EF4-FFF2-40B4-BE49-F238E27FC236}">
                <a16:creationId xmlns:a16="http://schemas.microsoft.com/office/drawing/2014/main" id="{1C135847-A58B-4334-AD71-E47A80616699}"/>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8E4F480E-9F76-45DF-AEC9-0DE742F71438}"/>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B9DA1171-55CD-4B00-8808-6BC4B4AE8399}" type="slidenum">
              <a:rPr lang="en-IN" smtClean="0"/>
              <a:t>‹#›</a:t>
            </a:fld>
            <a:endParaRPr lang="en-IN" dirty="0"/>
          </a:p>
        </p:txBody>
      </p:sp>
    </p:spTree>
    <p:extLst>
      <p:ext uri="{BB962C8B-B14F-4D97-AF65-F5344CB8AC3E}">
        <p14:creationId xmlns:p14="http://schemas.microsoft.com/office/powerpoint/2010/main" val="172837148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5D10F5D2-862C-450A-8E9D-BA887C014BBB}" type="datetimeFigureOut">
              <a:rPr lang="en-IN" smtClean="0"/>
              <a:t>08-10-2022</a:t>
            </a:fld>
            <a:endParaRPr lang="en-IN" dirty="0"/>
          </a:p>
        </p:txBody>
      </p:sp>
      <p:sp>
        <p:nvSpPr>
          <p:cNvPr id="4" name="Slide Image Placeholder 3"/>
          <p:cNvSpPr>
            <a:spLocks noGrp="1" noRot="1" noChangeAspect="1"/>
          </p:cNvSpPr>
          <p:nvPr>
            <p:ph type="sldImg" idx="2"/>
          </p:nvPr>
        </p:nvSpPr>
        <p:spPr>
          <a:xfrm>
            <a:off x="2514600" y="514350"/>
            <a:ext cx="4114800" cy="257175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39D812BE-0DAC-4F40-9EBB-F44251A950B7}" type="slidenum">
              <a:rPr lang="en-IN" smtClean="0"/>
              <a:t>‹#›</a:t>
            </a:fld>
            <a:endParaRPr lang="en-IN" dirty="0"/>
          </a:p>
        </p:txBody>
      </p:sp>
    </p:spTree>
    <p:extLst>
      <p:ext uri="{BB962C8B-B14F-4D97-AF65-F5344CB8AC3E}">
        <p14:creationId xmlns:p14="http://schemas.microsoft.com/office/powerpoint/2010/main" val="208170239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89294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35249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76077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0090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668536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8426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78181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86475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80635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42453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31942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20562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13301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64485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64007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418315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51025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71061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61933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69866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43022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73311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76282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37882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a:t>Click to edit Master title style</a:t>
            </a:r>
            <a:endParaRPr lang="en-IN"/>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A189D12-D9D5-431B-8E25-7F5086304874}" type="datetime2">
              <a:rPr lang="en-IN" smtClean="0"/>
              <a:t>Saturday, 08 October 2022</a:t>
            </a:fld>
            <a:endParaRPr lang="en-IN" dirty="0"/>
          </a:p>
        </p:txBody>
      </p:sp>
      <p:sp>
        <p:nvSpPr>
          <p:cNvPr id="5" name="Footer Placeholder 4"/>
          <p:cNvSpPr>
            <a:spLocks noGrp="1"/>
          </p:cNvSpPr>
          <p:nvPr>
            <p:ph type="ftr" sz="quarter" idx="11"/>
          </p:nvPr>
        </p:nvSpPr>
        <p:spPr/>
        <p:txBody>
          <a:bodyPr/>
          <a:lstStyle/>
          <a:p>
            <a:r>
              <a:rPr lang="en-US" dirty="0"/>
              <a:t>Group 7_DSFT6_Major_Project</a:t>
            </a:r>
            <a:endParaRPr lang="en-IN" dirty="0"/>
          </a:p>
        </p:txBody>
      </p:sp>
      <p:sp>
        <p:nvSpPr>
          <p:cNvPr id="6" name="Slide Number Placeholder 5"/>
          <p:cNvSpPr>
            <a:spLocks noGrp="1"/>
          </p:cNvSpPr>
          <p:nvPr>
            <p:ph type="sldNum" sz="quarter" idx="12"/>
          </p:nvPr>
        </p:nvSpPr>
        <p:spPr/>
        <p:txBody>
          <a:bodyPr/>
          <a:lstStyle/>
          <a:p>
            <a:fld id="{58087950-A73A-47B1-B744-4C6178A7E43C}" type="slidenum">
              <a:rPr lang="en-IN" smtClean="0"/>
              <a:t>‹#›</a:t>
            </a:fld>
            <a:endParaRPr lang="en-IN" dirty="0"/>
          </a:p>
        </p:txBody>
      </p:sp>
    </p:spTree>
    <p:extLst>
      <p:ext uri="{BB962C8B-B14F-4D97-AF65-F5344CB8AC3E}">
        <p14:creationId xmlns:p14="http://schemas.microsoft.com/office/powerpoint/2010/main" val="3876925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6CBA7C4-C01E-4166-820B-6854F55FD6CB}" type="datetime2">
              <a:rPr lang="en-IN" smtClean="0"/>
              <a:t>Saturday, 08 October 2022</a:t>
            </a:fld>
            <a:endParaRPr lang="en-IN" dirty="0"/>
          </a:p>
        </p:txBody>
      </p:sp>
      <p:sp>
        <p:nvSpPr>
          <p:cNvPr id="5" name="Footer Placeholder 4"/>
          <p:cNvSpPr>
            <a:spLocks noGrp="1"/>
          </p:cNvSpPr>
          <p:nvPr>
            <p:ph type="ftr" sz="quarter" idx="11"/>
          </p:nvPr>
        </p:nvSpPr>
        <p:spPr/>
        <p:txBody>
          <a:bodyPr/>
          <a:lstStyle/>
          <a:p>
            <a:r>
              <a:rPr lang="en-US" dirty="0"/>
              <a:t>Group 7_DSFT6_Major_Project</a:t>
            </a:r>
            <a:endParaRPr lang="en-IN" dirty="0"/>
          </a:p>
        </p:txBody>
      </p:sp>
      <p:sp>
        <p:nvSpPr>
          <p:cNvPr id="6" name="Slide Number Placeholder 5"/>
          <p:cNvSpPr>
            <a:spLocks noGrp="1"/>
          </p:cNvSpPr>
          <p:nvPr>
            <p:ph type="sldNum" sz="quarter" idx="12"/>
          </p:nvPr>
        </p:nvSpPr>
        <p:spPr/>
        <p:txBody>
          <a:bodyPr/>
          <a:lstStyle/>
          <a:p>
            <a:fld id="{58087950-A73A-47B1-B744-4C6178A7E43C}" type="slidenum">
              <a:rPr lang="en-IN" smtClean="0"/>
              <a:t>‹#›</a:t>
            </a:fld>
            <a:endParaRPr lang="en-IN" dirty="0"/>
          </a:p>
        </p:txBody>
      </p:sp>
    </p:spTree>
    <p:extLst>
      <p:ext uri="{BB962C8B-B14F-4D97-AF65-F5344CB8AC3E}">
        <p14:creationId xmlns:p14="http://schemas.microsoft.com/office/powerpoint/2010/main" val="3258527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FD907B2-FB49-451F-A0AC-24A4AA39CFD7}" type="datetime2">
              <a:rPr lang="en-IN" smtClean="0"/>
              <a:t>Saturday, 08 October 2022</a:t>
            </a:fld>
            <a:endParaRPr lang="en-IN" dirty="0"/>
          </a:p>
        </p:txBody>
      </p:sp>
      <p:sp>
        <p:nvSpPr>
          <p:cNvPr id="5" name="Footer Placeholder 4"/>
          <p:cNvSpPr>
            <a:spLocks noGrp="1"/>
          </p:cNvSpPr>
          <p:nvPr>
            <p:ph type="ftr" sz="quarter" idx="11"/>
          </p:nvPr>
        </p:nvSpPr>
        <p:spPr/>
        <p:txBody>
          <a:bodyPr/>
          <a:lstStyle/>
          <a:p>
            <a:r>
              <a:rPr lang="en-US" dirty="0"/>
              <a:t>Group 7_DSFT6_Major_Project</a:t>
            </a:r>
            <a:endParaRPr lang="en-IN" dirty="0"/>
          </a:p>
        </p:txBody>
      </p:sp>
      <p:sp>
        <p:nvSpPr>
          <p:cNvPr id="6" name="Slide Number Placeholder 5"/>
          <p:cNvSpPr>
            <a:spLocks noGrp="1"/>
          </p:cNvSpPr>
          <p:nvPr>
            <p:ph type="sldNum" sz="quarter" idx="12"/>
          </p:nvPr>
        </p:nvSpPr>
        <p:spPr/>
        <p:txBody>
          <a:bodyPr/>
          <a:lstStyle/>
          <a:p>
            <a:fld id="{58087950-A73A-47B1-B744-4C6178A7E43C}" type="slidenum">
              <a:rPr lang="en-IN" smtClean="0"/>
              <a:t>‹#›</a:t>
            </a:fld>
            <a:endParaRPr lang="en-IN" dirty="0"/>
          </a:p>
        </p:txBody>
      </p:sp>
    </p:spTree>
    <p:extLst>
      <p:ext uri="{BB962C8B-B14F-4D97-AF65-F5344CB8AC3E}">
        <p14:creationId xmlns:p14="http://schemas.microsoft.com/office/powerpoint/2010/main" val="2984199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36E0EF7-00AC-428B-B574-8C8EF9C0178C}" type="datetime2">
              <a:rPr lang="en-IN" smtClean="0"/>
              <a:t>Saturday, 08 October 2022</a:t>
            </a:fld>
            <a:endParaRPr lang="en-IN" dirty="0"/>
          </a:p>
        </p:txBody>
      </p:sp>
      <p:sp>
        <p:nvSpPr>
          <p:cNvPr id="5" name="Footer Placeholder 4"/>
          <p:cNvSpPr>
            <a:spLocks noGrp="1"/>
          </p:cNvSpPr>
          <p:nvPr>
            <p:ph type="ftr" sz="quarter" idx="11"/>
          </p:nvPr>
        </p:nvSpPr>
        <p:spPr/>
        <p:txBody>
          <a:bodyPr/>
          <a:lstStyle/>
          <a:p>
            <a:r>
              <a:rPr lang="en-US" dirty="0"/>
              <a:t>Group 7_DSFT6_Major_Project</a:t>
            </a:r>
            <a:endParaRPr lang="en-IN" dirty="0"/>
          </a:p>
        </p:txBody>
      </p:sp>
      <p:sp>
        <p:nvSpPr>
          <p:cNvPr id="6" name="Slide Number Placeholder 5"/>
          <p:cNvSpPr>
            <a:spLocks noGrp="1"/>
          </p:cNvSpPr>
          <p:nvPr>
            <p:ph type="sldNum" sz="quarter" idx="12"/>
          </p:nvPr>
        </p:nvSpPr>
        <p:spPr/>
        <p:txBody>
          <a:bodyPr/>
          <a:lstStyle/>
          <a:p>
            <a:fld id="{58087950-A73A-47B1-B744-4C6178A7E43C}" type="slidenum">
              <a:rPr lang="en-IN" smtClean="0"/>
              <a:t>‹#›</a:t>
            </a:fld>
            <a:endParaRPr lang="en-IN" dirty="0"/>
          </a:p>
        </p:txBody>
      </p:sp>
    </p:spTree>
    <p:extLst>
      <p:ext uri="{BB962C8B-B14F-4D97-AF65-F5344CB8AC3E}">
        <p14:creationId xmlns:p14="http://schemas.microsoft.com/office/powerpoint/2010/main" val="2906468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4695D-CD66-44CA-B385-C6B0E97BF345}" type="datetime2">
              <a:rPr lang="en-IN" smtClean="0"/>
              <a:t>Saturday, 08 October 2022</a:t>
            </a:fld>
            <a:endParaRPr lang="en-IN" dirty="0"/>
          </a:p>
        </p:txBody>
      </p:sp>
      <p:sp>
        <p:nvSpPr>
          <p:cNvPr id="5" name="Footer Placeholder 4"/>
          <p:cNvSpPr>
            <a:spLocks noGrp="1"/>
          </p:cNvSpPr>
          <p:nvPr>
            <p:ph type="ftr" sz="quarter" idx="11"/>
          </p:nvPr>
        </p:nvSpPr>
        <p:spPr/>
        <p:txBody>
          <a:bodyPr/>
          <a:lstStyle/>
          <a:p>
            <a:r>
              <a:rPr lang="en-US" dirty="0"/>
              <a:t>Group 7_DSFT6_Major_Project</a:t>
            </a:r>
            <a:endParaRPr lang="en-IN" dirty="0"/>
          </a:p>
        </p:txBody>
      </p:sp>
      <p:sp>
        <p:nvSpPr>
          <p:cNvPr id="6" name="Slide Number Placeholder 5"/>
          <p:cNvSpPr>
            <a:spLocks noGrp="1"/>
          </p:cNvSpPr>
          <p:nvPr>
            <p:ph type="sldNum" sz="quarter" idx="12"/>
          </p:nvPr>
        </p:nvSpPr>
        <p:spPr/>
        <p:txBody>
          <a:bodyPr/>
          <a:lstStyle/>
          <a:p>
            <a:fld id="{58087950-A73A-47B1-B744-4C6178A7E43C}" type="slidenum">
              <a:rPr lang="en-IN" smtClean="0"/>
              <a:t>‹#›</a:t>
            </a:fld>
            <a:endParaRPr lang="en-IN" dirty="0"/>
          </a:p>
        </p:txBody>
      </p:sp>
    </p:spTree>
    <p:extLst>
      <p:ext uri="{BB962C8B-B14F-4D97-AF65-F5344CB8AC3E}">
        <p14:creationId xmlns:p14="http://schemas.microsoft.com/office/powerpoint/2010/main" val="1901534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BD791-CDE6-4F29-9050-4AAA8664D431}" type="datetime2">
              <a:rPr lang="en-IN" smtClean="0"/>
              <a:t>Saturday, 08 October 2022</a:t>
            </a:fld>
            <a:endParaRPr lang="en-IN" dirty="0"/>
          </a:p>
        </p:txBody>
      </p:sp>
      <p:sp>
        <p:nvSpPr>
          <p:cNvPr id="6" name="Footer Placeholder 5"/>
          <p:cNvSpPr>
            <a:spLocks noGrp="1"/>
          </p:cNvSpPr>
          <p:nvPr>
            <p:ph type="ftr" sz="quarter" idx="11"/>
          </p:nvPr>
        </p:nvSpPr>
        <p:spPr/>
        <p:txBody>
          <a:bodyPr/>
          <a:lstStyle/>
          <a:p>
            <a:r>
              <a:rPr lang="en-US" dirty="0"/>
              <a:t>Group 7_DSFT6_Major_Project</a:t>
            </a:r>
            <a:endParaRPr lang="en-IN" dirty="0"/>
          </a:p>
        </p:txBody>
      </p:sp>
      <p:sp>
        <p:nvSpPr>
          <p:cNvPr id="7" name="Slide Number Placeholder 6"/>
          <p:cNvSpPr>
            <a:spLocks noGrp="1"/>
          </p:cNvSpPr>
          <p:nvPr>
            <p:ph type="sldNum" sz="quarter" idx="12"/>
          </p:nvPr>
        </p:nvSpPr>
        <p:spPr/>
        <p:txBody>
          <a:bodyPr/>
          <a:lstStyle/>
          <a:p>
            <a:fld id="{58087950-A73A-47B1-B744-4C6178A7E43C}" type="slidenum">
              <a:rPr lang="en-IN" smtClean="0"/>
              <a:t>‹#›</a:t>
            </a:fld>
            <a:endParaRPr lang="en-IN" dirty="0"/>
          </a:p>
        </p:txBody>
      </p:sp>
    </p:spTree>
    <p:extLst>
      <p:ext uri="{BB962C8B-B14F-4D97-AF65-F5344CB8AC3E}">
        <p14:creationId xmlns:p14="http://schemas.microsoft.com/office/powerpoint/2010/main" val="4099823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3ACF9E5-F4B3-40C6-AEFE-167AD54AE49C}" type="datetime2">
              <a:rPr lang="en-IN" smtClean="0"/>
              <a:t>Saturday, 08 October 2022</a:t>
            </a:fld>
            <a:endParaRPr lang="en-IN" dirty="0"/>
          </a:p>
        </p:txBody>
      </p:sp>
      <p:sp>
        <p:nvSpPr>
          <p:cNvPr id="8" name="Footer Placeholder 7"/>
          <p:cNvSpPr>
            <a:spLocks noGrp="1"/>
          </p:cNvSpPr>
          <p:nvPr>
            <p:ph type="ftr" sz="quarter" idx="11"/>
          </p:nvPr>
        </p:nvSpPr>
        <p:spPr/>
        <p:txBody>
          <a:bodyPr/>
          <a:lstStyle/>
          <a:p>
            <a:r>
              <a:rPr lang="en-US" dirty="0"/>
              <a:t>Group 7_DSFT6_Major_Project</a:t>
            </a:r>
            <a:endParaRPr lang="en-IN" dirty="0"/>
          </a:p>
        </p:txBody>
      </p:sp>
      <p:sp>
        <p:nvSpPr>
          <p:cNvPr id="9" name="Slide Number Placeholder 8"/>
          <p:cNvSpPr>
            <a:spLocks noGrp="1"/>
          </p:cNvSpPr>
          <p:nvPr>
            <p:ph type="sldNum" sz="quarter" idx="12"/>
          </p:nvPr>
        </p:nvSpPr>
        <p:spPr/>
        <p:txBody>
          <a:bodyPr/>
          <a:lstStyle/>
          <a:p>
            <a:fld id="{58087950-A73A-47B1-B744-4C6178A7E43C}" type="slidenum">
              <a:rPr lang="en-IN" smtClean="0"/>
              <a:t>‹#›</a:t>
            </a:fld>
            <a:endParaRPr lang="en-IN" dirty="0"/>
          </a:p>
        </p:txBody>
      </p:sp>
    </p:spTree>
    <p:extLst>
      <p:ext uri="{BB962C8B-B14F-4D97-AF65-F5344CB8AC3E}">
        <p14:creationId xmlns:p14="http://schemas.microsoft.com/office/powerpoint/2010/main" val="3713195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7EBED49-3988-4DDD-AF81-4BF7C6867C9E}" type="datetime2">
              <a:rPr lang="en-IN" smtClean="0"/>
              <a:t>Saturday, 08 October 2022</a:t>
            </a:fld>
            <a:endParaRPr lang="en-IN" dirty="0"/>
          </a:p>
        </p:txBody>
      </p:sp>
      <p:sp>
        <p:nvSpPr>
          <p:cNvPr id="4" name="Footer Placeholder 3"/>
          <p:cNvSpPr>
            <a:spLocks noGrp="1"/>
          </p:cNvSpPr>
          <p:nvPr>
            <p:ph type="ftr" sz="quarter" idx="11"/>
          </p:nvPr>
        </p:nvSpPr>
        <p:spPr/>
        <p:txBody>
          <a:bodyPr/>
          <a:lstStyle/>
          <a:p>
            <a:r>
              <a:rPr lang="en-US" dirty="0"/>
              <a:t>Group 7_DSFT6_Major_Project</a:t>
            </a:r>
            <a:endParaRPr lang="en-IN" dirty="0"/>
          </a:p>
        </p:txBody>
      </p:sp>
      <p:sp>
        <p:nvSpPr>
          <p:cNvPr id="5" name="Slide Number Placeholder 4"/>
          <p:cNvSpPr>
            <a:spLocks noGrp="1"/>
          </p:cNvSpPr>
          <p:nvPr>
            <p:ph type="sldNum" sz="quarter" idx="12"/>
          </p:nvPr>
        </p:nvSpPr>
        <p:spPr/>
        <p:txBody>
          <a:bodyPr/>
          <a:lstStyle/>
          <a:p>
            <a:fld id="{58087950-A73A-47B1-B744-4C6178A7E43C}" type="slidenum">
              <a:rPr lang="en-IN" smtClean="0"/>
              <a:t>‹#›</a:t>
            </a:fld>
            <a:endParaRPr lang="en-IN" dirty="0"/>
          </a:p>
        </p:txBody>
      </p:sp>
    </p:spTree>
    <p:extLst>
      <p:ext uri="{BB962C8B-B14F-4D97-AF65-F5344CB8AC3E}">
        <p14:creationId xmlns:p14="http://schemas.microsoft.com/office/powerpoint/2010/main" val="349827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F32CA-D1AB-47FF-B0B7-125E0C684460}" type="datetime2">
              <a:rPr lang="en-IN" smtClean="0"/>
              <a:t>Saturday, 08 October 2022</a:t>
            </a:fld>
            <a:endParaRPr lang="en-IN" dirty="0"/>
          </a:p>
        </p:txBody>
      </p:sp>
      <p:sp>
        <p:nvSpPr>
          <p:cNvPr id="3" name="Footer Placeholder 2"/>
          <p:cNvSpPr>
            <a:spLocks noGrp="1"/>
          </p:cNvSpPr>
          <p:nvPr>
            <p:ph type="ftr" sz="quarter" idx="11"/>
          </p:nvPr>
        </p:nvSpPr>
        <p:spPr/>
        <p:txBody>
          <a:bodyPr/>
          <a:lstStyle/>
          <a:p>
            <a:r>
              <a:rPr lang="en-US" dirty="0"/>
              <a:t>Group 7_DSFT6_Major_Project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a:t>
            </a:fld>
            <a:endParaRPr lang="en-IN" dirty="0"/>
          </a:p>
        </p:txBody>
      </p:sp>
    </p:spTree>
    <p:extLst>
      <p:ext uri="{BB962C8B-B14F-4D97-AF65-F5344CB8AC3E}">
        <p14:creationId xmlns:p14="http://schemas.microsoft.com/office/powerpoint/2010/main" val="205162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29AF11-76E1-41B0-9FE5-2277415960C3}" type="datetime2">
              <a:rPr lang="en-IN" smtClean="0"/>
              <a:t>Saturday, 08 October 2022</a:t>
            </a:fld>
            <a:endParaRPr lang="en-IN" dirty="0"/>
          </a:p>
        </p:txBody>
      </p:sp>
      <p:sp>
        <p:nvSpPr>
          <p:cNvPr id="6" name="Footer Placeholder 5"/>
          <p:cNvSpPr>
            <a:spLocks noGrp="1"/>
          </p:cNvSpPr>
          <p:nvPr>
            <p:ph type="ftr" sz="quarter" idx="11"/>
          </p:nvPr>
        </p:nvSpPr>
        <p:spPr/>
        <p:txBody>
          <a:bodyPr/>
          <a:lstStyle/>
          <a:p>
            <a:r>
              <a:rPr lang="en-US" dirty="0"/>
              <a:t>Group 7_DSFT6_Major_Project</a:t>
            </a:r>
            <a:endParaRPr lang="en-IN" dirty="0"/>
          </a:p>
        </p:txBody>
      </p:sp>
      <p:sp>
        <p:nvSpPr>
          <p:cNvPr id="7" name="Slide Number Placeholder 6"/>
          <p:cNvSpPr>
            <a:spLocks noGrp="1"/>
          </p:cNvSpPr>
          <p:nvPr>
            <p:ph type="sldNum" sz="quarter" idx="12"/>
          </p:nvPr>
        </p:nvSpPr>
        <p:spPr/>
        <p:txBody>
          <a:bodyPr/>
          <a:lstStyle/>
          <a:p>
            <a:fld id="{58087950-A73A-47B1-B744-4C6178A7E43C}" type="slidenum">
              <a:rPr lang="en-IN" smtClean="0"/>
              <a:t>‹#›</a:t>
            </a:fld>
            <a:endParaRPr lang="en-IN" dirty="0"/>
          </a:p>
        </p:txBody>
      </p:sp>
    </p:spTree>
    <p:extLst>
      <p:ext uri="{BB962C8B-B14F-4D97-AF65-F5344CB8AC3E}">
        <p14:creationId xmlns:p14="http://schemas.microsoft.com/office/powerpoint/2010/main" val="263837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0A7FA7-15DF-47D4-AAA6-5A55AE1CFF9E}" type="datetime2">
              <a:rPr lang="en-IN" smtClean="0"/>
              <a:t>Saturday, 08 October 2022</a:t>
            </a:fld>
            <a:endParaRPr lang="en-IN" dirty="0"/>
          </a:p>
        </p:txBody>
      </p:sp>
      <p:sp>
        <p:nvSpPr>
          <p:cNvPr id="6" name="Footer Placeholder 5"/>
          <p:cNvSpPr>
            <a:spLocks noGrp="1"/>
          </p:cNvSpPr>
          <p:nvPr>
            <p:ph type="ftr" sz="quarter" idx="11"/>
          </p:nvPr>
        </p:nvSpPr>
        <p:spPr/>
        <p:txBody>
          <a:bodyPr/>
          <a:lstStyle/>
          <a:p>
            <a:r>
              <a:rPr lang="en-US" dirty="0"/>
              <a:t>Group 7_DSFT6_Major_Project</a:t>
            </a:r>
            <a:endParaRPr lang="en-IN" dirty="0"/>
          </a:p>
        </p:txBody>
      </p:sp>
      <p:sp>
        <p:nvSpPr>
          <p:cNvPr id="7" name="Slide Number Placeholder 6"/>
          <p:cNvSpPr>
            <a:spLocks noGrp="1"/>
          </p:cNvSpPr>
          <p:nvPr>
            <p:ph type="sldNum" sz="quarter" idx="12"/>
          </p:nvPr>
        </p:nvSpPr>
        <p:spPr/>
        <p:txBody>
          <a:bodyPr/>
          <a:lstStyle/>
          <a:p>
            <a:fld id="{58087950-A73A-47B1-B744-4C6178A7E43C}" type="slidenum">
              <a:rPr lang="en-IN" smtClean="0"/>
              <a:t>‹#›</a:t>
            </a:fld>
            <a:endParaRPr lang="en-IN" dirty="0"/>
          </a:p>
        </p:txBody>
      </p:sp>
    </p:spTree>
    <p:extLst>
      <p:ext uri="{BB962C8B-B14F-4D97-AF65-F5344CB8AC3E}">
        <p14:creationId xmlns:p14="http://schemas.microsoft.com/office/powerpoint/2010/main" val="595475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912385AB-6F92-49EA-9CD0-1D658E013A7C}" type="datetime2">
              <a:rPr lang="en-IN" smtClean="0"/>
              <a:t>Saturday, 08 October 2022</a:t>
            </a:fld>
            <a:endParaRPr lang="en-IN" dirty="0"/>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Group 7_DSFT6_Major_Project</a:t>
            </a:r>
            <a:endParaRPr lang="en-IN" dirty="0"/>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58087950-A73A-47B1-B744-4C6178A7E43C}" type="slidenum">
              <a:rPr lang="en-IN" smtClean="0"/>
              <a:t>‹#›</a:t>
            </a:fld>
            <a:endParaRPr lang="en-IN" dirty="0"/>
          </a:p>
        </p:txBody>
      </p:sp>
    </p:spTree>
    <p:extLst>
      <p:ext uri="{BB962C8B-B14F-4D97-AF65-F5344CB8AC3E}">
        <p14:creationId xmlns:p14="http://schemas.microsoft.com/office/powerpoint/2010/main" val="118895379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www.pngall.com/amazon-png"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jmcauley.ucsd.edu/data/amazon/"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public.tableau.com/app/profile/vinit.gole/viz/VinitGole_Capstone_Proj_2/BlueDB"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pic>
        <p:nvPicPr>
          <p:cNvPr id="10" name="Picture 5"/>
          <p:cNvPicPr/>
          <p:nvPr/>
        </p:nvPicPr>
        <p:blipFill>
          <a:blip r:embed="rId3"/>
          <a:srcRect r="4811" b="4892"/>
          <a:stretch/>
        </p:blipFill>
        <p:spPr>
          <a:xfrm>
            <a:off x="-12758" y="-4942"/>
            <a:ext cx="9144000" cy="4993898"/>
          </a:xfrm>
          <a:prstGeom prst="rect">
            <a:avLst/>
          </a:prstGeom>
          <a:ln w="0">
            <a:noFill/>
          </a:ln>
        </p:spPr>
      </p:pic>
      <p:sp>
        <p:nvSpPr>
          <p:cNvPr id="4" name="Subtitle 3"/>
          <p:cNvSpPr>
            <a:spLocks noGrp="1"/>
          </p:cNvSpPr>
          <p:nvPr>
            <p:ph type="subTitle" idx="1"/>
          </p:nvPr>
        </p:nvSpPr>
        <p:spPr>
          <a:xfrm>
            <a:off x="4559242" y="1844697"/>
            <a:ext cx="4032448" cy="1460500"/>
          </a:xfrm>
        </p:spPr>
        <p:txBody>
          <a:bodyPr>
            <a:normAutofit/>
          </a:bodyPr>
          <a:lstStyle/>
          <a:p>
            <a:r>
              <a:rPr lang="en-US" sz="3600" b="1" dirty="0">
                <a:solidFill>
                  <a:schemeClr val="tx1"/>
                </a:solidFill>
              </a:rPr>
              <a:t>Amazon Product Review Analysis</a:t>
            </a:r>
          </a:p>
        </p:txBody>
      </p:sp>
      <p:pic>
        <p:nvPicPr>
          <p:cNvPr id="9" name="Picture 8">
            <a:extLst>
              <a:ext uri="{FF2B5EF4-FFF2-40B4-BE49-F238E27FC236}">
                <a16:creationId xmlns:a16="http://schemas.microsoft.com/office/drawing/2014/main" id="{6E95EB34-428C-4E90-BDAA-3263BA2B20F4}"/>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796136" y="297756"/>
            <a:ext cx="1512168" cy="1512168"/>
          </a:xfrm>
          <a:prstGeom prst="rect">
            <a:avLst/>
          </a:prstGeom>
        </p:spPr>
      </p:pic>
      <p:sp>
        <p:nvSpPr>
          <p:cNvPr id="3" name="Rectangle 2">
            <a:extLst>
              <a:ext uri="{FF2B5EF4-FFF2-40B4-BE49-F238E27FC236}">
                <a16:creationId xmlns:a16="http://schemas.microsoft.com/office/drawing/2014/main" id="{10D60E4B-F00F-48CB-AC8D-C0B6EC5804A8}"/>
              </a:ext>
            </a:extLst>
          </p:cNvPr>
          <p:cNvSpPr/>
          <p:nvPr/>
        </p:nvSpPr>
        <p:spPr>
          <a:xfrm>
            <a:off x="6588224" y="3932212"/>
            <a:ext cx="3096344" cy="1231106"/>
          </a:xfrm>
          <a:prstGeom prst="rect">
            <a:avLst/>
          </a:prstGeom>
        </p:spPr>
        <p:txBody>
          <a:bodyPr wrap="square">
            <a:spAutoFit/>
          </a:bodyPr>
          <a:lstStyle/>
          <a:p>
            <a:r>
              <a:rPr lang="en-US" b="1" dirty="0">
                <a:solidFill>
                  <a:schemeClr val="accent6"/>
                </a:solidFill>
                <a:latin typeface="Berlin Sans FB Demi" panose="020E0802020502020306" pitchFamily="34" charset="0"/>
                <a:cs typeface="Times New Roman" panose="02020603050405020304" pitchFamily="18" charset="0"/>
              </a:rPr>
              <a:t>Presented by-</a:t>
            </a:r>
          </a:p>
          <a:p>
            <a:pPr marL="800100" lvl="1" indent="-342900">
              <a:buAutoNum type="arabicPeriod"/>
            </a:pPr>
            <a:r>
              <a:rPr lang="en-US" sz="1400" dirty="0">
                <a:latin typeface="Times New Roman" panose="02020603050405020304" pitchFamily="18" charset="0"/>
                <a:cs typeface="Times New Roman" panose="02020603050405020304" pitchFamily="18" charset="0"/>
              </a:rPr>
              <a:t>Vibhakar Sharma</a:t>
            </a:r>
          </a:p>
          <a:p>
            <a:pPr marL="800100" lvl="1" indent="-342900">
              <a:buAutoNum type="arabicPeriod"/>
            </a:pPr>
            <a:r>
              <a:rPr lang="en-US" sz="1400" dirty="0">
                <a:latin typeface="Times New Roman" panose="02020603050405020304" pitchFamily="18" charset="0"/>
                <a:cs typeface="Times New Roman" panose="02020603050405020304" pitchFamily="18" charset="0"/>
              </a:rPr>
              <a:t>Vinit Gole</a:t>
            </a:r>
          </a:p>
          <a:p>
            <a:pPr marL="800100" lvl="1" indent="-342900">
              <a:buAutoNum type="arabicPeriod"/>
            </a:pPr>
            <a:r>
              <a:rPr lang="en-US" sz="1400" dirty="0">
                <a:latin typeface="Times New Roman" panose="02020603050405020304" pitchFamily="18" charset="0"/>
                <a:cs typeface="Times New Roman" panose="02020603050405020304" pitchFamily="18" charset="0"/>
              </a:rPr>
              <a:t>Vinay G.</a:t>
            </a:r>
          </a:p>
          <a:p>
            <a:pPr marL="800100" lvl="1" indent="-342900">
              <a:buAutoNum type="arabicPeriod"/>
            </a:pPr>
            <a:r>
              <a:rPr lang="en-US" sz="1400" dirty="0">
                <a:latin typeface="Times New Roman" panose="02020603050405020304" pitchFamily="18" charset="0"/>
                <a:cs typeface="Times New Roman" panose="02020603050405020304" pitchFamily="18" charset="0"/>
              </a:rPr>
              <a:t>Udbhav Mishra</a:t>
            </a:r>
            <a:endParaRPr lang="en-IN" sz="1400" dirty="0">
              <a:latin typeface="Times New Roman" panose="02020603050405020304" pitchFamily="18" charset="0"/>
              <a:cs typeface="Times New Roman" panose="02020603050405020304" pitchFamily="18" charset="0"/>
            </a:endParaRPr>
          </a:p>
        </p:txBody>
      </p:sp>
      <p:sp>
        <p:nvSpPr>
          <p:cNvPr id="13" name="Footer Placeholder 12">
            <a:extLst>
              <a:ext uri="{FF2B5EF4-FFF2-40B4-BE49-F238E27FC236}">
                <a16:creationId xmlns:a16="http://schemas.microsoft.com/office/drawing/2014/main" id="{6CBFF5D9-D349-4C95-A1C9-B215717E92F3}"/>
              </a:ext>
            </a:extLst>
          </p:cNvPr>
          <p:cNvSpPr>
            <a:spLocks noGrp="1"/>
          </p:cNvSpPr>
          <p:nvPr>
            <p:ph type="ftr" sz="quarter" idx="11"/>
          </p:nvPr>
        </p:nvSpPr>
        <p:spPr/>
        <p:txBody>
          <a:bodyPr/>
          <a:lstStyle/>
          <a:p>
            <a:r>
              <a:rPr lang="en-US" dirty="0"/>
              <a:t>Group 7_DSFT6_Capstone_Project</a:t>
            </a:r>
            <a:endParaRPr lang="en-IN" dirty="0"/>
          </a:p>
        </p:txBody>
      </p:sp>
      <p:grpSp>
        <p:nvGrpSpPr>
          <p:cNvPr id="11" name="Group 10"/>
          <p:cNvGrpSpPr/>
          <p:nvPr/>
        </p:nvGrpSpPr>
        <p:grpSpPr>
          <a:xfrm>
            <a:off x="0" y="5163319"/>
            <a:ext cx="9144000" cy="551682"/>
            <a:chOff x="-324544" y="5377780"/>
            <a:chExt cx="10081120" cy="720080"/>
          </a:xfrm>
        </p:grpSpPr>
        <p:sp>
          <p:nvSpPr>
            <p:cNvPr id="16" name="Rectangle 15"/>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p:cNvSpPr txBox="1"/>
            <p:nvPr/>
          </p:nvSpPr>
          <p:spPr>
            <a:xfrm>
              <a:off x="6948264" y="5438000"/>
              <a:ext cx="2483768" cy="276999"/>
            </a:xfrm>
            <a:prstGeom prst="rect">
              <a:avLst/>
            </a:prstGeom>
            <a:noFill/>
          </p:spPr>
          <p:txBody>
            <a:bodyPr wrap="square" rtlCol="0">
              <a:spAutoFit/>
            </a:bodyPr>
            <a:lstStyle/>
            <a:p>
              <a:endParaRPr lang="en-IN" sz="1200" dirty="0"/>
            </a:p>
          </p:txBody>
        </p:sp>
      </p:grpSp>
      <p:sp>
        <p:nvSpPr>
          <p:cNvPr id="5"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sp>
        <p:nvSpPr>
          <p:cNvPr id="6" name="Slide Number Placeholder 5"/>
          <p:cNvSpPr>
            <a:spLocks noGrp="1"/>
          </p:cNvSpPr>
          <p:nvPr>
            <p:ph type="sldNum" sz="quarter" idx="12"/>
          </p:nvPr>
        </p:nvSpPr>
        <p:spPr/>
        <p:txBody>
          <a:bodyPr/>
          <a:lstStyle/>
          <a:p>
            <a:fld id="{58087950-A73A-47B1-B744-4C6178A7E43C}" type="slidenum">
              <a:rPr lang="en-IN" smtClean="0"/>
              <a:t>1</a:t>
            </a:fld>
            <a:endParaRPr lang="en-IN" dirty="0"/>
          </a:p>
        </p:txBody>
      </p:sp>
    </p:spTree>
    <p:extLst>
      <p:ext uri="{BB962C8B-B14F-4D97-AF65-F5344CB8AC3E}">
        <p14:creationId xmlns:p14="http://schemas.microsoft.com/office/powerpoint/2010/main" val="1795267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0" name="Title 1"/>
          <p:cNvSpPr txBox="1">
            <a:spLocks/>
          </p:cNvSpPr>
          <p:nvPr/>
        </p:nvSpPr>
        <p:spPr>
          <a:xfrm>
            <a:off x="457200" y="365040"/>
            <a:ext cx="8291264" cy="9053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200" dirty="0">
                <a:latin typeface="Arial Rounded MT Bold" panose="020F0704030504030204" pitchFamily="34" charset="0"/>
              </a:rPr>
              <a:t>Sentiment Analysis:</a:t>
            </a:r>
          </a:p>
        </p:txBody>
      </p:sp>
      <p:sp>
        <p:nvSpPr>
          <p:cNvPr id="11" name="Content Placeholder 2">
            <a:extLst>
              <a:ext uri="{FF2B5EF4-FFF2-40B4-BE49-F238E27FC236}">
                <a16:creationId xmlns:a16="http://schemas.microsoft.com/office/drawing/2014/main" id="{6D94ECC1-01B1-4F49-93A7-C0C378EDD0CE}"/>
              </a:ext>
            </a:extLst>
          </p:cNvPr>
          <p:cNvSpPr txBox="1">
            <a:spLocks/>
          </p:cNvSpPr>
          <p:nvPr/>
        </p:nvSpPr>
        <p:spPr>
          <a:xfrm>
            <a:off x="514672" y="1405864"/>
            <a:ext cx="8161784" cy="2747780"/>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dirty="0">
                <a:latin typeface="Bahnschrift" panose="020B0502040204020203" pitchFamily="34" charset="0"/>
                <a:cs typeface="Times New Roman" panose="02020603050405020304" pitchFamily="18" charset="0"/>
              </a:rPr>
              <a:t>For the purpose of sentiment analysis, we have made use of TextBlob python library. Here with the help of mentioned library we fetched out the polarity scores for particular text reviews and then classified the polarity scores into 4 different sentiments which are followed by :</a:t>
            </a:r>
          </a:p>
          <a:p>
            <a:pPr marL="342900" indent="-342900" algn="l">
              <a:buAutoNum type="arabicPeriod"/>
            </a:pPr>
            <a:r>
              <a:rPr lang="en-US" sz="1800" dirty="0">
                <a:latin typeface="Bahnschrift" panose="020B0502040204020203" pitchFamily="34" charset="0"/>
                <a:cs typeface="Times New Roman" panose="02020603050405020304" pitchFamily="18" charset="0"/>
              </a:rPr>
              <a:t>Highly Positive – &gt;0.5</a:t>
            </a:r>
          </a:p>
          <a:p>
            <a:pPr marL="342900" indent="-342900" algn="l">
              <a:buAutoNum type="arabicPeriod"/>
            </a:pPr>
            <a:r>
              <a:rPr lang="en-US" sz="1800" dirty="0">
                <a:latin typeface="Bahnschrift" panose="020B0502040204020203" pitchFamily="34" charset="0"/>
                <a:cs typeface="Times New Roman" panose="02020603050405020304" pitchFamily="18" charset="0"/>
              </a:rPr>
              <a:t>Positive – 0.1-0.5</a:t>
            </a:r>
          </a:p>
          <a:p>
            <a:pPr marL="342900" indent="-342900" algn="l">
              <a:buAutoNum type="arabicPeriod"/>
            </a:pPr>
            <a:r>
              <a:rPr lang="en-US" sz="1800" dirty="0">
                <a:latin typeface="Bahnschrift" panose="020B0502040204020203" pitchFamily="34" charset="0"/>
                <a:cs typeface="Times New Roman" panose="02020603050405020304" pitchFamily="18" charset="0"/>
              </a:rPr>
              <a:t>Neutral - 0</a:t>
            </a:r>
          </a:p>
          <a:p>
            <a:pPr marL="342900" indent="-342900" algn="l">
              <a:buAutoNum type="arabicPeriod"/>
            </a:pPr>
            <a:r>
              <a:rPr lang="en-US" sz="1800" dirty="0">
                <a:latin typeface="Bahnschrift" panose="020B0502040204020203" pitchFamily="34" charset="0"/>
                <a:cs typeface="Times New Roman" panose="02020603050405020304" pitchFamily="18" charset="0"/>
              </a:rPr>
              <a:t>Negative - &lt; 0</a:t>
            </a:r>
          </a:p>
          <a:p>
            <a:pPr marL="342900" indent="-342900" algn="l">
              <a:buAutoNum type="arabicPeriod"/>
            </a:pPr>
            <a:endParaRPr lang="en-US" sz="1800" dirty="0">
              <a:latin typeface="Bahnschrift" panose="020B0502040204020203" pitchFamily="34" charset="0"/>
              <a:cs typeface="Times New Roman" panose="02020603050405020304" pitchFamily="18" charset="0"/>
            </a:endParaRPr>
          </a:p>
          <a:p>
            <a:pPr algn="l"/>
            <a:r>
              <a:rPr lang="en-US" sz="1800" dirty="0">
                <a:latin typeface="Bahnschrift" panose="020B0502040204020203" pitchFamily="34" charset="0"/>
                <a:cs typeface="Times New Roman" panose="02020603050405020304" pitchFamily="18" charset="0"/>
              </a:rPr>
              <a:t>Accuracy : 90% </a:t>
            </a:r>
          </a:p>
        </p:txBody>
      </p:sp>
      <p:sp>
        <p:nvSpPr>
          <p:cNvPr id="9" name="Footer Placeholder 8">
            <a:extLst>
              <a:ext uri="{FF2B5EF4-FFF2-40B4-BE49-F238E27FC236}">
                <a16:creationId xmlns:a16="http://schemas.microsoft.com/office/drawing/2014/main" id="{7094E6CC-E705-4B02-8FF8-7B0C720653E6}"/>
              </a:ext>
            </a:extLst>
          </p:cNvPr>
          <p:cNvSpPr>
            <a:spLocks noGrp="1"/>
          </p:cNvSpPr>
          <p:nvPr>
            <p:ph type="ftr" sz="quarter" idx="11"/>
          </p:nvPr>
        </p:nvSpPr>
        <p:spPr/>
        <p:txBody>
          <a:bodyPr/>
          <a:lstStyle/>
          <a:p>
            <a:r>
              <a:rPr lang="en-US" dirty="0"/>
              <a:t>Group 7_DSFT6_Capstone_Project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10</a:t>
            </a:fld>
            <a:endParaRPr lang="en-IN" dirty="0"/>
          </a:p>
        </p:txBody>
      </p:sp>
      <p:sp>
        <p:nvSpPr>
          <p:cNvPr id="13"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2" name="Group 11">
            <a:extLst>
              <a:ext uri="{FF2B5EF4-FFF2-40B4-BE49-F238E27FC236}">
                <a16:creationId xmlns:a16="http://schemas.microsoft.com/office/drawing/2014/main" id="{768CC577-7E5F-4DA4-934E-4E9CB3A6E08A}"/>
              </a:ext>
            </a:extLst>
          </p:cNvPr>
          <p:cNvGrpSpPr/>
          <p:nvPr/>
        </p:nvGrpSpPr>
        <p:grpSpPr>
          <a:xfrm>
            <a:off x="0" y="5163319"/>
            <a:ext cx="9144000" cy="551682"/>
            <a:chOff x="-324544" y="5377780"/>
            <a:chExt cx="10081120" cy="720080"/>
          </a:xfrm>
        </p:grpSpPr>
        <p:sp>
          <p:nvSpPr>
            <p:cNvPr id="15" name="Rectangle 14">
              <a:extLst>
                <a:ext uri="{FF2B5EF4-FFF2-40B4-BE49-F238E27FC236}">
                  <a16:creationId xmlns:a16="http://schemas.microsoft.com/office/drawing/2014/main" id="{13BA3B06-F1E0-4D3F-BDAD-FC18E743BC4B}"/>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F23A6AE5-E188-4273-A09B-2558E27A9310}"/>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2228384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8" name="Title 1"/>
          <p:cNvSpPr txBox="1">
            <a:spLocks/>
          </p:cNvSpPr>
          <p:nvPr/>
        </p:nvSpPr>
        <p:spPr>
          <a:xfrm>
            <a:off x="457200" y="-22820"/>
            <a:ext cx="8291264" cy="9053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dirty="0">
                <a:latin typeface="Arial Rounded MT Bold" panose="020F0704030504030204" pitchFamily="34" charset="0"/>
              </a:rPr>
              <a:t>Sentiment Analysis </a:t>
            </a:r>
            <a:r>
              <a:rPr lang="en-IN" sz="1400" dirty="0">
                <a:latin typeface="Arial Rounded MT Bold" panose="020F0704030504030204" pitchFamily="34" charset="0"/>
              </a:rPr>
              <a:t>(</a:t>
            </a:r>
            <a:r>
              <a:rPr lang="en-IN" sz="1400" u="sng" dirty="0">
                <a:latin typeface="Arial Rounded MT Bold" panose="020F0704030504030204" pitchFamily="34" charset="0"/>
              </a:rPr>
              <a:t>Toys and Games</a:t>
            </a:r>
            <a:r>
              <a:rPr lang="en-IN" sz="1400" dirty="0">
                <a:latin typeface="Arial Rounded MT Bold" panose="020F0704030504030204" pitchFamily="34" charset="0"/>
              </a:rPr>
              <a:t>)</a:t>
            </a:r>
            <a:r>
              <a:rPr lang="en-IN" sz="1800" dirty="0">
                <a:latin typeface="Arial Rounded MT Bold" panose="020F0704030504030204" pitchFamily="34" charset="0"/>
              </a:rPr>
              <a:t> </a:t>
            </a:r>
            <a:r>
              <a:rPr lang="en-IN" sz="2400" dirty="0">
                <a:latin typeface="Arial Rounded MT Bold" panose="020F0704030504030204" pitchFamily="34" charset="0"/>
              </a:rPr>
              <a:t>:</a:t>
            </a:r>
          </a:p>
        </p:txBody>
      </p:sp>
      <p:grpSp>
        <p:nvGrpSpPr>
          <p:cNvPr id="7" name="Group 6"/>
          <p:cNvGrpSpPr/>
          <p:nvPr/>
        </p:nvGrpSpPr>
        <p:grpSpPr>
          <a:xfrm>
            <a:off x="0" y="882546"/>
            <a:ext cx="8748464" cy="3698402"/>
            <a:chOff x="-342533" y="1163168"/>
            <a:chExt cx="9090997" cy="3782564"/>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533" y="1174871"/>
              <a:ext cx="5792644" cy="37708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6559" y="1163168"/>
              <a:ext cx="3561905" cy="2990476"/>
            </a:xfrm>
            <a:prstGeom prst="rect">
              <a:avLst/>
            </a:prstGeom>
          </p:spPr>
        </p:pic>
      </p:grpSp>
      <p:sp>
        <p:nvSpPr>
          <p:cNvPr id="13" name="Content Placeholder 2">
            <a:extLst>
              <a:ext uri="{FF2B5EF4-FFF2-40B4-BE49-F238E27FC236}">
                <a16:creationId xmlns:a16="http://schemas.microsoft.com/office/drawing/2014/main" id="{6D94ECC1-01B1-4F49-93A7-C0C378EDD0CE}"/>
              </a:ext>
            </a:extLst>
          </p:cNvPr>
          <p:cNvSpPr txBox="1">
            <a:spLocks/>
          </p:cNvSpPr>
          <p:nvPr/>
        </p:nvSpPr>
        <p:spPr>
          <a:xfrm>
            <a:off x="179512" y="4513684"/>
            <a:ext cx="8856984" cy="100560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b="1" dirty="0">
                <a:solidFill>
                  <a:schemeClr val="tx1"/>
                </a:solidFill>
                <a:cs typeface="Times New Roman" panose="02020603050405020304" pitchFamily="18" charset="0"/>
              </a:rPr>
              <a:t>INTERPRETATION</a:t>
            </a:r>
            <a:r>
              <a:rPr lang="en-US" sz="1600" dirty="0">
                <a:solidFill>
                  <a:schemeClr val="tx1"/>
                </a:solidFill>
                <a:cs typeface="Times New Roman" panose="02020603050405020304" pitchFamily="18" charset="0"/>
              </a:rPr>
              <a:t> : Out of total reviews majority of reviews which is about </a:t>
            </a:r>
            <a:r>
              <a:rPr lang="en-US" sz="1600" b="1" dirty="0">
                <a:solidFill>
                  <a:srgbClr val="0070C0"/>
                </a:solidFill>
                <a:cs typeface="Times New Roman" panose="02020603050405020304" pitchFamily="18" charset="0"/>
              </a:rPr>
              <a:t>80% are positive </a:t>
            </a:r>
            <a:r>
              <a:rPr lang="en-US" sz="1600" dirty="0">
                <a:solidFill>
                  <a:schemeClr val="tx1"/>
                </a:solidFill>
                <a:cs typeface="Times New Roman" panose="02020603050405020304" pitchFamily="18" charset="0"/>
              </a:rPr>
              <a:t>whereas </a:t>
            </a:r>
            <a:r>
              <a:rPr lang="en-US" sz="1600" b="1" dirty="0">
                <a:solidFill>
                  <a:schemeClr val="tx2">
                    <a:lumMod val="40000"/>
                    <a:lumOff val="60000"/>
                  </a:schemeClr>
                </a:solidFill>
                <a:cs typeface="Times New Roman" panose="02020603050405020304" pitchFamily="18" charset="0"/>
              </a:rPr>
              <a:t>Neutral is on least with only 1% </a:t>
            </a:r>
            <a:r>
              <a:rPr lang="en-US" sz="1600" dirty="0">
                <a:solidFill>
                  <a:schemeClr val="tx1"/>
                </a:solidFill>
                <a:cs typeface="Times New Roman" panose="02020603050405020304" pitchFamily="18" charset="0"/>
              </a:rPr>
              <a:t>of total reviews.</a:t>
            </a:r>
            <a:endParaRPr lang="en-IN" sz="1600" dirty="0">
              <a:solidFill>
                <a:schemeClr val="tx1"/>
              </a:solidFill>
              <a:cs typeface="Times New Roman" panose="02020603050405020304" pitchFamily="18" charset="0"/>
            </a:endParaRPr>
          </a:p>
        </p:txBody>
      </p:sp>
      <p:sp>
        <p:nvSpPr>
          <p:cNvPr id="15" name="Footer Placeholder 14">
            <a:extLst>
              <a:ext uri="{FF2B5EF4-FFF2-40B4-BE49-F238E27FC236}">
                <a16:creationId xmlns:a16="http://schemas.microsoft.com/office/drawing/2014/main" id="{A60480AC-A375-4AD4-8BAB-986A1FE59F8C}"/>
              </a:ext>
            </a:extLst>
          </p:cNvPr>
          <p:cNvSpPr>
            <a:spLocks noGrp="1"/>
          </p:cNvSpPr>
          <p:nvPr>
            <p:ph type="ftr" sz="quarter" idx="11"/>
          </p:nvPr>
        </p:nvSpPr>
        <p:spPr/>
        <p:txBody>
          <a:bodyPr/>
          <a:lstStyle/>
          <a:p>
            <a:r>
              <a:rPr lang="en-US" dirty="0"/>
              <a:t>Group 7_DSFT6_Capstone_Project</a:t>
            </a:r>
            <a:endParaRPr lang="en-IN" dirty="0"/>
          </a:p>
        </p:txBody>
      </p:sp>
      <p:sp>
        <p:nvSpPr>
          <p:cNvPr id="5" name="Slide Number Placeholder 4"/>
          <p:cNvSpPr>
            <a:spLocks noGrp="1"/>
          </p:cNvSpPr>
          <p:nvPr>
            <p:ph type="sldNum" sz="quarter" idx="12"/>
          </p:nvPr>
        </p:nvSpPr>
        <p:spPr/>
        <p:txBody>
          <a:bodyPr/>
          <a:lstStyle/>
          <a:p>
            <a:fld id="{58087950-A73A-47B1-B744-4C6178A7E43C}" type="slidenum">
              <a:rPr lang="en-IN" smtClean="0"/>
              <a:t>11</a:t>
            </a:fld>
            <a:endParaRPr lang="en-IN" dirty="0"/>
          </a:p>
        </p:txBody>
      </p:sp>
      <p:sp>
        <p:nvSpPr>
          <p:cNvPr id="16"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2" name="Group 11">
            <a:extLst>
              <a:ext uri="{FF2B5EF4-FFF2-40B4-BE49-F238E27FC236}">
                <a16:creationId xmlns:a16="http://schemas.microsoft.com/office/drawing/2014/main" id="{AF521EC0-4190-4B64-8AE8-B51CDEBA8B08}"/>
              </a:ext>
            </a:extLst>
          </p:cNvPr>
          <p:cNvGrpSpPr/>
          <p:nvPr/>
        </p:nvGrpSpPr>
        <p:grpSpPr>
          <a:xfrm>
            <a:off x="0" y="5163319"/>
            <a:ext cx="9144000" cy="551682"/>
            <a:chOff x="-324544" y="5377780"/>
            <a:chExt cx="10081120" cy="720080"/>
          </a:xfrm>
        </p:grpSpPr>
        <p:sp>
          <p:nvSpPr>
            <p:cNvPr id="17" name="Rectangle 16">
              <a:extLst>
                <a:ext uri="{FF2B5EF4-FFF2-40B4-BE49-F238E27FC236}">
                  <a16:creationId xmlns:a16="http://schemas.microsoft.com/office/drawing/2014/main" id="{819F9BD3-2E52-4833-A962-92E9B3BD1B49}"/>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11A7CA52-B142-4D24-B973-66FC9B567762}"/>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606246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07504" y="769268"/>
            <a:ext cx="8712968" cy="3816424"/>
            <a:chOff x="107504" y="394145"/>
            <a:chExt cx="9289032" cy="3866667"/>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394145"/>
              <a:ext cx="5767539" cy="386666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7012" y="481236"/>
              <a:ext cx="3809524" cy="2914286"/>
            </a:xfrm>
            <a:prstGeom prst="rect">
              <a:avLst/>
            </a:prstGeom>
          </p:spPr>
        </p:pic>
      </p:grpSp>
      <p:sp>
        <p:nvSpPr>
          <p:cNvPr id="10" name="Content Placeholder 2">
            <a:extLst>
              <a:ext uri="{FF2B5EF4-FFF2-40B4-BE49-F238E27FC236}">
                <a16:creationId xmlns:a16="http://schemas.microsoft.com/office/drawing/2014/main" id="{6D94ECC1-01B1-4F49-93A7-C0C378EDD0CE}"/>
              </a:ext>
            </a:extLst>
          </p:cNvPr>
          <p:cNvSpPr txBox="1">
            <a:spLocks/>
          </p:cNvSpPr>
          <p:nvPr/>
        </p:nvSpPr>
        <p:spPr>
          <a:xfrm>
            <a:off x="179512" y="4441676"/>
            <a:ext cx="8856984" cy="100560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b="1" dirty="0">
                <a:solidFill>
                  <a:schemeClr val="tx1"/>
                </a:solidFill>
                <a:cs typeface="Times New Roman" panose="02020603050405020304" pitchFamily="18" charset="0"/>
              </a:rPr>
              <a:t>INTERPRETATION</a:t>
            </a:r>
            <a:r>
              <a:rPr lang="en-US" sz="1600" dirty="0">
                <a:solidFill>
                  <a:schemeClr val="tx1"/>
                </a:solidFill>
                <a:cs typeface="Times New Roman" panose="02020603050405020304" pitchFamily="18" charset="0"/>
              </a:rPr>
              <a:t> : Out of total reviews majority of reviews(Video games) which is about </a:t>
            </a:r>
            <a:r>
              <a:rPr lang="en-US" sz="1600" b="1" dirty="0">
                <a:solidFill>
                  <a:srgbClr val="0070C0"/>
                </a:solidFill>
                <a:cs typeface="Times New Roman" panose="02020603050405020304" pitchFamily="18" charset="0"/>
              </a:rPr>
              <a:t>71% are positive </a:t>
            </a:r>
            <a:r>
              <a:rPr lang="en-US" sz="1600" dirty="0">
                <a:solidFill>
                  <a:schemeClr val="tx1"/>
                </a:solidFill>
                <a:cs typeface="Times New Roman" panose="02020603050405020304" pitchFamily="18" charset="0"/>
              </a:rPr>
              <a:t>whereas </a:t>
            </a:r>
            <a:r>
              <a:rPr lang="en-US" sz="1600" b="1" dirty="0">
                <a:solidFill>
                  <a:schemeClr val="tx2">
                    <a:lumMod val="40000"/>
                    <a:lumOff val="60000"/>
                  </a:schemeClr>
                </a:solidFill>
                <a:cs typeface="Times New Roman" panose="02020603050405020304" pitchFamily="18" charset="0"/>
              </a:rPr>
              <a:t>Neutral is on least with only 1% </a:t>
            </a:r>
            <a:r>
              <a:rPr lang="en-US" sz="1600" dirty="0">
                <a:solidFill>
                  <a:schemeClr val="tx1"/>
                </a:solidFill>
                <a:cs typeface="Times New Roman" panose="02020603050405020304" pitchFamily="18" charset="0"/>
              </a:rPr>
              <a:t>of total reviews.</a:t>
            </a:r>
            <a:endParaRPr lang="en-IN" sz="1600" dirty="0">
              <a:solidFill>
                <a:schemeClr val="tx1"/>
              </a:solidFill>
              <a:cs typeface="Times New Roman" panose="02020603050405020304" pitchFamily="18" charset="0"/>
            </a:endParaRPr>
          </a:p>
        </p:txBody>
      </p:sp>
      <p:sp>
        <p:nvSpPr>
          <p:cNvPr id="11" name="Title 1">
            <a:extLst>
              <a:ext uri="{FF2B5EF4-FFF2-40B4-BE49-F238E27FC236}">
                <a16:creationId xmlns:a16="http://schemas.microsoft.com/office/drawing/2014/main" id="{CBACA10E-0DE5-4B20-9D1A-9B0C7EE49790}"/>
              </a:ext>
            </a:extLst>
          </p:cNvPr>
          <p:cNvSpPr txBox="1">
            <a:spLocks/>
          </p:cNvSpPr>
          <p:nvPr/>
        </p:nvSpPr>
        <p:spPr>
          <a:xfrm>
            <a:off x="457200" y="63139"/>
            <a:ext cx="5554960" cy="504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dirty="0">
                <a:latin typeface="Arial Rounded MT Bold" panose="020F0704030504030204" pitchFamily="34" charset="0"/>
              </a:rPr>
              <a:t>Sentiment Analysis </a:t>
            </a:r>
            <a:r>
              <a:rPr lang="en-IN" sz="1400" dirty="0">
                <a:latin typeface="Arial Rounded MT Bold" panose="020F0704030504030204" pitchFamily="34" charset="0"/>
              </a:rPr>
              <a:t>(</a:t>
            </a:r>
            <a:r>
              <a:rPr lang="en-IN" sz="1400" u="sng" dirty="0">
                <a:latin typeface="Arial Rounded MT Bold" panose="020F0704030504030204" pitchFamily="34" charset="0"/>
              </a:rPr>
              <a:t>Video Games</a:t>
            </a:r>
            <a:r>
              <a:rPr lang="en-IN" sz="1400" dirty="0">
                <a:latin typeface="Arial Rounded MT Bold" panose="020F0704030504030204" pitchFamily="34" charset="0"/>
              </a:rPr>
              <a:t>)</a:t>
            </a:r>
            <a:r>
              <a:rPr lang="en-IN" sz="1800" dirty="0">
                <a:latin typeface="Arial Rounded MT Bold" panose="020F0704030504030204" pitchFamily="34" charset="0"/>
              </a:rPr>
              <a:t> </a:t>
            </a:r>
            <a:r>
              <a:rPr lang="en-IN" sz="2400" dirty="0">
                <a:latin typeface="Arial Rounded MT Bold" panose="020F0704030504030204" pitchFamily="34" charset="0"/>
              </a:rPr>
              <a:t>:</a:t>
            </a:r>
          </a:p>
        </p:txBody>
      </p:sp>
      <p:sp>
        <p:nvSpPr>
          <p:cNvPr id="13" name="Footer Placeholder 12">
            <a:extLst>
              <a:ext uri="{FF2B5EF4-FFF2-40B4-BE49-F238E27FC236}">
                <a16:creationId xmlns:a16="http://schemas.microsoft.com/office/drawing/2014/main" id="{6ED4020E-A711-446A-8CBD-AEB88C131AF0}"/>
              </a:ext>
            </a:extLst>
          </p:cNvPr>
          <p:cNvSpPr>
            <a:spLocks noGrp="1"/>
          </p:cNvSpPr>
          <p:nvPr>
            <p:ph type="ftr" sz="quarter" idx="11"/>
          </p:nvPr>
        </p:nvSpPr>
        <p:spPr/>
        <p:txBody>
          <a:bodyPr/>
          <a:lstStyle/>
          <a:p>
            <a:r>
              <a:rPr lang="en-US" dirty="0"/>
              <a:t>Group 7_DSFT6_Capstone_Project</a:t>
            </a:r>
            <a:endParaRPr lang="en-IN" dirty="0"/>
          </a:p>
        </p:txBody>
      </p:sp>
      <p:sp>
        <p:nvSpPr>
          <p:cNvPr id="5" name="Slide Number Placeholder 4"/>
          <p:cNvSpPr>
            <a:spLocks noGrp="1"/>
          </p:cNvSpPr>
          <p:nvPr>
            <p:ph type="sldNum" sz="quarter" idx="12"/>
          </p:nvPr>
        </p:nvSpPr>
        <p:spPr/>
        <p:txBody>
          <a:bodyPr/>
          <a:lstStyle/>
          <a:p>
            <a:fld id="{58087950-A73A-47B1-B744-4C6178A7E43C}" type="slidenum">
              <a:rPr lang="en-IN" smtClean="0"/>
              <a:t>12</a:t>
            </a:fld>
            <a:endParaRPr lang="en-IN" dirty="0"/>
          </a:p>
        </p:txBody>
      </p:sp>
      <p:sp>
        <p:nvSpPr>
          <p:cNvPr id="16"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2" name="Group 11">
            <a:extLst>
              <a:ext uri="{FF2B5EF4-FFF2-40B4-BE49-F238E27FC236}">
                <a16:creationId xmlns:a16="http://schemas.microsoft.com/office/drawing/2014/main" id="{CBBC8092-7263-40BE-BC10-948E7343344A}"/>
              </a:ext>
            </a:extLst>
          </p:cNvPr>
          <p:cNvGrpSpPr/>
          <p:nvPr/>
        </p:nvGrpSpPr>
        <p:grpSpPr>
          <a:xfrm>
            <a:off x="0" y="5163319"/>
            <a:ext cx="9144000" cy="551682"/>
            <a:chOff x="-324544" y="5377780"/>
            <a:chExt cx="10081120" cy="720080"/>
          </a:xfrm>
        </p:grpSpPr>
        <p:sp>
          <p:nvSpPr>
            <p:cNvPr id="15" name="Rectangle 14">
              <a:extLst>
                <a:ext uri="{FF2B5EF4-FFF2-40B4-BE49-F238E27FC236}">
                  <a16:creationId xmlns:a16="http://schemas.microsoft.com/office/drawing/2014/main" id="{8A93F158-1410-4B3D-BEAF-1AB91D1F861D}"/>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E2033CB3-D8AB-4ECC-8C5F-B243BAB78822}"/>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2733337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7" name="Title 1"/>
          <p:cNvSpPr txBox="1">
            <a:spLocks/>
          </p:cNvSpPr>
          <p:nvPr/>
        </p:nvSpPr>
        <p:spPr>
          <a:xfrm>
            <a:off x="457200" y="295950"/>
            <a:ext cx="8291264" cy="90536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dirty="0">
                <a:latin typeface="Arial Rounded MT Bold" panose="020F0704030504030204" pitchFamily="34" charset="0"/>
              </a:rPr>
              <a:t>Let’s find the reason for most negatively reviewed product </a:t>
            </a:r>
            <a:r>
              <a:rPr lang="en-IN" sz="1800" dirty="0">
                <a:latin typeface="Arial Rounded MT Bold" panose="020F0704030504030204" pitchFamily="34" charset="0"/>
              </a:rPr>
              <a:t>(</a:t>
            </a:r>
            <a:r>
              <a:rPr lang="en-IN" sz="1800" u="sng" dirty="0">
                <a:latin typeface="Arial Rounded MT Bold" panose="020F0704030504030204" pitchFamily="34" charset="0"/>
              </a:rPr>
              <a:t>Toys and Games</a:t>
            </a:r>
            <a:r>
              <a:rPr lang="en-IN" sz="1800" dirty="0">
                <a:latin typeface="Arial Rounded MT Bold" panose="020F0704030504030204" pitchFamily="34" charset="0"/>
              </a:rPr>
              <a:t>) </a:t>
            </a:r>
            <a:r>
              <a:rPr lang="en-IN" sz="2400" dirty="0">
                <a:latin typeface="Arial Rounded MT Bold" panose="020F0704030504030204" pitchFamily="34" charset="0"/>
              </a:rPr>
              <a:t>:</a:t>
            </a:r>
          </a:p>
        </p:txBody>
      </p:sp>
      <p:sp>
        <p:nvSpPr>
          <p:cNvPr id="11" name="Content Placeholder 2">
            <a:extLst>
              <a:ext uri="{FF2B5EF4-FFF2-40B4-BE49-F238E27FC236}">
                <a16:creationId xmlns:a16="http://schemas.microsoft.com/office/drawing/2014/main" id="{6D94ECC1-01B1-4F49-93A7-C0C378EDD0CE}"/>
              </a:ext>
            </a:extLst>
          </p:cNvPr>
          <p:cNvSpPr txBox="1">
            <a:spLocks/>
          </p:cNvSpPr>
          <p:nvPr/>
        </p:nvSpPr>
        <p:spPr>
          <a:xfrm>
            <a:off x="179512" y="4297660"/>
            <a:ext cx="8856984" cy="100560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b="1" dirty="0">
                <a:solidFill>
                  <a:schemeClr val="tx1"/>
                </a:solidFill>
                <a:cs typeface="Times New Roman" panose="02020603050405020304" pitchFamily="18" charset="0"/>
              </a:rPr>
              <a:t>INTERPRETATION</a:t>
            </a:r>
            <a:r>
              <a:rPr lang="en-US" sz="1600" dirty="0">
                <a:solidFill>
                  <a:schemeClr val="tx1"/>
                </a:solidFill>
                <a:cs typeface="Times New Roman" panose="02020603050405020304" pitchFamily="18" charset="0"/>
              </a:rPr>
              <a:t> : After analyzing and verify the results with Aspect extractor(pyabsa) method, we interpret that </a:t>
            </a:r>
            <a:r>
              <a:rPr lang="en-US" sz="1600" b="1" dirty="0">
                <a:solidFill>
                  <a:srgbClr val="FF0000"/>
                </a:solidFill>
                <a:cs typeface="Times New Roman" panose="02020603050405020304" pitchFamily="18" charset="0"/>
              </a:rPr>
              <a:t>Card quality, Poor Replay </a:t>
            </a:r>
            <a:r>
              <a:rPr lang="en-US" sz="1600" dirty="0">
                <a:solidFill>
                  <a:schemeClr val="tx1"/>
                </a:solidFill>
                <a:cs typeface="Times New Roman" panose="02020603050405020304" pitchFamily="18" charset="0"/>
              </a:rPr>
              <a:t>and</a:t>
            </a:r>
            <a:r>
              <a:rPr lang="en-US" sz="1600" b="1" dirty="0">
                <a:solidFill>
                  <a:schemeClr val="tx1"/>
                </a:solidFill>
                <a:cs typeface="Times New Roman" panose="02020603050405020304" pitchFamily="18" charset="0"/>
              </a:rPr>
              <a:t> </a:t>
            </a:r>
            <a:r>
              <a:rPr lang="en-US" sz="1600" b="1" dirty="0">
                <a:solidFill>
                  <a:srgbClr val="FF0000"/>
                </a:solidFill>
                <a:cs typeface="Times New Roman" panose="02020603050405020304" pitchFamily="18" charset="0"/>
              </a:rPr>
              <a:t>Adult theme </a:t>
            </a:r>
            <a:r>
              <a:rPr lang="en-US" sz="1600" dirty="0">
                <a:solidFill>
                  <a:schemeClr val="tx1"/>
                </a:solidFill>
                <a:cs typeface="Times New Roman" panose="02020603050405020304" pitchFamily="18" charset="0"/>
              </a:rPr>
              <a:t>are the major reasons for the highest negative reviews for the product </a:t>
            </a:r>
            <a:r>
              <a:rPr lang="en-US" sz="1600" b="1" dirty="0">
                <a:solidFill>
                  <a:schemeClr val="tx1"/>
                </a:solidFill>
                <a:cs typeface="Times New Roman" panose="02020603050405020304" pitchFamily="18" charset="0"/>
              </a:rPr>
              <a:t>Card/</a:t>
            </a:r>
            <a:r>
              <a:rPr lang="en-US" sz="1600" b="1" dirty="0">
                <a:solidFill>
                  <a:schemeClr val="tx1"/>
                </a:solidFill>
              </a:rPr>
              <a:t>B004S8F7QM</a:t>
            </a:r>
            <a:r>
              <a:rPr lang="en-US" sz="1600" dirty="0"/>
              <a:t> </a:t>
            </a:r>
            <a:r>
              <a:rPr lang="en-US" sz="1600" dirty="0">
                <a:solidFill>
                  <a:schemeClr val="tx1"/>
                </a:solidFill>
              </a:rPr>
              <a:t>in </a:t>
            </a:r>
            <a:r>
              <a:rPr lang="en-US" sz="1600" b="1" dirty="0">
                <a:solidFill>
                  <a:schemeClr val="tx1"/>
                </a:solidFill>
              </a:rPr>
              <a:t>Toys and Games category.</a:t>
            </a:r>
            <a:endParaRPr lang="en-IN" sz="1600" b="1" dirty="0">
              <a:solidFill>
                <a:schemeClr val="tx1"/>
              </a:solidFill>
              <a:cs typeface="Times New Roman" panose="02020603050405020304" pitchFamily="18" charset="0"/>
            </a:endParaRPr>
          </a:p>
        </p:txBody>
      </p:sp>
      <p:sp>
        <p:nvSpPr>
          <p:cNvPr id="13" name="Content Placeholder 2">
            <a:extLst>
              <a:ext uri="{FF2B5EF4-FFF2-40B4-BE49-F238E27FC236}">
                <a16:creationId xmlns:a16="http://schemas.microsoft.com/office/drawing/2014/main" id="{6D94ECC1-01B1-4F49-93A7-C0C378EDD0CE}"/>
              </a:ext>
            </a:extLst>
          </p:cNvPr>
          <p:cNvSpPr txBox="1">
            <a:spLocks/>
          </p:cNvSpPr>
          <p:nvPr/>
        </p:nvSpPr>
        <p:spPr>
          <a:xfrm>
            <a:off x="514672" y="1981928"/>
            <a:ext cx="2473152" cy="145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IN" sz="1800" dirty="0">
                <a:latin typeface="Bahnschrift" panose="020B0502040204020203" pitchFamily="34" charset="0"/>
                <a:cs typeface="Times New Roman" panose="02020603050405020304" pitchFamily="18" charset="0"/>
              </a:rPr>
              <a:t>Most negatively populated product id in Toys and Games : Card/ </a:t>
            </a:r>
            <a:r>
              <a:rPr lang="en-US" sz="1800" dirty="0"/>
              <a:t>B004S8F7QM</a:t>
            </a:r>
          </a:p>
          <a:p>
            <a:pPr algn="l"/>
            <a:endParaRPr lang="en-US" sz="1800" dirty="0"/>
          </a:p>
          <a:p>
            <a:pPr algn="l"/>
            <a:endParaRPr lang="en-US" sz="1800" dirty="0"/>
          </a:p>
        </p:txBody>
      </p:sp>
      <p:grpSp>
        <p:nvGrpSpPr>
          <p:cNvPr id="4" name="Group 3"/>
          <p:cNvGrpSpPr/>
          <p:nvPr/>
        </p:nvGrpSpPr>
        <p:grpSpPr>
          <a:xfrm>
            <a:off x="3131840" y="1359282"/>
            <a:ext cx="5760640" cy="2938378"/>
            <a:chOff x="2987825" y="1192445"/>
            <a:chExt cx="5760640" cy="2938378"/>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5" y="1192445"/>
              <a:ext cx="5760640" cy="2506316"/>
            </a:xfrm>
            <a:prstGeom prst="rect">
              <a:avLst/>
            </a:prstGeom>
          </p:spPr>
        </p:pic>
        <p:sp>
          <p:nvSpPr>
            <p:cNvPr id="15" name="Content Placeholder 2">
              <a:extLst>
                <a:ext uri="{FF2B5EF4-FFF2-40B4-BE49-F238E27FC236}">
                  <a16:creationId xmlns:a16="http://schemas.microsoft.com/office/drawing/2014/main" id="{6D94ECC1-01B1-4F49-93A7-C0C378EDD0CE}"/>
                </a:ext>
              </a:extLst>
            </p:cNvPr>
            <p:cNvSpPr txBox="1">
              <a:spLocks/>
            </p:cNvSpPr>
            <p:nvPr/>
          </p:nvSpPr>
          <p:spPr>
            <a:xfrm>
              <a:off x="3203848" y="3646496"/>
              <a:ext cx="5353472" cy="484327"/>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100" dirty="0">
                  <a:solidFill>
                    <a:schemeClr val="tx1">
                      <a:lumMod val="50000"/>
                      <a:lumOff val="50000"/>
                    </a:schemeClr>
                  </a:solidFill>
                  <a:latin typeface="Bahnschrift" panose="020B0502040204020203" pitchFamily="34" charset="0"/>
                  <a:cs typeface="Times New Roman" panose="02020603050405020304" pitchFamily="18" charset="0"/>
                </a:rPr>
                <a:t>Wordcloud library has been used here to plot the particular text chart. The size of words are depend on the frequency of times it occurred in all the reviews.</a:t>
              </a:r>
              <a:endParaRPr lang="en-US" sz="1100" dirty="0">
                <a:solidFill>
                  <a:schemeClr val="tx1">
                    <a:lumMod val="50000"/>
                    <a:lumOff val="50000"/>
                  </a:schemeClr>
                </a:solidFill>
              </a:endParaRPr>
            </a:p>
          </p:txBody>
        </p:sp>
      </p:grpSp>
      <p:sp>
        <p:nvSpPr>
          <p:cNvPr id="18" name="Footer Placeholder 17">
            <a:extLst>
              <a:ext uri="{FF2B5EF4-FFF2-40B4-BE49-F238E27FC236}">
                <a16:creationId xmlns:a16="http://schemas.microsoft.com/office/drawing/2014/main" id="{59266545-B0CD-477D-9FC1-B8D14E5C4A3E}"/>
              </a:ext>
            </a:extLst>
          </p:cNvPr>
          <p:cNvSpPr>
            <a:spLocks noGrp="1"/>
          </p:cNvSpPr>
          <p:nvPr>
            <p:ph type="ftr" sz="quarter" idx="11"/>
          </p:nvPr>
        </p:nvSpPr>
        <p:spPr/>
        <p:txBody>
          <a:bodyPr/>
          <a:lstStyle/>
          <a:p>
            <a:r>
              <a:rPr lang="en-US" dirty="0"/>
              <a:t>Group 7_DSFT6_Capstone_Project</a:t>
            </a:r>
            <a:endParaRPr lang="en-IN" dirty="0"/>
          </a:p>
        </p:txBody>
      </p:sp>
      <p:sp>
        <p:nvSpPr>
          <p:cNvPr id="6" name="Slide Number Placeholder 5"/>
          <p:cNvSpPr>
            <a:spLocks noGrp="1"/>
          </p:cNvSpPr>
          <p:nvPr>
            <p:ph type="sldNum" sz="quarter" idx="12"/>
          </p:nvPr>
        </p:nvSpPr>
        <p:spPr/>
        <p:txBody>
          <a:bodyPr/>
          <a:lstStyle/>
          <a:p>
            <a:fld id="{58087950-A73A-47B1-B744-4C6178A7E43C}" type="slidenum">
              <a:rPr lang="en-IN" smtClean="0"/>
              <a:t>13</a:t>
            </a:fld>
            <a:endParaRPr lang="en-IN" dirty="0"/>
          </a:p>
        </p:txBody>
      </p:sp>
      <p:sp>
        <p:nvSpPr>
          <p:cNvPr id="16"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7" name="Group 16">
            <a:extLst>
              <a:ext uri="{FF2B5EF4-FFF2-40B4-BE49-F238E27FC236}">
                <a16:creationId xmlns:a16="http://schemas.microsoft.com/office/drawing/2014/main" id="{3DEAC285-531B-47F7-8E82-B6358C5B3350}"/>
              </a:ext>
            </a:extLst>
          </p:cNvPr>
          <p:cNvGrpSpPr/>
          <p:nvPr/>
        </p:nvGrpSpPr>
        <p:grpSpPr>
          <a:xfrm>
            <a:off x="0" y="5163319"/>
            <a:ext cx="9144000" cy="551682"/>
            <a:chOff x="-324544" y="5377780"/>
            <a:chExt cx="10081120" cy="720080"/>
          </a:xfrm>
        </p:grpSpPr>
        <p:sp>
          <p:nvSpPr>
            <p:cNvPr id="19" name="Rectangle 18">
              <a:extLst>
                <a:ext uri="{FF2B5EF4-FFF2-40B4-BE49-F238E27FC236}">
                  <a16:creationId xmlns:a16="http://schemas.microsoft.com/office/drawing/2014/main" id="{91A262DA-90FC-456E-9777-82A4FE5D40E7}"/>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Box 19">
              <a:extLst>
                <a:ext uri="{FF2B5EF4-FFF2-40B4-BE49-F238E27FC236}">
                  <a16:creationId xmlns:a16="http://schemas.microsoft.com/office/drawing/2014/main" id="{F1FB3858-1DA7-4387-8367-E50812270A19}"/>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3840834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7" name="Title 1"/>
          <p:cNvSpPr txBox="1">
            <a:spLocks/>
          </p:cNvSpPr>
          <p:nvPr/>
        </p:nvSpPr>
        <p:spPr>
          <a:xfrm>
            <a:off x="457200" y="295950"/>
            <a:ext cx="8291264" cy="90536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dirty="0">
                <a:latin typeface="Arial Rounded MT Bold" panose="020F0704030504030204" pitchFamily="34" charset="0"/>
              </a:rPr>
              <a:t>Now the reason for most negatively reviewed product </a:t>
            </a:r>
            <a:r>
              <a:rPr lang="en-IN" sz="1800" dirty="0">
                <a:latin typeface="Arial Rounded MT Bold" panose="020F0704030504030204" pitchFamily="34" charset="0"/>
              </a:rPr>
              <a:t>(</a:t>
            </a:r>
            <a:r>
              <a:rPr lang="en-IN" sz="1800" u="sng" dirty="0">
                <a:latin typeface="Arial Rounded MT Bold" panose="020F0704030504030204" pitchFamily="34" charset="0"/>
              </a:rPr>
              <a:t>Video Games</a:t>
            </a:r>
            <a:r>
              <a:rPr lang="en-IN" sz="1800" dirty="0">
                <a:latin typeface="Arial Rounded MT Bold" panose="020F0704030504030204" pitchFamily="34" charset="0"/>
              </a:rPr>
              <a:t>) </a:t>
            </a:r>
            <a:r>
              <a:rPr lang="en-IN" sz="2400" dirty="0">
                <a:latin typeface="Arial Rounded MT Bold" panose="020F0704030504030204" pitchFamily="34" charset="0"/>
              </a:rPr>
              <a:t>:</a:t>
            </a:r>
          </a:p>
        </p:txBody>
      </p:sp>
      <p:sp>
        <p:nvSpPr>
          <p:cNvPr id="8" name="Content Placeholder 2">
            <a:extLst>
              <a:ext uri="{FF2B5EF4-FFF2-40B4-BE49-F238E27FC236}">
                <a16:creationId xmlns:a16="http://schemas.microsoft.com/office/drawing/2014/main" id="{6D94ECC1-01B1-4F49-93A7-C0C378EDD0CE}"/>
              </a:ext>
            </a:extLst>
          </p:cNvPr>
          <p:cNvSpPr txBox="1">
            <a:spLocks/>
          </p:cNvSpPr>
          <p:nvPr/>
        </p:nvSpPr>
        <p:spPr>
          <a:xfrm>
            <a:off x="179512" y="4297660"/>
            <a:ext cx="8856984" cy="100560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b="1" dirty="0">
                <a:solidFill>
                  <a:schemeClr val="tx1"/>
                </a:solidFill>
                <a:cs typeface="Times New Roman" panose="02020603050405020304" pitchFamily="18" charset="0"/>
              </a:rPr>
              <a:t>INTERPRETATION</a:t>
            </a:r>
            <a:r>
              <a:rPr lang="en-US" sz="1600" dirty="0">
                <a:solidFill>
                  <a:schemeClr val="tx1"/>
                </a:solidFill>
                <a:cs typeface="Times New Roman" panose="02020603050405020304" pitchFamily="18" charset="0"/>
              </a:rPr>
              <a:t> : After analyzing and verify the results with Aspect extractor(pyabsa) method, we interpret that </a:t>
            </a:r>
            <a:r>
              <a:rPr lang="en-US" sz="1600" b="1" dirty="0">
                <a:solidFill>
                  <a:srgbClr val="FF0000"/>
                </a:solidFill>
                <a:cs typeface="Times New Roman" panose="02020603050405020304" pitchFamily="18" charset="0"/>
              </a:rPr>
              <a:t>Server </a:t>
            </a:r>
            <a:r>
              <a:rPr lang="en-US" sz="1600" dirty="0">
                <a:solidFill>
                  <a:schemeClr val="tx1"/>
                </a:solidFill>
                <a:cs typeface="Times New Roman" panose="02020603050405020304" pitchFamily="18" charset="0"/>
              </a:rPr>
              <a:t>and</a:t>
            </a:r>
            <a:r>
              <a:rPr lang="en-US" sz="1600" b="1" dirty="0">
                <a:solidFill>
                  <a:schemeClr val="tx1"/>
                </a:solidFill>
                <a:cs typeface="Times New Roman" panose="02020603050405020304" pitchFamily="18" charset="0"/>
              </a:rPr>
              <a:t> </a:t>
            </a:r>
            <a:r>
              <a:rPr lang="en-US" sz="1600" b="1" dirty="0">
                <a:solidFill>
                  <a:srgbClr val="FF0000"/>
                </a:solidFill>
                <a:cs typeface="Times New Roman" panose="02020603050405020304" pitchFamily="18" charset="0"/>
              </a:rPr>
              <a:t>Installing Error </a:t>
            </a:r>
            <a:r>
              <a:rPr lang="en-US" sz="1600" dirty="0">
                <a:solidFill>
                  <a:schemeClr val="tx1"/>
                </a:solidFill>
                <a:cs typeface="Times New Roman" panose="02020603050405020304" pitchFamily="18" charset="0"/>
              </a:rPr>
              <a:t>are the major reasons for the highest negative reviews for the product </a:t>
            </a:r>
            <a:r>
              <a:rPr lang="en-US" sz="1600" b="1" dirty="0">
                <a:solidFill>
                  <a:schemeClr val="tx1"/>
                </a:solidFill>
                <a:cs typeface="Times New Roman" panose="02020603050405020304" pitchFamily="18" charset="0"/>
              </a:rPr>
              <a:t>Blizzard</a:t>
            </a:r>
            <a:r>
              <a:rPr lang="en-US" sz="1600" dirty="0">
                <a:solidFill>
                  <a:schemeClr val="tx1"/>
                </a:solidFill>
                <a:cs typeface="Times New Roman" panose="02020603050405020304" pitchFamily="18" charset="0"/>
              </a:rPr>
              <a:t>/</a:t>
            </a:r>
            <a:r>
              <a:rPr lang="en-US" sz="1600" b="1" dirty="0">
                <a:solidFill>
                  <a:schemeClr val="tx1"/>
                </a:solidFill>
              </a:rPr>
              <a:t>B00178630A </a:t>
            </a:r>
            <a:r>
              <a:rPr lang="en-US" sz="1600" dirty="0">
                <a:solidFill>
                  <a:schemeClr val="tx1"/>
                </a:solidFill>
              </a:rPr>
              <a:t>in </a:t>
            </a:r>
            <a:r>
              <a:rPr lang="en-US" sz="1600" b="1" dirty="0">
                <a:solidFill>
                  <a:schemeClr val="tx1"/>
                </a:solidFill>
              </a:rPr>
              <a:t>Video Games category.</a:t>
            </a:r>
            <a:endParaRPr lang="en-IN" sz="1600" b="1" dirty="0">
              <a:solidFill>
                <a:schemeClr val="tx1"/>
              </a:solidFill>
              <a:cs typeface="Times New Roman" panose="02020603050405020304" pitchFamily="18" charset="0"/>
            </a:endParaRPr>
          </a:p>
        </p:txBody>
      </p:sp>
      <p:sp>
        <p:nvSpPr>
          <p:cNvPr id="9" name="Content Placeholder 2">
            <a:extLst>
              <a:ext uri="{FF2B5EF4-FFF2-40B4-BE49-F238E27FC236}">
                <a16:creationId xmlns:a16="http://schemas.microsoft.com/office/drawing/2014/main" id="{6D94ECC1-01B1-4F49-93A7-C0C378EDD0CE}"/>
              </a:ext>
            </a:extLst>
          </p:cNvPr>
          <p:cNvSpPr txBox="1">
            <a:spLocks/>
          </p:cNvSpPr>
          <p:nvPr/>
        </p:nvSpPr>
        <p:spPr>
          <a:xfrm>
            <a:off x="514672" y="1981928"/>
            <a:ext cx="2473152" cy="145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IN" sz="1800" dirty="0">
                <a:latin typeface="Bahnschrift" panose="020B0502040204020203" pitchFamily="34" charset="0"/>
                <a:cs typeface="Times New Roman" panose="02020603050405020304" pitchFamily="18" charset="0"/>
              </a:rPr>
              <a:t>Most negatively populated product id in Video Games : Blizzard/ </a:t>
            </a:r>
            <a:r>
              <a:rPr lang="en-US" sz="1800" dirty="0"/>
              <a:t>B00178630A</a:t>
            </a:r>
          </a:p>
          <a:p>
            <a:pPr algn="l"/>
            <a:endParaRPr lang="en-US" sz="1800" dirty="0"/>
          </a:p>
          <a:p>
            <a:pPr algn="l"/>
            <a:endParaRPr lang="en-US" sz="1800" dirty="0"/>
          </a:p>
          <a:p>
            <a:pPr algn="l"/>
            <a:endParaRPr lang="en-US" sz="1800" dirty="0"/>
          </a:p>
        </p:txBody>
      </p:sp>
      <p:grpSp>
        <p:nvGrpSpPr>
          <p:cNvPr id="6" name="Group 5"/>
          <p:cNvGrpSpPr/>
          <p:nvPr/>
        </p:nvGrpSpPr>
        <p:grpSpPr>
          <a:xfrm>
            <a:off x="3131840" y="1447477"/>
            <a:ext cx="5616624" cy="2922191"/>
            <a:chOff x="3131841" y="1375469"/>
            <a:chExt cx="5616624" cy="2922191"/>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1" y="1375469"/>
              <a:ext cx="5616624" cy="2418135"/>
            </a:xfrm>
            <a:prstGeom prst="rect">
              <a:avLst/>
            </a:prstGeom>
          </p:spPr>
        </p:pic>
        <p:sp>
          <p:nvSpPr>
            <p:cNvPr id="15" name="Content Placeholder 2">
              <a:extLst>
                <a:ext uri="{FF2B5EF4-FFF2-40B4-BE49-F238E27FC236}">
                  <a16:creationId xmlns:a16="http://schemas.microsoft.com/office/drawing/2014/main" id="{6D94ECC1-01B1-4F49-93A7-C0C378EDD0CE}"/>
                </a:ext>
              </a:extLst>
            </p:cNvPr>
            <p:cNvSpPr txBox="1">
              <a:spLocks/>
            </p:cNvSpPr>
            <p:nvPr/>
          </p:nvSpPr>
          <p:spPr>
            <a:xfrm>
              <a:off x="3347863" y="3813333"/>
              <a:ext cx="5353472" cy="484327"/>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100" dirty="0">
                  <a:solidFill>
                    <a:schemeClr val="tx1">
                      <a:lumMod val="50000"/>
                      <a:lumOff val="50000"/>
                    </a:schemeClr>
                  </a:solidFill>
                  <a:latin typeface="Bahnschrift" panose="020B0502040204020203" pitchFamily="34" charset="0"/>
                  <a:cs typeface="Times New Roman" panose="02020603050405020304" pitchFamily="18" charset="0"/>
                </a:rPr>
                <a:t>The size of word is depend on the frequency of times it occurred in all the reviews.</a:t>
              </a:r>
              <a:endParaRPr lang="en-US" sz="1100" dirty="0">
                <a:solidFill>
                  <a:schemeClr val="tx1">
                    <a:lumMod val="50000"/>
                    <a:lumOff val="50000"/>
                  </a:schemeClr>
                </a:solidFill>
              </a:endParaRPr>
            </a:p>
          </p:txBody>
        </p:sp>
      </p:grpSp>
      <p:sp>
        <p:nvSpPr>
          <p:cNvPr id="18" name="Footer Placeholder 17">
            <a:extLst>
              <a:ext uri="{FF2B5EF4-FFF2-40B4-BE49-F238E27FC236}">
                <a16:creationId xmlns:a16="http://schemas.microsoft.com/office/drawing/2014/main" id="{AE309AAC-05F9-48D0-BEA1-21726CF65E7D}"/>
              </a:ext>
            </a:extLst>
          </p:cNvPr>
          <p:cNvSpPr>
            <a:spLocks noGrp="1"/>
          </p:cNvSpPr>
          <p:nvPr>
            <p:ph type="ftr" sz="quarter" idx="11"/>
          </p:nvPr>
        </p:nvSpPr>
        <p:spPr/>
        <p:txBody>
          <a:bodyPr/>
          <a:lstStyle/>
          <a:p>
            <a:r>
              <a:rPr lang="en-US" dirty="0"/>
              <a:t>Group 7_DSFT6_Capstone_Project</a:t>
            </a:r>
            <a:endParaRPr lang="en-IN" dirty="0"/>
          </a:p>
        </p:txBody>
      </p:sp>
      <p:sp>
        <p:nvSpPr>
          <p:cNvPr id="5" name="Slide Number Placeholder 4"/>
          <p:cNvSpPr>
            <a:spLocks noGrp="1"/>
          </p:cNvSpPr>
          <p:nvPr>
            <p:ph type="sldNum" sz="quarter" idx="12"/>
          </p:nvPr>
        </p:nvSpPr>
        <p:spPr/>
        <p:txBody>
          <a:bodyPr/>
          <a:lstStyle/>
          <a:p>
            <a:fld id="{58087950-A73A-47B1-B744-4C6178A7E43C}" type="slidenum">
              <a:rPr lang="en-IN" smtClean="0"/>
              <a:t>14</a:t>
            </a:fld>
            <a:endParaRPr lang="en-IN" dirty="0"/>
          </a:p>
        </p:txBody>
      </p:sp>
      <p:sp>
        <p:nvSpPr>
          <p:cNvPr id="16"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3" name="Group 12">
            <a:extLst>
              <a:ext uri="{FF2B5EF4-FFF2-40B4-BE49-F238E27FC236}">
                <a16:creationId xmlns:a16="http://schemas.microsoft.com/office/drawing/2014/main" id="{31ECF3EE-F239-4A94-969D-AD388EE3933F}"/>
              </a:ext>
            </a:extLst>
          </p:cNvPr>
          <p:cNvGrpSpPr/>
          <p:nvPr/>
        </p:nvGrpSpPr>
        <p:grpSpPr>
          <a:xfrm>
            <a:off x="0" y="5163319"/>
            <a:ext cx="9144000" cy="551682"/>
            <a:chOff x="-324544" y="5377780"/>
            <a:chExt cx="10081120" cy="720080"/>
          </a:xfrm>
        </p:grpSpPr>
        <p:sp>
          <p:nvSpPr>
            <p:cNvPr id="17" name="Rectangle 16">
              <a:extLst>
                <a:ext uri="{FF2B5EF4-FFF2-40B4-BE49-F238E27FC236}">
                  <a16:creationId xmlns:a16="http://schemas.microsoft.com/office/drawing/2014/main" id="{C12A40DE-4C19-462A-9F87-74BA863EC360}"/>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AFC45671-CD0F-4310-BB33-8989E5667C26}"/>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930436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3" name="Rectangle 2"/>
          <p:cNvSpPr/>
          <p:nvPr/>
        </p:nvSpPr>
        <p:spPr>
          <a:xfrm>
            <a:off x="454250" y="111716"/>
            <a:ext cx="3727174" cy="369332"/>
          </a:xfrm>
          <a:prstGeom prst="rect">
            <a:avLst/>
          </a:prstGeom>
        </p:spPr>
        <p:txBody>
          <a:bodyPr wrap="none">
            <a:spAutoFit/>
          </a:bodyPr>
          <a:lstStyle/>
          <a:p>
            <a:r>
              <a:rPr lang="en-IN" dirty="0">
                <a:latin typeface="Arial Rounded MT Bold" panose="020F0704030504030204" pitchFamily="34" charset="0"/>
              </a:rPr>
              <a:t>Recommended Product Names:</a:t>
            </a:r>
          </a:p>
        </p:txBody>
      </p:sp>
      <p:sp>
        <p:nvSpPr>
          <p:cNvPr id="10" name="TextBox 9">
            <a:extLst>
              <a:ext uri="{FF2B5EF4-FFF2-40B4-BE49-F238E27FC236}">
                <a16:creationId xmlns:a16="http://schemas.microsoft.com/office/drawing/2014/main" id="{5CEEB6A3-CAA0-483B-A646-5169F665E234}"/>
              </a:ext>
            </a:extLst>
          </p:cNvPr>
          <p:cNvSpPr txBox="1"/>
          <p:nvPr/>
        </p:nvSpPr>
        <p:spPr>
          <a:xfrm>
            <a:off x="107504" y="4664962"/>
            <a:ext cx="7703108" cy="461665"/>
          </a:xfrm>
          <a:prstGeom prst="rect">
            <a:avLst/>
          </a:prstGeom>
          <a:noFill/>
        </p:spPr>
        <p:txBody>
          <a:bodyPr wrap="square" rtlCol="0">
            <a:spAutoFit/>
          </a:bodyPr>
          <a:lstStyle/>
          <a:p>
            <a:pPr>
              <a:lnSpc>
                <a:spcPct val="150000"/>
              </a:lnSpc>
              <a:spcBef>
                <a:spcPct val="20000"/>
              </a:spcBef>
            </a:pPr>
            <a:r>
              <a:rPr lang="en-IN" sz="1600" b="1" dirty="0">
                <a:cs typeface="Times New Roman" panose="02020603050405020304" pitchFamily="18" charset="0"/>
              </a:rPr>
              <a:t>INTERPRETATION: </a:t>
            </a:r>
            <a:r>
              <a:rPr lang="en-IN" sz="1600" dirty="0">
                <a:cs typeface="Times New Roman" panose="02020603050405020304" pitchFamily="18" charset="0"/>
              </a:rPr>
              <a:t>These are the </a:t>
            </a:r>
            <a:r>
              <a:rPr lang="en-IN" sz="1600" b="1" dirty="0">
                <a:solidFill>
                  <a:schemeClr val="accent1"/>
                </a:solidFill>
                <a:cs typeface="Times New Roman" panose="02020603050405020304" pitchFamily="18" charset="0"/>
              </a:rPr>
              <a:t>product names</a:t>
            </a:r>
            <a:r>
              <a:rPr lang="en-IN" sz="1600" dirty="0">
                <a:cs typeface="Times New Roman" panose="02020603050405020304" pitchFamily="18" charset="0"/>
              </a:rPr>
              <a:t> based on the review text and summary.</a:t>
            </a:r>
          </a:p>
        </p:txBody>
      </p:sp>
      <p:grpSp>
        <p:nvGrpSpPr>
          <p:cNvPr id="12" name="Group 11"/>
          <p:cNvGrpSpPr/>
          <p:nvPr/>
        </p:nvGrpSpPr>
        <p:grpSpPr>
          <a:xfrm>
            <a:off x="2514754" y="769268"/>
            <a:ext cx="6017686" cy="3240360"/>
            <a:chOff x="1434634" y="769268"/>
            <a:chExt cx="6017686" cy="324036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8549" y="1061349"/>
              <a:ext cx="2463771" cy="294827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4634" y="1061350"/>
              <a:ext cx="2447217" cy="2948278"/>
            </a:xfrm>
            <a:prstGeom prst="rect">
              <a:avLst/>
            </a:prstGeom>
          </p:spPr>
        </p:pic>
        <p:sp>
          <p:nvSpPr>
            <p:cNvPr id="11" name="TextBox 10"/>
            <p:cNvSpPr txBox="1"/>
            <p:nvPr/>
          </p:nvSpPr>
          <p:spPr>
            <a:xfrm>
              <a:off x="1691680" y="769268"/>
              <a:ext cx="1974147" cy="338554"/>
            </a:xfrm>
            <a:prstGeom prst="rect">
              <a:avLst/>
            </a:prstGeom>
            <a:noFill/>
          </p:spPr>
          <p:txBody>
            <a:bodyPr wrap="square" rtlCol="0">
              <a:spAutoFit/>
            </a:bodyPr>
            <a:lstStyle/>
            <a:p>
              <a:pPr algn="ctr"/>
              <a:r>
                <a:rPr lang="en-US" sz="1600" b="1" dirty="0"/>
                <a:t>Toys and Games</a:t>
              </a:r>
            </a:p>
          </p:txBody>
        </p:sp>
        <p:sp>
          <p:nvSpPr>
            <p:cNvPr id="15" name="TextBox 14"/>
            <p:cNvSpPr txBox="1"/>
            <p:nvPr/>
          </p:nvSpPr>
          <p:spPr>
            <a:xfrm>
              <a:off x="5262149" y="769268"/>
              <a:ext cx="1974147" cy="338554"/>
            </a:xfrm>
            <a:prstGeom prst="rect">
              <a:avLst/>
            </a:prstGeom>
            <a:noFill/>
          </p:spPr>
          <p:txBody>
            <a:bodyPr wrap="square" rtlCol="0">
              <a:spAutoFit/>
            </a:bodyPr>
            <a:lstStyle/>
            <a:p>
              <a:pPr algn="ctr"/>
              <a:r>
                <a:rPr lang="en-US" sz="1600" b="1" dirty="0"/>
                <a:t>Video Games</a:t>
              </a:r>
            </a:p>
          </p:txBody>
        </p:sp>
      </p:grpSp>
      <p:sp>
        <p:nvSpPr>
          <p:cNvPr id="18" name="TextBox 17">
            <a:extLst>
              <a:ext uri="{FF2B5EF4-FFF2-40B4-BE49-F238E27FC236}">
                <a16:creationId xmlns:a16="http://schemas.microsoft.com/office/drawing/2014/main" id="{5CEEB6A3-CAA0-483B-A646-5169F665E234}"/>
              </a:ext>
            </a:extLst>
          </p:cNvPr>
          <p:cNvSpPr txBox="1"/>
          <p:nvPr/>
        </p:nvSpPr>
        <p:spPr>
          <a:xfrm>
            <a:off x="323528" y="1830818"/>
            <a:ext cx="2079848" cy="1708160"/>
          </a:xfrm>
          <a:prstGeom prst="rect">
            <a:avLst/>
          </a:prstGeom>
          <a:noFill/>
        </p:spPr>
        <p:txBody>
          <a:bodyPr wrap="square" rtlCol="0">
            <a:spAutoFit/>
          </a:bodyPr>
          <a:lstStyle/>
          <a:p>
            <a:pPr>
              <a:lnSpc>
                <a:spcPct val="150000"/>
              </a:lnSpc>
              <a:spcBef>
                <a:spcPct val="20000"/>
              </a:spcBef>
            </a:pPr>
            <a:r>
              <a:rPr lang="en-IN" sz="1400" dirty="0">
                <a:cs typeface="Times New Roman" panose="02020603050405020304" pitchFamily="18" charset="0"/>
              </a:rPr>
              <a:t>We make use </a:t>
            </a:r>
            <a:r>
              <a:rPr lang="en-IN" sz="1400" b="1" dirty="0">
                <a:cs typeface="Times New Roman" panose="02020603050405020304" pitchFamily="18" charset="0"/>
              </a:rPr>
              <a:t>Name Entity Recognition </a:t>
            </a:r>
            <a:r>
              <a:rPr lang="en-IN" sz="1400" dirty="0">
                <a:cs typeface="Times New Roman" panose="02020603050405020304" pitchFamily="18" charset="0"/>
              </a:rPr>
              <a:t>(NER) method to extract the product names from given text. </a:t>
            </a:r>
          </a:p>
        </p:txBody>
      </p:sp>
      <p:sp>
        <p:nvSpPr>
          <p:cNvPr id="20" name="Footer Placeholder 19">
            <a:extLst>
              <a:ext uri="{FF2B5EF4-FFF2-40B4-BE49-F238E27FC236}">
                <a16:creationId xmlns:a16="http://schemas.microsoft.com/office/drawing/2014/main" id="{2D8CB178-4D2F-471C-B5A2-34BD6D6E5566}"/>
              </a:ext>
            </a:extLst>
          </p:cNvPr>
          <p:cNvSpPr>
            <a:spLocks noGrp="1"/>
          </p:cNvSpPr>
          <p:nvPr>
            <p:ph type="ftr" sz="quarter" idx="11"/>
          </p:nvPr>
        </p:nvSpPr>
        <p:spPr/>
        <p:txBody>
          <a:bodyPr/>
          <a:lstStyle/>
          <a:p>
            <a:r>
              <a:rPr lang="en-US" dirty="0"/>
              <a:t>Group 7_DSFT6_Capstone_Project</a:t>
            </a:r>
            <a:endParaRPr lang="en-IN" dirty="0"/>
          </a:p>
        </p:txBody>
      </p:sp>
      <p:sp>
        <p:nvSpPr>
          <p:cNvPr id="5" name="Slide Number Placeholder 4"/>
          <p:cNvSpPr>
            <a:spLocks noGrp="1"/>
          </p:cNvSpPr>
          <p:nvPr>
            <p:ph type="sldNum" sz="quarter" idx="12"/>
          </p:nvPr>
        </p:nvSpPr>
        <p:spPr/>
        <p:txBody>
          <a:bodyPr/>
          <a:lstStyle/>
          <a:p>
            <a:fld id="{58087950-A73A-47B1-B744-4C6178A7E43C}" type="slidenum">
              <a:rPr lang="en-IN" smtClean="0"/>
              <a:t>15</a:t>
            </a:fld>
            <a:endParaRPr lang="en-IN" dirty="0"/>
          </a:p>
        </p:txBody>
      </p:sp>
      <p:sp>
        <p:nvSpPr>
          <p:cNvPr id="17"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6" name="Group 15">
            <a:extLst>
              <a:ext uri="{FF2B5EF4-FFF2-40B4-BE49-F238E27FC236}">
                <a16:creationId xmlns:a16="http://schemas.microsoft.com/office/drawing/2014/main" id="{3D2796D0-3188-4D38-A4C4-FECA774BA8A6}"/>
              </a:ext>
            </a:extLst>
          </p:cNvPr>
          <p:cNvGrpSpPr/>
          <p:nvPr/>
        </p:nvGrpSpPr>
        <p:grpSpPr>
          <a:xfrm>
            <a:off x="0" y="5163319"/>
            <a:ext cx="9144000" cy="551682"/>
            <a:chOff x="-324544" y="5377780"/>
            <a:chExt cx="10081120" cy="720080"/>
          </a:xfrm>
        </p:grpSpPr>
        <p:sp>
          <p:nvSpPr>
            <p:cNvPr id="19" name="Rectangle 18">
              <a:extLst>
                <a:ext uri="{FF2B5EF4-FFF2-40B4-BE49-F238E27FC236}">
                  <a16:creationId xmlns:a16="http://schemas.microsoft.com/office/drawing/2014/main" id="{441ABCDA-1F5C-423B-A589-C8EF59E5D920}"/>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6BF62C8C-51E5-499E-ADAA-F6338F5DA36C}"/>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577851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0" name="Title 1"/>
          <p:cNvSpPr txBox="1">
            <a:spLocks/>
          </p:cNvSpPr>
          <p:nvPr/>
        </p:nvSpPr>
        <p:spPr>
          <a:xfrm>
            <a:off x="457200" y="365040"/>
            <a:ext cx="8291264" cy="9053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200" dirty="0">
                <a:latin typeface="Arial Rounded MT Bold" panose="020F0704030504030204" pitchFamily="34" charset="0"/>
              </a:rPr>
              <a:t>Future Forecast :</a:t>
            </a:r>
          </a:p>
        </p:txBody>
      </p:sp>
      <p:sp>
        <p:nvSpPr>
          <p:cNvPr id="11" name="Content Placeholder 2">
            <a:extLst>
              <a:ext uri="{FF2B5EF4-FFF2-40B4-BE49-F238E27FC236}">
                <a16:creationId xmlns:a16="http://schemas.microsoft.com/office/drawing/2014/main" id="{6D94ECC1-01B1-4F49-93A7-C0C378EDD0CE}"/>
              </a:ext>
            </a:extLst>
          </p:cNvPr>
          <p:cNvSpPr txBox="1">
            <a:spLocks/>
          </p:cNvSpPr>
          <p:nvPr/>
        </p:nvSpPr>
        <p:spPr>
          <a:xfrm>
            <a:off x="514672" y="1405864"/>
            <a:ext cx="8161784" cy="274778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dirty="0">
                <a:latin typeface="Bahnschrift" panose="020B0502040204020203" pitchFamily="34" charset="0"/>
                <a:cs typeface="Times New Roman" panose="02020603050405020304" pitchFamily="18" charset="0"/>
              </a:rPr>
              <a:t>For the purpose of future forecast, we have made use of Time Series Sarima model. The time period we have for following category :</a:t>
            </a:r>
          </a:p>
          <a:p>
            <a:pPr algn="l"/>
            <a:endParaRPr lang="en-US" sz="1800" dirty="0">
              <a:latin typeface="Bahnschrift" panose="020B0502040204020203" pitchFamily="34" charset="0"/>
              <a:cs typeface="Times New Roman" panose="02020603050405020304" pitchFamily="18" charset="0"/>
            </a:endParaRPr>
          </a:p>
          <a:p>
            <a:pPr marL="342900" indent="-342900" algn="l">
              <a:buAutoNum type="arabicPeriod"/>
            </a:pPr>
            <a:r>
              <a:rPr lang="en-US" sz="1800" dirty="0">
                <a:latin typeface="Bahnschrift" panose="020B0502040204020203" pitchFamily="34" charset="0"/>
                <a:cs typeface="Times New Roman" panose="02020603050405020304" pitchFamily="18" charset="0"/>
              </a:rPr>
              <a:t>Toys and Game(Actual values) – From year 1999-2014</a:t>
            </a:r>
          </a:p>
          <a:p>
            <a:pPr marL="342900" indent="-342900" algn="l">
              <a:buFont typeface="Arial" pitchFamily="34" charset="0"/>
              <a:buAutoNum type="arabicPeriod"/>
            </a:pPr>
            <a:r>
              <a:rPr lang="en-US" sz="1800" dirty="0">
                <a:latin typeface="Bahnschrift" panose="020B0502040204020203" pitchFamily="34" charset="0"/>
                <a:cs typeface="Times New Roman" panose="02020603050405020304" pitchFamily="18" charset="0"/>
              </a:rPr>
              <a:t>Toys and Game(Forecast values) – After year 2014</a:t>
            </a:r>
          </a:p>
          <a:p>
            <a:pPr marL="342900" indent="-342900" algn="l">
              <a:buAutoNum type="arabicPeriod"/>
            </a:pPr>
            <a:r>
              <a:rPr lang="en-US" sz="1800" dirty="0">
                <a:latin typeface="Bahnschrift" panose="020B0502040204020203" pitchFamily="34" charset="0"/>
                <a:cs typeface="Times New Roman" panose="02020603050405020304" pitchFamily="18" charset="0"/>
              </a:rPr>
              <a:t>Video Games(Actual values) – From year 2000-2014</a:t>
            </a:r>
          </a:p>
          <a:p>
            <a:pPr marL="342900" indent="-342900" algn="l">
              <a:buFont typeface="Arial" pitchFamily="34" charset="0"/>
              <a:buAutoNum type="arabicPeriod"/>
            </a:pPr>
            <a:r>
              <a:rPr lang="en-US" sz="1800" dirty="0">
                <a:latin typeface="Bahnschrift" panose="020B0502040204020203" pitchFamily="34" charset="0"/>
                <a:cs typeface="Times New Roman" panose="02020603050405020304" pitchFamily="18" charset="0"/>
              </a:rPr>
              <a:t>Video Games(Forecast values) – After year 2014</a:t>
            </a:r>
          </a:p>
          <a:p>
            <a:pPr algn="l"/>
            <a:endParaRPr lang="en-US" sz="1800" dirty="0">
              <a:latin typeface="Bahnschrift" panose="020B0502040204020203" pitchFamily="34" charset="0"/>
              <a:cs typeface="Times New Roman" panose="02020603050405020304" pitchFamily="18" charset="0"/>
            </a:endParaRPr>
          </a:p>
        </p:txBody>
      </p:sp>
      <p:sp>
        <p:nvSpPr>
          <p:cNvPr id="9" name="Footer Placeholder 8">
            <a:extLst>
              <a:ext uri="{FF2B5EF4-FFF2-40B4-BE49-F238E27FC236}">
                <a16:creationId xmlns:a16="http://schemas.microsoft.com/office/drawing/2014/main" id="{7CF398A1-E516-4915-9463-EE0FFD4D907D}"/>
              </a:ext>
            </a:extLst>
          </p:cNvPr>
          <p:cNvSpPr>
            <a:spLocks noGrp="1"/>
          </p:cNvSpPr>
          <p:nvPr>
            <p:ph type="ftr" sz="quarter" idx="11"/>
          </p:nvPr>
        </p:nvSpPr>
        <p:spPr/>
        <p:txBody>
          <a:bodyPr/>
          <a:lstStyle/>
          <a:p>
            <a:r>
              <a:rPr lang="en-US" dirty="0"/>
              <a:t>Group 7_DSFT6_Capstone_Project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16</a:t>
            </a:fld>
            <a:endParaRPr lang="en-IN" dirty="0"/>
          </a:p>
        </p:txBody>
      </p:sp>
      <p:sp>
        <p:nvSpPr>
          <p:cNvPr id="13"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2" name="Group 11">
            <a:extLst>
              <a:ext uri="{FF2B5EF4-FFF2-40B4-BE49-F238E27FC236}">
                <a16:creationId xmlns:a16="http://schemas.microsoft.com/office/drawing/2014/main" id="{C6FD648B-7452-4C0E-BFF8-7DF69A16F37E}"/>
              </a:ext>
            </a:extLst>
          </p:cNvPr>
          <p:cNvGrpSpPr/>
          <p:nvPr/>
        </p:nvGrpSpPr>
        <p:grpSpPr>
          <a:xfrm>
            <a:off x="0" y="5163319"/>
            <a:ext cx="9144000" cy="551682"/>
            <a:chOff x="-324544" y="5377780"/>
            <a:chExt cx="10081120" cy="720080"/>
          </a:xfrm>
        </p:grpSpPr>
        <p:sp>
          <p:nvSpPr>
            <p:cNvPr id="15" name="Rectangle 14">
              <a:extLst>
                <a:ext uri="{FF2B5EF4-FFF2-40B4-BE49-F238E27FC236}">
                  <a16:creationId xmlns:a16="http://schemas.microsoft.com/office/drawing/2014/main" id="{83A337CE-452C-4F6B-A49D-84646D7B5BC3}"/>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67571B05-2ED4-45AB-8536-41DE9759EDCC}"/>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2070213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7" name="Title 1"/>
          <p:cNvSpPr txBox="1">
            <a:spLocks/>
          </p:cNvSpPr>
          <p:nvPr/>
        </p:nvSpPr>
        <p:spPr>
          <a:xfrm>
            <a:off x="457200" y="-22820"/>
            <a:ext cx="8291264" cy="9053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200" dirty="0">
                <a:latin typeface="Arial Rounded MT Bold" panose="020F0704030504030204" pitchFamily="34" charset="0"/>
              </a:rPr>
              <a:t>Future Trends </a:t>
            </a:r>
            <a:r>
              <a:rPr lang="en-IN" sz="1800" dirty="0">
                <a:latin typeface="Arial Rounded MT Bold" panose="020F0704030504030204" pitchFamily="34" charset="0"/>
              </a:rPr>
              <a:t>(</a:t>
            </a:r>
            <a:r>
              <a:rPr lang="en-IN" sz="1800" u="sng" dirty="0">
                <a:latin typeface="Arial Rounded MT Bold" panose="020F0704030504030204" pitchFamily="34" charset="0"/>
              </a:rPr>
              <a:t>Toys and Games</a:t>
            </a:r>
            <a:r>
              <a:rPr lang="en-IN" sz="1800" dirty="0">
                <a:latin typeface="Arial Rounded MT Bold" panose="020F0704030504030204" pitchFamily="34" charset="0"/>
              </a:rPr>
              <a:t>)</a:t>
            </a:r>
            <a:r>
              <a:rPr lang="en-IN" sz="2400" dirty="0">
                <a:latin typeface="Arial Rounded MT Bold" panose="020F0704030504030204" pitchFamily="34" charset="0"/>
              </a:rPr>
              <a:t> </a:t>
            </a:r>
            <a:r>
              <a:rPr lang="en-IN" sz="3200" dirty="0">
                <a:latin typeface="Arial Rounded MT Bold" panose="020F0704030504030204" pitchFamily="34" charset="0"/>
              </a:rPr>
              <a:t>:</a:t>
            </a:r>
          </a:p>
        </p:txBody>
      </p:sp>
      <p:sp>
        <p:nvSpPr>
          <p:cNvPr id="11" name="Content Placeholder 2">
            <a:extLst>
              <a:ext uri="{FF2B5EF4-FFF2-40B4-BE49-F238E27FC236}">
                <a16:creationId xmlns:a16="http://schemas.microsoft.com/office/drawing/2014/main" id="{6D94ECC1-01B1-4F49-93A7-C0C378EDD0CE}"/>
              </a:ext>
            </a:extLst>
          </p:cNvPr>
          <p:cNvSpPr txBox="1">
            <a:spLocks/>
          </p:cNvSpPr>
          <p:nvPr/>
        </p:nvSpPr>
        <p:spPr>
          <a:xfrm>
            <a:off x="215516" y="4441676"/>
            <a:ext cx="8856984" cy="100560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50000"/>
              </a:lnSpc>
            </a:pPr>
            <a:r>
              <a:rPr lang="en-US" sz="1600" b="1" dirty="0">
                <a:solidFill>
                  <a:schemeClr val="tx1"/>
                </a:solidFill>
                <a:cs typeface="Times New Roman" panose="02020603050405020304" pitchFamily="18" charset="0"/>
              </a:rPr>
              <a:t>INTERPRETATION</a:t>
            </a:r>
            <a:r>
              <a:rPr lang="en-US" sz="1600" dirty="0">
                <a:solidFill>
                  <a:schemeClr val="tx1"/>
                </a:solidFill>
                <a:cs typeface="Times New Roman" panose="02020603050405020304" pitchFamily="18" charset="0"/>
              </a:rPr>
              <a:t> : </a:t>
            </a:r>
            <a:r>
              <a:rPr lang="en-US" sz="1200" dirty="0">
                <a:solidFill>
                  <a:schemeClr val="tx1"/>
                </a:solidFill>
                <a:latin typeface="Times New Roman" panose="02020603050405020304" pitchFamily="18" charset="0"/>
                <a:cs typeface="Times New Roman" panose="02020603050405020304" pitchFamily="18" charset="0"/>
              </a:rPr>
              <a:t>Considering the </a:t>
            </a:r>
            <a:r>
              <a:rPr lang="en-US" sz="1200" b="1" dirty="0">
                <a:solidFill>
                  <a:schemeClr val="tx1"/>
                </a:solidFill>
                <a:latin typeface="Times New Roman" panose="02020603050405020304" pitchFamily="18" charset="0"/>
                <a:cs typeface="Times New Roman" panose="02020603050405020304" pitchFamily="18" charset="0"/>
              </a:rPr>
              <a:t>Toys and Games Dataset</a:t>
            </a:r>
            <a:r>
              <a:rPr lang="en-US" sz="1200" dirty="0">
                <a:solidFill>
                  <a:schemeClr val="tx1"/>
                </a:solidFill>
                <a:latin typeface="Times New Roman" panose="02020603050405020304" pitchFamily="18" charset="0"/>
                <a:cs typeface="Times New Roman" panose="02020603050405020304" pitchFamily="18" charset="0"/>
              </a:rPr>
              <a:t>, we can see that there is a </a:t>
            </a:r>
            <a:r>
              <a:rPr lang="en-US" sz="1200" b="1" dirty="0">
                <a:solidFill>
                  <a:schemeClr val="accent2"/>
                </a:solidFill>
                <a:latin typeface="Times New Roman" panose="02020603050405020304" pitchFamily="18" charset="0"/>
                <a:cs typeface="Times New Roman" panose="02020603050405020304" pitchFamily="18" charset="0"/>
              </a:rPr>
              <a:t>decline</a:t>
            </a:r>
            <a:r>
              <a:rPr lang="en-US" sz="1200" dirty="0">
                <a:solidFill>
                  <a:schemeClr val="tx1"/>
                </a:solidFill>
                <a:latin typeface="Times New Roman" panose="02020603050405020304" pitchFamily="18" charset="0"/>
                <a:cs typeface="Times New Roman" panose="02020603050405020304" pitchFamily="18" charset="0"/>
              </a:rPr>
              <a:t> in the </a:t>
            </a:r>
            <a:r>
              <a:rPr lang="en-US" sz="1200" b="1" dirty="0">
                <a:solidFill>
                  <a:schemeClr val="accent2"/>
                </a:solidFill>
                <a:latin typeface="Times New Roman" panose="02020603050405020304" pitchFamily="18" charset="0"/>
                <a:cs typeface="Times New Roman" panose="02020603050405020304" pitchFamily="18" charset="0"/>
              </a:rPr>
              <a:t>Positive and Negative sentiments</a:t>
            </a:r>
            <a:r>
              <a:rPr lang="en-US" sz="1200" b="1" dirty="0">
                <a:solidFill>
                  <a:srgbClr val="0070C0"/>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trend, after year 2014</a:t>
            </a:r>
            <a:r>
              <a:rPr lang="en-US" sz="1200" b="1" dirty="0">
                <a:solidFill>
                  <a:schemeClr val="tx1"/>
                </a:solidFill>
                <a:latin typeface="Times New Roman" panose="02020603050405020304" pitchFamily="18" charset="0"/>
                <a:cs typeface="Times New Roman" panose="02020603050405020304" pitchFamily="18" charset="0"/>
              </a:rPr>
              <a:t>. </a:t>
            </a:r>
            <a:endParaRPr lang="en-IN" sz="1600" dirty="0">
              <a:solidFill>
                <a:schemeClr val="tx1"/>
              </a:solidFill>
              <a:cs typeface="Times New Roman" panose="02020603050405020304" pitchFamily="18" charset="0"/>
            </a:endParaRPr>
          </a:p>
        </p:txBody>
      </p:sp>
      <p:grpSp>
        <p:nvGrpSpPr>
          <p:cNvPr id="6" name="Group 5"/>
          <p:cNvGrpSpPr/>
          <p:nvPr/>
        </p:nvGrpSpPr>
        <p:grpSpPr>
          <a:xfrm>
            <a:off x="802174" y="769268"/>
            <a:ext cx="7514242" cy="3857399"/>
            <a:chOff x="755576" y="800301"/>
            <a:chExt cx="7514242" cy="3857399"/>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771209"/>
              <a:ext cx="7488832" cy="188649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986" y="800301"/>
              <a:ext cx="7488832" cy="1873633"/>
            </a:xfrm>
            <a:prstGeom prst="rect">
              <a:avLst/>
            </a:prstGeom>
          </p:spPr>
        </p:pic>
      </p:grpSp>
      <p:sp>
        <p:nvSpPr>
          <p:cNvPr id="15" name="Footer Placeholder 14">
            <a:extLst>
              <a:ext uri="{FF2B5EF4-FFF2-40B4-BE49-F238E27FC236}">
                <a16:creationId xmlns:a16="http://schemas.microsoft.com/office/drawing/2014/main" id="{D0487EB8-6A21-41EC-9559-480D672306B6}"/>
              </a:ext>
            </a:extLst>
          </p:cNvPr>
          <p:cNvSpPr>
            <a:spLocks noGrp="1"/>
          </p:cNvSpPr>
          <p:nvPr>
            <p:ph type="ftr" sz="quarter" idx="11"/>
          </p:nvPr>
        </p:nvSpPr>
        <p:spPr/>
        <p:txBody>
          <a:bodyPr/>
          <a:lstStyle/>
          <a:p>
            <a:r>
              <a:rPr lang="en-US" dirty="0"/>
              <a:t>Group 7_DSFT6_Capstone_Project</a:t>
            </a:r>
            <a:endParaRPr lang="en-IN" dirty="0"/>
          </a:p>
        </p:txBody>
      </p:sp>
      <p:sp>
        <p:nvSpPr>
          <p:cNvPr id="8" name="Slide Number Placeholder 7"/>
          <p:cNvSpPr>
            <a:spLocks noGrp="1"/>
          </p:cNvSpPr>
          <p:nvPr>
            <p:ph type="sldNum" sz="quarter" idx="12"/>
          </p:nvPr>
        </p:nvSpPr>
        <p:spPr/>
        <p:txBody>
          <a:bodyPr/>
          <a:lstStyle/>
          <a:p>
            <a:fld id="{58087950-A73A-47B1-B744-4C6178A7E43C}" type="slidenum">
              <a:rPr lang="en-IN" smtClean="0"/>
              <a:t>17</a:t>
            </a:fld>
            <a:endParaRPr lang="en-IN" dirty="0"/>
          </a:p>
        </p:txBody>
      </p:sp>
      <p:sp>
        <p:nvSpPr>
          <p:cNvPr id="16"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2" name="Group 11">
            <a:extLst>
              <a:ext uri="{FF2B5EF4-FFF2-40B4-BE49-F238E27FC236}">
                <a16:creationId xmlns:a16="http://schemas.microsoft.com/office/drawing/2014/main" id="{2CF45222-37B1-4426-9CE4-43CA11A60217}"/>
              </a:ext>
            </a:extLst>
          </p:cNvPr>
          <p:cNvGrpSpPr/>
          <p:nvPr/>
        </p:nvGrpSpPr>
        <p:grpSpPr>
          <a:xfrm>
            <a:off x="0" y="5163319"/>
            <a:ext cx="9144000" cy="551682"/>
            <a:chOff x="-324544" y="5377780"/>
            <a:chExt cx="10081120" cy="720080"/>
          </a:xfrm>
        </p:grpSpPr>
        <p:sp>
          <p:nvSpPr>
            <p:cNvPr id="13" name="Rectangle 12">
              <a:extLst>
                <a:ext uri="{FF2B5EF4-FFF2-40B4-BE49-F238E27FC236}">
                  <a16:creationId xmlns:a16="http://schemas.microsoft.com/office/drawing/2014/main" id="{4DDA2382-311C-4526-B0B7-BB6505A46C94}"/>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57870F6E-D932-4066-BEC6-2FF6EF32B34E}"/>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3003446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22820"/>
            <a:ext cx="8291264" cy="9053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200" dirty="0">
                <a:latin typeface="Arial Rounded MT Bold" panose="020F0704030504030204" pitchFamily="34" charset="0"/>
              </a:rPr>
              <a:t>Future Trends </a:t>
            </a:r>
            <a:r>
              <a:rPr lang="en-IN" sz="1800" dirty="0">
                <a:latin typeface="Arial Rounded MT Bold" panose="020F0704030504030204" pitchFamily="34" charset="0"/>
              </a:rPr>
              <a:t>(</a:t>
            </a:r>
            <a:r>
              <a:rPr lang="en-IN" sz="1800" u="sng" dirty="0">
                <a:latin typeface="Arial Rounded MT Bold" panose="020F0704030504030204" pitchFamily="34" charset="0"/>
              </a:rPr>
              <a:t>Video Games</a:t>
            </a:r>
            <a:r>
              <a:rPr lang="en-IN" sz="1800" dirty="0">
                <a:latin typeface="Arial Rounded MT Bold" panose="020F0704030504030204" pitchFamily="34" charset="0"/>
              </a:rPr>
              <a:t>)</a:t>
            </a:r>
            <a:r>
              <a:rPr lang="en-IN" sz="2400" dirty="0">
                <a:latin typeface="Arial Rounded MT Bold" panose="020F0704030504030204" pitchFamily="34" charset="0"/>
              </a:rPr>
              <a:t> </a:t>
            </a:r>
            <a:r>
              <a:rPr lang="en-IN" sz="3200" dirty="0">
                <a:latin typeface="Arial Rounded MT Bold" panose="020F0704030504030204" pitchFamily="34" charset="0"/>
              </a:rPr>
              <a:t>:</a:t>
            </a:r>
          </a:p>
        </p:txBody>
      </p:sp>
      <p:sp>
        <p:nvSpPr>
          <p:cNvPr id="11" name="Content Placeholder 2">
            <a:extLst>
              <a:ext uri="{FF2B5EF4-FFF2-40B4-BE49-F238E27FC236}">
                <a16:creationId xmlns:a16="http://schemas.microsoft.com/office/drawing/2014/main" id="{6D94ECC1-01B1-4F49-93A7-C0C378EDD0CE}"/>
              </a:ext>
            </a:extLst>
          </p:cNvPr>
          <p:cNvSpPr txBox="1">
            <a:spLocks/>
          </p:cNvSpPr>
          <p:nvPr/>
        </p:nvSpPr>
        <p:spPr>
          <a:xfrm>
            <a:off x="174340" y="4444183"/>
            <a:ext cx="8856984" cy="100560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50000"/>
              </a:lnSpc>
            </a:pPr>
            <a:r>
              <a:rPr lang="en-US" sz="1600" b="1" dirty="0">
                <a:solidFill>
                  <a:schemeClr val="tx1"/>
                </a:solidFill>
                <a:cs typeface="Times New Roman" panose="02020603050405020304" pitchFamily="18" charset="0"/>
              </a:rPr>
              <a:t>INTERPRETATION</a:t>
            </a:r>
            <a:r>
              <a:rPr lang="en-US" sz="1600" dirty="0">
                <a:solidFill>
                  <a:schemeClr val="tx1"/>
                </a:solidFill>
                <a:cs typeface="Times New Roman" panose="02020603050405020304" pitchFamily="18" charset="0"/>
              </a:rPr>
              <a:t> : </a:t>
            </a:r>
            <a:r>
              <a:rPr lang="en-US" sz="1200" dirty="0">
                <a:solidFill>
                  <a:schemeClr val="tx1"/>
                </a:solidFill>
                <a:latin typeface="Times New Roman" panose="02020603050405020304" pitchFamily="18" charset="0"/>
                <a:cs typeface="Times New Roman" panose="02020603050405020304" pitchFamily="18" charset="0"/>
              </a:rPr>
              <a:t>Considering the </a:t>
            </a:r>
            <a:r>
              <a:rPr lang="en-US" sz="1200" b="1" dirty="0">
                <a:solidFill>
                  <a:schemeClr val="tx1"/>
                </a:solidFill>
                <a:latin typeface="Times New Roman" panose="02020603050405020304" pitchFamily="18" charset="0"/>
                <a:cs typeface="Times New Roman" panose="02020603050405020304" pitchFamily="18" charset="0"/>
              </a:rPr>
              <a:t>Video Games Dataset</a:t>
            </a:r>
            <a:r>
              <a:rPr lang="en-US" sz="1200" dirty="0">
                <a:solidFill>
                  <a:schemeClr val="tx1"/>
                </a:solidFill>
                <a:latin typeface="Times New Roman" panose="02020603050405020304" pitchFamily="18" charset="0"/>
                <a:cs typeface="Times New Roman" panose="02020603050405020304" pitchFamily="18" charset="0"/>
              </a:rPr>
              <a:t>, the trend for </a:t>
            </a:r>
            <a:r>
              <a:rPr lang="en-US" sz="1200" b="1" dirty="0">
                <a:solidFill>
                  <a:schemeClr val="tx2">
                    <a:lumMod val="60000"/>
                    <a:lumOff val="40000"/>
                  </a:schemeClr>
                </a:solidFill>
                <a:latin typeface="Times New Roman" panose="02020603050405020304" pitchFamily="18" charset="0"/>
                <a:cs typeface="Times New Roman" panose="02020603050405020304" pitchFamily="18" charset="0"/>
              </a:rPr>
              <a:t>Positive</a:t>
            </a:r>
            <a:r>
              <a:rPr lang="en-US" sz="1200" b="1" dirty="0">
                <a:solidFill>
                  <a:srgbClr val="0070C0"/>
                </a:solidFill>
                <a:latin typeface="Times New Roman" panose="02020603050405020304" pitchFamily="18" charset="0"/>
                <a:cs typeface="Times New Roman" panose="02020603050405020304" pitchFamily="18" charset="0"/>
              </a:rPr>
              <a:t> sentiments </a:t>
            </a:r>
            <a:r>
              <a:rPr lang="en-US" sz="1200" b="1" dirty="0">
                <a:solidFill>
                  <a:schemeClr val="tx2">
                    <a:lumMod val="60000"/>
                    <a:lumOff val="40000"/>
                  </a:schemeClr>
                </a:solidFill>
                <a:latin typeface="Times New Roman" panose="02020603050405020304" pitchFamily="18" charset="0"/>
                <a:cs typeface="Times New Roman" panose="02020603050405020304" pitchFamily="18" charset="0"/>
              </a:rPr>
              <a:t>is increasing till 2018 </a:t>
            </a:r>
            <a:r>
              <a:rPr lang="en-US" sz="1200" dirty="0">
                <a:solidFill>
                  <a:schemeClr val="tx1"/>
                </a:solidFill>
                <a:latin typeface="Times New Roman" panose="02020603050405020304" pitchFamily="18" charset="0"/>
                <a:cs typeface="Times New Roman" panose="02020603050405020304" pitchFamily="18" charset="0"/>
              </a:rPr>
              <a:t>and tends to fall after 2018. The </a:t>
            </a:r>
            <a:r>
              <a:rPr lang="en-US" sz="1200" b="1" dirty="0">
                <a:solidFill>
                  <a:schemeClr val="accent2"/>
                </a:solidFill>
                <a:latin typeface="Times New Roman" panose="02020603050405020304" pitchFamily="18" charset="0"/>
                <a:cs typeface="Times New Roman" panose="02020603050405020304" pitchFamily="18" charset="0"/>
              </a:rPr>
              <a:t>Negative sentiments tends to decline</a:t>
            </a:r>
            <a:r>
              <a:rPr lang="en-US" sz="1200" dirty="0">
                <a:solidFill>
                  <a:schemeClr val="tx1"/>
                </a:solidFill>
                <a:latin typeface="Times New Roman" panose="02020603050405020304" pitchFamily="18" charset="0"/>
                <a:cs typeface="Times New Roman" panose="02020603050405020304" pitchFamily="18" charset="0"/>
              </a:rPr>
              <a:t> after 2014.</a:t>
            </a:r>
            <a:endParaRPr lang="en-US" sz="1200" dirty="0">
              <a:latin typeface="Times New Roman" panose="02020603050405020304" pitchFamily="18" charset="0"/>
              <a:cs typeface="Times New Roman" panose="02020603050405020304" pitchFamily="18" charset="0"/>
            </a:endParaRPr>
          </a:p>
          <a:p>
            <a:pPr algn="l"/>
            <a:endParaRPr lang="en-IN" sz="1600" dirty="0">
              <a:solidFill>
                <a:schemeClr val="tx1"/>
              </a:solidFill>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807" y="2713483"/>
            <a:ext cx="7409193" cy="183445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215" y="769267"/>
            <a:ext cx="7409193" cy="1834459"/>
          </a:xfrm>
          <a:prstGeom prst="rect">
            <a:avLst/>
          </a:prstGeom>
        </p:spPr>
      </p:pic>
      <p:sp>
        <p:nvSpPr>
          <p:cNvPr id="12" name="Footer Placeholder 11">
            <a:extLst>
              <a:ext uri="{FF2B5EF4-FFF2-40B4-BE49-F238E27FC236}">
                <a16:creationId xmlns:a16="http://schemas.microsoft.com/office/drawing/2014/main" id="{D66BCC06-8564-4351-952D-CECD03B84842}"/>
              </a:ext>
            </a:extLst>
          </p:cNvPr>
          <p:cNvSpPr>
            <a:spLocks noGrp="1"/>
          </p:cNvSpPr>
          <p:nvPr>
            <p:ph type="ftr" sz="quarter" idx="11"/>
          </p:nvPr>
        </p:nvSpPr>
        <p:spPr/>
        <p:txBody>
          <a:bodyPr/>
          <a:lstStyle/>
          <a:p>
            <a:r>
              <a:rPr lang="en-US" dirty="0"/>
              <a:t>Group 7_DSFT6_Capstone_Project</a:t>
            </a:r>
            <a:endParaRPr lang="en-IN" dirty="0"/>
          </a:p>
        </p:txBody>
      </p:sp>
      <p:sp>
        <p:nvSpPr>
          <p:cNvPr id="5" name="Slide Number Placeholder 4"/>
          <p:cNvSpPr>
            <a:spLocks noGrp="1"/>
          </p:cNvSpPr>
          <p:nvPr>
            <p:ph type="sldNum" sz="quarter" idx="12"/>
          </p:nvPr>
        </p:nvSpPr>
        <p:spPr/>
        <p:txBody>
          <a:bodyPr/>
          <a:lstStyle/>
          <a:p>
            <a:fld id="{58087950-A73A-47B1-B744-4C6178A7E43C}" type="slidenum">
              <a:rPr lang="en-IN" smtClean="0"/>
              <a:t>18</a:t>
            </a:fld>
            <a:endParaRPr lang="en-IN" dirty="0"/>
          </a:p>
        </p:txBody>
      </p:sp>
      <p:sp>
        <p:nvSpPr>
          <p:cNvPr id="15"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0" name="Group 9">
            <a:extLst>
              <a:ext uri="{FF2B5EF4-FFF2-40B4-BE49-F238E27FC236}">
                <a16:creationId xmlns:a16="http://schemas.microsoft.com/office/drawing/2014/main" id="{93C52B92-E18C-4533-8A86-4678A54B5EB7}"/>
              </a:ext>
            </a:extLst>
          </p:cNvPr>
          <p:cNvGrpSpPr/>
          <p:nvPr/>
        </p:nvGrpSpPr>
        <p:grpSpPr>
          <a:xfrm>
            <a:off x="0" y="5163319"/>
            <a:ext cx="9144000" cy="551682"/>
            <a:chOff x="-324544" y="5377780"/>
            <a:chExt cx="10081120" cy="720080"/>
          </a:xfrm>
        </p:grpSpPr>
        <p:sp>
          <p:nvSpPr>
            <p:cNvPr id="13" name="Rectangle 12">
              <a:extLst>
                <a:ext uri="{FF2B5EF4-FFF2-40B4-BE49-F238E27FC236}">
                  <a16:creationId xmlns:a16="http://schemas.microsoft.com/office/drawing/2014/main" id="{E5FCA4E9-FF37-4C47-8410-B162BCF20846}"/>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8FA23486-FA9F-4906-9BD2-654EC351BD64}"/>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828905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0" name="Rectangle 9">
            <a:extLst>
              <a:ext uri="{FF2B5EF4-FFF2-40B4-BE49-F238E27FC236}">
                <a16:creationId xmlns:a16="http://schemas.microsoft.com/office/drawing/2014/main" id="{4E4A982D-ADC4-4500-AFA2-ACE3F96632E0}"/>
              </a:ext>
            </a:extLst>
          </p:cNvPr>
          <p:cNvSpPr/>
          <p:nvPr/>
        </p:nvSpPr>
        <p:spPr>
          <a:xfrm>
            <a:off x="107504" y="73607"/>
            <a:ext cx="3525260" cy="369332"/>
          </a:xfrm>
          <a:prstGeom prst="rect">
            <a:avLst/>
          </a:prstGeom>
        </p:spPr>
        <p:txBody>
          <a:bodyPr wrap="none">
            <a:spAutoFit/>
          </a:bodyPr>
          <a:lstStyle/>
          <a:p>
            <a:r>
              <a:rPr lang="en-IN" dirty="0">
                <a:latin typeface="Arial Rounded MT Bold" panose="020F0704030504030204" pitchFamily="34" charset="0"/>
              </a:rPr>
              <a:t>Review Trends of Customer   :</a:t>
            </a:r>
          </a:p>
        </p:txBody>
      </p:sp>
      <p:sp>
        <p:nvSpPr>
          <p:cNvPr id="18" name="Content Placeholder 2">
            <a:extLst>
              <a:ext uri="{FF2B5EF4-FFF2-40B4-BE49-F238E27FC236}">
                <a16:creationId xmlns:a16="http://schemas.microsoft.com/office/drawing/2014/main" id="{6D94ECC1-01B1-4F49-93A7-C0C378EDD0CE}"/>
              </a:ext>
            </a:extLst>
          </p:cNvPr>
          <p:cNvSpPr txBox="1">
            <a:spLocks/>
          </p:cNvSpPr>
          <p:nvPr/>
        </p:nvSpPr>
        <p:spPr>
          <a:xfrm>
            <a:off x="174340" y="4369668"/>
            <a:ext cx="8856984" cy="100560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50000"/>
              </a:lnSpc>
            </a:pPr>
            <a:r>
              <a:rPr lang="en-US" sz="1600" b="1" dirty="0">
                <a:solidFill>
                  <a:schemeClr val="tx1"/>
                </a:solidFill>
                <a:cs typeface="Times New Roman" panose="02020603050405020304" pitchFamily="18" charset="0"/>
              </a:rPr>
              <a:t>INTERPRETATION</a:t>
            </a:r>
            <a:r>
              <a:rPr lang="en-US" sz="1600" dirty="0">
                <a:solidFill>
                  <a:schemeClr val="tx1"/>
                </a:solidFill>
                <a:cs typeface="Times New Roman" panose="02020603050405020304" pitchFamily="18" charset="0"/>
              </a:rPr>
              <a:t> : Out of 43715 customer, </a:t>
            </a:r>
            <a:r>
              <a:rPr lang="en-US" sz="1600" b="1" dirty="0">
                <a:solidFill>
                  <a:schemeClr val="tx2"/>
                </a:solidFill>
                <a:cs typeface="Times New Roman" panose="02020603050405020304" pitchFamily="18" charset="0"/>
              </a:rPr>
              <a:t>46% customers which is 21406 reviewed on both categories</a:t>
            </a:r>
            <a:r>
              <a:rPr lang="en-US" sz="1600" dirty="0">
                <a:solidFill>
                  <a:schemeClr val="tx1"/>
                </a:solidFill>
                <a:cs typeface="Times New Roman" panose="02020603050405020304" pitchFamily="18" charset="0"/>
              </a:rPr>
              <a:t>. It can be a </a:t>
            </a:r>
            <a:r>
              <a:rPr lang="en-US" sz="1600" b="1" dirty="0">
                <a:solidFill>
                  <a:schemeClr val="tx2"/>
                </a:solidFill>
                <a:cs typeface="Times New Roman" panose="02020603050405020304" pitchFamily="18" charset="0"/>
              </a:rPr>
              <a:t>possibilities of that these 46% are buying products</a:t>
            </a:r>
            <a:r>
              <a:rPr lang="en-US" sz="1600" dirty="0">
                <a:solidFill>
                  <a:schemeClr val="tx1"/>
                </a:solidFill>
                <a:cs typeface="Times New Roman" panose="02020603050405020304" pitchFamily="18" charset="0"/>
              </a:rPr>
              <a:t> from both categories as well.</a:t>
            </a:r>
            <a:endParaRPr lang="en-IN" sz="1600" dirty="0">
              <a:solidFill>
                <a:schemeClr val="tx1"/>
              </a:solidFill>
              <a:cs typeface="Times New Roman" panose="02020603050405020304" pitchFamily="18" charset="0"/>
            </a:endParaRPr>
          </a:p>
        </p:txBody>
      </p:sp>
      <p:sp>
        <p:nvSpPr>
          <p:cNvPr id="15" name="Footer Placeholder 14">
            <a:extLst>
              <a:ext uri="{FF2B5EF4-FFF2-40B4-BE49-F238E27FC236}">
                <a16:creationId xmlns:a16="http://schemas.microsoft.com/office/drawing/2014/main" id="{42EAB139-2B0B-4B1A-B1D8-34E622598DBF}"/>
              </a:ext>
            </a:extLst>
          </p:cNvPr>
          <p:cNvSpPr>
            <a:spLocks noGrp="1"/>
          </p:cNvSpPr>
          <p:nvPr>
            <p:ph type="ftr" sz="quarter" idx="11"/>
          </p:nvPr>
        </p:nvSpPr>
        <p:spPr/>
        <p:txBody>
          <a:bodyPr/>
          <a:lstStyle/>
          <a:p>
            <a:r>
              <a:rPr lang="en-US" dirty="0"/>
              <a:t>Group 7_DSFT6_Capstone_Project</a:t>
            </a:r>
            <a:endParaRPr lang="en-IN" dirty="0"/>
          </a:p>
        </p:txBody>
      </p:sp>
      <p:grpSp>
        <p:nvGrpSpPr>
          <p:cNvPr id="11" name="Group 10"/>
          <p:cNvGrpSpPr/>
          <p:nvPr/>
        </p:nvGrpSpPr>
        <p:grpSpPr>
          <a:xfrm>
            <a:off x="323528" y="726117"/>
            <a:ext cx="8229142" cy="3355519"/>
            <a:chOff x="429678" y="608607"/>
            <a:chExt cx="8229142" cy="3355519"/>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0409" y="613057"/>
              <a:ext cx="2470643" cy="333799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9415" y="619634"/>
              <a:ext cx="2479405" cy="329419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678" y="608607"/>
              <a:ext cx="2996312" cy="3355519"/>
            </a:xfrm>
            <a:prstGeom prst="rect">
              <a:avLst/>
            </a:prstGeom>
          </p:spPr>
        </p:pic>
      </p:grpSp>
      <p:sp>
        <p:nvSpPr>
          <p:cNvPr id="6" name="Slide Number Placeholder 5"/>
          <p:cNvSpPr>
            <a:spLocks noGrp="1"/>
          </p:cNvSpPr>
          <p:nvPr>
            <p:ph type="sldNum" sz="quarter" idx="12"/>
          </p:nvPr>
        </p:nvSpPr>
        <p:spPr/>
        <p:txBody>
          <a:bodyPr/>
          <a:lstStyle/>
          <a:p>
            <a:fld id="{58087950-A73A-47B1-B744-4C6178A7E43C}" type="slidenum">
              <a:rPr lang="en-IN" smtClean="0"/>
              <a:t>19</a:t>
            </a:fld>
            <a:endParaRPr lang="en-IN" dirty="0"/>
          </a:p>
        </p:txBody>
      </p:sp>
      <p:sp>
        <p:nvSpPr>
          <p:cNvPr id="16"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3" name="Group 12">
            <a:extLst>
              <a:ext uri="{FF2B5EF4-FFF2-40B4-BE49-F238E27FC236}">
                <a16:creationId xmlns:a16="http://schemas.microsoft.com/office/drawing/2014/main" id="{760DE763-C263-4D33-90BD-110D1D226004}"/>
              </a:ext>
            </a:extLst>
          </p:cNvPr>
          <p:cNvGrpSpPr/>
          <p:nvPr/>
        </p:nvGrpSpPr>
        <p:grpSpPr>
          <a:xfrm>
            <a:off x="0" y="5163319"/>
            <a:ext cx="9144000" cy="551682"/>
            <a:chOff x="-324544" y="5377780"/>
            <a:chExt cx="10081120" cy="720080"/>
          </a:xfrm>
        </p:grpSpPr>
        <p:sp>
          <p:nvSpPr>
            <p:cNvPr id="17" name="Rectangle 16">
              <a:extLst>
                <a:ext uri="{FF2B5EF4-FFF2-40B4-BE49-F238E27FC236}">
                  <a16:creationId xmlns:a16="http://schemas.microsoft.com/office/drawing/2014/main" id="{8C597239-BF44-43B8-9BB9-F90CFC030F1E}"/>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71362DB8-2F4F-43A9-8403-EE3645834EC0}"/>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2696492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1" name="Title 1"/>
          <p:cNvSpPr txBox="1"/>
          <p:nvPr/>
        </p:nvSpPr>
        <p:spPr>
          <a:xfrm>
            <a:off x="457200" y="395795"/>
            <a:ext cx="8219256" cy="1126871"/>
          </a:xfrm>
          <a:prstGeom prst="rect">
            <a:avLst/>
          </a:prstGeom>
          <a:noFill/>
          <a:ln w="0">
            <a:noFill/>
          </a:ln>
        </p:spPr>
        <p:txBody>
          <a:bodyPr anchor="ctr">
            <a:normAutofit/>
          </a:bodyPr>
          <a:lstStyle/>
          <a:p>
            <a:pPr algn="ctr">
              <a:lnSpc>
                <a:spcPct val="90000"/>
              </a:lnSpc>
            </a:pPr>
            <a:r>
              <a:rPr lang="en-US" sz="2800" b="0" strike="noStrike" spc="-1" dirty="0">
                <a:solidFill>
                  <a:srgbClr val="000000"/>
                </a:solidFill>
                <a:latin typeface="Arial Rounded MT Bold"/>
              </a:rPr>
              <a:t>Content</a:t>
            </a:r>
            <a:endParaRPr lang="en-US" sz="2800" b="0" strike="noStrike" spc="-1" dirty="0">
              <a:solidFill>
                <a:srgbClr val="000000"/>
              </a:solidFill>
              <a:latin typeface="Calibri"/>
            </a:endParaRPr>
          </a:p>
        </p:txBody>
      </p:sp>
      <p:sp>
        <p:nvSpPr>
          <p:cNvPr id="10" name="TextBox 9">
            <a:extLst>
              <a:ext uri="{FF2B5EF4-FFF2-40B4-BE49-F238E27FC236}">
                <a16:creationId xmlns:a16="http://schemas.microsoft.com/office/drawing/2014/main" id="{61F7E683-1BE9-4B33-ABAB-AC2164B45914}"/>
              </a:ext>
            </a:extLst>
          </p:cNvPr>
          <p:cNvSpPr txBox="1"/>
          <p:nvPr/>
        </p:nvSpPr>
        <p:spPr>
          <a:xfrm>
            <a:off x="1290464" y="1201316"/>
            <a:ext cx="6552728" cy="3831818"/>
          </a:xfrm>
          <a:prstGeom prst="rect">
            <a:avLst/>
          </a:prstGeom>
          <a:noFill/>
        </p:spPr>
        <p:txBody>
          <a:bodyPr wrap="square" rtlCol="0">
            <a:spAutoFit/>
          </a:bodyPr>
          <a:lstStyle/>
          <a:p>
            <a:pPr marL="342900" indent="-342900">
              <a:lnSpc>
                <a:spcPct val="150000"/>
              </a:lnSpc>
              <a:buAutoNum type="arabicPeriod"/>
            </a:pPr>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Introduction </a:t>
            </a:r>
          </a:p>
          <a:p>
            <a:pPr marL="342900" indent="-342900">
              <a:lnSpc>
                <a:spcPct val="150000"/>
              </a:lnSpc>
              <a:buAutoNum type="arabicPeriod"/>
            </a:pPr>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Case Study </a:t>
            </a:r>
            <a:endParaRPr lang="en-IN" sz="1600" dirty="0">
              <a:solidFill>
                <a:schemeClr val="tx1">
                  <a:lumMod val="50000"/>
                  <a:lumOff val="50000"/>
                </a:schemeClr>
              </a:solidFill>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IN" sz="1600" dirty="0">
                <a:solidFill>
                  <a:schemeClr val="tx1">
                    <a:lumMod val="50000"/>
                    <a:lumOff val="50000"/>
                  </a:schemeClr>
                </a:solidFill>
                <a:latin typeface="Times New Roman" panose="02020603050405020304" pitchFamily="18" charset="0"/>
                <a:cs typeface="Times New Roman" panose="02020603050405020304" pitchFamily="18" charset="0"/>
              </a:rPr>
              <a:t>Data description</a:t>
            </a:r>
          </a:p>
          <a:p>
            <a:pPr marL="342900" indent="-342900">
              <a:lnSpc>
                <a:spcPct val="150000"/>
              </a:lnSpc>
              <a:buAutoNum type="arabicPeriod"/>
            </a:pPr>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Exploratory Data Analysis</a:t>
            </a:r>
          </a:p>
          <a:p>
            <a:pPr marL="342900" indent="-342900">
              <a:lnSpc>
                <a:spcPct val="150000"/>
              </a:lnSpc>
              <a:buAutoNum type="arabicPeriod"/>
            </a:pPr>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Sentiment Analysis</a:t>
            </a:r>
          </a:p>
          <a:p>
            <a:pPr marL="342900" indent="-342900">
              <a:lnSpc>
                <a:spcPct val="150000"/>
              </a:lnSpc>
              <a:buAutoNum type="arabicPeriod"/>
            </a:pPr>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Reasons for negative reviewed products</a:t>
            </a:r>
          </a:p>
          <a:p>
            <a:pPr marL="342900" indent="-342900">
              <a:lnSpc>
                <a:spcPct val="150000"/>
              </a:lnSpc>
              <a:buAutoNum type="arabicPeriod"/>
            </a:pPr>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Extraction of product names from text </a:t>
            </a:r>
          </a:p>
          <a:p>
            <a:pPr marL="342900" indent="-342900">
              <a:lnSpc>
                <a:spcPct val="150000"/>
              </a:lnSpc>
              <a:buAutoNum type="arabicPeriod"/>
            </a:pPr>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Time Series Analysis – Future Forecast</a:t>
            </a:r>
          </a:p>
          <a:p>
            <a:pPr marL="342900" indent="-342900">
              <a:lnSpc>
                <a:spcPct val="150000"/>
              </a:lnSpc>
              <a:buAutoNum type="arabicPeriod"/>
            </a:pPr>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 Trends of Customers</a:t>
            </a:r>
          </a:p>
          <a:p>
            <a:pPr marL="342900" indent="-342900">
              <a:lnSpc>
                <a:spcPct val="150000"/>
              </a:lnSpc>
              <a:buAutoNum type="arabicPeriod"/>
            </a:pPr>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Business Insights</a:t>
            </a:r>
          </a:p>
        </p:txBody>
      </p:sp>
      <p:sp>
        <p:nvSpPr>
          <p:cNvPr id="9" name="Footer Placeholder 8">
            <a:extLst>
              <a:ext uri="{FF2B5EF4-FFF2-40B4-BE49-F238E27FC236}">
                <a16:creationId xmlns:a16="http://schemas.microsoft.com/office/drawing/2014/main" id="{E8B47496-8859-4B33-8F10-DF1E4A6F5A76}"/>
              </a:ext>
            </a:extLst>
          </p:cNvPr>
          <p:cNvSpPr>
            <a:spLocks noGrp="1"/>
          </p:cNvSpPr>
          <p:nvPr>
            <p:ph type="ftr" sz="quarter" idx="11"/>
          </p:nvPr>
        </p:nvSpPr>
        <p:spPr/>
        <p:txBody>
          <a:bodyPr/>
          <a:lstStyle/>
          <a:p>
            <a:r>
              <a:rPr lang="en-US" dirty="0"/>
              <a:t>Group 7_DSFT6_Capstone_Project</a:t>
            </a:r>
            <a:endParaRPr lang="en-IN" dirty="0"/>
          </a:p>
        </p:txBody>
      </p:sp>
      <p:pic>
        <p:nvPicPr>
          <p:cNvPr id="15" name="Picture 14">
            <a:extLst>
              <a:ext uri="{FF2B5EF4-FFF2-40B4-BE49-F238E27FC236}">
                <a16:creationId xmlns:a16="http://schemas.microsoft.com/office/drawing/2014/main" id="{5B60233A-4058-45FA-A8C4-BA5F708A5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1705372"/>
            <a:ext cx="2584648" cy="2563981"/>
          </a:xfrm>
          <a:prstGeom prst="rect">
            <a:avLst/>
          </a:prstGeom>
        </p:spPr>
      </p:pic>
      <p:sp>
        <p:nvSpPr>
          <p:cNvPr id="4" name="Slide Number Placeholder 3"/>
          <p:cNvSpPr>
            <a:spLocks noGrp="1"/>
          </p:cNvSpPr>
          <p:nvPr>
            <p:ph type="sldNum" sz="quarter" idx="12"/>
          </p:nvPr>
        </p:nvSpPr>
        <p:spPr/>
        <p:txBody>
          <a:bodyPr/>
          <a:lstStyle/>
          <a:p>
            <a:fld id="{58087950-A73A-47B1-B744-4C6178A7E43C}" type="slidenum">
              <a:rPr lang="en-IN" smtClean="0"/>
              <a:t>2</a:t>
            </a:fld>
            <a:endParaRPr lang="en-IN" dirty="0"/>
          </a:p>
        </p:txBody>
      </p:sp>
      <p:sp>
        <p:nvSpPr>
          <p:cNvPr id="13"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2" name="Group 11">
            <a:extLst>
              <a:ext uri="{FF2B5EF4-FFF2-40B4-BE49-F238E27FC236}">
                <a16:creationId xmlns:a16="http://schemas.microsoft.com/office/drawing/2014/main" id="{484BCB46-2564-4986-90CE-0A23C57EC5B5}"/>
              </a:ext>
            </a:extLst>
          </p:cNvPr>
          <p:cNvGrpSpPr/>
          <p:nvPr/>
        </p:nvGrpSpPr>
        <p:grpSpPr>
          <a:xfrm>
            <a:off x="0" y="5163319"/>
            <a:ext cx="9144000" cy="551682"/>
            <a:chOff x="-324544" y="5377780"/>
            <a:chExt cx="10081120" cy="720080"/>
          </a:xfrm>
        </p:grpSpPr>
        <p:sp>
          <p:nvSpPr>
            <p:cNvPr id="16" name="Rectangle 15">
              <a:extLst>
                <a:ext uri="{FF2B5EF4-FFF2-40B4-BE49-F238E27FC236}">
                  <a16:creationId xmlns:a16="http://schemas.microsoft.com/office/drawing/2014/main" id="{1E23456F-4B11-4462-8F8F-6EE934F54EAD}"/>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D9053A9B-F056-4D65-A98A-AFA6DE6F3272}"/>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1444026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0" name="Rectangle 9">
            <a:extLst>
              <a:ext uri="{FF2B5EF4-FFF2-40B4-BE49-F238E27FC236}">
                <a16:creationId xmlns:a16="http://schemas.microsoft.com/office/drawing/2014/main" id="{4E4A982D-ADC4-4500-AFA2-ACE3F96632E0}"/>
              </a:ext>
            </a:extLst>
          </p:cNvPr>
          <p:cNvSpPr/>
          <p:nvPr/>
        </p:nvSpPr>
        <p:spPr>
          <a:xfrm>
            <a:off x="205968" y="73607"/>
            <a:ext cx="2493824" cy="369332"/>
          </a:xfrm>
          <a:prstGeom prst="rect">
            <a:avLst/>
          </a:prstGeom>
        </p:spPr>
        <p:txBody>
          <a:bodyPr wrap="none">
            <a:spAutoFit/>
          </a:bodyPr>
          <a:lstStyle/>
          <a:p>
            <a:r>
              <a:rPr lang="en-IN" dirty="0">
                <a:latin typeface="Arial Rounded MT Bold" panose="020F0704030504030204" pitchFamily="34" charset="0"/>
              </a:rPr>
              <a:t>Valuable Reviewers :</a:t>
            </a:r>
          </a:p>
        </p:txBody>
      </p:sp>
      <p:sp>
        <p:nvSpPr>
          <p:cNvPr id="18" name="Content Placeholder 2">
            <a:extLst>
              <a:ext uri="{FF2B5EF4-FFF2-40B4-BE49-F238E27FC236}">
                <a16:creationId xmlns:a16="http://schemas.microsoft.com/office/drawing/2014/main" id="{6D94ECC1-01B1-4F49-93A7-C0C378EDD0CE}"/>
              </a:ext>
            </a:extLst>
          </p:cNvPr>
          <p:cNvSpPr txBox="1">
            <a:spLocks/>
          </p:cNvSpPr>
          <p:nvPr/>
        </p:nvSpPr>
        <p:spPr>
          <a:xfrm>
            <a:off x="174340" y="4369668"/>
            <a:ext cx="8856984" cy="100560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50000"/>
              </a:lnSpc>
            </a:pPr>
            <a:r>
              <a:rPr lang="en-US" sz="1600" b="1" dirty="0">
                <a:solidFill>
                  <a:schemeClr val="tx1"/>
                </a:solidFill>
                <a:cs typeface="Times New Roman" panose="02020603050405020304" pitchFamily="18" charset="0"/>
              </a:rPr>
              <a:t>INTERPRETATION</a:t>
            </a:r>
            <a:r>
              <a:rPr lang="en-US" sz="1600" dirty="0">
                <a:solidFill>
                  <a:schemeClr val="tx1"/>
                </a:solidFill>
                <a:cs typeface="Times New Roman" panose="02020603050405020304" pitchFamily="18" charset="0"/>
              </a:rPr>
              <a:t> : Here we have </a:t>
            </a:r>
            <a:r>
              <a:rPr lang="en-US" sz="1600" b="1" dirty="0">
                <a:solidFill>
                  <a:schemeClr val="tx2">
                    <a:lumMod val="60000"/>
                    <a:lumOff val="40000"/>
                  </a:schemeClr>
                </a:solidFill>
                <a:cs typeface="Times New Roman" panose="02020603050405020304" pitchFamily="18" charset="0"/>
              </a:rPr>
              <a:t>top 5 valuable reviewers</a:t>
            </a:r>
            <a:r>
              <a:rPr lang="en-US" sz="1600" dirty="0">
                <a:solidFill>
                  <a:schemeClr val="tx1"/>
                </a:solidFill>
                <a:cs typeface="Times New Roman" panose="02020603050405020304" pitchFamily="18" charset="0"/>
              </a:rPr>
              <a:t> of each category those are also the common reviewers from both Toys and Games as well as Video Games.</a:t>
            </a:r>
            <a:endParaRPr lang="en-IN" sz="1600" dirty="0">
              <a:solidFill>
                <a:schemeClr val="tx1"/>
              </a:solidFill>
              <a:cs typeface="Times New Roman" panose="02020603050405020304" pitchFamily="18" charset="0"/>
            </a:endParaRPr>
          </a:p>
        </p:txBody>
      </p:sp>
      <p:sp>
        <p:nvSpPr>
          <p:cNvPr id="15" name="Footer Placeholder 14">
            <a:extLst>
              <a:ext uri="{FF2B5EF4-FFF2-40B4-BE49-F238E27FC236}">
                <a16:creationId xmlns:a16="http://schemas.microsoft.com/office/drawing/2014/main" id="{42EAB139-2B0B-4B1A-B1D8-34E622598DBF}"/>
              </a:ext>
            </a:extLst>
          </p:cNvPr>
          <p:cNvSpPr>
            <a:spLocks noGrp="1"/>
          </p:cNvSpPr>
          <p:nvPr>
            <p:ph type="ftr" sz="quarter" idx="11"/>
          </p:nvPr>
        </p:nvSpPr>
        <p:spPr/>
        <p:txBody>
          <a:bodyPr/>
          <a:lstStyle/>
          <a:p>
            <a:r>
              <a:rPr lang="en-US" dirty="0"/>
              <a:t>Group 7_DSFT6_Capstone_Project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20</a:t>
            </a:fld>
            <a:endParaRPr lang="en-IN" dirty="0"/>
          </a:p>
        </p:txBody>
      </p:sp>
      <p:sp>
        <p:nvSpPr>
          <p:cNvPr id="16"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3" name="Group 12"/>
          <p:cNvGrpSpPr/>
          <p:nvPr/>
        </p:nvGrpSpPr>
        <p:grpSpPr>
          <a:xfrm>
            <a:off x="83544" y="1007194"/>
            <a:ext cx="8880944" cy="2736314"/>
            <a:chOff x="263056" y="1007194"/>
            <a:chExt cx="8880944" cy="2526985"/>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056" y="1007195"/>
              <a:ext cx="4380952" cy="2526984"/>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429" y="1007194"/>
              <a:ext cx="4428571" cy="2498377"/>
            </a:xfrm>
            <a:prstGeom prst="rect">
              <a:avLst/>
            </a:prstGeom>
          </p:spPr>
        </p:pic>
      </p:grpSp>
      <p:grpSp>
        <p:nvGrpSpPr>
          <p:cNvPr id="12" name="Group 11">
            <a:extLst>
              <a:ext uri="{FF2B5EF4-FFF2-40B4-BE49-F238E27FC236}">
                <a16:creationId xmlns:a16="http://schemas.microsoft.com/office/drawing/2014/main" id="{CC276383-38F0-49A7-A7D3-6C109A1F2562}"/>
              </a:ext>
            </a:extLst>
          </p:cNvPr>
          <p:cNvGrpSpPr/>
          <p:nvPr/>
        </p:nvGrpSpPr>
        <p:grpSpPr>
          <a:xfrm>
            <a:off x="0" y="5163319"/>
            <a:ext cx="9144000" cy="551682"/>
            <a:chOff x="-324544" y="5377780"/>
            <a:chExt cx="10081120" cy="720080"/>
          </a:xfrm>
        </p:grpSpPr>
        <p:sp>
          <p:nvSpPr>
            <p:cNvPr id="17" name="Rectangle 16">
              <a:extLst>
                <a:ext uri="{FF2B5EF4-FFF2-40B4-BE49-F238E27FC236}">
                  <a16:creationId xmlns:a16="http://schemas.microsoft.com/office/drawing/2014/main" id="{59083D5D-7125-4045-859C-29FC7DD1B8B9}"/>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38D669E4-0551-4509-ADBF-AA056F5162A6}"/>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315123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8" name="Content Placeholder 2">
            <a:extLst>
              <a:ext uri="{FF2B5EF4-FFF2-40B4-BE49-F238E27FC236}">
                <a16:creationId xmlns:a16="http://schemas.microsoft.com/office/drawing/2014/main" id="{6D94ECC1-01B1-4F49-93A7-C0C378EDD0CE}"/>
              </a:ext>
            </a:extLst>
          </p:cNvPr>
          <p:cNvSpPr txBox="1">
            <a:spLocks/>
          </p:cNvSpPr>
          <p:nvPr/>
        </p:nvSpPr>
        <p:spPr>
          <a:xfrm>
            <a:off x="174340" y="4369668"/>
            <a:ext cx="8856984" cy="100560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50000"/>
              </a:lnSpc>
            </a:pPr>
            <a:r>
              <a:rPr lang="en-US" sz="1600" b="1" dirty="0">
                <a:solidFill>
                  <a:schemeClr val="tx1"/>
                </a:solidFill>
                <a:cs typeface="Times New Roman" panose="02020603050405020304" pitchFamily="18" charset="0"/>
              </a:rPr>
              <a:t>INTERPRETATION</a:t>
            </a:r>
            <a:r>
              <a:rPr lang="en-US" sz="1600" dirty="0">
                <a:solidFill>
                  <a:schemeClr val="tx1"/>
                </a:solidFill>
                <a:cs typeface="Times New Roman" panose="02020603050405020304" pitchFamily="18" charset="0"/>
              </a:rPr>
              <a:t> : Here we have the </a:t>
            </a:r>
            <a:r>
              <a:rPr lang="en-US" sz="1600" b="1" dirty="0">
                <a:solidFill>
                  <a:schemeClr val="tx2">
                    <a:lumMod val="60000"/>
                    <a:lumOff val="40000"/>
                  </a:schemeClr>
                </a:solidFill>
                <a:cs typeface="Times New Roman" panose="02020603050405020304" pitchFamily="18" charset="0"/>
              </a:rPr>
              <a:t>top valuable and preferred reviewed products</a:t>
            </a:r>
            <a:r>
              <a:rPr lang="en-US" sz="1600" dirty="0">
                <a:solidFill>
                  <a:schemeClr val="tx1"/>
                </a:solidFill>
                <a:cs typeface="Times New Roman" panose="02020603050405020304" pitchFamily="18" charset="0"/>
              </a:rPr>
              <a:t> of common reviewers of both category. </a:t>
            </a:r>
            <a:endParaRPr lang="en-IN" sz="1600" dirty="0">
              <a:solidFill>
                <a:schemeClr val="tx1"/>
              </a:solidFill>
              <a:cs typeface="Times New Roman" panose="02020603050405020304" pitchFamily="18" charset="0"/>
            </a:endParaRPr>
          </a:p>
        </p:txBody>
      </p:sp>
      <p:sp>
        <p:nvSpPr>
          <p:cNvPr id="15" name="Footer Placeholder 14">
            <a:extLst>
              <a:ext uri="{FF2B5EF4-FFF2-40B4-BE49-F238E27FC236}">
                <a16:creationId xmlns:a16="http://schemas.microsoft.com/office/drawing/2014/main" id="{42EAB139-2B0B-4B1A-B1D8-34E622598DBF}"/>
              </a:ext>
            </a:extLst>
          </p:cNvPr>
          <p:cNvSpPr>
            <a:spLocks noGrp="1"/>
          </p:cNvSpPr>
          <p:nvPr>
            <p:ph type="ftr" sz="quarter" idx="11"/>
          </p:nvPr>
        </p:nvSpPr>
        <p:spPr/>
        <p:txBody>
          <a:bodyPr/>
          <a:lstStyle/>
          <a:p>
            <a:r>
              <a:rPr lang="en-US" dirty="0"/>
              <a:t>Group 7_DSFT6_Capstone_Project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21</a:t>
            </a:fld>
            <a:endParaRPr lang="en-IN" dirty="0"/>
          </a:p>
        </p:txBody>
      </p:sp>
      <p:sp>
        <p:nvSpPr>
          <p:cNvPr id="16"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3" name="Group 2"/>
          <p:cNvGrpSpPr/>
          <p:nvPr/>
        </p:nvGrpSpPr>
        <p:grpSpPr>
          <a:xfrm>
            <a:off x="395536" y="1016718"/>
            <a:ext cx="8214565" cy="2848894"/>
            <a:chOff x="506745" y="1016718"/>
            <a:chExt cx="8214565" cy="2523809"/>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745" y="1016718"/>
              <a:ext cx="4047619" cy="252380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7024" y="1026242"/>
              <a:ext cx="4114286" cy="2504762"/>
            </a:xfrm>
            <a:prstGeom prst="rect">
              <a:avLst/>
            </a:prstGeom>
          </p:spPr>
        </p:pic>
      </p:grpSp>
      <p:sp>
        <p:nvSpPr>
          <p:cNvPr id="13" name="Rectangle 12">
            <a:extLst>
              <a:ext uri="{FF2B5EF4-FFF2-40B4-BE49-F238E27FC236}">
                <a16:creationId xmlns:a16="http://schemas.microsoft.com/office/drawing/2014/main" id="{4E4A982D-ADC4-4500-AFA2-ACE3F96632E0}"/>
              </a:ext>
            </a:extLst>
          </p:cNvPr>
          <p:cNvSpPr/>
          <p:nvPr/>
        </p:nvSpPr>
        <p:spPr>
          <a:xfrm>
            <a:off x="107504" y="73607"/>
            <a:ext cx="2349682" cy="369332"/>
          </a:xfrm>
          <a:prstGeom prst="rect">
            <a:avLst/>
          </a:prstGeom>
        </p:spPr>
        <p:txBody>
          <a:bodyPr wrap="none">
            <a:spAutoFit/>
          </a:bodyPr>
          <a:lstStyle/>
          <a:p>
            <a:r>
              <a:rPr lang="en-IN" dirty="0">
                <a:latin typeface="Arial Rounded MT Bold" panose="020F0704030504030204" pitchFamily="34" charset="0"/>
              </a:rPr>
              <a:t>Valuable Products :</a:t>
            </a:r>
          </a:p>
        </p:txBody>
      </p:sp>
      <p:grpSp>
        <p:nvGrpSpPr>
          <p:cNvPr id="17" name="Group 16">
            <a:extLst>
              <a:ext uri="{FF2B5EF4-FFF2-40B4-BE49-F238E27FC236}">
                <a16:creationId xmlns:a16="http://schemas.microsoft.com/office/drawing/2014/main" id="{10B482BA-99DE-423F-8C9A-09288D8B8C2D}"/>
              </a:ext>
            </a:extLst>
          </p:cNvPr>
          <p:cNvGrpSpPr/>
          <p:nvPr/>
        </p:nvGrpSpPr>
        <p:grpSpPr>
          <a:xfrm>
            <a:off x="0" y="5163319"/>
            <a:ext cx="9144000" cy="551682"/>
            <a:chOff x="-324544" y="5377780"/>
            <a:chExt cx="10081120" cy="720080"/>
          </a:xfrm>
        </p:grpSpPr>
        <p:sp>
          <p:nvSpPr>
            <p:cNvPr id="19" name="Rectangle 18">
              <a:extLst>
                <a:ext uri="{FF2B5EF4-FFF2-40B4-BE49-F238E27FC236}">
                  <a16:creationId xmlns:a16="http://schemas.microsoft.com/office/drawing/2014/main" id="{711E2B31-8561-4974-9A34-CF391D0A8036}"/>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Box 19">
              <a:extLst>
                <a:ext uri="{FF2B5EF4-FFF2-40B4-BE49-F238E27FC236}">
                  <a16:creationId xmlns:a16="http://schemas.microsoft.com/office/drawing/2014/main" id="{05F57048-415D-4268-8E09-EF569E7F4B46}"/>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2830052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0" name="Rectangle 9">
            <a:extLst>
              <a:ext uri="{FF2B5EF4-FFF2-40B4-BE49-F238E27FC236}">
                <a16:creationId xmlns:a16="http://schemas.microsoft.com/office/drawing/2014/main" id="{4E4A982D-ADC4-4500-AFA2-ACE3F96632E0}"/>
              </a:ext>
            </a:extLst>
          </p:cNvPr>
          <p:cNvSpPr/>
          <p:nvPr/>
        </p:nvSpPr>
        <p:spPr>
          <a:xfrm>
            <a:off x="107504" y="73607"/>
            <a:ext cx="3525260" cy="369332"/>
          </a:xfrm>
          <a:prstGeom prst="rect">
            <a:avLst/>
          </a:prstGeom>
        </p:spPr>
        <p:txBody>
          <a:bodyPr wrap="none">
            <a:spAutoFit/>
          </a:bodyPr>
          <a:lstStyle/>
          <a:p>
            <a:r>
              <a:rPr lang="en-IN" dirty="0">
                <a:latin typeface="Arial Rounded MT Bold" panose="020F0704030504030204" pitchFamily="34" charset="0"/>
              </a:rPr>
              <a:t>Review Trends of Customer   :</a:t>
            </a:r>
          </a:p>
        </p:txBody>
      </p:sp>
      <p:grpSp>
        <p:nvGrpSpPr>
          <p:cNvPr id="12" name="Group 11"/>
          <p:cNvGrpSpPr/>
          <p:nvPr/>
        </p:nvGrpSpPr>
        <p:grpSpPr>
          <a:xfrm>
            <a:off x="323528" y="553244"/>
            <a:ext cx="7959885" cy="3503393"/>
            <a:chOff x="212515" y="506235"/>
            <a:chExt cx="8247917" cy="3662537"/>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515" y="506235"/>
              <a:ext cx="8247917" cy="3662537"/>
            </a:xfrm>
            <a:prstGeom prst="rect">
              <a:avLst/>
            </a:prstGeom>
          </p:spPr>
        </p:pic>
        <p:sp>
          <p:nvSpPr>
            <p:cNvPr id="7" name="Rectangle 6"/>
            <p:cNvSpPr/>
            <p:nvPr/>
          </p:nvSpPr>
          <p:spPr>
            <a:xfrm>
              <a:off x="323528" y="1129308"/>
              <a:ext cx="288032" cy="22322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83458" y="936853"/>
              <a:ext cx="400110" cy="2496711"/>
            </a:xfrm>
            <a:prstGeom prst="rect">
              <a:avLst/>
            </a:prstGeom>
            <a:noFill/>
          </p:spPr>
          <p:txBody>
            <a:bodyPr vert="vert270" wrap="square" rtlCol="0">
              <a:spAutoFit/>
            </a:bodyPr>
            <a:lstStyle/>
            <a:p>
              <a:pPr algn="ctr"/>
              <a:r>
                <a:rPr lang="en-US" sz="1400" dirty="0"/>
                <a:t>Review Counts</a:t>
              </a:r>
            </a:p>
          </p:txBody>
        </p:sp>
      </p:grpSp>
      <p:sp>
        <p:nvSpPr>
          <p:cNvPr id="18" name="Content Placeholder 2">
            <a:extLst>
              <a:ext uri="{FF2B5EF4-FFF2-40B4-BE49-F238E27FC236}">
                <a16:creationId xmlns:a16="http://schemas.microsoft.com/office/drawing/2014/main" id="{6D94ECC1-01B1-4F49-93A7-C0C378EDD0CE}"/>
              </a:ext>
            </a:extLst>
          </p:cNvPr>
          <p:cNvSpPr txBox="1">
            <a:spLocks/>
          </p:cNvSpPr>
          <p:nvPr/>
        </p:nvSpPr>
        <p:spPr>
          <a:xfrm>
            <a:off x="174340" y="4369668"/>
            <a:ext cx="8856984" cy="100560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50000"/>
              </a:lnSpc>
            </a:pPr>
            <a:r>
              <a:rPr lang="en-US" sz="1600" b="1" dirty="0">
                <a:solidFill>
                  <a:schemeClr val="tx1"/>
                </a:solidFill>
                <a:cs typeface="Times New Roman" panose="02020603050405020304" pitchFamily="18" charset="0"/>
              </a:rPr>
              <a:t>INTERPRETATION</a:t>
            </a:r>
            <a:r>
              <a:rPr lang="en-US" sz="1600" dirty="0">
                <a:solidFill>
                  <a:schemeClr val="tx1"/>
                </a:solidFill>
                <a:cs typeface="Times New Roman" panose="02020603050405020304" pitchFamily="18" charset="0"/>
              </a:rPr>
              <a:t> : Overall review trend seems to a </a:t>
            </a:r>
            <a:r>
              <a:rPr lang="en-US" sz="1600" b="1" dirty="0">
                <a:solidFill>
                  <a:schemeClr val="tx1"/>
                </a:solidFill>
                <a:cs typeface="Times New Roman" panose="02020603050405020304" pitchFamily="18" charset="0"/>
              </a:rPr>
              <a:t>sudden increase </a:t>
            </a:r>
            <a:r>
              <a:rPr lang="en-US" sz="1600" dirty="0">
                <a:solidFill>
                  <a:schemeClr val="tx1"/>
                </a:solidFill>
                <a:cs typeface="Times New Roman" panose="02020603050405020304" pitchFamily="18" charset="0"/>
              </a:rPr>
              <a:t>after year </a:t>
            </a:r>
            <a:r>
              <a:rPr lang="en-US" sz="1600" b="1" dirty="0">
                <a:solidFill>
                  <a:schemeClr val="tx1"/>
                </a:solidFill>
                <a:cs typeface="Times New Roman" panose="02020603050405020304" pitchFamily="18" charset="0"/>
              </a:rPr>
              <a:t>2012</a:t>
            </a:r>
            <a:r>
              <a:rPr lang="en-US" sz="1600" dirty="0">
                <a:solidFill>
                  <a:schemeClr val="tx1"/>
                </a:solidFill>
                <a:cs typeface="Times New Roman" panose="02020603050405020304" pitchFamily="18" charset="0"/>
              </a:rPr>
              <a:t>. </a:t>
            </a:r>
          </a:p>
          <a:p>
            <a:pPr algn="l">
              <a:lnSpc>
                <a:spcPct val="150000"/>
              </a:lnSpc>
            </a:pPr>
            <a:r>
              <a:rPr lang="en-US" sz="1600" dirty="0">
                <a:solidFill>
                  <a:schemeClr val="tx1"/>
                </a:solidFill>
                <a:cs typeface="Times New Roman" panose="02020603050405020304" pitchFamily="18" charset="0"/>
              </a:rPr>
              <a:t>The </a:t>
            </a:r>
            <a:r>
              <a:rPr lang="en-US" sz="1600" b="1" dirty="0">
                <a:solidFill>
                  <a:schemeClr val="tx1"/>
                </a:solidFill>
                <a:cs typeface="Times New Roman" panose="02020603050405020304" pitchFamily="18" charset="0"/>
              </a:rPr>
              <a:t>trend</a:t>
            </a:r>
            <a:r>
              <a:rPr lang="en-US" sz="1600" dirty="0">
                <a:solidFill>
                  <a:schemeClr val="tx1"/>
                </a:solidFill>
                <a:cs typeface="Times New Roman" panose="02020603050405020304" pitchFamily="18" charset="0"/>
              </a:rPr>
              <a:t> of Toys and Games category is </a:t>
            </a:r>
            <a:r>
              <a:rPr lang="en-US" sz="1600" b="1" dirty="0">
                <a:solidFill>
                  <a:schemeClr val="tx1"/>
                </a:solidFill>
                <a:cs typeface="Times New Roman" panose="02020603050405020304" pitchFamily="18" charset="0"/>
              </a:rPr>
              <a:t>comparatively higher than Video Games </a:t>
            </a:r>
            <a:r>
              <a:rPr lang="en-US" sz="1600" dirty="0">
                <a:solidFill>
                  <a:schemeClr val="tx1"/>
                </a:solidFill>
                <a:cs typeface="Times New Roman" panose="02020603050405020304" pitchFamily="18" charset="0"/>
              </a:rPr>
              <a:t>after the year 2012. </a:t>
            </a:r>
            <a:endParaRPr lang="en-IN" sz="1600" dirty="0">
              <a:solidFill>
                <a:schemeClr val="tx1"/>
              </a:solidFill>
              <a:cs typeface="Times New Roman" panose="02020603050405020304" pitchFamily="18" charset="0"/>
            </a:endParaRPr>
          </a:p>
        </p:txBody>
      </p:sp>
      <p:sp>
        <p:nvSpPr>
          <p:cNvPr id="15" name="Footer Placeholder 14">
            <a:extLst>
              <a:ext uri="{FF2B5EF4-FFF2-40B4-BE49-F238E27FC236}">
                <a16:creationId xmlns:a16="http://schemas.microsoft.com/office/drawing/2014/main" id="{42EAB139-2B0B-4B1A-B1D8-34E622598DBF}"/>
              </a:ext>
            </a:extLst>
          </p:cNvPr>
          <p:cNvSpPr>
            <a:spLocks noGrp="1"/>
          </p:cNvSpPr>
          <p:nvPr>
            <p:ph type="ftr" sz="quarter" idx="11"/>
          </p:nvPr>
        </p:nvSpPr>
        <p:spPr/>
        <p:txBody>
          <a:bodyPr/>
          <a:lstStyle/>
          <a:p>
            <a:r>
              <a:rPr lang="en-US" dirty="0"/>
              <a:t>Group 7_DSFT6_Capstone_Project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22</a:t>
            </a:fld>
            <a:endParaRPr lang="en-IN" dirty="0"/>
          </a:p>
        </p:txBody>
      </p:sp>
      <p:sp>
        <p:nvSpPr>
          <p:cNvPr id="16"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3" name="Group 12">
            <a:extLst>
              <a:ext uri="{FF2B5EF4-FFF2-40B4-BE49-F238E27FC236}">
                <a16:creationId xmlns:a16="http://schemas.microsoft.com/office/drawing/2014/main" id="{2B372ACF-5F0D-42A5-BF5A-E1FDDB6F3019}"/>
              </a:ext>
            </a:extLst>
          </p:cNvPr>
          <p:cNvGrpSpPr/>
          <p:nvPr/>
        </p:nvGrpSpPr>
        <p:grpSpPr>
          <a:xfrm>
            <a:off x="0" y="5163319"/>
            <a:ext cx="9144000" cy="551682"/>
            <a:chOff x="-324544" y="5377780"/>
            <a:chExt cx="10081120" cy="720080"/>
          </a:xfrm>
        </p:grpSpPr>
        <p:sp>
          <p:nvSpPr>
            <p:cNvPr id="17" name="Rectangle 16">
              <a:extLst>
                <a:ext uri="{FF2B5EF4-FFF2-40B4-BE49-F238E27FC236}">
                  <a16:creationId xmlns:a16="http://schemas.microsoft.com/office/drawing/2014/main" id="{CC3E275B-A57C-40CD-BB23-CF32B6FB85E6}"/>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6640D10B-C00A-4489-841D-5AB5252C6B5D}"/>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2633619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8" name="TextBox 7">
            <a:extLst>
              <a:ext uri="{FF2B5EF4-FFF2-40B4-BE49-F238E27FC236}">
                <a16:creationId xmlns:a16="http://schemas.microsoft.com/office/drawing/2014/main" id="{EE34A558-80D4-41E9-B3B8-8CA08A0262DD}"/>
              </a:ext>
            </a:extLst>
          </p:cNvPr>
          <p:cNvSpPr txBox="1"/>
          <p:nvPr/>
        </p:nvSpPr>
        <p:spPr>
          <a:xfrm>
            <a:off x="2040367" y="400517"/>
            <a:ext cx="4752528" cy="584775"/>
          </a:xfrm>
          <a:prstGeom prst="rect">
            <a:avLst/>
          </a:prstGeom>
          <a:noFill/>
        </p:spPr>
        <p:txBody>
          <a:bodyPr wrap="square" rtlCol="0">
            <a:spAutoFit/>
          </a:bodyPr>
          <a:lstStyle/>
          <a:p>
            <a:pPr algn="ctr"/>
            <a:r>
              <a:rPr lang="en-US" sz="3200" dirty="0">
                <a:latin typeface="Arial Rounded MT Bold" panose="020F0704030504030204" pitchFamily="34" charset="0"/>
                <a:ea typeface="+mj-ea"/>
                <a:cs typeface="+mj-cs"/>
              </a:rPr>
              <a:t>Business Insights</a:t>
            </a:r>
            <a:endParaRPr lang="en-US" sz="4000" b="1" dirty="0">
              <a:solidFill>
                <a:schemeClr val="accent2"/>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81FB6B2-3E99-4554-A84D-2D1167A1A548}"/>
              </a:ext>
            </a:extLst>
          </p:cNvPr>
          <p:cNvSpPr txBox="1"/>
          <p:nvPr/>
        </p:nvSpPr>
        <p:spPr>
          <a:xfrm>
            <a:off x="1020903" y="1603222"/>
            <a:ext cx="6791457" cy="2677656"/>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Toys and Games</a:t>
            </a:r>
            <a:r>
              <a:rPr lang="en-US" sz="1400" dirty="0">
                <a:latin typeface="Times New Roman" panose="02020603050405020304" pitchFamily="18" charset="0"/>
                <a:cs typeface="Times New Roman" panose="02020603050405020304" pitchFamily="18" charset="0"/>
              </a:rPr>
              <a:t> are the </a:t>
            </a:r>
            <a:r>
              <a:rPr lang="en-US" sz="1400" b="1" dirty="0">
                <a:solidFill>
                  <a:schemeClr val="accent3">
                    <a:lumMod val="75000"/>
                  </a:schemeClr>
                </a:solidFill>
                <a:latin typeface="Times New Roman" panose="02020603050405020304" pitchFamily="18" charset="0"/>
                <a:cs typeface="Times New Roman" panose="02020603050405020304" pitchFamily="18" charset="0"/>
              </a:rPr>
              <a:t>most preferable category</a:t>
            </a:r>
            <a:r>
              <a:rPr lang="en-US" sz="1400" dirty="0">
                <a:latin typeface="Times New Roman" panose="02020603050405020304" pitchFamily="18" charset="0"/>
                <a:cs typeface="Times New Roman" panose="02020603050405020304" pitchFamily="18" charset="0"/>
              </a:rPr>
              <a:t> with having </a:t>
            </a:r>
            <a:r>
              <a:rPr lang="en-US" sz="1400" b="1" dirty="0">
                <a:latin typeface="Times New Roman" panose="02020603050405020304" pitchFamily="18" charset="0"/>
                <a:cs typeface="Times New Roman" panose="02020603050405020304" pitchFamily="18" charset="0"/>
              </a:rPr>
              <a:t>9% negative reviews</a:t>
            </a:r>
            <a:r>
              <a:rPr lang="en-US" sz="1400" dirty="0">
                <a:latin typeface="Times New Roman" panose="02020603050405020304" pitchFamily="18" charset="0"/>
                <a:cs typeface="Times New Roman" panose="02020603050405020304" pitchFamily="18" charset="0"/>
              </a:rPr>
              <a:t> from the year 2000-2014 which is least in both category.</a:t>
            </a:r>
          </a:p>
          <a:p>
            <a:pPr marL="342900" indent="-34290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Video Games should be more </a:t>
            </a:r>
            <a:r>
              <a:rPr lang="en-US" sz="1400" b="1" dirty="0">
                <a:solidFill>
                  <a:srgbClr val="E54829"/>
                </a:solidFill>
                <a:latin typeface="Times New Roman" panose="02020603050405020304" pitchFamily="18" charset="0"/>
                <a:cs typeface="Times New Roman" panose="02020603050405020304" pitchFamily="18" charset="0"/>
              </a:rPr>
              <a:t>focus category</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as it exhibits </a:t>
            </a:r>
            <a:r>
              <a:rPr lang="en-US" sz="1400" b="1" dirty="0">
                <a:latin typeface="Times New Roman" panose="02020603050405020304" pitchFamily="18" charset="0"/>
                <a:cs typeface="Times New Roman" panose="02020603050405020304" pitchFamily="18" charset="0"/>
              </a:rPr>
              <a:t>24% of negative reviews </a:t>
            </a:r>
            <a:r>
              <a:rPr lang="en-US" sz="1400" dirty="0">
                <a:latin typeface="Times New Roman" panose="02020603050405020304" pitchFamily="18" charset="0"/>
                <a:cs typeface="Times New Roman" panose="02020603050405020304" pitchFamily="18" charset="0"/>
              </a:rPr>
              <a:t>from 1999-2014. </a:t>
            </a:r>
          </a:p>
          <a:p>
            <a:pPr marL="171450" indent="-17145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Card</a:t>
            </a:r>
            <a:r>
              <a:rPr lang="en-US" sz="1400" dirty="0">
                <a:latin typeface="Times New Roman" panose="02020603050405020304" pitchFamily="18" charset="0"/>
                <a:cs typeface="Times New Roman" panose="02020603050405020304" pitchFamily="18" charset="0"/>
              </a:rPr>
              <a:t> and </a:t>
            </a:r>
            <a:r>
              <a:rPr lang="en-US" sz="1400" b="1" dirty="0">
                <a:latin typeface="Times New Roman" panose="02020603050405020304" pitchFamily="18" charset="0"/>
                <a:cs typeface="Times New Roman" panose="02020603050405020304" pitchFamily="18" charset="0"/>
              </a:rPr>
              <a:t>Blizzard</a:t>
            </a:r>
            <a:r>
              <a:rPr lang="en-US" sz="1400" dirty="0">
                <a:latin typeface="Times New Roman" panose="02020603050405020304" pitchFamily="18" charset="0"/>
                <a:cs typeface="Times New Roman" panose="02020603050405020304" pitchFamily="18" charset="0"/>
              </a:rPr>
              <a:t> are the </a:t>
            </a:r>
            <a:r>
              <a:rPr lang="en-US" sz="1400" b="1" dirty="0">
                <a:solidFill>
                  <a:srgbClr val="E54829"/>
                </a:solidFill>
                <a:latin typeface="Times New Roman" panose="02020603050405020304" pitchFamily="18" charset="0"/>
                <a:cs typeface="Times New Roman" panose="02020603050405020304" pitchFamily="18" charset="0"/>
              </a:rPr>
              <a:t>most negatively reviewed</a:t>
            </a:r>
            <a:r>
              <a:rPr lang="en-US" sz="1400" dirty="0">
                <a:latin typeface="Times New Roman" panose="02020603050405020304" pitchFamily="18" charset="0"/>
                <a:cs typeface="Times New Roman" panose="02020603050405020304" pitchFamily="18" charset="0"/>
              </a:rPr>
              <a:t> products in Toys and Games,</a:t>
            </a:r>
          </a:p>
          <a:p>
            <a:pPr>
              <a:lnSpc>
                <a:spcPct val="150000"/>
              </a:lnSpc>
            </a:pPr>
            <a:r>
              <a:rPr lang="en-US" sz="1400" dirty="0">
                <a:latin typeface="Times New Roman" panose="02020603050405020304" pitchFamily="18" charset="0"/>
                <a:cs typeface="Times New Roman" panose="02020603050405020304" pitchFamily="18" charset="0"/>
              </a:rPr>
              <a:t>       Video Games respectively.</a:t>
            </a:r>
          </a:p>
          <a:p>
            <a:pPr marL="171450" indent="-17145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    The </a:t>
            </a:r>
            <a:r>
              <a:rPr lang="en-US" sz="1400" b="1" dirty="0">
                <a:latin typeface="Times New Roman" panose="02020603050405020304" pitchFamily="18" charset="0"/>
                <a:cs typeface="Times New Roman" panose="02020603050405020304" pitchFamily="18" charset="0"/>
              </a:rPr>
              <a:t>trend</a:t>
            </a:r>
            <a:r>
              <a:rPr lang="en-US" sz="1400" dirty="0">
                <a:latin typeface="Times New Roman" panose="02020603050405020304" pitchFamily="18" charset="0"/>
                <a:cs typeface="Times New Roman" panose="02020603050405020304" pitchFamily="18" charset="0"/>
              </a:rPr>
              <a:t> of  Video Games are going to </a:t>
            </a:r>
            <a:r>
              <a:rPr lang="en-US" sz="1400" b="1" dirty="0">
                <a:solidFill>
                  <a:schemeClr val="accent3">
                    <a:lumMod val="75000"/>
                  </a:schemeClr>
                </a:solidFill>
                <a:latin typeface="Times New Roman" panose="02020603050405020304" pitchFamily="18" charset="0"/>
                <a:cs typeface="Times New Roman" panose="02020603050405020304" pitchFamily="18" charset="0"/>
              </a:rPr>
              <a:t>increase</a:t>
            </a:r>
            <a:r>
              <a:rPr lang="en-US" sz="1400" dirty="0">
                <a:solidFill>
                  <a:schemeClr val="accent3">
                    <a:lumMod val="75000"/>
                  </a:schemeClr>
                </a:solidFill>
                <a:latin typeface="Times New Roman" panose="02020603050405020304" pitchFamily="18" charset="0"/>
                <a:cs typeface="Times New Roman" panose="02020603050405020304" pitchFamily="18" charset="0"/>
              </a:rPr>
              <a:t> </a:t>
            </a:r>
            <a:r>
              <a:rPr lang="en-US" sz="1400" b="1" dirty="0">
                <a:solidFill>
                  <a:schemeClr val="accent3">
                    <a:lumMod val="75000"/>
                  </a:schemeClr>
                </a:solidFill>
                <a:latin typeface="Times New Roman" panose="02020603050405020304" pitchFamily="18" charset="0"/>
                <a:cs typeface="Times New Roman" panose="02020603050405020304" pitchFamily="18" charset="0"/>
              </a:rPr>
              <a:t>after</a:t>
            </a:r>
            <a:r>
              <a:rPr lang="en-US" sz="1400" dirty="0">
                <a:solidFill>
                  <a:schemeClr val="accent3">
                    <a:lumMod val="75000"/>
                  </a:schemeClr>
                </a:solidFill>
                <a:latin typeface="Times New Roman" panose="02020603050405020304" pitchFamily="18" charset="0"/>
                <a:cs typeface="Times New Roman" panose="02020603050405020304" pitchFamily="18" charset="0"/>
              </a:rPr>
              <a:t> </a:t>
            </a:r>
            <a:r>
              <a:rPr lang="en-US" sz="1400" b="1" dirty="0">
                <a:solidFill>
                  <a:schemeClr val="accent3">
                    <a:lumMod val="75000"/>
                  </a:schemeClr>
                </a:solidFill>
                <a:latin typeface="Times New Roman" panose="02020603050405020304" pitchFamily="18" charset="0"/>
                <a:cs typeface="Times New Roman" panose="02020603050405020304" pitchFamily="18" charset="0"/>
              </a:rPr>
              <a:t>2014 till the year 2018</a:t>
            </a:r>
            <a:r>
              <a:rPr lang="en-US" sz="1400" b="1" dirty="0">
                <a:latin typeface="Times New Roman" panose="02020603050405020304" pitchFamily="18" charset="0"/>
                <a:cs typeface="Times New Roman" panose="02020603050405020304" pitchFamily="18" charset="0"/>
              </a:rPr>
              <a:t>.</a:t>
            </a:r>
          </a:p>
          <a:p>
            <a:pPr marL="171450" indent="-171450">
              <a:lnSpc>
                <a:spcPct val="150000"/>
              </a:lnSpc>
              <a:buFont typeface="Wingdings" panose="05000000000000000000" pitchFamily="2" charset="2"/>
              <a:buChar char="Ø"/>
            </a:pPr>
            <a:endParaRPr lang="en-US" sz="1400" b="1" dirty="0">
              <a:latin typeface="Times New Roman" panose="02020603050405020304" pitchFamily="18" charset="0"/>
              <a:cs typeface="Times New Roman" panose="02020603050405020304" pitchFamily="18" charset="0"/>
            </a:endParaRPr>
          </a:p>
        </p:txBody>
      </p:sp>
      <p:sp>
        <p:nvSpPr>
          <p:cNvPr id="11" name="Footer Placeholder 10">
            <a:extLst>
              <a:ext uri="{FF2B5EF4-FFF2-40B4-BE49-F238E27FC236}">
                <a16:creationId xmlns:a16="http://schemas.microsoft.com/office/drawing/2014/main" id="{82E26D33-67ED-4B1A-970D-2B448D597316}"/>
              </a:ext>
            </a:extLst>
          </p:cNvPr>
          <p:cNvSpPr>
            <a:spLocks noGrp="1"/>
          </p:cNvSpPr>
          <p:nvPr>
            <p:ph type="ftr" sz="quarter" idx="11"/>
          </p:nvPr>
        </p:nvSpPr>
        <p:spPr/>
        <p:txBody>
          <a:bodyPr/>
          <a:lstStyle/>
          <a:p>
            <a:r>
              <a:rPr lang="en-US" dirty="0"/>
              <a:t>Group 7_DSFT6_Capstone_Project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23</a:t>
            </a:fld>
            <a:endParaRPr lang="en-IN" dirty="0"/>
          </a:p>
        </p:txBody>
      </p:sp>
      <p:sp>
        <p:nvSpPr>
          <p:cNvPr id="13"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0" name="Group 9">
            <a:extLst>
              <a:ext uri="{FF2B5EF4-FFF2-40B4-BE49-F238E27FC236}">
                <a16:creationId xmlns:a16="http://schemas.microsoft.com/office/drawing/2014/main" id="{1282DF1C-AD60-4D1B-A445-2FC64FE72717}"/>
              </a:ext>
            </a:extLst>
          </p:cNvPr>
          <p:cNvGrpSpPr/>
          <p:nvPr/>
        </p:nvGrpSpPr>
        <p:grpSpPr>
          <a:xfrm>
            <a:off x="0" y="5163319"/>
            <a:ext cx="9144000" cy="551682"/>
            <a:chOff x="-324544" y="5377780"/>
            <a:chExt cx="10081120" cy="720080"/>
          </a:xfrm>
        </p:grpSpPr>
        <p:sp>
          <p:nvSpPr>
            <p:cNvPr id="12" name="Rectangle 11">
              <a:extLst>
                <a:ext uri="{FF2B5EF4-FFF2-40B4-BE49-F238E27FC236}">
                  <a16:creationId xmlns:a16="http://schemas.microsoft.com/office/drawing/2014/main" id="{FE8676A6-D5BF-4F6B-82E5-BF8DA5763AB8}"/>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4DC208F4-D224-4DBC-AAD2-E245479B30AC}"/>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3091772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0608" y="3370944"/>
            <a:ext cx="7772400" cy="1225021"/>
          </a:xfrm>
        </p:spPr>
        <p:txBody>
          <a:bodyPr>
            <a:normAutofit/>
          </a:bodyPr>
          <a:lstStyle/>
          <a:p>
            <a:r>
              <a:rPr lang="en-IN" sz="6600" b="1" dirty="0"/>
              <a:t>Thank You</a:t>
            </a:r>
          </a:p>
        </p:txBody>
      </p:sp>
      <p:sp>
        <p:nvSpPr>
          <p:cNvPr id="9" name="Title 1"/>
          <p:cNvSpPr txBox="1">
            <a:spLocks/>
          </p:cNvSpPr>
          <p:nvPr/>
        </p:nvSpPr>
        <p:spPr>
          <a:xfrm>
            <a:off x="1259632" y="985292"/>
            <a:ext cx="6984776" cy="13681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800" dirty="0"/>
              <a:t>“We all need people who will give us </a:t>
            </a:r>
            <a:r>
              <a:rPr lang="en-US" sz="1800" b="1" dirty="0"/>
              <a:t>feedback</a:t>
            </a:r>
            <a:r>
              <a:rPr lang="en-US" sz="1800" dirty="0"/>
              <a:t>. That’s how we improve.”</a:t>
            </a:r>
          </a:p>
          <a:p>
            <a:pPr algn="l"/>
            <a:r>
              <a:rPr lang="en-IN" sz="1800" b="1" dirty="0"/>
              <a:t>– Bill Gates</a:t>
            </a:r>
            <a:endParaRPr lang="en-IN" sz="1800" dirty="0"/>
          </a:p>
        </p:txBody>
      </p:sp>
      <p:sp>
        <p:nvSpPr>
          <p:cNvPr id="11" name="Footer Placeholder 10">
            <a:extLst>
              <a:ext uri="{FF2B5EF4-FFF2-40B4-BE49-F238E27FC236}">
                <a16:creationId xmlns:a16="http://schemas.microsoft.com/office/drawing/2014/main" id="{91BE7EDE-E909-405E-A517-10120AE34AEF}"/>
              </a:ext>
            </a:extLst>
          </p:cNvPr>
          <p:cNvSpPr>
            <a:spLocks noGrp="1"/>
          </p:cNvSpPr>
          <p:nvPr>
            <p:ph type="ftr" sz="quarter" idx="11"/>
          </p:nvPr>
        </p:nvSpPr>
        <p:spPr/>
        <p:txBody>
          <a:bodyPr/>
          <a:lstStyle/>
          <a:p>
            <a:r>
              <a:rPr lang="en-US" dirty="0"/>
              <a:t>Group 7_DSFT6_Capstone_Project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24</a:t>
            </a:fld>
            <a:endParaRPr lang="en-IN" dirty="0"/>
          </a:p>
        </p:txBody>
      </p:sp>
      <p:sp>
        <p:nvSpPr>
          <p:cNvPr id="15"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0" name="Group 9">
            <a:extLst>
              <a:ext uri="{FF2B5EF4-FFF2-40B4-BE49-F238E27FC236}">
                <a16:creationId xmlns:a16="http://schemas.microsoft.com/office/drawing/2014/main" id="{CD2E40AE-206E-49A4-80CB-E70EFB11C391}"/>
              </a:ext>
            </a:extLst>
          </p:cNvPr>
          <p:cNvGrpSpPr/>
          <p:nvPr/>
        </p:nvGrpSpPr>
        <p:grpSpPr>
          <a:xfrm>
            <a:off x="0" y="5163319"/>
            <a:ext cx="9144000" cy="551682"/>
            <a:chOff x="-324544" y="5377780"/>
            <a:chExt cx="10081120" cy="720080"/>
          </a:xfrm>
        </p:grpSpPr>
        <p:sp>
          <p:nvSpPr>
            <p:cNvPr id="13" name="Rectangle 12">
              <a:extLst>
                <a:ext uri="{FF2B5EF4-FFF2-40B4-BE49-F238E27FC236}">
                  <a16:creationId xmlns:a16="http://schemas.microsoft.com/office/drawing/2014/main" id="{FDA38B1E-039C-4274-8D89-E63EDB8EFD4C}"/>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BE536FB4-0F4C-4021-8480-B5B89A5FA5C5}"/>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850259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1" name="Title 1"/>
          <p:cNvSpPr txBox="1"/>
          <p:nvPr/>
        </p:nvSpPr>
        <p:spPr>
          <a:xfrm>
            <a:off x="457200" y="395795"/>
            <a:ext cx="8219256" cy="1126871"/>
          </a:xfrm>
          <a:prstGeom prst="rect">
            <a:avLst/>
          </a:prstGeom>
          <a:noFill/>
          <a:ln w="0">
            <a:noFill/>
          </a:ln>
        </p:spPr>
        <p:txBody>
          <a:bodyPr anchor="ctr">
            <a:normAutofit/>
          </a:bodyPr>
          <a:lstStyle/>
          <a:p>
            <a:pPr>
              <a:lnSpc>
                <a:spcPct val="90000"/>
              </a:lnSpc>
            </a:pPr>
            <a:r>
              <a:rPr lang="en-US" sz="2800" b="0" strike="noStrike" spc="-1" dirty="0">
                <a:solidFill>
                  <a:srgbClr val="000000"/>
                </a:solidFill>
                <a:latin typeface="Arial Rounded MT Bold"/>
              </a:rPr>
              <a:t>INTRODUCTION</a:t>
            </a:r>
            <a:endParaRPr lang="en-US" sz="2800" b="0" strike="noStrike" spc="-1" dirty="0">
              <a:solidFill>
                <a:srgbClr val="000000"/>
              </a:solidFill>
              <a:latin typeface="Calibri"/>
            </a:endParaRPr>
          </a:p>
        </p:txBody>
      </p:sp>
      <p:sp>
        <p:nvSpPr>
          <p:cNvPr id="9" name="Content Placeholder 2">
            <a:extLst>
              <a:ext uri="{FF2B5EF4-FFF2-40B4-BE49-F238E27FC236}">
                <a16:creationId xmlns:a16="http://schemas.microsoft.com/office/drawing/2014/main" id="{F1663E89-7039-4090-9608-26AA025E0886}"/>
              </a:ext>
            </a:extLst>
          </p:cNvPr>
          <p:cNvSpPr txBox="1">
            <a:spLocks/>
          </p:cNvSpPr>
          <p:nvPr/>
        </p:nvSpPr>
        <p:spPr>
          <a:xfrm>
            <a:off x="457200" y="1492454"/>
            <a:ext cx="8075240" cy="323237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When a customer decides to buy a product online, he/she will lookup at the reviews which were provided by those customers who have already purchased that product. So, </a:t>
            </a:r>
            <a:r>
              <a:rPr lang="en-US" sz="1800" b="1" dirty="0">
                <a:latin typeface="Times New Roman" panose="02020603050405020304" pitchFamily="18" charset="0"/>
                <a:cs typeface="Times New Roman" panose="02020603050405020304" pitchFamily="18" charset="0"/>
              </a:rPr>
              <a:t>customers need to rely largely on product reviews</a:t>
            </a:r>
            <a:r>
              <a:rPr lang="en-US" sz="1800" dirty="0">
                <a:latin typeface="Times New Roman" panose="02020603050405020304" pitchFamily="18" charset="0"/>
                <a:cs typeface="Times New Roman" panose="02020603050405020304" pitchFamily="18" charset="0"/>
              </a:rPr>
              <a:t> to make up their minds for better decision making on purchase. </a:t>
            </a:r>
          </a:p>
          <a:p>
            <a:pPr algn="just">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As a result, analysing past data on product reviews is very vital for any organization </a:t>
            </a:r>
            <a:r>
              <a:rPr lang="en-US" sz="1800" b="1" dirty="0">
                <a:latin typeface="Times New Roman" panose="02020603050405020304" pitchFamily="18" charset="0"/>
                <a:cs typeface="Times New Roman" panose="02020603050405020304" pitchFamily="18" charset="0"/>
              </a:rPr>
              <a:t>to improve on their existing product</a:t>
            </a:r>
            <a:r>
              <a:rPr lang="en-US" sz="1800" dirty="0">
                <a:latin typeface="Times New Roman" panose="02020603050405020304" pitchFamily="18" charset="0"/>
                <a:cs typeface="Times New Roman" panose="02020603050405020304" pitchFamily="18" charset="0"/>
              </a:rPr>
              <a:t> and forecast bettersales in the near future. </a:t>
            </a:r>
          </a:p>
          <a:p>
            <a:pPr algn="just">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Therefore, models able to predict the user rating from the text review are critically important. Getting an overall sense of a textual review could in turn improve consumer experience</a:t>
            </a:r>
            <a:endParaRPr lang="en-IN" sz="1800"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E33754A2-E07E-426E-932B-E6D86AC165E0}"/>
              </a:ext>
            </a:extLst>
          </p:cNvPr>
          <p:cNvSpPr>
            <a:spLocks noGrp="1"/>
          </p:cNvSpPr>
          <p:nvPr>
            <p:ph type="ftr" sz="quarter" idx="11"/>
          </p:nvPr>
        </p:nvSpPr>
        <p:spPr/>
        <p:txBody>
          <a:bodyPr/>
          <a:lstStyle/>
          <a:p>
            <a:r>
              <a:rPr lang="en-US" dirty="0"/>
              <a:t>Group 7_DSFT6_Capstone_Project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3</a:t>
            </a:fld>
            <a:endParaRPr lang="en-IN" dirty="0"/>
          </a:p>
        </p:txBody>
      </p:sp>
      <p:sp>
        <p:nvSpPr>
          <p:cNvPr id="13"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2" name="Group 11">
            <a:extLst>
              <a:ext uri="{FF2B5EF4-FFF2-40B4-BE49-F238E27FC236}">
                <a16:creationId xmlns:a16="http://schemas.microsoft.com/office/drawing/2014/main" id="{10F6259F-6EF9-45DE-BA79-84E605789DEA}"/>
              </a:ext>
            </a:extLst>
          </p:cNvPr>
          <p:cNvGrpSpPr/>
          <p:nvPr/>
        </p:nvGrpSpPr>
        <p:grpSpPr>
          <a:xfrm>
            <a:off x="0" y="5163319"/>
            <a:ext cx="9144000" cy="551682"/>
            <a:chOff x="-324544" y="5377780"/>
            <a:chExt cx="10081120" cy="720080"/>
          </a:xfrm>
        </p:grpSpPr>
        <p:sp>
          <p:nvSpPr>
            <p:cNvPr id="15" name="Rectangle 14">
              <a:extLst>
                <a:ext uri="{FF2B5EF4-FFF2-40B4-BE49-F238E27FC236}">
                  <a16:creationId xmlns:a16="http://schemas.microsoft.com/office/drawing/2014/main" id="{21B199E9-F89C-4339-8701-1CE7EABC56FD}"/>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823098E2-56D6-4411-9074-7B6B003F1B6F}"/>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522068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1" name="Title 1"/>
          <p:cNvSpPr txBox="1"/>
          <p:nvPr/>
        </p:nvSpPr>
        <p:spPr>
          <a:xfrm>
            <a:off x="457200" y="395795"/>
            <a:ext cx="8219256" cy="1126871"/>
          </a:xfrm>
          <a:prstGeom prst="rect">
            <a:avLst/>
          </a:prstGeom>
          <a:noFill/>
          <a:ln w="0">
            <a:noFill/>
          </a:ln>
        </p:spPr>
        <p:txBody>
          <a:bodyPr anchor="ctr">
            <a:normAutofit/>
          </a:bodyPr>
          <a:lstStyle/>
          <a:p>
            <a:pPr>
              <a:lnSpc>
                <a:spcPct val="90000"/>
              </a:lnSpc>
            </a:pPr>
            <a:r>
              <a:rPr lang="en-US" sz="2800" b="0" strike="noStrike" spc="-1" dirty="0">
                <a:solidFill>
                  <a:srgbClr val="000000"/>
                </a:solidFill>
                <a:latin typeface="Arial Rounded MT Bold"/>
              </a:rPr>
              <a:t>CASE STUDY</a:t>
            </a:r>
            <a:endParaRPr lang="en-US" sz="2800" b="0" strike="noStrike" spc="-1" dirty="0">
              <a:solidFill>
                <a:srgbClr val="000000"/>
              </a:solidFill>
              <a:latin typeface="Calibri"/>
            </a:endParaRPr>
          </a:p>
        </p:txBody>
      </p:sp>
      <p:sp>
        <p:nvSpPr>
          <p:cNvPr id="12" name="Content Placeholder 2"/>
          <p:cNvSpPr txBox="1"/>
          <p:nvPr/>
        </p:nvSpPr>
        <p:spPr>
          <a:xfrm>
            <a:off x="432420" y="1559859"/>
            <a:ext cx="8244036" cy="3699906"/>
          </a:xfrm>
          <a:prstGeom prst="rect">
            <a:avLst/>
          </a:prstGeom>
          <a:noFill/>
          <a:ln w="0">
            <a:noFill/>
          </a:ln>
        </p:spPr>
        <p:txBody>
          <a:bodyPr>
            <a:noAutofit/>
          </a:bodyPr>
          <a:lstStyle/>
          <a:p>
            <a:pPr>
              <a:lnSpc>
                <a:spcPct val="90000"/>
              </a:lnSpc>
              <a:spcBef>
                <a:spcPts val="1001"/>
              </a:spcBef>
              <a:tabLst>
                <a:tab pos="0" algn="l"/>
              </a:tabLst>
            </a:pPr>
            <a:r>
              <a:rPr lang="en-US" b="0" strike="noStrike" spc="-1" dirty="0">
                <a:solidFill>
                  <a:schemeClr val="bg1">
                    <a:lumMod val="50000"/>
                  </a:schemeClr>
                </a:solidFill>
                <a:latin typeface="Bahnschrift Light" panose="020B0502040204020203" pitchFamily="34" charset="0"/>
              </a:rPr>
              <a:t>Amazon Product Review Analysis:</a:t>
            </a:r>
          </a:p>
          <a:p>
            <a:pPr marL="228600" indent="-228240">
              <a:lnSpc>
                <a:spcPct val="150000"/>
              </a:lnSpc>
              <a:spcBef>
                <a:spcPts val="1001"/>
              </a:spcBef>
              <a:buClr>
                <a:srgbClr val="000000"/>
              </a:buClr>
              <a:buFont typeface="Arial"/>
              <a:buChar char="•"/>
              <a:tabLst>
                <a:tab pos="0" algn="l"/>
              </a:tabLst>
            </a:pPr>
            <a:r>
              <a:rPr lang="en-US" b="0" strike="noStrike" spc="-1" dirty="0">
                <a:solidFill>
                  <a:schemeClr val="bg1">
                    <a:lumMod val="50000"/>
                  </a:schemeClr>
                </a:solidFill>
                <a:latin typeface="Bahnschrift Light" panose="020B0502040204020203" pitchFamily="34" charset="0"/>
              </a:rPr>
              <a:t> Categories taken for analysis : Toys and Games, Video Games</a:t>
            </a:r>
          </a:p>
          <a:p>
            <a:pPr marL="228600" indent="-228240">
              <a:lnSpc>
                <a:spcPct val="150000"/>
              </a:lnSpc>
              <a:spcBef>
                <a:spcPts val="1001"/>
              </a:spcBef>
              <a:buClr>
                <a:srgbClr val="000000"/>
              </a:buClr>
              <a:buFont typeface="Arial"/>
              <a:buChar char="•"/>
              <a:tabLst>
                <a:tab pos="0" algn="l"/>
              </a:tabLst>
            </a:pPr>
            <a:r>
              <a:rPr lang="en-US" b="0" strike="noStrike" spc="-1" dirty="0">
                <a:solidFill>
                  <a:schemeClr val="bg1">
                    <a:lumMod val="50000"/>
                  </a:schemeClr>
                </a:solidFill>
                <a:latin typeface="Bahnschrift Light" panose="020B0502040204020203" pitchFamily="34" charset="0"/>
              </a:rPr>
              <a:t> Data Source : </a:t>
            </a:r>
            <a:r>
              <a:rPr lang="en-US" spc="-1" dirty="0">
                <a:solidFill>
                  <a:schemeClr val="bg1">
                    <a:lumMod val="50000"/>
                  </a:schemeClr>
                </a:solidFill>
                <a:latin typeface="Bahnschrift Light" panose="020B0502040204020203" pitchFamily="34" charset="0"/>
                <a:hlinkClick r:id="rId3"/>
              </a:rPr>
              <a:t>http://jmcauley.ucsd.edu/data/amazon/</a:t>
            </a:r>
            <a:endParaRPr lang="en-US" b="0" strike="noStrike" spc="-1" dirty="0">
              <a:solidFill>
                <a:schemeClr val="bg1">
                  <a:lumMod val="50000"/>
                </a:schemeClr>
              </a:solidFill>
              <a:latin typeface="Bahnschrift Light" panose="020B0502040204020203" pitchFamily="34" charset="0"/>
            </a:endParaRPr>
          </a:p>
          <a:p>
            <a:pPr marL="228600" indent="-228240">
              <a:lnSpc>
                <a:spcPct val="150000"/>
              </a:lnSpc>
              <a:spcBef>
                <a:spcPts val="1001"/>
              </a:spcBef>
              <a:buClr>
                <a:srgbClr val="000000"/>
              </a:buClr>
              <a:buFont typeface="Arial"/>
              <a:buChar char="•"/>
              <a:tabLst>
                <a:tab pos="0" algn="l"/>
              </a:tabLst>
            </a:pPr>
            <a:r>
              <a:rPr lang="en-US" b="0" strike="noStrike" spc="-1" dirty="0">
                <a:solidFill>
                  <a:schemeClr val="bg1">
                    <a:lumMod val="50000"/>
                  </a:schemeClr>
                </a:solidFill>
                <a:latin typeface="Bahnschrift Light" panose="020B0502040204020203" pitchFamily="34" charset="0"/>
              </a:rPr>
              <a:t> Each category contains two datasets: </a:t>
            </a:r>
            <a:r>
              <a:rPr lang="en-US" b="1" u="sng" spc="-1" dirty="0">
                <a:solidFill>
                  <a:schemeClr val="bg1">
                    <a:lumMod val="50000"/>
                  </a:schemeClr>
                </a:solidFill>
                <a:latin typeface="Bahnschrift Light" panose="020B0502040204020203" pitchFamily="34" charset="0"/>
              </a:rPr>
              <a:t>5 core (</a:t>
            </a:r>
            <a:r>
              <a:rPr lang="en-US" b="1" u="sng" strike="noStrike" spc="-1" dirty="0">
                <a:solidFill>
                  <a:schemeClr val="bg1">
                    <a:lumMod val="50000"/>
                  </a:schemeClr>
                </a:solidFill>
                <a:uFillTx/>
                <a:latin typeface="Bahnschrift Light" panose="020B0502040204020203" pitchFamily="34" charset="0"/>
              </a:rPr>
              <a:t>product reviews)</a:t>
            </a:r>
            <a:r>
              <a:rPr lang="en-US" b="0" strike="noStrike" spc="-1" dirty="0">
                <a:solidFill>
                  <a:schemeClr val="bg1">
                    <a:lumMod val="50000"/>
                  </a:schemeClr>
                </a:solidFill>
                <a:latin typeface="Bahnschrift Light" panose="020B0502040204020203" pitchFamily="34" charset="0"/>
              </a:rPr>
              <a:t> &amp; </a:t>
            </a:r>
            <a:r>
              <a:rPr lang="en-US" b="1" u="sng" strike="noStrike" spc="-1" dirty="0">
                <a:solidFill>
                  <a:schemeClr val="bg1">
                    <a:lumMod val="50000"/>
                  </a:schemeClr>
                </a:solidFill>
                <a:uFillTx/>
                <a:latin typeface="Bahnschrift Light" panose="020B0502040204020203" pitchFamily="34" charset="0"/>
              </a:rPr>
              <a:t>product ratings</a:t>
            </a:r>
            <a:endParaRPr lang="en-US" b="1" u="sng" spc="-1" dirty="0">
              <a:solidFill>
                <a:schemeClr val="bg1">
                  <a:lumMod val="50000"/>
                </a:schemeClr>
              </a:solidFill>
              <a:uFillTx/>
              <a:latin typeface="Bahnschrift Light" panose="020B0502040204020203" pitchFamily="34" charset="0"/>
            </a:endParaRPr>
          </a:p>
          <a:p>
            <a:pPr marL="228600" indent="-228240">
              <a:lnSpc>
                <a:spcPct val="150000"/>
              </a:lnSpc>
              <a:spcBef>
                <a:spcPts val="1001"/>
              </a:spcBef>
              <a:buClr>
                <a:srgbClr val="000000"/>
              </a:buClr>
              <a:buFont typeface="Arial"/>
              <a:buChar char="•"/>
              <a:tabLst>
                <a:tab pos="0" algn="l"/>
              </a:tabLst>
            </a:pPr>
            <a:r>
              <a:rPr lang="en-US" b="0" strike="noStrike" spc="-1" dirty="0">
                <a:solidFill>
                  <a:schemeClr val="bg1">
                    <a:lumMod val="50000"/>
                  </a:schemeClr>
                </a:solidFill>
                <a:latin typeface="Bahnschrift Light" panose="020B0502040204020203" pitchFamily="34" charset="0"/>
              </a:rPr>
              <a:t>Data size : </a:t>
            </a:r>
            <a:r>
              <a:rPr lang="en-US" spc="-1" dirty="0">
                <a:solidFill>
                  <a:schemeClr val="bg1">
                    <a:lumMod val="50000"/>
                  </a:schemeClr>
                </a:solidFill>
                <a:latin typeface="Bahnschrift Light" panose="020B0502040204020203" pitchFamily="34" charset="0"/>
              </a:rPr>
              <a:t>Review = 3,99,377 observations, Rating = 35,77,524 observations</a:t>
            </a:r>
            <a:endParaRPr lang="en-US" b="0" strike="noStrike" spc="-1" dirty="0">
              <a:solidFill>
                <a:schemeClr val="bg1">
                  <a:lumMod val="50000"/>
                </a:schemeClr>
              </a:solidFill>
              <a:latin typeface="Bahnschrift Light" panose="020B0502040204020203" pitchFamily="34" charset="0"/>
            </a:endParaRPr>
          </a:p>
        </p:txBody>
      </p:sp>
      <p:sp>
        <p:nvSpPr>
          <p:cNvPr id="9" name="Footer Placeholder 8">
            <a:extLst>
              <a:ext uri="{FF2B5EF4-FFF2-40B4-BE49-F238E27FC236}">
                <a16:creationId xmlns:a16="http://schemas.microsoft.com/office/drawing/2014/main" id="{914AE834-6BC4-4017-8AF5-69B3402B92D9}"/>
              </a:ext>
            </a:extLst>
          </p:cNvPr>
          <p:cNvSpPr>
            <a:spLocks noGrp="1"/>
          </p:cNvSpPr>
          <p:nvPr>
            <p:ph type="ftr" sz="quarter" idx="11"/>
          </p:nvPr>
        </p:nvSpPr>
        <p:spPr/>
        <p:txBody>
          <a:bodyPr/>
          <a:lstStyle/>
          <a:p>
            <a:r>
              <a:rPr lang="en-US" dirty="0"/>
              <a:t>Group 7_DSFT6_Capstone_Project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4</a:t>
            </a:fld>
            <a:endParaRPr lang="en-IN" dirty="0"/>
          </a:p>
        </p:txBody>
      </p:sp>
      <p:sp>
        <p:nvSpPr>
          <p:cNvPr id="13"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0" name="Group 9">
            <a:extLst>
              <a:ext uri="{FF2B5EF4-FFF2-40B4-BE49-F238E27FC236}">
                <a16:creationId xmlns:a16="http://schemas.microsoft.com/office/drawing/2014/main" id="{4C9670B7-4FD5-4EA9-9008-5AA7E252E5B5}"/>
              </a:ext>
            </a:extLst>
          </p:cNvPr>
          <p:cNvGrpSpPr/>
          <p:nvPr/>
        </p:nvGrpSpPr>
        <p:grpSpPr>
          <a:xfrm>
            <a:off x="0" y="5163319"/>
            <a:ext cx="9144000" cy="551682"/>
            <a:chOff x="-324544" y="5377780"/>
            <a:chExt cx="10081120" cy="720080"/>
          </a:xfrm>
        </p:grpSpPr>
        <p:sp>
          <p:nvSpPr>
            <p:cNvPr id="15" name="Rectangle 14">
              <a:extLst>
                <a:ext uri="{FF2B5EF4-FFF2-40B4-BE49-F238E27FC236}">
                  <a16:creationId xmlns:a16="http://schemas.microsoft.com/office/drawing/2014/main" id="{8FAFAE84-8CE6-4D81-A1D5-1EB3AD2F0D9C}"/>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B3327EB1-94EA-4B6C-9899-D8DA257E1780}"/>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917033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9" name="Title 1"/>
          <p:cNvSpPr txBox="1">
            <a:spLocks/>
          </p:cNvSpPr>
          <p:nvPr/>
        </p:nvSpPr>
        <p:spPr>
          <a:xfrm>
            <a:off x="457200" y="365040"/>
            <a:ext cx="8291264" cy="9053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latin typeface="Arial Rounded MT Bold" panose="020F0704030504030204" pitchFamily="34" charset="0"/>
              </a:rPr>
              <a:t>DATA DESCRIPTION</a:t>
            </a:r>
            <a:endParaRPr lang="en-IN" sz="3200" dirty="0">
              <a:latin typeface="Arial Rounded MT Bold" panose="020F0704030504030204" pitchFamily="34" charset="0"/>
            </a:endParaRPr>
          </a:p>
        </p:txBody>
      </p:sp>
      <p:sp>
        <p:nvSpPr>
          <p:cNvPr id="13" name="Subtitle 2"/>
          <p:cNvSpPr>
            <a:spLocks noGrp="1"/>
          </p:cNvSpPr>
          <p:nvPr>
            <p:ph type="subTitle"/>
          </p:nvPr>
        </p:nvSpPr>
        <p:spPr>
          <a:xfrm>
            <a:off x="251520" y="1250612"/>
            <a:ext cx="8712968" cy="3743286"/>
          </a:xfrm>
        </p:spPr>
        <p:txBody>
          <a:bodyPr numCol="2">
            <a:normAutofit fontScale="77500" lnSpcReduction="20000"/>
          </a:bodyPr>
          <a:lstStyle/>
          <a:p>
            <a:pPr marL="0" indent="0">
              <a:lnSpc>
                <a:spcPct val="100000"/>
              </a:lnSpc>
              <a:buNone/>
            </a:pPr>
            <a:r>
              <a:rPr lang="en-US" sz="2600" u="sng" dirty="0">
                <a:latin typeface="Bahnschrift Light" panose="020B0502040204020203" pitchFamily="34" charset="0"/>
              </a:rPr>
              <a:t>Rating Dataset</a:t>
            </a:r>
            <a:endParaRPr lang="en-US" sz="2400" u="sng" dirty="0">
              <a:latin typeface="Bahnschrift Light" panose="020B0502040204020203" pitchFamily="34" charset="0"/>
            </a:endParaRPr>
          </a:p>
          <a:p>
            <a:pPr marL="0" indent="0">
              <a:lnSpc>
                <a:spcPct val="100000"/>
              </a:lnSpc>
              <a:buNone/>
            </a:pPr>
            <a:endParaRPr lang="en-US" sz="2400" u="sng" dirty="0">
              <a:latin typeface="Bahnschrift Light" panose="020B0502040204020203" pitchFamily="34" charset="0"/>
            </a:endParaRP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reviewerID</a:t>
            </a:r>
            <a:r>
              <a:rPr lang="en-US" sz="2300" dirty="0">
                <a:latin typeface="Bahnschrift Light" panose="020B0502040204020203" pitchFamily="34" charset="0"/>
              </a:rPr>
              <a:t> : UserId of the reviewer</a:t>
            </a: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item </a:t>
            </a:r>
            <a:r>
              <a:rPr lang="en-US" sz="2300" dirty="0">
                <a:latin typeface="Bahnschrift Light" panose="020B0502040204020203" pitchFamily="34" charset="0"/>
              </a:rPr>
              <a:t>: Id of the product</a:t>
            </a: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rating </a:t>
            </a:r>
            <a:r>
              <a:rPr lang="en-US" sz="2300" dirty="0">
                <a:latin typeface="Bahnschrift Light" panose="020B0502040204020203" pitchFamily="34" charset="0"/>
              </a:rPr>
              <a:t>: rating of the product</a:t>
            </a: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timestamp </a:t>
            </a:r>
            <a:r>
              <a:rPr lang="en-US" sz="2300" dirty="0">
                <a:latin typeface="Bahnschrift Light" panose="020B0502040204020203" pitchFamily="34" charset="0"/>
              </a:rPr>
              <a:t>: time of the review</a:t>
            </a:r>
          </a:p>
          <a:p>
            <a:pPr marL="0" indent="0">
              <a:lnSpc>
                <a:spcPct val="100000"/>
              </a:lnSpc>
              <a:buNone/>
            </a:pPr>
            <a:endParaRPr lang="en-US" sz="2400" dirty="0">
              <a:latin typeface="Bahnschrift Light" panose="020B0502040204020203" pitchFamily="34" charset="0"/>
            </a:endParaRPr>
          </a:p>
          <a:p>
            <a:pPr marL="0" indent="0">
              <a:lnSpc>
                <a:spcPct val="100000"/>
              </a:lnSpc>
              <a:buNone/>
            </a:pPr>
            <a:endParaRPr lang="en-US" sz="2400" dirty="0">
              <a:latin typeface="Bahnschrift Light" panose="020B0502040204020203" pitchFamily="34" charset="0"/>
            </a:endParaRPr>
          </a:p>
          <a:p>
            <a:pPr marL="0" indent="0">
              <a:lnSpc>
                <a:spcPct val="100000"/>
              </a:lnSpc>
              <a:buNone/>
            </a:pPr>
            <a:endParaRPr lang="en-US" sz="2400" dirty="0">
              <a:latin typeface="Bahnschrift Light" panose="020B0502040204020203" pitchFamily="34" charset="0"/>
            </a:endParaRPr>
          </a:p>
          <a:p>
            <a:pPr marL="0" indent="0">
              <a:lnSpc>
                <a:spcPct val="100000"/>
              </a:lnSpc>
              <a:buNone/>
            </a:pPr>
            <a:endParaRPr lang="en-US" sz="2400" dirty="0">
              <a:latin typeface="Bahnschrift Light" panose="020B0502040204020203" pitchFamily="34" charset="0"/>
            </a:endParaRPr>
          </a:p>
          <a:p>
            <a:pPr marL="0" indent="0">
              <a:lnSpc>
                <a:spcPct val="100000"/>
              </a:lnSpc>
              <a:buNone/>
            </a:pPr>
            <a:endParaRPr lang="en-US" sz="2400" dirty="0">
              <a:latin typeface="Bahnschrift Light" panose="020B0502040204020203" pitchFamily="34" charset="0"/>
            </a:endParaRPr>
          </a:p>
          <a:p>
            <a:pPr marL="0" indent="0">
              <a:lnSpc>
                <a:spcPct val="100000"/>
              </a:lnSpc>
              <a:buNone/>
            </a:pPr>
            <a:endParaRPr lang="en-US" sz="2400" dirty="0">
              <a:latin typeface="Bahnschrift Light" panose="020B0502040204020203" pitchFamily="34" charset="0"/>
            </a:endParaRPr>
          </a:p>
          <a:p>
            <a:pPr marL="0" indent="0">
              <a:lnSpc>
                <a:spcPct val="100000"/>
              </a:lnSpc>
              <a:buNone/>
            </a:pPr>
            <a:endParaRPr lang="en-US" sz="2400" dirty="0">
              <a:latin typeface="Bahnschrift Light" panose="020B0502040204020203" pitchFamily="34" charset="0"/>
            </a:endParaRPr>
          </a:p>
          <a:p>
            <a:pPr marL="0" indent="0">
              <a:lnSpc>
                <a:spcPct val="100000"/>
              </a:lnSpc>
              <a:buNone/>
            </a:pPr>
            <a:endParaRPr lang="en-US" sz="2400" dirty="0">
              <a:latin typeface="Bahnschrift Light" panose="020B0502040204020203" pitchFamily="34" charset="0"/>
            </a:endParaRPr>
          </a:p>
          <a:p>
            <a:pPr marL="0" indent="0">
              <a:lnSpc>
                <a:spcPct val="100000"/>
              </a:lnSpc>
              <a:buNone/>
            </a:pPr>
            <a:endParaRPr lang="en-US" sz="2600" u="sng" dirty="0">
              <a:latin typeface="Bahnschrift Light" panose="020B0502040204020203" pitchFamily="34" charset="0"/>
            </a:endParaRPr>
          </a:p>
          <a:p>
            <a:pPr marL="0" indent="0">
              <a:lnSpc>
                <a:spcPct val="100000"/>
              </a:lnSpc>
              <a:buNone/>
            </a:pPr>
            <a:r>
              <a:rPr lang="en-US" sz="2600" u="sng" dirty="0">
                <a:latin typeface="Bahnschrift Light" panose="020B0502040204020203" pitchFamily="34" charset="0"/>
              </a:rPr>
              <a:t>Review Dataset</a:t>
            </a:r>
            <a:endParaRPr lang="en-US" sz="2400" u="sng" dirty="0">
              <a:latin typeface="Bahnschrift Light" panose="020B0502040204020203" pitchFamily="34" charset="0"/>
            </a:endParaRPr>
          </a:p>
          <a:p>
            <a:pPr marL="0" indent="0">
              <a:lnSpc>
                <a:spcPct val="100000"/>
              </a:lnSpc>
              <a:buNone/>
            </a:pPr>
            <a:endParaRPr lang="en-US" sz="2400" u="sng" dirty="0">
              <a:latin typeface="Bahnschrift Light" panose="020B0502040204020203" pitchFamily="34" charset="0"/>
            </a:endParaRP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reviewerID</a:t>
            </a:r>
            <a:r>
              <a:rPr lang="en-US" sz="2300" dirty="0">
                <a:latin typeface="Bahnschrift Light" panose="020B0502040204020203" pitchFamily="34" charset="0"/>
              </a:rPr>
              <a:t> : ID of the reviewer</a:t>
            </a: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asin</a:t>
            </a:r>
            <a:r>
              <a:rPr lang="en-US" sz="2300" dirty="0">
                <a:latin typeface="Bahnschrift Light" panose="020B0502040204020203" pitchFamily="34" charset="0"/>
              </a:rPr>
              <a:t> : ID of the product</a:t>
            </a: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reviewerName</a:t>
            </a:r>
            <a:r>
              <a:rPr lang="en-US" sz="2300" dirty="0">
                <a:latin typeface="Bahnschrift Light" panose="020B0502040204020203" pitchFamily="34" charset="0"/>
              </a:rPr>
              <a:t> : name of the reviewer</a:t>
            </a: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helpful</a:t>
            </a:r>
            <a:r>
              <a:rPr lang="en-US" sz="2300" dirty="0">
                <a:latin typeface="Bahnschrift Light" panose="020B0502040204020203" pitchFamily="34" charset="0"/>
              </a:rPr>
              <a:t> : helpfulness rating of the review, e.g. 2/3</a:t>
            </a: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reviewText</a:t>
            </a:r>
            <a:r>
              <a:rPr lang="en-US" sz="2300" dirty="0">
                <a:latin typeface="Bahnschrift Light" panose="020B0502040204020203" pitchFamily="34" charset="0"/>
              </a:rPr>
              <a:t> : text of the review</a:t>
            </a: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overall</a:t>
            </a:r>
            <a:r>
              <a:rPr lang="en-US" sz="2300" dirty="0">
                <a:latin typeface="Bahnschrift Light" panose="020B0502040204020203" pitchFamily="34" charset="0"/>
              </a:rPr>
              <a:t> : rating of the product</a:t>
            </a: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summary</a:t>
            </a:r>
            <a:r>
              <a:rPr lang="en-US" sz="2300" dirty="0">
                <a:latin typeface="Bahnschrift Light" panose="020B0502040204020203" pitchFamily="34" charset="0"/>
              </a:rPr>
              <a:t> : summary of the review</a:t>
            </a: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unixReviewTime</a:t>
            </a:r>
            <a:r>
              <a:rPr lang="en-US" sz="2300" dirty="0">
                <a:latin typeface="Bahnschrift Light" panose="020B0502040204020203" pitchFamily="34" charset="0"/>
              </a:rPr>
              <a:t> : time of the review (unix time)</a:t>
            </a: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Review Time</a:t>
            </a:r>
            <a:r>
              <a:rPr lang="en-US" sz="2300" dirty="0">
                <a:latin typeface="Bahnschrift Light" panose="020B0502040204020203" pitchFamily="34" charset="0"/>
              </a:rPr>
              <a:t> : time of the review (raw)</a:t>
            </a:r>
            <a:endParaRPr lang="en-IN" sz="2300" dirty="0">
              <a:latin typeface="Bahnschrift Light" panose="020B0502040204020203" pitchFamily="34" charset="0"/>
            </a:endParaRPr>
          </a:p>
        </p:txBody>
      </p:sp>
      <p:sp>
        <p:nvSpPr>
          <p:cNvPr id="10" name="Footer Placeholder 9">
            <a:extLst>
              <a:ext uri="{FF2B5EF4-FFF2-40B4-BE49-F238E27FC236}">
                <a16:creationId xmlns:a16="http://schemas.microsoft.com/office/drawing/2014/main" id="{845685CB-1041-434A-90EE-5CE6404AB5AF}"/>
              </a:ext>
            </a:extLst>
          </p:cNvPr>
          <p:cNvSpPr>
            <a:spLocks noGrp="1"/>
          </p:cNvSpPr>
          <p:nvPr>
            <p:ph type="ftr" sz="quarter" idx="11"/>
          </p:nvPr>
        </p:nvSpPr>
        <p:spPr/>
        <p:txBody>
          <a:bodyPr/>
          <a:lstStyle/>
          <a:p>
            <a:r>
              <a:rPr lang="en-US" dirty="0"/>
              <a:t>Group 7_DSFT6_Capstone_Project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5</a:t>
            </a:fld>
            <a:endParaRPr lang="en-IN" dirty="0"/>
          </a:p>
        </p:txBody>
      </p:sp>
      <p:sp>
        <p:nvSpPr>
          <p:cNvPr id="12"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1" name="Group 10">
            <a:extLst>
              <a:ext uri="{FF2B5EF4-FFF2-40B4-BE49-F238E27FC236}">
                <a16:creationId xmlns:a16="http://schemas.microsoft.com/office/drawing/2014/main" id="{1C321B32-96BC-48EC-B761-7486AA7060B6}"/>
              </a:ext>
            </a:extLst>
          </p:cNvPr>
          <p:cNvGrpSpPr/>
          <p:nvPr/>
        </p:nvGrpSpPr>
        <p:grpSpPr>
          <a:xfrm>
            <a:off x="0" y="5163319"/>
            <a:ext cx="9144000" cy="551682"/>
            <a:chOff x="-324544" y="5377780"/>
            <a:chExt cx="10081120" cy="720080"/>
          </a:xfrm>
        </p:grpSpPr>
        <p:sp>
          <p:nvSpPr>
            <p:cNvPr id="15" name="Rectangle 14">
              <a:extLst>
                <a:ext uri="{FF2B5EF4-FFF2-40B4-BE49-F238E27FC236}">
                  <a16:creationId xmlns:a16="http://schemas.microsoft.com/office/drawing/2014/main" id="{6BE5FA34-A7F7-4C78-80B3-E80768FB53BF}"/>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C1F8B7F0-351B-46FB-8595-FCE3E5BB1A0D}"/>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546697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9" name="Title 1"/>
          <p:cNvSpPr txBox="1">
            <a:spLocks/>
          </p:cNvSpPr>
          <p:nvPr/>
        </p:nvSpPr>
        <p:spPr>
          <a:xfrm>
            <a:off x="457200" y="365040"/>
            <a:ext cx="8291264" cy="9053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200" dirty="0">
                <a:latin typeface="Arial Rounded MT Bold" panose="020F0704030504030204" pitchFamily="34" charset="0"/>
              </a:rPr>
              <a:t>Exploratory Data Analysis:</a:t>
            </a:r>
          </a:p>
        </p:txBody>
      </p:sp>
      <p:sp>
        <p:nvSpPr>
          <p:cNvPr id="11" name="Content Placeholder 2">
            <a:extLst>
              <a:ext uri="{FF2B5EF4-FFF2-40B4-BE49-F238E27FC236}">
                <a16:creationId xmlns:a16="http://schemas.microsoft.com/office/drawing/2014/main" id="{6D94ECC1-01B1-4F49-93A7-C0C378EDD0CE}"/>
              </a:ext>
            </a:extLst>
          </p:cNvPr>
          <p:cNvSpPr txBox="1">
            <a:spLocks/>
          </p:cNvSpPr>
          <p:nvPr/>
        </p:nvSpPr>
        <p:spPr>
          <a:xfrm>
            <a:off x="514672" y="1405864"/>
            <a:ext cx="8161784" cy="274778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dirty="0">
                <a:latin typeface="Bahnschrift" panose="020B0502040204020203" pitchFamily="34" charset="0"/>
                <a:cs typeface="Times New Roman" panose="02020603050405020304" pitchFamily="18" charset="0"/>
              </a:rPr>
              <a:t>For the purpose of EDA, we have made use of Tableau Dashboard to find interpretations from the data. Each analysis has been plotted and consolidated in the form of a dashboard.</a:t>
            </a:r>
          </a:p>
          <a:p>
            <a:pPr algn="l"/>
            <a:endParaRPr lang="en-US" sz="1800" dirty="0">
              <a:latin typeface="Bahnschrift" panose="020B0502040204020203" pitchFamily="34" charset="0"/>
              <a:cs typeface="Times New Roman" panose="02020603050405020304" pitchFamily="18" charset="0"/>
            </a:endParaRPr>
          </a:p>
          <a:p>
            <a:pPr algn="l"/>
            <a:r>
              <a:rPr lang="en-US" sz="1800" dirty="0">
                <a:latin typeface="Bahnschrift" panose="020B0502040204020203" pitchFamily="34" charset="0"/>
                <a:cs typeface="Times New Roman" panose="02020603050405020304" pitchFamily="18" charset="0"/>
              </a:rPr>
              <a:t>We are hereby attaching the dashboard link below for reference:</a:t>
            </a:r>
          </a:p>
          <a:p>
            <a:pPr algn="l"/>
            <a:endParaRPr lang="en-US" sz="1800" dirty="0">
              <a:latin typeface="Bahnschrift" panose="020B0502040204020203" pitchFamily="34" charset="0"/>
              <a:cs typeface="Times New Roman" panose="02020603050405020304" pitchFamily="18" charset="0"/>
            </a:endParaRPr>
          </a:p>
          <a:p>
            <a:pPr algn="l"/>
            <a:r>
              <a:rPr lang="en-IN" sz="1800" dirty="0">
                <a:latin typeface="Bahnschrift" panose="020B0502040204020203" pitchFamily="34" charset="0"/>
                <a:cs typeface="Times New Roman" panose="02020603050405020304" pitchFamily="18" charset="0"/>
                <a:hlinkClick r:id="rId3"/>
              </a:rPr>
              <a:t>Link To Dashboard</a:t>
            </a:r>
            <a:endParaRPr lang="en-IN" sz="1800" dirty="0">
              <a:latin typeface="Bahnschrift" panose="020B0502040204020203" pitchFamily="34"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6BFE959F-8E20-4156-9707-021659ED5861}"/>
              </a:ext>
            </a:extLst>
          </p:cNvPr>
          <p:cNvSpPr>
            <a:spLocks noGrp="1"/>
          </p:cNvSpPr>
          <p:nvPr>
            <p:ph type="ftr" sz="quarter" idx="11"/>
          </p:nvPr>
        </p:nvSpPr>
        <p:spPr/>
        <p:txBody>
          <a:bodyPr/>
          <a:lstStyle/>
          <a:p>
            <a:r>
              <a:rPr lang="en-US" dirty="0"/>
              <a:t>Group 7_DSFT6_Capstone_Project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6</a:t>
            </a:fld>
            <a:endParaRPr lang="en-IN" dirty="0"/>
          </a:p>
        </p:txBody>
      </p:sp>
      <p:sp>
        <p:nvSpPr>
          <p:cNvPr id="13"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2" name="Group 11">
            <a:extLst>
              <a:ext uri="{FF2B5EF4-FFF2-40B4-BE49-F238E27FC236}">
                <a16:creationId xmlns:a16="http://schemas.microsoft.com/office/drawing/2014/main" id="{5241458E-9601-44D8-B12A-D44B89EA0980}"/>
              </a:ext>
            </a:extLst>
          </p:cNvPr>
          <p:cNvGrpSpPr/>
          <p:nvPr/>
        </p:nvGrpSpPr>
        <p:grpSpPr>
          <a:xfrm>
            <a:off x="0" y="5163319"/>
            <a:ext cx="9144000" cy="551682"/>
            <a:chOff x="-324544" y="5377780"/>
            <a:chExt cx="10081120" cy="720080"/>
          </a:xfrm>
        </p:grpSpPr>
        <p:sp>
          <p:nvSpPr>
            <p:cNvPr id="15" name="Rectangle 14">
              <a:extLst>
                <a:ext uri="{FF2B5EF4-FFF2-40B4-BE49-F238E27FC236}">
                  <a16:creationId xmlns:a16="http://schemas.microsoft.com/office/drawing/2014/main" id="{542D7CA8-4D78-48DB-ABC8-4DBCD4F77924}"/>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8226B547-C8D0-4E76-B356-D2D54D9348D6}"/>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1728106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1" name="Footer Placeholder 10">
            <a:extLst>
              <a:ext uri="{FF2B5EF4-FFF2-40B4-BE49-F238E27FC236}">
                <a16:creationId xmlns:a16="http://schemas.microsoft.com/office/drawing/2014/main" id="{ADEBE242-E506-4FD8-8C9B-2A1A1355FAE5}"/>
              </a:ext>
            </a:extLst>
          </p:cNvPr>
          <p:cNvSpPr>
            <a:spLocks noGrp="1"/>
          </p:cNvSpPr>
          <p:nvPr>
            <p:ph type="ftr" sz="quarter" idx="11"/>
          </p:nvPr>
        </p:nvSpPr>
        <p:spPr/>
        <p:txBody>
          <a:bodyPr/>
          <a:lstStyle/>
          <a:p>
            <a:r>
              <a:rPr lang="en-US" dirty="0"/>
              <a:t>Group 7_DSFT6_Capstone_Project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7</a:t>
            </a:fld>
            <a:endParaRPr lang="en-IN" dirty="0"/>
          </a:p>
        </p:txBody>
      </p:sp>
      <p:sp>
        <p:nvSpPr>
          <p:cNvPr id="15"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5212"/>
            <a:ext cx="9144000" cy="4898107"/>
          </a:xfrm>
          <a:prstGeom prst="rect">
            <a:avLst/>
          </a:prstGeom>
        </p:spPr>
      </p:pic>
      <p:sp>
        <p:nvSpPr>
          <p:cNvPr id="16" name="Title 1"/>
          <p:cNvSpPr txBox="1">
            <a:spLocks/>
          </p:cNvSpPr>
          <p:nvPr/>
        </p:nvSpPr>
        <p:spPr>
          <a:xfrm>
            <a:off x="395536" y="-310852"/>
            <a:ext cx="8291264" cy="9053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1050" u="sng" dirty="0">
                <a:latin typeface="Arial Rounded MT Bold" panose="020F0704030504030204" pitchFamily="34" charset="0"/>
              </a:rPr>
              <a:t>TABLEAU DASHBOARD</a:t>
            </a:r>
          </a:p>
        </p:txBody>
      </p:sp>
      <p:grpSp>
        <p:nvGrpSpPr>
          <p:cNvPr id="9" name="Group 8">
            <a:extLst>
              <a:ext uri="{FF2B5EF4-FFF2-40B4-BE49-F238E27FC236}">
                <a16:creationId xmlns:a16="http://schemas.microsoft.com/office/drawing/2014/main" id="{DE1A09C6-E0E2-4EC1-8322-FD9B3E255435}"/>
              </a:ext>
            </a:extLst>
          </p:cNvPr>
          <p:cNvGrpSpPr/>
          <p:nvPr/>
        </p:nvGrpSpPr>
        <p:grpSpPr>
          <a:xfrm>
            <a:off x="0" y="5163319"/>
            <a:ext cx="9144000" cy="551682"/>
            <a:chOff x="-324544" y="5377780"/>
            <a:chExt cx="10081120" cy="720080"/>
          </a:xfrm>
        </p:grpSpPr>
        <p:sp>
          <p:nvSpPr>
            <p:cNvPr id="10" name="Rectangle 9">
              <a:extLst>
                <a:ext uri="{FF2B5EF4-FFF2-40B4-BE49-F238E27FC236}">
                  <a16:creationId xmlns:a16="http://schemas.microsoft.com/office/drawing/2014/main" id="{A8546E46-0003-4C61-A875-FA3F92288254}"/>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B6F24EFD-0BCA-46E1-80FF-D1C4061C2F8D}"/>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764457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8" name="Title 1"/>
          <p:cNvSpPr txBox="1">
            <a:spLocks/>
          </p:cNvSpPr>
          <p:nvPr/>
        </p:nvSpPr>
        <p:spPr>
          <a:xfrm>
            <a:off x="457200" y="61242"/>
            <a:ext cx="8291264" cy="8213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dirty="0">
                <a:latin typeface="Arial Rounded MT Bold" panose="020F0704030504030204" pitchFamily="34" charset="0"/>
              </a:rPr>
              <a:t>EDA Interpretation :</a:t>
            </a:r>
          </a:p>
        </p:txBody>
      </p:sp>
      <p:sp>
        <p:nvSpPr>
          <p:cNvPr id="13" name="Content Placeholder 2">
            <a:extLst>
              <a:ext uri="{FF2B5EF4-FFF2-40B4-BE49-F238E27FC236}">
                <a16:creationId xmlns:a16="http://schemas.microsoft.com/office/drawing/2014/main" id="{6D94ECC1-01B1-4F49-93A7-C0C378EDD0CE}"/>
              </a:ext>
            </a:extLst>
          </p:cNvPr>
          <p:cNvSpPr txBox="1">
            <a:spLocks/>
          </p:cNvSpPr>
          <p:nvPr/>
        </p:nvSpPr>
        <p:spPr>
          <a:xfrm>
            <a:off x="457200" y="1273324"/>
            <a:ext cx="8229600" cy="319266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mj-lt"/>
              <a:buAutoNum type="arabicPeriod"/>
            </a:pPr>
            <a:r>
              <a:rPr lang="en-US" sz="1600" dirty="0">
                <a:solidFill>
                  <a:schemeClr val="tx1"/>
                </a:solidFill>
                <a:cs typeface="Times New Roman" panose="02020603050405020304" pitchFamily="18" charset="0"/>
              </a:rPr>
              <a:t>Out of total data of </a:t>
            </a:r>
            <a:r>
              <a:rPr lang="en-US" sz="1600" b="1" dirty="0">
                <a:solidFill>
                  <a:schemeClr val="accent5">
                    <a:lumMod val="50000"/>
                  </a:schemeClr>
                </a:solidFill>
                <a:cs typeface="Times New Roman" panose="02020603050405020304" pitchFamily="18" charset="0"/>
              </a:rPr>
              <a:t>Toys and Games 61.3% of product reviews are highly positive </a:t>
            </a:r>
            <a:r>
              <a:rPr lang="en-US" sz="1600" dirty="0">
                <a:solidFill>
                  <a:schemeClr val="tx1"/>
                </a:solidFill>
                <a:cs typeface="Times New Roman" panose="02020603050405020304" pitchFamily="18" charset="0"/>
              </a:rPr>
              <a:t>whereas </a:t>
            </a:r>
            <a:r>
              <a:rPr lang="en-US" sz="1600" b="1" dirty="0">
                <a:solidFill>
                  <a:schemeClr val="accent5">
                    <a:lumMod val="50000"/>
                  </a:schemeClr>
                </a:solidFill>
                <a:cs typeface="Times New Roman" panose="02020603050405020304" pitchFamily="18" charset="0"/>
              </a:rPr>
              <a:t>Video Games category </a:t>
            </a:r>
            <a:r>
              <a:rPr lang="en-US" sz="1600" dirty="0">
                <a:solidFill>
                  <a:schemeClr val="accent5">
                    <a:lumMod val="50000"/>
                  </a:schemeClr>
                </a:solidFill>
                <a:cs typeface="Times New Roman" panose="02020603050405020304" pitchFamily="18" charset="0"/>
              </a:rPr>
              <a:t>has</a:t>
            </a:r>
            <a:r>
              <a:rPr lang="en-US" sz="1600" b="1" dirty="0">
                <a:solidFill>
                  <a:schemeClr val="accent5">
                    <a:lumMod val="50000"/>
                  </a:schemeClr>
                </a:solidFill>
                <a:cs typeface="Times New Roman" panose="02020603050405020304" pitchFamily="18" charset="0"/>
              </a:rPr>
              <a:t> 51.9% highly positive reviews</a:t>
            </a:r>
            <a:r>
              <a:rPr lang="en-US" sz="1600" dirty="0">
                <a:solidFill>
                  <a:schemeClr val="tx1"/>
                </a:solidFill>
                <a:cs typeface="Times New Roman" panose="02020603050405020304" pitchFamily="18" charset="0"/>
              </a:rPr>
              <a:t>.</a:t>
            </a:r>
            <a:endParaRPr lang="en-US" sz="1600" b="1" dirty="0">
              <a:solidFill>
                <a:schemeClr val="tx1"/>
              </a:solidFill>
              <a:cs typeface="Times New Roman" panose="02020603050405020304" pitchFamily="18" charset="0"/>
            </a:endParaRPr>
          </a:p>
          <a:p>
            <a:pPr marL="342900" indent="-342900" algn="l">
              <a:buFont typeface="+mj-lt"/>
              <a:buAutoNum type="arabicPeriod"/>
            </a:pPr>
            <a:r>
              <a:rPr lang="en-US" sz="1600" b="1" dirty="0">
                <a:solidFill>
                  <a:schemeClr val="accent1">
                    <a:lumMod val="60000"/>
                    <a:lumOff val="40000"/>
                  </a:schemeClr>
                </a:solidFill>
                <a:cs typeface="Times New Roman" panose="02020603050405020304" pitchFamily="18" charset="0"/>
              </a:rPr>
              <a:t>Toys and Games category</a:t>
            </a:r>
            <a:r>
              <a:rPr lang="en-US" sz="1600" dirty="0">
                <a:solidFill>
                  <a:schemeClr val="tx1"/>
                </a:solidFill>
                <a:cs typeface="Times New Roman" panose="02020603050405020304" pitchFamily="18" charset="0"/>
              </a:rPr>
              <a:t> has </a:t>
            </a:r>
            <a:r>
              <a:rPr lang="en-US" sz="1600" b="1" dirty="0">
                <a:solidFill>
                  <a:schemeClr val="accent1">
                    <a:lumMod val="60000"/>
                    <a:lumOff val="40000"/>
                  </a:schemeClr>
                </a:solidFill>
                <a:cs typeface="Times New Roman" panose="02020603050405020304" pitchFamily="18" charset="0"/>
              </a:rPr>
              <a:t>4707 negative reviews </a:t>
            </a:r>
            <a:r>
              <a:rPr lang="en-US" sz="1600" dirty="0">
                <a:solidFill>
                  <a:schemeClr val="tx1"/>
                </a:solidFill>
                <a:cs typeface="Times New Roman" panose="02020603050405020304" pitchFamily="18" charset="0"/>
              </a:rPr>
              <a:t>that accounts of </a:t>
            </a:r>
            <a:r>
              <a:rPr lang="en-US" sz="1600" b="1" dirty="0">
                <a:solidFill>
                  <a:schemeClr val="accent1">
                    <a:lumMod val="60000"/>
                    <a:lumOff val="40000"/>
                  </a:schemeClr>
                </a:solidFill>
                <a:cs typeface="Times New Roman" panose="02020603050405020304" pitchFamily="18" charset="0"/>
              </a:rPr>
              <a:t>2.81%</a:t>
            </a:r>
            <a:r>
              <a:rPr lang="en-US" sz="1600" dirty="0">
                <a:solidFill>
                  <a:schemeClr val="tx1"/>
                </a:solidFill>
                <a:cs typeface="Times New Roman" panose="02020603050405020304" pitchFamily="18" charset="0"/>
              </a:rPr>
              <a:t> of total reviews whereas </a:t>
            </a:r>
            <a:r>
              <a:rPr lang="en-US" sz="1600" b="1" dirty="0">
                <a:solidFill>
                  <a:schemeClr val="accent1">
                    <a:lumMod val="60000"/>
                    <a:lumOff val="40000"/>
                  </a:schemeClr>
                </a:solidFill>
                <a:cs typeface="Times New Roman" panose="02020603050405020304" pitchFamily="18" charset="0"/>
              </a:rPr>
              <a:t>Video games category </a:t>
            </a:r>
            <a:r>
              <a:rPr lang="en-US" sz="1600" dirty="0">
                <a:solidFill>
                  <a:schemeClr val="tx1"/>
                </a:solidFill>
                <a:cs typeface="Times New Roman" panose="02020603050405020304" pitchFamily="18" charset="0"/>
              </a:rPr>
              <a:t>has </a:t>
            </a:r>
            <a:r>
              <a:rPr lang="en-US" sz="1600" b="1" dirty="0">
                <a:solidFill>
                  <a:schemeClr val="accent1">
                    <a:lumMod val="60000"/>
                    <a:lumOff val="40000"/>
                  </a:schemeClr>
                </a:solidFill>
                <a:cs typeface="Times New Roman" panose="02020603050405020304" pitchFamily="18" charset="0"/>
              </a:rPr>
              <a:t>13663 negative reviews </a:t>
            </a:r>
            <a:r>
              <a:rPr lang="en-US" sz="1600" dirty="0">
                <a:solidFill>
                  <a:schemeClr val="tx1"/>
                </a:solidFill>
                <a:cs typeface="Times New Roman" panose="02020603050405020304" pitchFamily="18" charset="0"/>
              </a:rPr>
              <a:t>that accounts all of </a:t>
            </a:r>
            <a:r>
              <a:rPr lang="en-US" sz="1600" b="1" dirty="0">
                <a:solidFill>
                  <a:schemeClr val="accent1">
                    <a:lumMod val="60000"/>
                    <a:lumOff val="40000"/>
                  </a:schemeClr>
                </a:solidFill>
                <a:cs typeface="Times New Roman" panose="02020603050405020304" pitchFamily="18" charset="0"/>
              </a:rPr>
              <a:t>5.18%</a:t>
            </a:r>
            <a:r>
              <a:rPr lang="en-US" sz="1600" dirty="0">
                <a:solidFill>
                  <a:schemeClr val="tx1"/>
                </a:solidFill>
                <a:cs typeface="Times New Roman" panose="02020603050405020304" pitchFamily="18" charset="0"/>
              </a:rPr>
              <a:t> of total reviews of category.</a:t>
            </a:r>
          </a:p>
          <a:p>
            <a:pPr marL="342900" indent="-342900" algn="l">
              <a:buFont typeface="+mj-lt"/>
              <a:buAutoNum type="arabicPeriod"/>
            </a:pPr>
            <a:r>
              <a:rPr lang="en-US" sz="1600" dirty="0">
                <a:solidFill>
                  <a:schemeClr val="tx1"/>
                </a:solidFill>
                <a:cs typeface="Times New Roman" panose="02020603050405020304" pitchFamily="18" charset="0"/>
              </a:rPr>
              <a:t>As </a:t>
            </a:r>
            <a:r>
              <a:rPr lang="en-US" sz="1600" dirty="0">
                <a:solidFill>
                  <a:schemeClr val="tx2"/>
                </a:solidFill>
                <a:cs typeface="Times New Roman" panose="02020603050405020304" pitchFamily="18" charset="0"/>
              </a:rPr>
              <a:t>review trends are highest in January and December</a:t>
            </a:r>
            <a:r>
              <a:rPr lang="en-US" sz="1600" dirty="0">
                <a:solidFill>
                  <a:schemeClr val="tx1"/>
                </a:solidFill>
                <a:cs typeface="Times New Roman" panose="02020603050405020304" pitchFamily="18" charset="0"/>
              </a:rPr>
              <a:t> in both category, there may be the chances of </a:t>
            </a:r>
            <a:r>
              <a:rPr lang="en-US" sz="1600" dirty="0">
                <a:solidFill>
                  <a:schemeClr val="tx2"/>
                </a:solidFill>
                <a:cs typeface="Times New Roman" panose="02020603050405020304" pitchFamily="18" charset="0"/>
              </a:rPr>
              <a:t>high sales </a:t>
            </a:r>
            <a:r>
              <a:rPr lang="en-US" sz="1600" dirty="0">
                <a:solidFill>
                  <a:schemeClr val="tx1"/>
                </a:solidFill>
                <a:cs typeface="Times New Roman" panose="02020603050405020304" pitchFamily="18" charset="0"/>
              </a:rPr>
              <a:t>during these months.</a:t>
            </a:r>
          </a:p>
          <a:p>
            <a:pPr marL="342900" indent="-342900" algn="l">
              <a:buFont typeface="+mj-lt"/>
              <a:buAutoNum type="arabicPeriod"/>
            </a:pPr>
            <a:r>
              <a:rPr lang="en-US" sz="1600" dirty="0">
                <a:solidFill>
                  <a:schemeClr val="tx1"/>
                </a:solidFill>
                <a:cs typeface="Times New Roman" panose="02020603050405020304" pitchFamily="18" charset="0"/>
              </a:rPr>
              <a:t>Also </a:t>
            </a:r>
            <a:r>
              <a:rPr lang="en-US" sz="1600" b="1" dirty="0">
                <a:solidFill>
                  <a:schemeClr val="accent1">
                    <a:lumMod val="60000"/>
                    <a:lumOff val="40000"/>
                  </a:schemeClr>
                </a:solidFill>
                <a:cs typeface="Times New Roman" panose="02020603050405020304" pitchFamily="18" charset="0"/>
              </a:rPr>
              <a:t>August</a:t>
            </a:r>
            <a:r>
              <a:rPr lang="en-US" sz="1600" dirty="0">
                <a:solidFill>
                  <a:schemeClr val="tx1"/>
                </a:solidFill>
                <a:cs typeface="Times New Roman" panose="02020603050405020304" pitchFamily="18" charset="0"/>
              </a:rPr>
              <a:t> is the month having </a:t>
            </a:r>
            <a:r>
              <a:rPr lang="en-US" sz="1600" b="1" dirty="0">
                <a:solidFill>
                  <a:schemeClr val="accent1">
                    <a:lumMod val="60000"/>
                    <a:lumOff val="40000"/>
                  </a:schemeClr>
                </a:solidFill>
                <a:cs typeface="Times New Roman" panose="02020603050405020304" pitchFamily="18" charset="0"/>
              </a:rPr>
              <a:t>least review count of 9150 &amp; 14098</a:t>
            </a:r>
            <a:r>
              <a:rPr lang="en-US" sz="1600" dirty="0">
                <a:solidFill>
                  <a:schemeClr val="tx1"/>
                </a:solidFill>
                <a:cs typeface="Times New Roman" panose="02020603050405020304" pitchFamily="18" charset="0"/>
              </a:rPr>
              <a:t> in both dataset, so more focus should be on the august month.</a:t>
            </a:r>
          </a:p>
          <a:p>
            <a:pPr marL="342900" indent="-342900" algn="l">
              <a:buFont typeface="+mj-lt"/>
              <a:buAutoNum type="arabicPeriod"/>
            </a:pPr>
            <a:r>
              <a:rPr lang="en-US" sz="1600" b="1" dirty="0">
                <a:solidFill>
                  <a:schemeClr val="tx2"/>
                </a:solidFill>
                <a:cs typeface="Times New Roman" panose="02020603050405020304" pitchFamily="18" charset="0"/>
              </a:rPr>
              <a:t>BOOBGA9WK2</a:t>
            </a:r>
            <a:r>
              <a:rPr lang="en-US" sz="1600" dirty="0">
                <a:solidFill>
                  <a:schemeClr val="tx1"/>
                </a:solidFill>
                <a:cs typeface="Times New Roman" panose="02020603050405020304" pitchFamily="18" charset="0"/>
              </a:rPr>
              <a:t> is the product ID </a:t>
            </a:r>
            <a:r>
              <a:rPr lang="en-US" sz="1600" b="1" dirty="0">
                <a:solidFill>
                  <a:schemeClr val="tx2"/>
                </a:solidFill>
                <a:cs typeface="Times New Roman" panose="02020603050405020304" pitchFamily="18" charset="0"/>
              </a:rPr>
              <a:t>highest positive reviews of 571</a:t>
            </a:r>
            <a:r>
              <a:rPr lang="en-US" sz="1600" dirty="0">
                <a:solidFill>
                  <a:schemeClr val="tx1"/>
                </a:solidFill>
                <a:cs typeface="Times New Roman" panose="02020603050405020304" pitchFamily="18" charset="0"/>
              </a:rPr>
              <a:t> and </a:t>
            </a:r>
            <a:r>
              <a:rPr lang="en-US" sz="1600" b="1" dirty="0">
                <a:solidFill>
                  <a:schemeClr val="tx2"/>
                </a:solidFill>
                <a:cs typeface="Times New Roman" panose="02020603050405020304" pitchFamily="18" charset="0"/>
              </a:rPr>
              <a:t>BOOOFKBCX4</a:t>
            </a:r>
            <a:r>
              <a:rPr lang="en-US" sz="1600" dirty="0">
                <a:solidFill>
                  <a:schemeClr val="tx1"/>
                </a:solidFill>
                <a:cs typeface="Times New Roman" panose="02020603050405020304" pitchFamily="18" charset="0"/>
              </a:rPr>
              <a:t> is the product id </a:t>
            </a:r>
            <a:r>
              <a:rPr lang="en-US" sz="1600" b="1" dirty="0">
                <a:solidFill>
                  <a:schemeClr val="tx2"/>
                </a:solidFill>
                <a:cs typeface="Times New Roman" panose="02020603050405020304" pitchFamily="18" charset="0"/>
              </a:rPr>
              <a:t>with highest negative reviews of 151</a:t>
            </a:r>
            <a:r>
              <a:rPr lang="en-US" sz="1600" dirty="0">
                <a:solidFill>
                  <a:schemeClr val="tx1"/>
                </a:solidFill>
                <a:cs typeface="Times New Roman" panose="02020603050405020304" pitchFamily="18" charset="0"/>
              </a:rPr>
              <a:t> in Video Games category.</a:t>
            </a:r>
            <a:endParaRPr lang="en-IN" sz="1600" dirty="0">
              <a:solidFill>
                <a:schemeClr val="tx1"/>
              </a:solidFill>
              <a:cs typeface="Times New Roman" panose="02020603050405020304" pitchFamily="18" charset="0"/>
            </a:endParaRPr>
          </a:p>
          <a:p>
            <a:pPr marL="342900" indent="-342900" algn="l">
              <a:buFont typeface="+mj-lt"/>
              <a:buAutoNum type="arabicPeriod"/>
            </a:pPr>
            <a:endParaRPr lang="en-US" sz="1600" dirty="0">
              <a:solidFill>
                <a:schemeClr val="tx1"/>
              </a:solidFill>
              <a:cs typeface="Times New Roman" panose="02020603050405020304" pitchFamily="18" charset="0"/>
            </a:endParaRPr>
          </a:p>
          <a:p>
            <a:pPr marL="342900" indent="-342900" algn="l">
              <a:buFont typeface="+mj-lt"/>
              <a:buAutoNum type="arabicPeriod"/>
            </a:pPr>
            <a:endParaRPr lang="en-IN" sz="1600" dirty="0">
              <a:solidFill>
                <a:schemeClr val="tx1"/>
              </a:solidFill>
              <a:cs typeface="Times New Roman" panose="02020603050405020304" pitchFamily="18" charset="0"/>
            </a:endParaRPr>
          </a:p>
        </p:txBody>
      </p:sp>
      <p:sp>
        <p:nvSpPr>
          <p:cNvPr id="10" name="Footer Placeholder 9">
            <a:extLst>
              <a:ext uri="{FF2B5EF4-FFF2-40B4-BE49-F238E27FC236}">
                <a16:creationId xmlns:a16="http://schemas.microsoft.com/office/drawing/2014/main" id="{ECF1D822-4726-410B-81A2-968E89A99346}"/>
              </a:ext>
            </a:extLst>
          </p:cNvPr>
          <p:cNvSpPr>
            <a:spLocks noGrp="1"/>
          </p:cNvSpPr>
          <p:nvPr>
            <p:ph type="ftr" sz="quarter" idx="11"/>
          </p:nvPr>
        </p:nvSpPr>
        <p:spPr/>
        <p:txBody>
          <a:bodyPr/>
          <a:lstStyle/>
          <a:p>
            <a:r>
              <a:rPr lang="en-US" dirty="0"/>
              <a:t>Group 7_DSFT6_Capstone_Project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8</a:t>
            </a:fld>
            <a:endParaRPr lang="en-IN" dirty="0"/>
          </a:p>
        </p:txBody>
      </p:sp>
      <p:sp>
        <p:nvSpPr>
          <p:cNvPr id="15"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1" name="Group 10">
            <a:extLst>
              <a:ext uri="{FF2B5EF4-FFF2-40B4-BE49-F238E27FC236}">
                <a16:creationId xmlns:a16="http://schemas.microsoft.com/office/drawing/2014/main" id="{82863499-0D14-4B80-ADF3-74542AD864ED}"/>
              </a:ext>
            </a:extLst>
          </p:cNvPr>
          <p:cNvGrpSpPr/>
          <p:nvPr/>
        </p:nvGrpSpPr>
        <p:grpSpPr>
          <a:xfrm>
            <a:off x="0" y="5163319"/>
            <a:ext cx="9144000" cy="551682"/>
            <a:chOff x="-324544" y="5377780"/>
            <a:chExt cx="10081120" cy="720080"/>
          </a:xfrm>
        </p:grpSpPr>
        <p:sp>
          <p:nvSpPr>
            <p:cNvPr id="12" name="Rectangle 11">
              <a:extLst>
                <a:ext uri="{FF2B5EF4-FFF2-40B4-BE49-F238E27FC236}">
                  <a16:creationId xmlns:a16="http://schemas.microsoft.com/office/drawing/2014/main" id="{329338FC-715A-4C2C-AAA6-24C809E649FC}"/>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F31D0497-83F5-483D-8CA3-E0F12402D691}"/>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1704494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8" name="Title 1"/>
          <p:cNvSpPr txBox="1">
            <a:spLocks/>
          </p:cNvSpPr>
          <p:nvPr/>
        </p:nvSpPr>
        <p:spPr>
          <a:xfrm>
            <a:off x="457200" y="61242"/>
            <a:ext cx="8291264" cy="8213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dirty="0">
                <a:latin typeface="Arial Rounded MT Bold" panose="020F0704030504030204" pitchFamily="34" charset="0"/>
              </a:rPr>
              <a:t>Is EDA enough for analysis ?</a:t>
            </a:r>
          </a:p>
        </p:txBody>
      </p:sp>
      <p:sp>
        <p:nvSpPr>
          <p:cNvPr id="10" name="Footer Placeholder 9">
            <a:extLst>
              <a:ext uri="{FF2B5EF4-FFF2-40B4-BE49-F238E27FC236}">
                <a16:creationId xmlns:a16="http://schemas.microsoft.com/office/drawing/2014/main" id="{ECF1D822-4726-410B-81A2-968E89A99346}"/>
              </a:ext>
            </a:extLst>
          </p:cNvPr>
          <p:cNvSpPr>
            <a:spLocks noGrp="1"/>
          </p:cNvSpPr>
          <p:nvPr>
            <p:ph type="ftr" sz="quarter" idx="11"/>
          </p:nvPr>
        </p:nvSpPr>
        <p:spPr/>
        <p:txBody>
          <a:bodyPr/>
          <a:lstStyle/>
          <a:p>
            <a:r>
              <a:rPr lang="en-US" dirty="0"/>
              <a:t>Group 7_DSFT6_Capstone_Project</a:t>
            </a:r>
            <a:endParaRPr lang="en-IN" dirty="0"/>
          </a:p>
        </p:txBody>
      </p:sp>
      <p:sp>
        <p:nvSpPr>
          <p:cNvPr id="12" name="Title 1"/>
          <p:cNvSpPr txBox="1">
            <a:spLocks/>
          </p:cNvSpPr>
          <p:nvPr/>
        </p:nvSpPr>
        <p:spPr>
          <a:xfrm>
            <a:off x="709228" y="1186354"/>
            <a:ext cx="8291264" cy="8213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sz="2400" dirty="0">
              <a:latin typeface="Arial Rounded MT Bold" panose="020F07040305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98408396"/>
              </p:ext>
            </p:extLst>
          </p:nvPr>
        </p:nvGraphicFramePr>
        <p:xfrm>
          <a:off x="683567" y="1160321"/>
          <a:ext cx="7776865" cy="2347915"/>
        </p:xfrm>
        <a:graphic>
          <a:graphicData uri="http://schemas.openxmlformats.org/drawingml/2006/table">
            <a:tbl>
              <a:tblPr firstRow="1" bandRow="1">
                <a:tableStyleId>{93296810-A885-4BE3-A3E7-6D5BEEA58F35}</a:tableStyleId>
              </a:tblPr>
              <a:tblGrid>
                <a:gridCol w="5026289">
                  <a:extLst>
                    <a:ext uri="{9D8B030D-6E8A-4147-A177-3AD203B41FA5}">
                      <a16:colId xmlns:a16="http://schemas.microsoft.com/office/drawing/2014/main" val="20000"/>
                    </a:ext>
                  </a:extLst>
                </a:gridCol>
                <a:gridCol w="1073327">
                  <a:extLst>
                    <a:ext uri="{9D8B030D-6E8A-4147-A177-3AD203B41FA5}">
                      <a16:colId xmlns:a16="http://schemas.microsoft.com/office/drawing/2014/main" val="20001"/>
                    </a:ext>
                  </a:extLst>
                </a:gridCol>
                <a:gridCol w="1677249">
                  <a:extLst>
                    <a:ext uri="{9D8B030D-6E8A-4147-A177-3AD203B41FA5}">
                      <a16:colId xmlns:a16="http://schemas.microsoft.com/office/drawing/2014/main" val="20002"/>
                    </a:ext>
                  </a:extLst>
                </a:gridCol>
              </a:tblGrid>
              <a:tr h="241711">
                <a:tc>
                  <a:txBody>
                    <a:bodyPr/>
                    <a:lstStyle/>
                    <a:p>
                      <a:pPr algn="ctr"/>
                      <a:r>
                        <a:rPr lang="en-US" dirty="0"/>
                        <a:t>Review Text </a:t>
                      </a:r>
                    </a:p>
                  </a:txBody>
                  <a:tcPr/>
                </a:tc>
                <a:tc>
                  <a:txBody>
                    <a:bodyPr/>
                    <a:lstStyle/>
                    <a:p>
                      <a:pPr algn="ctr"/>
                      <a:r>
                        <a:rPr lang="en-US" dirty="0"/>
                        <a:t>Rating</a:t>
                      </a:r>
                    </a:p>
                  </a:txBody>
                  <a:tcPr/>
                </a:tc>
                <a:tc>
                  <a:txBody>
                    <a:bodyPr/>
                    <a:lstStyle/>
                    <a:p>
                      <a:pPr algn="ctr"/>
                      <a:r>
                        <a:rPr lang="en-US" dirty="0"/>
                        <a:t>Sentiment after review analysis </a:t>
                      </a:r>
                    </a:p>
                  </a:txBody>
                  <a:tcPr/>
                </a:tc>
                <a:extLst>
                  <a:ext uri="{0D108BD9-81ED-4DB2-BD59-A6C34878D82A}">
                    <a16:rowId xmlns:a16="http://schemas.microsoft.com/office/drawing/2014/main" val="10000"/>
                  </a:ext>
                </a:extLst>
              </a:tr>
              <a:tr h="523707">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400" dirty="0">
                          <a:latin typeface="Arial Rounded MT Bold" panose="020F0704030504030204" pitchFamily="34" charset="0"/>
                        </a:rPr>
                        <a:t>I </a:t>
                      </a:r>
                      <a:r>
                        <a:rPr lang="en-IN" sz="1400" dirty="0">
                          <a:solidFill>
                            <a:srgbClr val="92D050"/>
                          </a:solidFill>
                          <a:latin typeface="Arial Rounded MT Bold" panose="020F0704030504030204" pitchFamily="34" charset="0"/>
                        </a:rPr>
                        <a:t>like the delivery process</a:t>
                      </a:r>
                      <a:r>
                        <a:rPr lang="en-IN" sz="1400" baseline="0" dirty="0">
                          <a:solidFill>
                            <a:srgbClr val="92D050"/>
                          </a:solidFill>
                          <a:latin typeface="Arial Rounded MT Bold" panose="020F0704030504030204" pitchFamily="34" charset="0"/>
                        </a:rPr>
                        <a:t> </a:t>
                      </a:r>
                      <a:r>
                        <a:rPr lang="en-IN" sz="1400" dirty="0">
                          <a:latin typeface="Arial Rounded MT Bold" panose="020F0704030504030204" pitchFamily="34" charset="0"/>
                        </a:rPr>
                        <a:t>but the </a:t>
                      </a:r>
                      <a:r>
                        <a:rPr lang="en-IN" sz="1400" dirty="0">
                          <a:solidFill>
                            <a:srgbClr val="FF0000"/>
                          </a:solidFill>
                          <a:latin typeface="Arial Rounded MT Bold" panose="020F0704030504030204" pitchFamily="34" charset="0"/>
                        </a:rPr>
                        <a:t>product is worst</a:t>
                      </a:r>
                      <a:r>
                        <a:rPr lang="en-IN" sz="1400" dirty="0">
                          <a:latin typeface="Arial Rounded MT Bold" panose="020F0704030504030204" pitchFamily="34" charset="0"/>
                        </a:rPr>
                        <a:t>. </a:t>
                      </a:r>
                    </a:p>
                    <a:p>
                      <a:endParaRPr lang="en-US" dirty="0">
                        <a:latin typeface="Arial Rounded MT Bold" panose="020F0704030504030204" pitchFamily="34" charset="0"/>
                      </a:endParaRPr>
                    </a:p>
                  </a:txBody>
                  <a:tcPr/>
                </a:tc>
                <a:tc>
                  <a:txBody>
                    <a:bodyPr/>
                    <a:lstStyle/>
                    <a:p>
                      <a:pPr algn="ctr"/>
                      <a:r>
                        <a:rPr lang="en-US" dirty="0"/>
                        <a:t>4</a:t>
                      </a:r>
                    </a:p>
                  </a:txBody>
                  <a:tcPr/>
                </a:tc>
                <a:tc>
                  <a:txBody>
                    <a:bodyPr/>
                    <a:lstStyle/>
                    <a:p>
                      <a:pPr algn="ctr"/>
                      <a:r>
                        <a:rPr lang="en-US" dirty="0"/>
                        <a:t>Negative</a:t>
                      </a:r>
                    </a:p>
                  </a:txBody>
                  <a:tcPr/>
                </a:tc>
                <a:extLst>
                  <a:ext uri="{0D108BD9-81ED-4DB2-BD59-A6C34878D82A}">
                    <a16:rowId xmlns:a16="http://schemas.microsoft.com/office/drawing/2014/main" val="10001"/>
                  </a:ext>
                </a:extLst>
              </a:tr>
              <a:tr h="1128715">
                <a:tc>
                  <a:txBody>
                    <a:bodyPr/>
                    <a:lstStyle/>
                    <a:p>
                      <a:r>
                        <a:rPr lang="en-US" sz="1400" dirty="0">
                          <a:latin typeface="Arial Rounded MT Bold" panose="020F0704030504030204" pitchFamily="34" charset="0"/>
                        </a:rPr>
                        <a:t>I ordered the game</a:t>
                      </a:r>
                      <a:r>
                        <a:rPr lang="en-US" sz="1400" baseline="0" dirty="0">
                          <a:latin typeface="Arial Rounded MT Bold" panose="020F0704030504030204" pitchFamily="34" charset="0"/>
                        </a:rPr>
                        <a:t> 4 days back and it delivered today. </a:t>
                      </a:r>
                      <a:r>
                        <a:rPr lang="en-US" sz="1400" dirty="0">
                          <a:latin typeface="Arial Rounded MT Bold" panose="020F0704030504030204" pitchFamily="34" charset="0"/>
                        </a:rPr>
                        <a:t>The</a:t>
                      </a:r>
                      <a:r>
                        <a:rPr lang="en-US" sz="1400" baseline="0" dirty="0">
                          <a:latin typeface="Arial Rounded MT Bold" panose="020F0704030504030204" pitchFamily="34" charset="0"/>
                        </a:rPr>
                        <a:t> </a:t>
                      </a:r>
                      <a:r>
                        <a:rPr lang="en-US" sz="1400" baseline="0" dirty="0">
                          <a:solidFill>
                            <a:srgbClr val="92D050"/>
                          </a:solidFill>
                          <a:latin typeface="Arial Rounded MT Bold" panose="020F0704030504030204" pitchFamily="34" charset="0"/>
                        </a:rPr>
                        <a:t>game has superior graphics</a:t>
                      </a:r>
                      <a:r>
                        <a:rPr lang="en-US" sz="1400" baseline="0" dirty="0">
                          <a:latin typeface="Arial Rounded MT Bold" panose="020F0704030504030204" pitchFamily="34" charset="0"/>
                        </a:rPr>
                        <a:t> but amazon should work on delivery staff behavior. I am very </a:t>
                      </a:r>
                      <a:r>
                        <a:rPr lang="en-US" sz="1400" baseline="0" dirty="0">
                          <a:solidFill>
                            <a:srgbClr val="FF0000"/>
                          </a:solidFill>
                          <a:latin typeface="Arial Rounded MT Bold" panose="020F0704030504030204" pitchFamily="34" charset="0"/>
                        </a:rPr>
                        <a:t>disappointed with delivery boy’s behavior</a:t>
                      </a:r>
                      <a:r>
                        <a:rPr lang="en-US" sz="1400" baseline="0" dirty="0">
                          <a:latin typeface="Arial Rounded MT Bold" panose="020F0704030504030204" pitchFamily="34" charset="0"/>
                        </a:rPr>
                        <a:t>.</a:t>
                      </a:r>
                      <a:endParaRPr lang="en-US" sz="1400" dirty="0">
                        <a:latin typeface="Arial Rounded MT Bold" panose="020F0704030504030204" pitchFamily="34" charset="0"/>
                      </a:endParaRPr>
                    </a:p>
                  </a:txBody>
                  <a:tcPr/>
                </a:tc>
                <a:tc>
                  <a:txBody>
                    <a:bodyPr/>
                    <a:lstStyle/>
                    <a:p>
                      <a:pPr algn="ctr"/>
                      <a:r>
                        <a:rPr lang="en-US" dirty="0"/>
                        <a:t>1</a:t>
                      </a:r>
                    </a:p>
                  </a:txBody>
                  <a:tcPr/>
                </a:tc>
                <a:tc>
                  <a:txBody>
                    <a:bodyPr/>
                    <a:lstStyle/>
                    <a:p>
                      <a:pPr algn="ctr"/>
                      <a:r>
                        <a:rPr lang="en-US" dirty="0"/>
                        <a:t>Highly Positive</a:t>
                      </a:r>
                    </a:p>
                  </a:txBody>
                  <a:tcPr/>
                </a:tc>
                <a:extLst>
                  <a:ext uri="{0D108BD9-81ED-4DB2-BD59-A6C34878D82A}">
                    <a16:rowId xmlns:a16="http://schemas.microsoft.com/office/drawing/2014/main" val="10002"/>
                  </a:ext>
                </a:extLst>
              </a:tr>
            </a:tbl>
          </a:graphicData>
        </a:graphic>
      </p:graphicFrame>
      <p:sp>
        <p:nvSpPr>
          <p:cNvPr id="15" name="Title 1"/>
          <p:cNvSpPr txBox="1">
            <a:spLocks/>
          </p:cNvSpPr>
          <p:nvPr/>
        </p:nvSpPr>
        <p:spPr>
          <a:xfrm>
            <a:off x="1249288" y="3433564"/>
            <a:ext cx="8291264" cy="8213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1800" dirty="0">
                <a:latin typeface="Arial Rounded MT Bold" panose="020F0704030504030204" pitchFamily="34" charset="0"/>
              </a:rPr>
              <a:t>So can we improve our products ? What we require for that ?</a:t>
            </a:r>
          </a:p>
        </p:txBody>
      </p:sp>
      <p:sp>
        <p:nvSpPr>
          <p:cNvPr id="18" name="Title 1"/>
          <p:cNvSpPr txBox="1">
            <a:spLocks/>
          </p:cNvSpPr>
          <p:nvPr/>
        </p:nvSpPr>
        <p:spPr>
          <a:xfrm>
            <a:off x="4633664" y="4585692"/>
            <a:ext cx="8291264" cy="8213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1400" dirty="0">
                <a:latin typeface="Arial Rounded MT Bold" panose="020F0704030504030204" pitchFamily="34" charset="0"/>
              </a:rPr>
              <a:t>Here Sentiment Analysis comes into picture…</a:t>
            </a:r>
          </a:p>
        </p:txBody>
      </p:sp>
      <p:sp>
        <p:nvSpPr>
          <p:cNvPr id="19" name="Title 1"/>
          <p:cNvSpPr txBox="1">
            <a:spLocks/>
          </p:cNvSpPr>
          <p:nvPr/>
        </p:nvSpPr>
        <p:spPr>
          <a:xfrm>
            <a:off x="1321296" y="3980412"/>
            <a:ext cx="8291264" cy="8213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000" dirty="0">
                <a:solidFill>
                  <a:srgbClr val="FF0000"/>
                </a:solidFill>
                <a:latin typeface="Arial Rounded MT Bold" panose="020F0704030504030204" pitchFamily="34" charset="0"/>
              </a:rPr>
              <a:t>REASONS !!</a:t>
            </a:r>
          </a:p>
        </p:txBody>
      </p:sp>
      <p:sp>
        <p:nvSpPr>
          <p:cNvPr id="21" name="Slide Number Placeholder 20"/>
          <p:cNvSpPr>
            <a:spLocks noGrp="1"/>
          </p:cNvSpPr>
          <p:nvPr>
            <p:ph type="sldNum" sz="quarter" idx="12"/>
          </p:nvPr>
        </p:nvSpPr>
        <p:spPr/>
        <p:txBody>
          <a:bodyPr/>
          <a:lstStyle/>
          <a:p>
            <a:fld id="{58087950-A73A-47B1-B744-4C6178A7E43C}" type="slidenum">
              <a:rPr lang="en-IN" smtClean="0"/>
              <a:t>9</a:t>
            </a:fld>
            <a:endParaRPr lang="en-IN" dirty="0"/>
          </a:p>
        </p:txBody>
      </p:sp>
      <p:sp>
        <p:nvSpPr>
          <p:cNvPr id="23"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7" name="Group 16">
            <a:extLst>
              <a:ext uri="{FF2B5EF4-FFF2-40B4-BE49-F238E27FC236}">
                <a16:creationId xmlns:a16="http://schemas.microsoft.com/office/drawing/2014/main" id="{5C777062-0E8D-43D8-A574-8BF6D4C61A51}"/>
              </a:ext>
            </a:extLst>
          </p:cNvPr>
          <p:cNvGrpSpPr/>
          <p:nvPr/>
        </p:nvGrpSpPr>
        <p:grpSpPr>
          <a:xfrm>
            <a:off x="0" y="5163319"/>
            <a:ext cx="9144000" cy="551682"/>
            <a:chOff x="-324544" y="5377780"/>
            <a:chExt cx="10081120" cy="720080"/>
          </a:xfrm>
        </p:grpSpPr>
        <p:sp>
          <p:nvSpPr>
            <p:cNvPr id="20" name="Rectangle 19">
              <a:extLst>
                <a:ext uri="{FF2B5EF4-FFF2-40B4-BE49-F238E27FC236}">
                  <a16:creationId xmlns:a16="http://schemas.microsoft.com/office/drawing/2014/main" id="{9BC8BB79-0DDD-496B-8E8E-DB7616902CF6}"/>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TextBox 21">
              <a:extLst>
                <a:ext uri="{FF2B5EF4-FFF2-40B4-BE49-F238E27FC236}">
                  <a16:creationId xmlns:a16="http://schemas.microsoft.com/office/drawing/2014/main" id="{F5BE967E-DAD5-4D3C-B8C1-01EE467B483D}"/>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95365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9813</TotalTime>
  <Words>1653</Words>
  <Application>Microsoft Office PowerPoint</Application>
  <PresentationFormat>On-screen Show (16:10)</PresentationFormat>
  <Paragraphs>231</Paragraphs>
  <Slides>24</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Arial Rounded MT Bold</vt:lpstr>
      <vt:lpstr>Bahnschrift</vt:lpstr>
      <vt:lpstr>Bahnschrift Light</vt:lpstr>
      <vt:lpstr>Berlin Sans FB Demi</vt:lpstr>
      <vt:lpstr>Calibri</vt:lpstr>
      <vt:lpstr>Times New Roman</vt:lpstr>
      <vt:lpstr>Wingdings</vt:lpstr>
      <vt:lpstr>Office Theme</vt:lpstr>
      <vt:lpstr> </vt:lpstr>
      <vt:lpstr> </vt:lpstr>
      <vt:lpstr> </vt:lpstr>
      <vt:lpstr> </vt:lpstr>
      <vt:lpstr> </vt:lpstr>
      <vt:lpstr> </vt:lpstr>
      <vt:lpstr> </vt:lpstr>
      <vt:lpstr> </vt:lpstr>
      <vt:lpstr> </vt:lpstr>
      <vt:lpstr> </vt:lpstr>
      <vt:lpstr> </vt:lpstr>
      <vt:lpstr>PowerPoint Presentation</vt:lpstr>
      <vt:lpstr> </vt:lpstr>
      <vt:lpstr> </vt:lpstr>
      <vt:lpstr> </vt:lpstr>
      <vt:lpstr> </vt:lpstr>
      <vt:lpstr> </vt:lpstr>
      <vt:lpstr>PowerPoint Presentation</vt:lpstr>
      <vt:lpstr> </vt:lpstr>
      <vt:lpstr> </vt:lpstr>
      <vt:lpstr> </vt:lpstr>
      <vt:lpstr> </vt:lpstr>
      <vt:lpst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dc:title>
  <dc:creator>HP</dc:creator>
  <cp:lastModifiedBy>Vinit Gole</cp:lastModifiedBy>
  <cp:revision>137</cp:revision>
  <dcterms:created xsi:type="dcterms:W3CDTF">2022-06-02T16:35:34Z</dcterms:created>
  <dcterms:modified xsi:type="dcterms:W3CDTF">2022-10-08T06:11:54Z</dcterms:modified>
</cp:coreProperties>
</file>