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86"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3085AAB-98AF-4FBB-992C-B59578DE93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3085AAB-98AF-4FBB-992C-B59578DE93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3085AAB-98AF-4FBB-992C-B59578DE93B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7" name="Date Placeholder 4"/>
          <p:cNvSpPr>
            <a:spLocks noGrp="1"/>
          </p:cNvSpPr>
          <p:nvPr>
            <p:ph type="dt" sz="half" idx="10"/>
          </p:nvPr>
        </p:nvSpPr>
        <p:spPr/>
        <p:txBody>
          <a:bodyPr/>
          <a:lstStyle/>
          <a:p>
            <a:fld id="{B3085AAB-98AF-4FBB-992C-B59578DE93BA}"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3085AAB-98AF-4FBB-992C-B59578DE93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316380-74AB-48C2-B048-ACD58908C7C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085AAB-98AF-4FBB-992C-B59578DE93BA}"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316380-74AB-48C2-B048-ACD58908C7C9}"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hyperlink" Target="https://www.anaconda.com/downlo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090" y="788670"/>
            <a:ext cx="8825658" cy="2564907"/>
          </a:xfrm>
        </p:spPr>
        <p:txBody>
          <a:bodyPr/>
          <a:lstStyle/>
          <a:p>
            <a:r>
              <a:rPr lang="en-IN" dirty="0">
                <a:solidFill>
                  <a:schemeClr val="accent1">
                    <a:lumMod val="50000"/>
                  </a:schemeClr>
                </a:solidFill>
              </a:rPr>
              <a:t>ANALYSIS OF MINI PROJECT-II</a:t>
            </a:r>
            <a:endParaRPr lang="en-IN" dirty="0">
              <a:solidFill>
                <a:schemeClr val="accent1">
                  <a:lumMod val="50000"/>
                </a:schemeClr>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42417" y="3017797"/>
            <a:ext cx="4624419" cy="2747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Centaur" panose="02030504050205020304" pitchFamily="18" charset="0"/>
              </a:rPr>
              <a:t>          Installation of anaconda and introduction</a:t>
            </a:r>
            <a:br>
              <a:rPr lang="en-IN" sz="3600" b="1" dirty="0">
                <a:latin typeface="Centaur" panose="02030504050205020304" pitchFamily="18" charset="0"/>
              </a:rPr>
            </a:br>
            <a:r>
              <a:rPr lang="en-IN" sz="3600" b="1" dirty="0">
                <a:latin typeface="Centaur" panose="02030504050205020304" pitchFamily="18" charset="0"/>
              </a:rPr>
              <a:t>                          of python package</a:t>
            </a:r>
            <a:endParaRPr lang="en-IN" sz="3600" b="1" dirty="0">
              <a:latin typeface="Centaur" panose="02030504050205020304" pitchFamily="18" charset="0"/>
            </a:endParaRPr>
          </a:p>
        </p:txBody>
      </p:sp>
      <p:sp>
        <p:nvSpPr>
          <p:cNvPr id="3" name="Content Placeholder 2"/>
          <p:cNvSpPr>
            <a:spLocks noGrp="1"/>
          </p:cNvSpPr>
          <p:nvPr>
            <p:ph idx="1"/>
          </p:nvPr>
        </p:nvSpPr>
        <p:spPr/>
        <p:txBody>
          <a:bodyPr/>
          <a:lstStyle/>
          <a:p>
            <a:r>
              <a:rPr lang="en-IN" dirty="0"/>
              <a:t>Anaconda distribution </a:t>
            </a:r>
            <a:endParaRPr lang="en-IN" dirty="0"/>
          </a:p>
          <a:p>
            <a:pPr marL="0" indent="0">
              <a:buNone/>
            </a:pPr>
            <a:r>
              <a:rPr lang="en-IN" dirty="0"/>
              <a:t>The most popular python distribution for data science .</a:t>
            </a:r>
            <a:endParaRPr lang="en-IN" dirty="0"/>
          </a:p>
          <a:p>
            <a:pPr marL="0" indent="0">
              <a:buNone/>
            </a:pPr>
            <a:r>
              <a:rPr lang="en-IN" dirty="0"/>
              <a:t>Download anaconda distribution: </a:t>
            </a:r>
            <a:r>
              <a:rPr lang="en-IN" dirty="0">
                <a:hlinkClick r:id="rId1"/>
              </a:rPr>
              <a:t>https://www.anaconda.com/download/</a:t>
            </a:r>
            <a:endParaRPr lang="en-IN" dirty="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25" y="3772132"/>
            <a:ext cx="10449018" cy="28150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Useful commands for </a:t>
            </a:r>
            <a:r>
              <a:rPr lang="en-IN" dirty="0" err="1"/>
              <a:t>conda</a:t>
            </a:r>
            <a:r>
              <a:rPr lang="en-IN" dirty="0"/>
              <a:t> </a:t>
            </a:r>
            <a:endParaRPr lang="en-IN" dirty="0"/>
          </a:p>
        </p:txBody>
      </p:sp>
      <p:graphicFrame>
        <p:nvGraphicFramePr>
          <p:cNvPr id="4" name="Content Placeholder 3"/>
          <p:cNvGraphicFramePr>
            <a:graphicFrameLocks noGrp="1"/>
          </p:cNvGraphicFramePr>
          <p:nvPr>
            <p:ph idx="1"/>
          </p:nvPr>
        </p:nvGraphicFramePr>
        <p:xfrm>
          <a:off x="1103312" y="2052637"/>
          <a:ext cx="10464292" cy="4421450"/>
        </p:xfrm>
        <a:graphic>
          <a:graphicData uri="http://schemas.openxmlformats.org/drawingml/2006/table">
            <a:tbl>
              <a:tblPr firstRow="1" bandRow="1">
                <a:tableStyleId>{5C22544A-7EE6-4342-B048-85BDC9FD1C3A}</a:tableStyleId>
              </a:tblPr>
              <a:tblGrid>
                <a:gridCol w="4711562"/>
                <a:gridCol w="5752730"/>
              </a:tblGrid>
              <a:tr h="500242">
                <a:tc>
                  <a:txBody>
                    <a:bodyPr/>
                    <a:lstStyle/>
                    <a:p>
                      <a:r>
                        <a:rPr lang="en-IN" dirty="0"/>
                        <a:t>COMMAND</a:t>
                      </a:r>
                      <a:endParaRPr lang="en-IN" dirty="0"/>
                    </a:p>
                  </a:txBody>
                  <a:tcPr/>
                </a:tc>
                <a:tc>
                  <a:txBody>
                    <a:bodyPr/>
                    <a:lstStyle/>
                    <a:p>
                      <a:r>
                        <a:rPr lang="en-IN" dirty="0"/>
                        <a:t>DESCRIPTION</a:t>
                      </a:r>
                      <a:endParaRPr lang="en-IN" dirty="0"/>
                    </a:p>
                  </a:txBody>
                  <a:tcPr/>
                </a:tc>
              </a:tr>
              <a:tr h="500242">
                <a:tc>
                  <a:txBody>
                    <a:bodyPr/>
                    <a:lstStyle/>
                    <a:p>
                      <a:r>
                        <a:rPr lang="en-IN" dirty="0" err="1"/>
                        <a:t>Conda</a:t>
                      </a:r>
                      <a:r>
                        <a:rPr lang="en-IN" dirty="0"/>
                        <a:t> info</a:t>
                      </a:r>
                      <a:endParaRPr lang="en-IN" dirty="0"/>
                    </a:p>
                  </a:txBody>
                  <a:tcPr/>
                </a:tc>
                <a:tc>
                  <a:txBody>
                    <a:bodyPr/>
                    <a:lstStyle/>
                    <a:p>
                      <a:r>
                        <a:rPr lang="en-IN" dirty="0"/>
                        <a:t>Verify </a:t>
                      </a:r>
                      <a:r>
                        <a:rPr lang="en-IN" dirty="0" err="1"/>
                        <a:t>conda</a:t>
                      </a:r>
                      <a:r>
                        <a:rPr lang="en-IN" dirty="0"/>
                        <a:t> is </a:t>
                      </a:r>
                      <a:r>
                        <a:rPr lang="en-IN" dirty="0" err="1"/>
                        <a:t>installed,check</a:t>
                      </a:r>
                      <a:r>
                        <a:rPr lang="en-IN" dirty="0"/>
                        <a:t> version number</a:t>
                      </a:r>
                      <a:endParaRPr lang="en-IN" dirty="0"/>
                    </a:p>
                  </a:txBody>
                  <a:tcPr/>
                </a:tc>
              </a:tr>
              <a:tr h="500242">
                <a:tc>
                  <a:txBody>
                    <a:bodyPr/>
                    <a:lstStyle/>
                    <a:p>
                      <a:r>
                        <a:rPr lang="en-IN" dirty="0" err="1"/>
                        <a:t>Conda</a:t>
                      </a:r>
                      <a:r>
                        <a:rPr lang="en-IN" dirty="0"/>
                        <a:t> update </a:t>
                      </a:r>
                      <a:r>
                        <a:rPr lang="en-IN" dirty="0" err="1"/>
                        <a:t>conda</a:t>
                      </a:r>
                      <a:endParaRPr lang="en-IN" dirty="0"/>
                    </a:p>
                  </a:txBody>
                  <a:tcPr/>
                </a:tc>
                <a:tc>
                  <a:txBody>
                    <a:bodyPr/>
                    <a:lstStyle/>
                    <a:p>
                      <a:r>
                        <a:rPr lang="en-IN" dirty="0"/>
                        <a:t>Update </a:t>
                      </a:r>
                      <a:r>
                        <a:rPr lang="en-IN" dirty="0" err="1"/>
                        <a:t>conda</a:t>
                      </a:r>
                      <a:r>
                        <a:rPr lang="en-IN" dirty="0"/>
                        <a:t> to the current version</a:t>
                      </a:r>
                      <a:endParaRPr lang="en-IN" dirty="0"/>
                    </a:p>
                  </a:txBody>
                  <a:tcPr/>
                </a:tc>
              </a:tr>
              <a:tr h="500242">
                <a:tc>
                  <a:txBody>
                    <a:bodyPr/>
                    <a:lstStyle/>
                    <a:p>
                      <a:r>
                        <a:rPr lang="en-IN" dirty="0" err="1"/>
                        <a:t>Conda</a:t>
                      </a:r>
                      <a:r>
                        <a:rPr lang="en-IN" dirty="0"/>
                        <a:t> install PACKAGENAME</a:t>
                      </a:r>
                      <a:endParaRPr lang="en-IN" dirty="0"/>
                    </a:p>
                  </a:txBody>
                  <a:tcPr/>
                </a:tc>
                <a:tc>
                  <a:txBody>
                    <a:bodyPr/>
                    <a:lstStyle/>
                    <a:p>
                      <a:r>
                        <a:rPr lang="en-IN" dirty="0"/>
                        <a:t>Install a package included in anaconda</a:t>
                      </a:r>
                      <a:endParaRPr lang="en-IN" dirty="0"/>
                    </a:p>
                  </a:txBody>
                  <a:tcPr/>
                </a:tc>
              </a:tr>
              <a:tr h="500242">
                <a:tc>
                  <a:txBody>
                    <a:bodyPr/>
                    <a:lstStyle/>
                    <a:p>
                      <a:r>
                        <a:rPr lang="en-IN" dirty="0" err="1"/>
                        <a:t>Conda</a:t>
                      </a:r>
                      <a:r>
                        <a:rPr lang="en-IN" dirty="0"/>
                        <a:t> update PACKAGENAME</a:t>
                      </a:r>
                      <a:endParaRPr lang="en-IN" dirty="0"/>
                    </a:p>
                  </a:txBody>
                  <a:tcPr/>
                </a:tc>
                <a:tc>
                  <a:txBody>
                    <a:bodyPr/>
                    <a:lstStyle/>
                    <a:p>
                      <a:r>
                        <a:rPr lang="en-IN" dirty="0"/>
                        <a:t>Update any installed program</a:t>
                      </a:r>
                      <a:endParaRPr lang="en-IN" dirty="0"/>
                    </a:p>
                  </a:txBody>
                  <a:tcPr/>
                </a:tc>
              </a:tr>
              <a:tr h="500242">
                <a:tc>
                  <a:txBody>
                    <a:bodyPr/>
                    <a:lstStyle/>
                    <a:p>
                      <a:r>
                        <a:rPr lang="en-IN" dirty="0" err="1"/>
                        <a:t>Conda</a:t>
                      </a:r>
                      <a:r>
                        <a:rPr lang="en-IN" dirty="0"/>
                        <a:t> create –name py35 python=3.5</a:t>
                      </a:r>
                      <a:endParaRPr lang="en-IN" dirty="0"/>
                    </a:p>
                  </a:txBody>
                  <a:tcPr/>
                </a:tc>
                <a:tc>
                  <a:txBody>
                    <a:bodyPr/>
                    <a:lstStyle/>
                    <a:p>
                      <a:r>
                        <a:rPr lang="en-IN" dirty="0"/>
                        <a:t>Create a new environment named py35,install python 3.5</a:t>
                      </a:r>
                      <a:endParaRPr lang="en-IN" dirty="0"/>
                    </a:p>
                  </a:txBody>
                  <a:tcPr/>
                </a:tc>
              </a:tr>
              <a:tr h="500242">
                <a:tc>
                  <a:txBody>
                    <a:bodyPr/>
                    <a:lstStyle/>
                    <a:p>
                      <a:r>
                        <a:rPr lang="en-IN" dirty="0" err="1"/>
                        <a:t>Conda</a:t>
                      </a:r>
                      <a:r>
                        <a:rPr lang="en-IN" dirty="0"/>
                        <a:t> env list</a:t>
                      </a:r>
                      <a:endParaRPr lang="en-IN" dirty="0"/>
                    </a:p>
                  </a:txBody>
                  <a:tcPr/>
                </a:tc>
                <a:tc>
                  <a:txBody>
                    <a:bodyPr/>
                    <a:lstStyle/>
                    <a:p>
                      <a:r>
                        <a:rPr lang="en-IN" dirty="0"/>
                        <a:t>Get a list of all my </a:t>
                      </a:r>
                      <a:r>
                        <a:rPr lang="en-IN" dirty="0" err="1"/>
                        <a:t>environments,active</a:t>
                      </a:r>
                      <a:r>
                        <a:rPr lang="en-IN" dirty="0"/>
                        <a:t> environment is shown with</a:t>
                      </a:r>
                      <a:endParaRPr lang="en-IN" dirty="0"/>
                    </a:p>
                  </a:txBody>
                  <a:tcPr/>
                </a:tc>
              </a:tr>
              <a:tr h="500242">
                <a:tc>
                  <a:txBody>
                    <a:bodyPr/>
                    <a:lstStyle/>
                    <a:p>
                      <a:r>
                        <a:rPr lang="en-IN" dirty="0" err="1"/>
                        <a:t>Conda</a:t>
                      </a:r>
                      <a:r>
                        <a:rPr lang="en-IN" dirty="0"/>
                        <a:t> list</a:t>
                      </a:r>
                      <a:endParaRPr lang="en-IN" dirty="0"/>
                    </a:p>
                  </a:txBody>
                  <a:tcPr/>
                </a:tc>
                <a:tc>
                  <a:txBody>
                    <a:bodyPr/>
                    <a:lstStyle/>
                    <a:p>
                      <a:r>
                        <a:rPr lang="en-IN" dirty="0"/>
                        <a:t>List of all packages and version installed in active environment</a:t>
                      </a:r>
                      <a:endParaRPr lang="en-IN"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63018"/>
          </a:xfrm>
        </p:spPr>
        <p:txBody>
          <a:bodyPr/>
          <a:lstStyle/>
          <a:p>
            <a:r>
              <a:rPr lang="en-IN" sz="3600" dirty="0"/>
              <a:t>After installation of anaconda distribution</a:t>
            </a:r>
            <a:endParaRPr lang="en-IN" sz="3600"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19092" y="1376039"/>
            <a:ext cx="10431262" cy="529996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of </a:t>
            </a:r>
            <a:r>
              <a:rPr lang="en-IN" dirty="0" err="1"/>
              <a:t>jupyter</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err="1"/>
              <a:t>Jupyter</a:t>
            </a:r>
            <a:r>
              <a:rPr lang="en-IN" dirty="0"/>
              <a:t> Notebook is a web application that allows you to create and share documents that contain:</a:t>
            </a:r>
            <a:endParaRPr lang="en-IN" dirty="0"/>
          </a:p>
          <a:p>
            <a:pPr>
              <a:buFont typeface="Arial" panose="020B0604020202020204" pitchFamily="34" charset="0"/>
              <a:buChar char="•"/>
            </a:pPr>
            <a:r>
              <a:rPr lang="en-IN" dirty="0"/>
              <a:t>Live code(</a:t>
            </a:r>
            <a:r>
              <a:rPr lang="en-IN" dirty="0" err="1"/>
              <a:t>e.g</a:t>
            </a:r>
            <a:r>
              <a:rPr lang="en-IN" dirty="0"/>
              <a:t> python code)</a:t>
            </a:r>
            <a:endParaRPr lang="en-IN" dirty="0"/>
          </a:p>
          <a:p>
            <a:pPr>
              <a:buFont typeface="Arial" panose="020B0604020202020204" pitchFamily="34" charset="0"/>
              <a:buChar char="•"/>
            </a:pPr>
            <a:r>
              <a:rPr lang="en-IN" dirty="0"/>
              <a:t>Visualizations </a:t>
            </a:r>
            <a:endParaRPr lang="en-IN" dirty="0"/>
          </a:p>
          <a:p>
            <a:pPr>
              <a:buFont typeface="Arial" panose="020B0604020202020204" pitchFamily="34" charset="0"/>
              <a:buChar char="•"/>
            </a:pPr>
            <a:r>
              <a:rPr lang="en-IN" dirty="0"/>
              <a:t>Explanatory text</a:t>
            </a:r>
            <a:endParaRPr lang="en-IN" dirty="0"/>
          </a:p>
          <a:p>
            <a:pPr marL="0" indent="0">
              <a:buNone/>
            </a:pPr>
            <a:r>
              <a:rPr lang="en-IN" dirty="0" err="1"/>
              <a:t>Jupyter</a:t>
            </a:r>
            <a:r>
              <a:rPr lang="en-IN" dirty="0"/>
              <a:t> notebook is great for the following use cases:</a:t>
            </a:r>
            <a:endParaRPr lang="en-IN" dirty="0"/>
          </a:p>
          <a:p>
            <a:pPr>
              <a:buFont typeface="Arial" panose="020B0604020202020204" pitchFamily="34" charset="0"/>
              <a:buChar char="•"/>
            </a:pPr>
            <a:r>
              <a:rPr lang="en-IN" dirty="0"/>
              <a:t>Learn and try out python</a:t>
            </a:r>
            <a:endParaRPr lang="en-IN" dirty="0"/>
          </a:p>
          <a:p>
            <a:pPr>
              <a:buFont typeface="Arial" panose="020B0604020202020204" pitchFamily="34" charset="0"/>
              <a:buChar char="•"/>
            </a:pPr>
            <a:r>
              <a:rPr lang="en-IN" dirty="0"/>
              <a:t>Data processing/transformation</a:t>
            </a:r>
            <a:endParaRPr lang="en-IN" dirty="0"/>
          </a:p>
          <a:p>
            <a:pPr>
              <a:buFont typeface="Arial" panose="020B0604020202020204" pitchFamily="34" charset="0"/>
              <a:buChar char="•"/>
            </a:pPr>
            <a:r>
              <a:rPr lang="en-IN" dirty="0"/>
              <a:t>Numeric simulation</a:t>
            </a:r>
            <a:endParaRPr lang="en-IN" dirty="0"/>
          </a:p>
          <a:p>
            <a:pPr>
              <a:buFont typeface="Arial" panose="020B0604020202020204" pitchFamily="34" charset="0"/>
              <a:buChar char="•"/>
            </a:pPr>
            <a:r>
              <a:rPr lang="en-IN" dirty="0"/>
              <a:t>Statistical modelling</a:t>
            </a:r>
            <a:endParaRPr lang="en-IN" dirty="0"/>
          </a:p>
          <a:p>
            <a:pPr>
              <a:buFont typeface="Arial" panose="020B0604020202020204" pitchFamily="34" charset="0"/>
              <a:buChar char="•"/>
            </a:pPr>
            <a:r>
              <a:rPr lang="en-IN" dirty="0"/>
              <a:t>Machine learning</a:t>
            </a: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82117" y="2581921"/>
            <a:ext cx="3206571" cy="3666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      Packages of python and modules   </a:t>
            </a:r>
            <a:br>
              <a:rPr lang="en-IN" sz="3600" b="1" dirty="0"/>
            </a:br>
            <a:r>
              <a:rPr lang="en-IN" sz="3600" b="1" dirty="0"/>
              <a:t>                  used in data analysis </a:t>
            </a:r>
            <a:endParaRPr lang="en-IN" sz="3600" b="1" dirty="0"/>
          </a:p>
        </p:txBody>
      </p:sp>
      <p:sp>
        <p:nvSpPr>
          <p:cNvPr id="3" name="Content Placeholder 2"/>
          <p:cNvSpPr>
            <a:spLocks noGrp="1"/>
          </p:cNvSpPr>
          <p:nvPr>
            <p:ph idx="1"/>
          </p:nvPr>
        </p:nvSpPr>
        <p:spPr/>
        <p:txBody>
          <a:bodyPr>
            <a:normAutofit lnSpcReduction="10000"/>
          </a:bodyPr>
          <a:lstStyle/>
          <a:p>
            <a:r>
              <a:rPr lang="en-IN" b="1" dirty="0"/>
              <a:t>Introduction of </a:t>
            </a:r>
            <a:r>
              <a:rPr lang="en-IN" b="1" dirty="0" err="1"/>
              <a:t>numpy</a:t>
            </a:r>
            <a:endParaRPr lang="en-IN" b="1" dirty="0"/>
          </a:p>
          <a:p>
            <a:pPr marL="0" indent="0">
              <a:buNone/>
            </a:pPr>
            <a:r>
              <a:rPr lang="en-IN" dirty="0"/>
              <a:t>Command: </a:t>
            </a:r>
            <a:r>
              <a:rPr lang="en-IN" dirty="0" err="1"/>
              <a:t>conda</a:t>
            </a:r>
            <a:r>
              <a:rPr lang="en-IN" dirty="0"/>
              <a:t> install – c anaconda </a:t>
            </a:r>
            <a:r>
              <a:rPr lang="en-IN" dirty="0" err="1"/>
              <a:t>numpy</a:t>
            </a:r>
            <a:endParaRPr lang="en-IN" dirty="0"/>
          </a:p>
          <a:p>
            <a:pPr marL="0" indent="0">
              <a:buNone/>
            </a:pPr>
            <a:r>
              <a:rPr lang="en-IN" dirty="0"/>
              <a:t>NumPy is the fundamental package for scientific computing with </a:t>
            </a:r>
            <a:r>
              <a:rPr lang="en-IN" dirty="0" err="1"/>
              <a:t>python.It</a:t>
            </a:r>
            <a:r>
              <a:rPr lang="en-IN" dirty="0"/>
              <a:t> provides a high performance multidimensional array object, and tools for working with these arrays.</a:t>
            </a:r>
            <a:endParaRPr lang="en-IN" dirty="0"/>
          </a:p>
          <a:p>
            <a:r>
              <a:rPr lang="en-IN" b="1" dirty="0"/>
              <a:t>Pandas :</a:t>
            </a:r>
            <a:r>
              <a:rPr lang="en-IN" b="1" dirty="0" err="1"/>
              <a:t>Powerfull</a:t>
            </a:r>
            <a:r>
              <a:rPr lang="en-IN" b="1" dirty="0"/>
              <a:t> python data analysis</a:t>
            </a:r>
            <a:endParaRPr lang="en-IN" b="1" dirty="0"/>
          </a:p>
          <a:p>
            <a:pPr marL="0" indent="0">
              <a:buNone/>
            </a:pPr>
            <a:r>
              <a:rPr lang="en-IN" dirty="0"/>
              <a:t>Pandas builds on packages like </a:t>
            </a:r>
            <a:r>
              <a:rPr lang="en-IN" dirty="0" err="1"/>
              <a:t>numpy</a:t>
            </a:r>
            <a:r>
              <a:rPr lang="en-IN" dirty="0"/>
              <a:t> and matplotlib to give you a </a:t>
            </a:r>
            <a:r>
              <a:rPr lang="en-IN" dirty="0" err="1"/>
              <a:t>single,convenient,place</a:t>
            </a:r>
            <a:r>
              <a:rPr lang="en-IN" dirty="0"/>
              <a:t> to do most of your data analysis and visualization </a:t>
            </a:r>
            <a:r>
              <a:rPr lang="en-IN" dirty="0" err="1"/>
              <a:t>work.If</a:t>
            </a:r>
            <a:r>
              <a:rPr lang="en-IN" dirty="0"/>
              <a:t> you are working on data science, you must know pandas python module.</a:t>
            </a:r>
            <a:endParaRPr lang="en-IN" dirty="0"/>
          </a:p>
          <a:p>
            <a:pPr marL="0" indent="0">
              <a:buNone/>
            </a:pPr>
            <a:r>
              <a:rPr lang="en-IN" dirty="0"/>
              <a:t>Pandas datatypes: </a:t>
            </a:r>
            <a:endParaRPr lang="en-IN" dirty="0"/>
          </a:p>
          <a:p>
            <a:pPr marL="0" indent="0">
              <a:buNone/>
            </a:pPr>
            <a:r>
              <a:rPr lang="en-IN" dirty="0"/>
              <a:t>Series,DataFrame,Panel,Panel4D</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665868"/>
          </a:xfrm>
        </p:spPr>
        <p:txBody>
          <a:bodyPr/>
          <a:lstStyle/>
          <a:p>
            <a:r>
              <a:rPr lang="en-IN" sz="3200" dirty="0"/>
              <a:t>Working with Titanic </a:t>
            </a:r>
            <a:r>
              <a:rPr lang="en-IN" sz="3200" dirty="0" err="1"/>
              <a:t>DataSet</a:t>
            </a:r>
            <a:endParaRPr lang="en-IN" sz="3200" dirty="0"/>
          </a:p>
        </p:txBody>
      </p:sp>
      <p:sp>
        <p:nvSpPr>
          <p:cNvPr id="3" name="Content Placeholder 2"/>
          <p:cNvSpPr>
            <a:spLocks noGrp="1"/>
          </p:cNvSpPr>
          <p:nvPr>
            <p:ph idx="1"/>
          </p:nvPr>
        </p:nvSpPr>
        <p:spPr>
          <a:xfrm>
            <a:off x="852257" y="1118587"/>
            <a:ext cx="9597092" cy="5548543"/>
          </a:xfrm>
        </p:spPr>
        <p:txBody>
          <a:bodyPr/>
          <a:lstStyle/>
          <a:p>
            <a:r>
              <a:rPr lang="en-IN" dirty="0"/>
              <a:t>This data has information on passengers from the titanic disaster and is focussed on the problem of using the various pieces of information to create a good predictor of if someone survived the sinking of the ship.</a:t>
            </a:r>
            <a:endParaRPr lang="en-IN" dirty="0"/>
          </a:p>
          <a:p>
            <a:pPr marL="0" indent="0">
              <a:buNone/>
            </a:pPr>
            <a:r>
              <a:rPr lang="en-IN" dirty="0"/>
              <a:t> </a:t>
            </a:r>
            <a:endParaRPr lang="en-IN" dirty="0"/>
          </a:p>
          <a:p>
            <a:pPr marL="0" indent="0">
              <a:buNone/>
            </a:pP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2257" y="2175028"/>
            <a:ext cx="10748205" cy="458975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3981" y="747382"/>
            <a:ext cx="10015138" cy="489881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0525" y="1111973"/>
            <a:ext cx="9774238" cy="505800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37232" y="1287263"/>
            <a:ext cx="8903680" cy="460751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Whole program of Titanic </a:t>
            </a:r>
            <a:r>
              <a:rPr lang="en-IN" sz="3200" dirty="0" err="1"/>
              <a:t>DataSet</a:t>
            </a:r>
            <a:r>
              <a:rPr lang="en-IN" sz="3200" dirty="0"/>
              <a:t> </a:t>
            </a:r>
            <a:endParaRPr lang="en-IN" sz="3200" dirty="0"/>
          </a:p>
        </p:txBody>
      </p:sp>
      <p:sp>
        <p:nvSpPr>
          <p:cNvPr id="3" name="Content Placeholder 2"/>
          <p:cNvSpPr>
            <a:spLocks noGrp="1"/>
          </p:cNvSpPr>
          <p:nvPr>
            <p:ph idx="1"/>
          </p:nvPr>
        </p:nvSpPr>
        <p:spPr>
          <a:xfrm>
            <a:off x="645130" y="1127464"/>
            <a:ext cx="9404723" cy="5504155"/>
          </a:xfrm>
        </p:spPr>
        <p:txBody>
          <a:bodyPr>
            <a:normAutofit fontScale="92500" lnSpcReduction="20000"/>
          </a:bodyPr>
          <a:lstStyle/>
          <a:p>
            <a:pPr marL="0" indent="0">
              <a:buNone/>
            </a:pPr>
            <a:r>
              <a:rPr lang="en-IN" dirty="0"/>
              <a:t>Import pandas as pd </a:t>
            </a:r>
            <a:endParaRPr lang="en-IN" dirty="0"/>
          </a:p>
          <a:p>
            <a:pPr marL="0" indent="0">
              <a:buNone/>
            </a:pPr>
            <a:r>
              <a:rPr lang="en-IN" dirty="0" err="1"/>
              <a:t>Mydata</a:t>
            </a:r>
            <a:r>
              <a:rPr lang="en-IN" dirty="0"/>
              <a:t>=</a:t>
            </a:r>
            <a:r>
              <a:rPr lang="en-IN" dirty="0" err="1"/>
              <a:t>pd.read_csv</a:t>
            </a:r>
            <a:r>
              <a:rPr lang="en-IN" dirty="0"/>
              <a:t>(</a:t>
            </a:r>
            <a:r>
              <a:rPr lang="en-IN" dirty="0" err="1"/>
              <a:t>r”Titanic_Data.csv</a:t>
            </a:r>
            <a:r>
              <a:rPr lang="en-IN" dirty="0"/>
              <a:t>”)</a:t>
            </a:r>
            <a:endParaRPr lang="en-IN" dirty="0"/>
          </a:p>
          <a:p>
            <a:pPr marL="0" indent="0">
              <a:buNone/>
            </a:pPr>
            <a:r>
              <a:rPr lang="en-IN" dirty="0" err="1"/>
              <a:t>Mydata</a:t>
            </a:r>
            <a:endParaRPr lang="en-IN" dirty="0"/>
          </a:p>
          <a:p>
            <a:pPr marL="0" indent="0">
              <a:buNone/>
            </a:pPr>
            <a:r>
              <a:rPr lang="en-IN" dirty="0" err="1"/>
              <a:t>Mydata.head</a:t>
            </a:r>
            <a:r>
              <a:rPr lang="en-IN" dirty="0"/>
              <a:t>()</a:t>
            </a:r>
            <a:endParaRPr lang="en-IN" dirty="0"/>
          </a:p>
          <a:p>
            <a:pPr marL="0" indent="0">
              <a:buNone/>
            </a:pPr>
            <a:r>
              <a:rPr lang="en-IN" dirty="0" err="1"/>
              <a:t>Mydata.shape</a:t>
            </a:r>
            <a:endParaRPr lang="en-IN" dirty="0"/>
          </a:p>
          <a:p>
            <a:pPr marL="0" indent="0">
              <a:buNone/>
            </a:pPr>
            <a:r>
              <a:rPr lang="en-IN" dirty="0"/>
              <a:t>#Extracting only male Data</a:t>
            </a:r>
            <a:endParaRPr lang="en-IN" dirty="0"/>
          </a:p>
          <a:p>
            <a:pPr marL="0" indent="0">
              <a:buNone/>
            </a:pPr>
            <a:r>
              <a:rPr lang="en-IN" dirty="0" err="1"/>
              <a:t>Maledata</a:t>
            </a:r>
            <a:r>
              <a:rPr lang="en-IN" dirty="0"/>
              <a:t>=</a:t>
            </a:r>
            <a:r>
              <a:rPr lang="en-IN" dirty="0" err="1"/>
              <a:t>mydata</a:t>
            </a:r>
            <a:r>
              <a:rPr lang="en-IN" dirty="0"/>
              <a:t>[</a:t>
            </a:r>
            <a:r>
              <a:rPr lang="en-IN" dirty="0" err="1"/>
              <a:t>mydata.sex</a:t>
            </a:r>
            <a:r>
              <a:rPr lang="en-IN" dirty="0"/>
              <a:t>==‘male’]</a:t>
            </a:r>
            <a:endParaRPr lang="en-IN" dirty="0"/>
          </a:p>
          <a:p>
            <a:pPr marL="0" indent="0">
              <a:buNone/>
            </a:pPr>
            <a:r>
              <a:rPr lang="en-IN" dirty="0"/>
              <a:t>#Extracting only female data</a:t>
            </a:r>
            <a:endParaRPr lang="en-IN" dirty="0"/>
          </a:p>
          <a:p>
            <a:pPr marL="0" indent="0">
              <a:buNone/>
            </a:pPr>
            <a:r>
              <a:rPr lang="en-IN" dirty="0"/>
              <a:t>Female=</a:t>
            </a:r>
            <a:r>
              <a:rPr lang="en-IN" dirty="0" err="1"/>
              <a:t>mydata</a:t>
            </a:r>
            <a:r>
              <a:rPr lang="en-IN" dirty="0"/>
              <a:t>[</a:t>
            </a:r>
            <a:r>
              <a:rPr lang="en-IN" dirty="0" err="1"/>
              <a:t>mydata.sex</a:t>
            </a:r>
            <a:r>
              <a:rPr lang="en-IN" dirty="0"/>
              <a:t>==‘female’]</a:t>
            </a:r>
            <a:endParaRPr lang="en-IN" dirty="0"/>
          </a:p>
          <a:p>
            <a:pPr marL="0" indent="0">
              <a:buNone/>
            </a:pPr>
            <a:r>
              <a:rPr lang="en-IN" dirty="0"/>
              <a:t>#men’s survival was different from the women’s</a:t>
            </a:r>
            <a:endParaRPr lang="en-IN" dirty="0"/>
          </a:p>
          <a:p>
            <a:pPr marL="0" indent="0">
              <a:buNone/>
            </a:pPr>
            <a:r>
              <a:rPr lang="en-IN" dirty="0"/>
              <a:t>#calculating men and female survival</a:t>
            </a:r>
            <a:endParaRPr lang="en-IN" dirty="0"/>
          </a:p>
          <a:p>
            <a:pPr marL="0" indent="0">
              <a:buNone/>
            </a:pPr>
            <a:r>
              <a:rPr lang="en-IN" dirty="0" err="1"/>
              <a:t>Men_survived</a:t>
            </a:r>
            <a:r>
              <a:rPr lang="en-IN" dirty="0"/>
              <a:t>=float(sum(</a:t>
            </a:r>
            <a:r>
              <a:rPr lang="en-IN" dirty="0" err="1"/>
              <a:t>maledata.survived</a:t>
            </a:r>
            <a:r>
              <a:rPr lang="en-IN" dirty="0"/>
              <a:t>)/</a:t>
            </a:r>
            <a:r>
              <a:rPr lang="en-IN" dirty="0" err="1"/>
              <a:t>len</a:t>
            </a:r>
            <a:r>
              <a:rPr lang="en-IN" dirty="0"/>
              <a:t>(</a:t>
            </a:r>
            <a:r>
              <a:rPr lang="en-IN" dirty="0" err="1"/>
              <a:t>maledata</a:t>
            </a:r>
            <a:r>
              <a:rPr lang="en-IN" dirty="0"/>
              <a:t>)</a:t>
            </a:r>
            <a:endParaRPr lang="en-IN" dirty="0"/>
          </a:p>
          <a:p>
            <a:pPr marL="0" indent="0">
              <a:buNone/>
            </a:pPr>
            <a:r>
              <a:rPr lang="en-IN" dirty="0" err="1"/>
              <a:t>Men_survived</a:t>
            </a:r>
            <a:r>
              <a:rPr lang="en-IN" dirty="0"/>
              <a:t> </a:t>
            </a:r>
            <a:endParaRPr lang="en-IN" dirty="0"/>
          </a:p>
          <a:p>
            <a:pPr marL="0" indent="0">
              <a:buNone/>
            </a:pPr>
            <a:r>
              <a:rPr lang="en-IN" dirty="0" err="1"/>
              <a:t>female_survived</a:t>
            </a:r>
            <a:r>
              <a:rPr lang="en-IN" dirty="0"/>
              <a:t>=float(sum(</a:t>
            </a:r>
            <a:r>
              <a:rPr lang="en-IN" dirty="0" err="1"/>
              <a:t>female.survived</a:t>
            </a:r>
            <a:r>
              <a:rPr lang="en-IN" dirty="0"/>
              <a:t>)/</a:t>
            </a:r>
            <a:r>
              <a:rPr lang="en-IN" dirty="0" err="1"/>
              <a:t>len</a:t>
            </a:r>
            <a:r>
              <a:rPr lang="en-IN" dirty="0"/>
              <a:t>(female)</a:t>
            </a:r>
            <a:endParaRPr lang="en-IN" dirty="0"/>
          </a:p>
          <a:p>
            <a:pPr marL="0" indent="0">
              <a:buNone/>
            </a:pPr>
            <a:r>
              <a:rPr lang="en-IN" dirty="0" err="1"/>
              <a:t>female_survived</a:t>
            </a:r>
            <a:r>
              <a:rPr lang="en-IN" dirty="0"/>
              <a:t> </a:t>
            </a:r>
            <a:endParaRPr lang="en-IN" dirty="0"/>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7608"/>
          </a:xfrm>
        </p:spPr>
        <p:txBody>
          <a:bodyPr/>
          <a:lstStyle/>
          <a:p>
            <a:r>
              <a:rPr lang="en-IN" dirty="0"/>
              <a:t>               </a:t>
            </a:r>
            <a:r>
              <a:rPr lang="en-IN" b="1" u="sng" dirty="0">
                <a:solidFill>
                  <a:schemeClr val="bg2">
                    <a:lumMod val="50000"/>
                  </a:schemeClr>
                </a:solidFill>
              </a:rPr>
              <a:t>TOPIC OF FULL ANALYSIS</a:t>
            </a:r>
            <a:endParaRPr lang="en-IN" b="1" u="sng" dirty="0">
              <a:solidFill>
                <a:schemeClr val="bg2">
                  <a:lumMod val="50000"/>
                </a:schemeClr>
              </a:solidFill>
            </a:endParaRPr>
          </a:p>
        </p:txBody>
      </p:sp>
      <p:sp>
        <p:nvSpPr>
          <p:cNvPr id="3" name="Content Placeholder 2"/>
          <p:cNvSpPr>
            <a:spLocks noGrp="1"/>
          </p:cNvSpPr>
          <p:nvPr>
            <p:ph idx="1"/>
          </p:nvPr>
        </p:nvSpPr>
        <p:spPr/>
        <p:txBody>
          <a:bodyPr>
            <a:normAutofit/>
          </a:bodyPr>
          <a:lstStyle/>
          <a:p>
            <a:r>
              <a:rPr lang="en-IN" sz="2800" b="1" dirty="0">
                <a:solidFill>
                  <a:srgbClr val="FFFF00"/>
                </a:solidFill>
              </a:rPr>
              <a:t>DATA ANALYTICS WITH MACHINE LEARNING </a:t>
            </a:r>
            <a:endParaRPr lang="en-IN" sz="2800" b="1" dirty="0">
              <a:solidFill>
                <a:srgbClr val="FFFF00"/>
              </a:solidFill>
            </a:endParaRPr>
          </a:p>
          <a:p>
            <a:r>
              <a:rPr lang="en-IN" sz="2800" b="1" dirty="0">
                <a:solidFill>
                  <a:srgbClr val="FFFF00"/>
                </a:solidFill>
              </a:rPr>
              <a:t>PROJECT ON COMPUTER VISION: FACE DETECTION AND RECOGNITION</a:t>
            </a:r>
            <a:endParaRPr lang="en-IN" sz="2800" b="1" dirty="0">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My project:</a:t>
            </a:r>
            <a:br>
              <a:rPr lang="en-IN" dirty="0"/>
            </a:br>
            <a:r>
              <a:rPr lang="en-IN" b="1" dirty="0">
                <a:solidFill>
                  <a:schemeClr val="accent1">
                    <a:lumMod val="50000"/>
                  </a:schemeClr>
                </a:solidFill>
              </a:rPr>
              <a:t>face detection and recognition</a:t>
            </a:r>
            <a:endParaRPr lang="en-IN" b="1" dirty="0">
              <a:solidFill>
                <a:schemeClr val="accent1">
                  <a:lumMod val="50000"/>
                </a:schemeClr>
              </a:solidFill>
            </a:endParaRPr>
          </a:p>
        </p:txBody>
      </p:sp>
      <p:sp>
        <p:nvSpPr>
          <p:cNvPr id="3" name="Content Placeholder 2"/>
          <p:cNvSpPr>
            <a:spLocks noGrp="1"/>
          </p:cNvSpPr>
          <p:nvPr>
            <p:ph idx="1"/>
          </p:nvPr>
        </p:nvSpPr>
        <p:spPr>
          <a:xfrm>
            <a:off x="781235" y="2052918"/>
            <a:ext cx="9792069" cy="4516558"/>
          </a:xfrm>
        </p:spPr>
        <p:txBody>
          <a:bodyPr>
            <a:noAutofit/>
          </a:bodyPr>
          <a:lstStyle/>
          <a:p>
            <a:r>
              <a:rPr lang="en-IN" sz="1800" b="1" dirty="0"/>
              <a:t>for face </a:t>
            </a:r>
            <a:r>
              <a:rPr lang="en-IN" sz="1800" b="1" dirty="0" err="1"/>
              <a:t>detection,smile</a:t>
            </a:r>
            <a:r>
              <a:rPr lang="en-IN" sz="1800" b="1" dirty="0"/>
              <a:t> detection and eyes detection following program is used:</a:t>
            </a:r>
            <a:endParaRPr lang="en-IN" sz="1800" b="1" dirty="0"/>
          </a:p>
          <a:p>
            <a:pPr marL="0" indent="0">
              <a:buNone/>
            </a:pPr>
            <a:endParaRPr lang="en-IN" sz="16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8410" y="2524438"/>
            <a:ext cx="9624894" cy="424470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61966" y="379213"/>
            <a:ext cx="6968970" cy="6099574"/>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50000"/>
                  </a:schemeClr>
                </a:solidFill>
              </a:rPr>
              <a:t>For face recognition </a:t>
            </a:r>
            <a:endParaRPr lang="en-IN" b="1" dirty="0">
              <a:solidFill>
                <a:schemeClr val="accent1">
                  <a:lumMod val="50000"/>
                </a:schemeClr>
              </a:solidFill>
            </a:endParaRPr>
          </a:p>
        </p:txBody>
      </p:sp>
      <p:sp>
        <p:nvSpPr>
          <p:cNvPr id="3" name="Content Placeholder 2"/>
          <p:cNvSpPr>
            <a:spLocks noGrp="1"/>
          </p:cNvSpPr>
          <p:nvPr>
            <p:ph idx="1"/>
          </p:nvPr>
        </p:nvSpPr>
        <p:spPr>
          <a:xfrm>
            <a:off x="1167447" y="1233996"/>
            <a:ext cx="8946541" cy="5171286"/>
          </a:xfrm>
        </p:spPr>
        <p:txBody>
          <a:bodyPr/>
          <a:lstStyle/>
          <a:p>
            <a:pPr marL="0" indent="0">
              <a:buNone/>
            </a:pPr>
            <a:r>
              <a:rPr lang="en-US" dirty="0"/>
              <a:t>To make a face recognition program, first we need to train the recognizer with dataset of previously captured faces along with its ID, for example we have two person then first person will have ID 1 and 2nd person will have ID 2,  so that all the images of person one in the dataset will have ID 1 and all the images of the 2nd person in the dataset will have ID 2, then we will use those dataset images to train the recognizer to predict the 1 of an newly presented face from the live video frame</a:t>
            </a:r>
            <a:endParaRPr lang="en-US" dirty="0"/>
          </a:p>
          <a:p>
            <a:pPr marL="0" indent="0">
              <a:buNone/>
            </a:pPr>
            <a:r>
              <a:rPr lang="en-US" dirty="0"/>
              <a:t>So lets break the program into 3 major part:</a:t>
            </a:r>
            <a:endParaRPr lang="en-US" dirty="0"/>
          </a:p>
          <a:p>
            <a:r>
              <a:rPr lang="en-US" dirty="0"/>
              <a:t>Dataset Creator</a:t>
            </a:r>
            <a:endParaRPr lang="en-US" dirty="0"/>
          </a:p>
          <a:p>
            <a:r>
              <a:rPr lang="en-US" dirty="0"/>
              <a:t>Trainer</a:t>
            </a:r>
            <a:endParaRPr lang="en-US" dirty="0"/>
          </a:p>
          <a:p>
            <a:r>
              <a:rPr lang="en-US" dirty="0"/>
              <a:t>Detector</a:t>
            </a:r>
            <a:endParaRPr lang="en-US"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762" y="443884"/>
            <a:ext cx="9597092" cy="6098960"/>
          </a:xfrm>
        </p:spPr>
        <p:txBody>
          <a:bodyPr/>
          <a:lstStyle/>
          <a:p>
            <a:pPr marL="0" indent="0">
              <a:buNone/>
            </a:pPr>
            <a:r>
              <a:rPr lang="en-IN" b="1" dirty="0"/>
              <a:t>Dataset creator</a:t>
            </a:r>
            <a:endParaRPr lang="en-IN" b="1" dirty="0"/>
          </a:p>
          <a:p>
            <a:pPr marL="0" indent="0">
              <a:buNone/>
            </a:pPr>
            <a:r>
              <a:rPr lang="en-US" dirty="0"/>
              <a:t> we will need to do the following first:</a:t>
            </a:r>
            <a:endParaRPr lang="en-US" dirty="0"/>
          </a:p>
          <a:p>
            <a:r>
              <a:rPr lang="en-US" dirty="0"/>
              <a:t>cv2 library (</a:t>
            </a:r>
            <a:r>
              <a:rPr lang="en-US" dirty="0" err="1"/>
              <a:t>opencv</a:t>
            </a:r>
            <a:r>
              <a:rPr lang="en-US" dirty="0"/>
              <a:t> library)</a:t>
            </a:r>
            <a:endParaRPr lang="en-US" dirty="0"/>
          </a:p>
          <a:p>
            <a:r>
              <a:rPr lang="en-US" dirty="0"/>
              <a:t>create a video capture object</a:t>
            </a:r>
            <a:endParaRPr lang="en-US" dirty="0"/>
          </a:p>
          <a:p>
            <a:r>
              <a:rPr lang="en-US" dirty="0" err="1"/>
              <a:t>cascadeClassifier</a:t>
            </a:r>
            <a:r>
              <a:rPr lang="en-US" dirty="0"/>
              <a:t> object</a:t>
            </a:r>
            <a:endParaRPr lang="en-US" dirty="0"/>
          </a:p>
          <a:p>
            <a:pPr marL="0" indent="0">
              <a:buNone/>
            </a:pPr>
            <a:endParaRPr lang="en-US" dirty="0"/>
          </a:p>
          <a:p>
            <a:pPr marL="0" indent="0">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82212" y="467892"/>
            <a:ext cx="9259102" cy="605080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560" y="310718"/>
            <a:ext cx="9437294" cy="6400800"/>
          </a:xfrm>
        </p:spPr>
        <p:txBody>
          <a:bodyPr/>
          <a:lstStyle/>
          <a:p>
            <a:pPr marL="0" indent="0">
              <a:buNone/>
            </a:pPr>
            <a:r>
              <a:rPr lang="en-IN" b="1" u="sng" dirty="0"/>
              <a:t>o/p of dataset creator</a:t>
            </a:r>
            <a:endParaRPr lang="en-IN" b="1" u="sng" dirty="0"/>
          </a:p>
          <a:p>
            <a:pPr marL="0" indent="0">
              <a:buNone/>
            </a:pPr>
            <a:endParaRPr lang="en-IN" b="1" u="sng"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9174" t="28267" r="1043" b="5045"/>
          <a:stretch>
            <a:fillRect/>
          </a:stretch>
        </p:blipFill>
        <p:spPr>
          <a:xfrm>
            <a:off x="124005" y="1464816"/>
            <a:ext cx="11550131" cy="34622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660" y="399495"/>
            <a:ext cx="9517193" cy="6072325"/>
          </a:xfrm>
        </p:spPr>
        <p:txBody>
          <a:bodyPr/>
          <a:lstStyle/>
          <a:p>
            <a:pPr marL="0" indent="0">
              <a:buNone/>
            </a:pPr>
            <a:r>
              <a:rPr lang="en-US" dirty="0"/>
              <a:t>To perform face recognition we need to train a face recognizer, using a pre labeled </a:t>
            </a:r>
            <a:r>
              <a:rPr lang="en-US" dirty="0" err="1"/>
              <a:t>dataset.we</a:t>
            </a:r>
            <a:r>
              <a:rPr lang="en-US" dirty="0"/>
              <a:t> already create a dataset creator with ids</a:t>
            </a:r>
            <a:endParaRPr lang="en-US" dirty="0"/>
          </a:p>
          <a:p>
            <a:pPr marL="0" indent="0">
              <a:buNone/>
            </a:pPr>
            <a:r>
              <a:rPr lang="en-US" dirty="0"/>
              <a:t>Now train the data save the training data in trainer.</a:t>
            </a:r>
            <a:endParaRPr lang="en-US" dirty="0"/>
          </a:p>
          <a:p>
            <a:pPr marL="0" indent="0">
              <a:buNone/>
            </a:pP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7262" y="1553592"/>
            <a:ext cx="8265111" cy="520231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438" y="523784"/>
            <a:ext cx="9428416" cy="6072326"/>
          </a:xfrm>
        </p:spPr>
        <p:txBody>
          <a:bodyPr/>
          <a:lstStyle/>
          <a:p>
            <a:pPr marL="0" indent="0">
              <a:buNone/>
            </a:pPr>
            <a:r>
              <a:rPr lang="en-IN" sz="2400" b="1" dirty="0"/>
              <a:t>DETECTOR </a:t>
            </a:r>
            <a:endParaRPr lang="en-IN" sz="2400" b="1" dirty="0"/>
          </a:p>
          <a:p>
            <a:pPr marL="0" indent="0">
              <a:buNone/>
            </a:pPr>
            <a:r>
              <a:rPr lang="en-US" sz="1600" b="1" dirty="0"/>
              <a:t>next we create a recognizer object using </a:t>
            </a:r>
            <a:r>
              <a:rPr lang="en-US" sz="1600" b="1" dirty="0" err="1"/>
              <a:t>opencv</a:t>
            </a:r>
            <a:r>
              <a:rPr lang="en-US" sz="1600" b="1" dirty="0"/>
              <a:t> library and load the training data (before that just save your script in the same location where your “</a:t>
            </a:r>
            <a:r>
              <a:rPr lang="en-US" sz="1600" b="1" dirty="0" err="1"/>
              <a:t>trainner</a:t>
            </a:r>
            <a:r>
              <a:rPr lang="en-US" sz="1600" b="1" dirty="0"/>
              <a:t>” folder is located)</a:t>
            </a:r>
            <a:endParaRPr lang="en-US" sz="1600" b="1" dirty="0"/>
          </a:p>
          <a:p>
            <a:pPr marL="0" indent="0">
              <a:buNone/>
            </a:pPr>
            <a:endParaRPr lang="en-US" sz="1600" b="1"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5095" y="1748900"/>
            <a:ext cx="8984759" cy="494020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79394"/>
            <a:ext cx="8946541" cy="5894773"/>
          </a:xfrm>
        </p:spPr>
        <p:txBody>
          <a:bodyPr>
            <a:normAutofit/>
          </a:bodyPr>
          <a:lstStyle/>
          <a:p>
            <a:pPr marL="0" indent="0">
              <a:buNone/>
            </a:pPr>
            <a:r>
              <a:rPr lang="en-IN" sz="3200" b="1" dirty="0"/>
              <a:t>o/p of detector </a:t>
            </a:r>
            <a:endParaRPr lang="en-IN" sz="3200" b="1" dirty="0"/>
          </a:p>
          <a:p>
            <a:pPr marL="0" indent="0">
              <a:buNone/>
            </a:pPr>
            <a:endParaRPr lang="en-IN" sz="32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37568" y="1519745"/>
            <a:ext cx="5078027" cy="46717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20933" y="1198485"/>
            <a:ext cx="9277164" cy="4989251"/>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Basics of machine learning</a:t>
            </a:r>
            <a:endParaRPr lang="en-IN" b="1" dirty="0"/>
          </a:p>
        </p:txBody>
      </p:sp>
      <p:sp>
        <p:nvSpPr>
          <p:cNvPr id="3" name="Content Placeholder 2"/>
          <p:cNvSpPr>
            <a:spLocks noGrp="1"/>
          </p:cNvSpPr>
          <p:nvPr>
            <p:ph idx="1"/>
          </p:nvPr>
        </p:nvSpPr>
        <p:spPr/>
        <p:txBody>
          <a:bodyPr/>
          <a:lstStyle/>
          <a:p>
            <a:r>
              <a:rPr lang="en-IN" dirty="0"/>
              <a:t>Machine learning is the science of getting computers to learn and act like humans </a:t>
            </a:r>
            <a:r>
              <a:rPr lang="en-IN" dirty="0" err="1"/>
              <a:t>do,and</a:t>
            </a:r>
            <a:r>
              <a:rPr lang="en-IN" dirty="0"/>
              <a:t> improve their learning over time in autonomous </a:t>
            </a:r>
            <a:r>
              <a:rPr lang="en-IN" dirty="0" err="1"/>
              <a:t>fashion,by</a:t>
            </a:r>
            <a:r>
              <a:rPr lang="en-IN" dirty="0"/>
              <a:t> feeding them data and information in the form of observation and real world interactions.</a:t>
            </a:r>
            <a:endParaRPr lang="en-IN" dirty="0"/>
          </a:p>
          <a:p>
            <a:r>
              <a:rPr lang="en-IN" dirty="0"/>
              <a:t>It is branch of </a:t>
            </a:r>
            <a:r>
              <a:rPr lang="en-IN" dirty="0" err="1"/>
              <a:t>airtificial</a:t>
            </a:r>
            <a:r>
              <a:rPr lang="en-IN" dirty="0"/>
              <a:t> intelligence based on  the idea that systems  can learn from </a:t>
            </a:r>
            <a:r>
              <a:rPr lang="en-IN" dirty="0" err="1"/>
              <a:t>data,identify</a:t>
            </a:r>
            <a:r>
              <a:rPr lang="en-IN" dirty="0"/>
              <a:t> patterns and make decisions with minimal human intervention.</a:t>
            </a:r>
            <a:endParaRPr lang="en-IN" dirty="0"/>
          </a:p>
          <a:p>
            <a:r>
              <a:rPr lang="en-IN" dirty="0"/>
              <a:t>Machine learning at its most basic is the practice of using algorithms to parse data, learn from it, and then make a determination or prediction about something in the world.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Steps involved in machine learning</a:t>
            </a:r>
            <a:endParaRPr lang="en-IN" b="1" dirty="0"/>
          </a:p>
        </p:txBody>
      </p:sp>
      <p:sp>
        <p:nvSpPr>
          <p:cNvPr id="3" name="Content Placeholder 2"/>
          <p:cNvSpPr>
            <a:spLocks noGrp="1"/>
          </p:cNvSpPr>
          <p:nvPr>
            <p:ph idx="1"/>
          </p:nvPr>
        </p:nvSpPr>
        <p:spPr>
          <a:xfrm>
            <a:off x="1103312" y="2052918"/>
            <a:ext cx="8946541" cy="2749901"/>
          </a:xfrm>
        </p:spPr>
        <p:txBody>
          <a:bodyPr/>
          <a:lstStyle/>
          <a:p>
            <a:r>
              <a:rPr lang="en-IN" dirty="0"/>
              <a:t>Data collection</a:t>
            </a:r>
            <a:endParaRPr lang="en-IN" dirty="0"/>
          </a:p>
          <a:p>
            <a:r>
              <a:rPr lang="en-IN" dirty="0"/>
              <a:t>Data split</a:t>
            </a:r>
            <a:endParaRPr lang="en-IN" dirty="0"/>
          </a:p>
          <a:p>
            <a:r>
              <a:rPr lang="en-IN" dirty="0"/>
              <a:t>Training the system</a:t>
            </a:r>
            <a:endParaRPr lang="en-IN" dirty="0"/>
          </a:p>
          <a:p>
            <a:r>
              <a:rPr lang="en-IN" dirty="0"/>
              <a:t>Testing the model</a:t>
            </a:r>
            <a:endParaRPr lang="en-IN" dirty="0"/>
          </a:p>
          <a:p>
            <a:r>
              <a:rPr lang="en-IN" dirty="0"/>
              <a:t>Model storage and reuse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Machine learning methods</a:t>
            </a:r>
            <a:endParaRPr lang="en-IN" b="1" dirty="0"/>
          </a:p>
        </p:txBody>
      </p:sp>
      <p:sp>
        <p:nvSpPr>
          <p:cNvPr id="3" name="Content Placeholder 2"/>
          <p:cNvSpPr>
            <a:spLocks noGrp="1"/>
          </p:cNvSpPr>
          <p:nvPr>
            <p:ph idx="1"/>
          </p:nvPr>
        </p:nvSpPr>
        <p:spPr/>
        <p:txBody>
          <a:bodyPr>
            <a:normAutofit lnSpcReduction="10000"/>
          </a:bodyPr>
          <a:lstStyle/>
          <a:p>
            <a:pPr marL="0" indent="0">
              <a:buNone/>
            </a:pPr>
            <a:r>
              <a:rPr lang="en-IN" b="1" dirty="0"/>
              <a:t>1) </a:t>
            </a:r>
            <a:r>
              <a:rPr lang="en-IN" b="1" u="sng" dirty="0"/>
              <a:t>Supervised learning/predictive models</a:t>
            </a:r>
            <a:endParaRPr lang="en-IN" b="1" u="sng" dirty="0"/>
          </a:p>
          <a:p>
            <a:pPr marL="0" indent="0">
              <a:buNone/>
            </a:pPr>
            <a:r>
              <a:rPr lang="en-IN" dirty="0"/>
              <a:t>   In basics, learning from the known label data to create a model then predicting target class for the given input.</a:t>
            </a:r>
            <a:endParaRPr lang="en-IN" dirty="0"/>
          </a:p>
          <a:p>
            <a:pPr marL="0" indent="0">
              <a:buNone/>
            </a:pPr>
            <a:r>
              <a:rPr lang="en-IN" dirty="0"/>
              <a:t>                  for example : Machine learning algorithms that make predictions on given set of </a:t>
            </a:r>
            <a:r>
              <a:rPr lang="en-IN" dirty="0" err="1"/>
              <a:t>samples.Supervised</a:t>
            </a:r>
            <a:r>
              <a:rPr lang="en-IN" dirty="0"/>
              <a:t> ml algorithms searches for patterns within the labels assigned to data points.</a:t>
            </a:r>
            <a:endParaRPr lang="en-IN" dirty="0"/>
          </a:p>
          <a:p>
            <a:pPr marL="0" indent="0">
              <a:buNone/>
            </a:pPr>
            <a:r>
              <a:rPr lang="en-IN" dirty="0"/>
              <a:t>                                   1  2  3   4    10</a:t>
            </a:r>
            <a:endParaRPr lang="en-IN" dirty="0"/>
          </a:p>
          <a:p>
            <a:pPr marL="0" indent="0">
              <a:buNone/>
            </a:pPr>
            <a:r>
              <a:rPr lang="en-IN" dirty="0"/>
              <a:t>                                   1  4  9   16   ?</a:t>
            </a:r>
            <a:endParaRPr lang="en-IN" dirty="0"/>
          </a:p>
          <a:p>
            <a:pPr marL="0" indent="0">
              <a:buNone/>
            </a:pPr>
            <a:r>
              <a:rPr lang="en-IN" dirty="0"/>
              <a:t>Now we discuss about supervised ml in more precise way </a:t>
            </a:r>
            <a:endParaRPr lang="en-IN" dirty="0"/>
          </a:p>
          <a:p>
            <a:pPr marL="0" indent="0">
              <a:buNone/>
            </a:pPr>
            <a:r>
              <a:rPr lang="en-IN" dirty="0"/>
              <a:t>       supervised ml is where we have input variables(x) and output variable(y) and we use an algorithms to learn the mapping function from the input to the output.</a:t>
            </a:r>
            <a:endParaRPr lang="en-IN" dirty="0"/>
          </a:p>
          <a:p>
            <a:pPr marL="0" indent="0">
              <a:buNone/>
            </a:pPr>
            <a:endParaRPr lang="en-IN" dirty="0"/>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172" y="461639"/>
            <a:ext cx="9774314" cy="6134469"/>
          </a:xfrm>
        </p:spPr>
        <p:txBody>
          <a:bodyPr/>
          <a:lstStyle/>
          <a:p>
            <a:pPr marL="0" indent="0">
              <a:buNone/>
            </a:pPr>
            <a:r>
              <a:rPr lang="en-IN" dirty="0"/>
              <a:t>The goal is to approximate the mapping function so well that when we have new input data (x) that we can predict the output variables (y) for that data.</a:t>
            </a:r>
            <a:endParaRPr lang="en-IN" dirty="0"/>
          </a:p>
          <a:p>
            <a:pPr marL="0" indent="0">
              <a:buNone/>
            </a:pPr>
            <a:r>
              <a:rPr lang="en-IN" u="sng" dirty="0"/>
              <a:t>Supervised machine examples:</a:t>
            </a:r>
            <a:endParaRPr lang="en-IN" u="sng" dirty="0"/>
          </a:p>
          <a:p>
            <a:r>
              <a:rPr lang="en-IN" dirty="0"/>
              <a:t>Cortana or any speech automated system in your mobile phone trains your voice and then starts working based on this training.</a:t>
            </a:r>
            <a:endParaRPr lang="en-IN" dirty="0"/>
          </a:p>
          <a:p>
            <a:r>
              <a:rPr lang="en-IN" dirty="0"/>
              <a:t>Weather apps sometimes.</a:t>
            </a:r>
            <a:endParaRPr lang="en-IN" dirty="0"/>
          </a:p>
          <a:p>
            <a:r>
              <a:rPr lang="en-IN" dirty="0"/>
              <a:t>Based on past information about </a:t>
            </a:r>
            <a:r>
              <a:rPr lang="en-IN" dirty="0" err="1"/>
              <a:t>spams,filtering</a:t>
            </a:r>
            <a:r>
              <a:rPr lang="en-IN" dirty="0"/>
              <a:t> out a new incoming emails into inbox or junk folder(spam).</a:t>
            </a:r>
            <a:endParaRPr lang="en-IN" dirty="0"/>
          </a:p>
          <a:p>
            <a:pPr marL="0" indent="0">
              <a:buNone/>
            </a:pPr>
            <a:r>
              <a:rPr lang="en-IN" b="1" u="sng" dirty="0"/>
              <a:t>Supervised learning includes two categories of algorithms:</a:t>
            </a:r>
            <a:endParaRPr lang="en-IN" b="1" u="sng" dirty="0"/>
          </a:p>
          <a:p>
            <a:pPr>
              <a:buFont typeface="Arial" panose="020B0604020202020204" pitchFamily="34" charset="0"/>
              <a:buChar char="•"/>
            </a:pPr>
            <a:r>
              <a:rPr lang="en-IN" dirty="0"/>
              <a:t>Classification: A classification problem is when the output variable is </a:t>
            </a:r>
            <a:r>
              <a:rPr lang="en-IN" dirty="0" err="1"/>
              <a:t>category,such</a:t>
            </a:r>
            <a:r>
              <a:rPr lang="en-IN" dirty="0"/>
              <a:t> as “red” or “blue” and “no disease”.</a:t>
            </a:r>
            <a:endParaRPr lang="en-IN" dirty="0"/>
          </a:p>
          <a:p>
            <a:pPr>
              <a:buFont typeface="Arial" panose="020B0604020202020204" pitchFamily="34" charset="0"/>
              <a:buChar char="•"/>
            </a:pPr>
            <a:r>
              <a:rPr lang="en-IN" dirty="0"/>
              <a:t>Regression: A regression problem is when the output variable is a real value, such as “dollars” or “weights”.</a:t>
            </a:r>
            <a:endParaRPr lang="en-IN" dirty="0"/>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618" y="452761"/>
            <a:ext cx="9659236" cy="6134469"/>
          </a:xfrm>
        </p:spPr>
        <p:txBody>
          <a:bodyPr/>
          <a:lstStyle/>
          <a:p>
            <a:pPr marL="0" indent="0">
              <a:buNone/>
            </a:pPr>
            <a:r>
              <a:rPr lang="en-IN" dirty="0"/>
              <a:t>2)</a:t>
            </a:r>
            <a:r>
              <a:rPr lang="en-IN" b="1" u="sng" dirty="0"/>
              <a:t>Unsupervised learning/Descriptive models</a:t>
            </a:r>
            <a:endParaRPr lang="en-IN" b="1" u="sng" dirty="0"/>
          </a:p>
          <a:p>
            <a:pPr marL="0" indent="0">
              <a:buNone/>
            </a:pPr>
            <a:r>
              <a:rPr lang="en-IN" dirty="0"/>
              <a:t>In basics unsupervised learning is the learning from the unlabelled data to differentiating the given input data.</a:t>
            </a:r>
            <a:endParaRPr lang="en-IN" dirty="0"/>
          </a:p>
          <a:p>
            <a:pPr marL="0" indent="0">
              <a:buNone/>
            </a:pPr>
            <a:r>
              <a:rPr lang="en-IN" dirty="0"/>
              <a:t>There are no labels associated with data points.</a:t>
            </a:r>
            <a:endParaRPr lang="en-IN" dirty="0"/>
          </a:p>
          <a:p>
            <a:pPr marL="0" indent="0">
              <a:buNone/>
            </a:pPr>
            <a:r>
              <a:rPr lang="en-IN" dirty="0"/>
              <a:t>These ml algorithms organize the data into a group of clusters to describe its structure and make complex data to look simple and organized for analysis.  </a:t>
            </a:r>
            <a:endParaRPr lang="en-IN" dirty="0"/>
          </a:p>
          <a:p>
            <a:pPr marL="0" indent="0">
              <a:buNone/>
            </a:pPr>
            <a:r>
              <a:rPr lang="en-IN" b="1" u="sng" dirty="0"/>
              <a:t> </a:t>
            </a:r>
            <a:endParaRPr lang="en-IN" b="1" u="sng" dirty="0"/>
          </a:p>
          <a:p>
            <a:pPr marL="0" indent="0">
              <a:buNone/>
            </a:pPr>
            <a:r>
              <a:rPr lang="en-IN" dirty="0"/>
              <a:t>ALGORITHM USED IN UNSUPERVISED ML</a:t>
            </a:r>
            <a:endParaRPr lang="en-IN" dirty="0"/>
          </a:p>
          <a:p>
            <a:pPr marL="0" indent="0">
              <a:buNone/>
            </a:pPr>
            <a:r>
              <a:rPr lang="en-IN" dirty="0"/>
              <a:t>  Clustering:</a:t>
            </a:r>
            <a:endParaRPr lang="en-IN" dirty="0"/>
          </a:p>
          <a:p>
            <a:pPr marL="0" indent="0">
              <a:buNone/>
            </a:pPr>
            <a:r>
              <a:rPr lang="en-IN" dirty="0"/>
              <a:t>   when a set of inputs is to be divided into groups.</a:t>
            </a:r>
            <a:r>
              <a:rPr lang="en-US" dirty="0"/>
              <a:t> The goal in unsupervised learning is generally to cluster the data into characteristically different groups. Unsupervised machine learning is more challenging than supervised learning due to the absence of labels.</a:t>
            </a:r>
            <a:br>
              <a:rPr lang="en-IN" dirty="0"/>
            </a:br>
            <a:r>
              <a:rPr lang="en-IN" dirty="0"/>
              <a:t>                            </a:t>
            </a:r>
            <a:endParaRPr lang="en-IN" b="1" u="sng" dirty="0"/>
          </a:p>
          <a:p>
            <a:pPr marL="0" indent="0">
              <a:buNone/>
            </a:pPr>
            <a:r>
              <a:rPr lang="en-IN" b="1" u="sng" dirty="0"/>
              <a:t>    </a:t>
            </a:r>
            <a:endParaRPr lang="en-IN" b="1" u="sng" dirty="0"/>
          </a:p>
        </p:txBody>
      </p:sp>
      <p:sp>
        <p:nvSpPr>
          <p:cNvPr id="4" name="AutoShape 2" descr="https://qph.fs.quoracdn.net/main-qimg-e4278b965515efc4029620a149dda5d1.webp"/>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CLUSTERING</a:t>
            </a:r>
            <a:br>
              <a:rPr lang="en-IN" u="sng" dirty="0"/>
            </a:br>
            <a:endParaRPr lang="en-IN" dirty="0"/>
          </a:p>
        </p:txBody>
      </p:sp>
      <p:sp>
        <p:nvSpPr>
          <p:cNvPr id="3" name="Content Placeholder 2"/>
          <p:cNvSpPr>
            <a:spLocks noGrp="1"/>
          </p:cNvSpPr>
          <p:nvPr>
            <p:ph idx="1"/>
          </p:nvPr>
        </p:nvSpPr>
        <p:spPr/>
        <p:txBody>
          <a:bodyPr/>
          <a:lstStyle/>
          <a:p>
            <a:pPr marL="0" indent="0">
              <a:buNone/>
            </a:pPr>
            <a:r>
              <a:rPr lang="en-IN" u="sng" dirty="0"/>
              <a:t>   </a:t>
            </a:r>
            <a:endParaRPr lang="en-IN" u="sng"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2255" y="1560285"/>
            <a:ext cx="9197598" cy="4195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88272"/>
            <a:ext cx="8946541" cy="5956916"/>
          </a:xfrm>
        </p:spPr>
        <p:txBody>
          <a:bodyPr>
            <a:normAutofit fontScale="92500" lnSpcReduction="20000"/>
          </a:bodyPr>
          <a:lstStyle/>
          <a:p>
            <a:endParaRPr lang="en-US" dirty="0"/>
          </a:p>
          <a:p>
            <a:r>
              <a:rPr lang="en-US" dirty="0"/>
              <a:t>Same data can be clustered into different groups depending upon the way clustering is done. If you look at the above figure, 16 animals which were represented using 13 </a:t>
            </a:r>
            <a:r>
              <a:rPr lang="en-US" dirty="0" err="1"/>
              <a:t>boolean</a:t>
            </a:r>
            <a:r>
              <a:rPr lang="en-US" dirty="0"/>
              <a:t> features (appearance and activity based) can be clustered into two ways depending upon whether appearance based features were given more weights or activity based features.</a:t>
            </a:r>
            <a:endParaRPr lang="en-US" dirty="0"/>
          </a:p>
          <a:p>
            <a:r>
              <a:rPr lang="en-US" dirty="0"/>
              <a:t>The first partitioning, clusters them into mammals and birds while the other clusters them into predators and preys. Both are equally meaningful and therefore it is up to the scientist to choose his representation to obtain a desired clustering, which obviously is a challenging task.</a:t>
            </a:r>
            <a:endParaRPr lang="en-US" dirty="0"/>
          </a:p>
          <a:p>
            <a:pPr marL="0" indent="0">
              <a:buNone/>
            </a:pPr>
            <a:r>
              <a:rPr lang="en-US" b="1" u="sng" dirty="0"/>
              <a:t>Unsupervised ml  applications</a:t>
            </a:r>
            <a:endParaRPr lang="en-US" b="1" u="sng" dirty="0"/>
          </a:p>
          <a:p>
            <a:pPr>
              <a:buFont typeface="Arial" panose="020B0604020202020204" pitchFamily="34" charset="0"/>
              <a:buChar char="•"/>
            </a:pPr>
            <a:r>
              <a:rPr lang="en-US" dirty="0"/>
              <a:t>Anomaly/fraud detection in banking sector.</a:t>
            </a:r>
            <a:endParaRPr lang="en-US" dirty="0"/>
          </a:p>
          <a:p>
            <a:pPr>
              <a:buFont typeface="Arial" panose="020B0604020202020204" pitchFamily="34" charset="0"/>
              <a:buChar char="•"/>
            </a:pPr>
            <a:r>
              <a:rPr lang="en-IN" dirty="0"/>
              <a:t>Image segmentation</a:t>
            </a:r>
            <a:r>
              <a:rPr lang="en-US" dirty="0"/>
              <a:t> </a:t>
            </a:r>
            <a:endParaRPr lang="en-US" dirty="0"/>
          </a:p>
          <a:p>
            <a:pPr>
              <a:buFont typeface="Arial" panose="020B0604020202020204" pitchFamily="34" charset="0"/>
              <a:buChar char="•"/>
            </a:pPr>
            <a:r>
              <a:rPr lang="en-US" dirty="0"/>
              <a:t>Gene clustering for grouping gene with similar expression levels </a:t>
            </a:r>
            <a:r>
              <a:rPr lang="en-US" dirty="0" err="1"/>
              <a:t>etc</a:t>
            </a:r>
            <a:r>
              <a:rPr lang="en-US" dirty="0"/>
              <a:t>…</a:t>
            </a:r>
            <a:endParaRPr lang="en-US" dirty="0"/>
          </a:p>
          <a:p>
            <a:pPr marL="0" indent="0">
              <a:buNone/>
            </a:pPr>
            <a:endParaRPr lang="en-US" b="1" u="sng" dirty="0"/>
          </a:p>
          <a:p>
            <a:pPr marL="0" indent="0">
              <a:buNone/>
            </a:pPr>
            <a:r>
              <a:rPr lang="en-US" dirty="0"/>
              <a:t> </a:t>
            </a:r>
            <a:endParaRPr lang="en-US" dirty="0"/>
          </a:p>
          <a:p>
            <a:pPr marL="0" indent="0">
              <a:buNone/>
            </a:pPr>
            <a:br>
              <a:rPr lang="en-US"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7533</Words>
  <Application>WPS Presentation</Application>
  <PresentationFormat>Widescreen</PresentationFormat>
  <Paragraphs>194</Paragraphs>
  <Slides>29</Slides>
  <Notes>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Wingdings 3</vt:lpstr>
      <vt:lpstr>Arial</vt:lpstr>
      <vt:lpstr>Centaur</vt:lpstr>
      <vt:lpstr>Century Gothic</vt:lpstr>
      <vt:lpstr>Microsoft YaHei</vt:lpstr>
      <vt:lpstr>Arial Unicode MS</vt:lpstr>
      <vt:lpstr>Calibri</vt:lpstr>
      <vt:lpstr>Ion</vt:lpstr>
      <vt:lpstr>ANALYSIS OF MINI PROJECT-II</vt:lpstr>
      <vt:lpstr>               TOPIC OF FULL ANALYSIS</vt:lpstr>
      <vt:lpstr>Basics of machine learning</vt:lpstr>
      <vt:lpstr>Steps involved in machine learning</vt:lpstr>
      <vt:lpstr>Machine learning methods</vt:lpstr>
      <vt:lpstr>PowerPoint 演示文稿</vt:lpstr>
      <vt:lpstr>PowerPoint 演示文稿</vt:lpstr>
      <vt:lpstr>CLUSTERING </vt:lpstr>
      <vt:lpstr>PowerPoint 演示文稿</vt:lpstr>
      <vt:lpstr>          Installation of anaconda and introduction                           of python package</vt:lpstr>
      <vt:lpstr>Useful commands for conda </vt:lpstr>
      <vt:lpstr>After installation of anaconda distribution</vt:lpstr>
      <vt:lpstr>Introduction of jupyter</vt:lpstr>
      <vt:lpstr>      Packages of python and modules                      used in data analysis </vt:lpstr>
      <vt:lpstr>Working with Titanic DataSet</vt:lpstr>
      <vt:lpstr>PowerPoint 演示文稿</vt:lpstr>
      <vt:lpstr>PowerPoint 演示文稿</vt:lpstr>
      <vt:lpstr>PowerPoint 演示文稿</vt:lpstr>
      <vt:lpstr>Whole program of Titanic DataSet </vt:lpstr>
      <vt:lpstr>My project: face detection and recognition</vt:lpstr>
      <vt:lpstr>PowerPoint 演示文稿</vt:lpstr>
      <vt:lpstr>For face recognition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SUMMER TRAINING</dc:title>
  <dc:creator>vinit singh</dc:creator>
  <cp:lastModifiedBy>vinit singh</cp:lastModifiedBy>
  <cp:revision>28</cp:revision>
  <dcterms:created xsi:type="dcterms:W3CDTF">2018-09-25T16:08:00Z</dcterms:created>
  <dcterms:modified xsi:type="dcterms:W3CDTF">2019-04-15T14:54:29Z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