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74" y="1975723"/>
            <a:ext cx="797705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2413"/>
            <a:ext cx="8374549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474" y="1975723"/>
            <a:ext cx="7889875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>
                <a:solidFill>
                  <a:srgbClr val="FFFFFF"/>
                </a:solidFill>
                <a:latin typeface="Trebuchet MS"/>
                <a:cs typeface="Trebuchet MS"/>
              </a:rPr>
              <a:t>Haar</a:t>
            </a:r>
            <a:r>
              <a:rPr dirty="0" sz="49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900" spc="-105">
                <a:solidFill>
                  <a:srgbClr val="FFFFFF"/>
                </a:solidFill>
                <a:latin typeface="Trebuchet MS"/>
                <a:cs typeface="Trebuchet MS"/>
              </a:rPr>
              <a:t>Wavelet</a:t>
            </a:r>
            <a:r>
              <a:rPr dirty="0" sz="49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900" spc="-12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474" y="3244161"/>
            <a:ext cx="28987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rebuchet MS"/>
                <a:cs typeface="Trebuchet MS"/>
              </a:rPr>
              <a:t>compression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624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Direct</a:t>
            </a:r>
            <a:r>
              <a:rPr dirty="0" spc="-105"/>
              <a:t> </a:t>
            </a:r>
            <a:r>
              <a:rPr dirty="0" spc="65"/>
              <a:t>Cosine</a:t>
            </a:r>
            <a:r>
              <a:rPr dirty="0" spc="-105"/>
              <a:t> </a:t>
            </a:r>
            <a:r>
              <a:rPr dirty="0" spc="-75"/>
              <a:t>Transformation: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725" y="1105478"/>
            <a:ext cx="8211184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085">
              <a:lnSpc>
                <a:spcPct val="114999"/>
              </a:lnSpc>
              <a:spcBef>
                <a:spcPts val="100"/>
              </a:spcBef>
            </a:pPr>
            <a:r>
              <a:rPr dirty="0" sz="13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616161"/>
                </a:solidFill>
                <a:latin typeface="Trebuchet MS"/>
                <a:cs typeface="Trebuchet MS"/>
              </a:rPr>
              <a:t>underlying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5">
                <a:solidFill>
                  <a:srgbClr val="616161"/>
                </a:solidFill>
                <a:latin typeface="Trebuchet MS"/>
                <a:cs typeface="Trebuchet MS"/>
              </a:rPr>
              <a:t>method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65">
                <a:solidFill>
                  <a:srgbClr val="616161"/>
                </a:solidFill>
                <a:latin typeface="Trebuchet MS"/>
                <a:cs typeface="Trebuchet MS"/>
              </a:rPr>
              <a:t>DCT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35">
                <a:solidFill>
                  <a:srgbClr val="616161"/>
                </a:solidFill>
                <a:latin typeface="Trebuchet MS"/>
                <a:cs typeface="Trebuchet MS"/>
              </a:rPr>
              <a:t>DWT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616161"/>
                </a:solidFill>
                <a:latin typeface="Trebuchet MS"/>
                <a:cs typeface="Trebuchet MS"/>
              </a:rPr>
              <a:t>same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25">
                <a:solidFill>
                  <a:srgbClr val="616161"/>
                </a:solidFill>
                <a:latin typeface="Trebuchet MS"/>
                <a:cs typeface="Trebuchet MS"/>
              </a:rPr>
              <a:t>i.e.,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616161"/>
                </a:solidFill>
                <a:latin typeface="Trebuchet MS"/>
                <a:cs typeface="Trebuchet MS"/>
              </a:rPr>
              <a:t>make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616161"/>
                </a:solidFill>
                <a:latin typeface="Trebuchet MS"/>
                <a:cs typeface="Trebuchet MS"/>
              </a:rPr>
              <a:t>blocks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616161"/>
                </a:solidFill>
                <a:latin typeface="Trebuchet MS"/>
                <a:cs typeface="Trebuchet MS"/>
              </a:rPr>
              <a:t>image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616161"/>
                </a:solidFill>
                <a:latin typeface="Trebuchet MS"/>
                <a:cs typeface="Trebuchet MS"/>
              </a:rPr>
              <a:t>matrices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35">
                <a:solidFill>
                  <a:srgbClr val="616161"/>
                </a:solidFill>
                <a:latin typeface="Trebuchet MS"/>
                <a:cs typeface="Trebuchet MS"/>
              </a:rPr>
              <a:t>use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them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for </a:t>
            </a:r>
            <a:r>
              <a:rPr dirty="0" sz="1300" spc="-3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616161"/>
                </a:solidFill>
                <a:latin typeface="Trebuchet MS"/>
                <a:cs typeface="Trebuchet MS"/>
              </a:rPr>
              <a:t>computation.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3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65">
                <a:solidFill>
                  <a:srgbClr val="616161"/>
                </a:solidFill>
                <a:latin typeface="Trebuchet MS"/>
                <a:cs typeface="Trebuchet MS"/>
              </a:rPr>
              <a:t>DCT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616161"/>
                </a:solidFill>
                <a:latin typeface="Trebuchet MS"/>
                <a:cs typeface="Trebuchet MS"/>
              </a:rPr>
              <a:t>uses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5">
                <a:solidFill>
                  <a:srgbClr val="616161"/>
                </a:solidFill>
                <a:latin typeface="Trebuchet MS"/>
                <a:cs typeface="Trebuchet MS"/>
              </a:rPr>
              <a:t>only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10">
                <a:solidFill>
                  <a:srgbClr val="616161"/>
                </a:solidFill>
                <a:latin typeface="Trebuchet MS"/>
                <a:cs typeface="Trebuchet MS"/>
              </a:rPr>
              <a:t>cosine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616161"/>
                </a:solidFill>
                <a:latin typeface="Trebuchet MS"/>
                <a:cs typeface="Trebuchet MS"/>
              </a:rPr>
              <a:t>functions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40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5">
                <a:solidFill>
                  <a:srgbClr val="616161"/>
                </a:solidFill>
                <a:latin typeface="Trebuchet MS"/>
                <a:cs typeface="Trebuchet MS"/>
              </a:rPr>
              <a:t>its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616161"/>
                </a:solidFill>
                <a:latin typeface="Trebuchet MS"/>
                <a:cs typeface="Trebuchet MS"/>
              </a:rPr>
              <a:t>basis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616161"/>
                </a:solidFill>
                <a:latin typeface="Trebuchet MS"/>
                <a:cs typeface="Trebuchet MS"/>
              </a:rPr>
              <a:t>functions,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while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35">
                <a:solidFill>
                  <a:srgbClr val="616161"/>
                </a:solidFill>
                <a:latin typeface="Trebuchet MS"/>
                <a:cs typeface="Trebuchet MS"/>
              </a:rPr>
              <a:t>DWT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5">
                <a:solidFill>
                  <a:srgbClr val="616161"/>
                </a:solidFill>
                <a:latin typeface="Trebuchet MS"/>
                <a:cs typeface="Trebuchet MS"/>
              </a:rPr>
              <a:t>employs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5">
                <a:solidFill>
                  <a:srgbClr val="616161"/>
                </a:solidFill>
                <a:latin typeface="Trebuchet MS"/>
                <a:cs typeface="Trebuchet MS"/>
              </a:rPr>
              <a:t>set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616161"/>
                </a:solidFill>
                <a:latin typeface="Trebuchet MS"/>
                <a:cs typeface="Trebuchet MS"/>
              </a:rPr>
              <a:t>wavelet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616161"/>
                </a:solidFill>
                <a:latin typeface="Trebuchet MS"/>
                <a:cs typeface="Trebuchet MS"/>
              </a:rPr>
              <a:t>functions</a:t>
            </a:r>
            <a:r>
              <a:rPr dirty="0" sz="1300" spc="-5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40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dirty="0" sz="1300" spc="-5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5">
                <a:solidFill>
                  <a:srgbClr val="616161"/>
                </a:solidFill>
                <a:latin typeface="Trebuchet MS"/>
                <a:cs typeface="Trebuchet MS"/>
              </a:rPr>
              <a:t>its </a:t>
            </a:r>
            <a:r>
              <a:rPr dirty="0" sz="1300" spc="-3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20">
                <a:solidFill>
                  <a:srgbClr val="616161"/>
                </a:solidFill>
                <a:latin typeface="Trebuchet MS"/>
                <a:cs typeface="Trebuchet MS"/>
              </a:rPr>
              <a:t>basis</a:t>
            </a:r>
            <a:r>
              <a:rPr dirty="0" sz="130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616161"/>
                </a:solidFill>
                <a:latin typeface="Trebuchet MS"/>
                <a:cs typeface="Trebuchet MS"/>
              </a:rPr>
              <a:t>functions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300" spc="30">
                <a:solidFill>
                  <a:srgbClr val="616161"/>
                </a:solidFill>
                <a:latin typeface="Trebuchet MS"/>
                <a:cs typeface="Trebuchet MS"/>
              </a:rPr>
              <a:t>Basis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616161"/>
                </a:solidFill>
                <a:latin typeface="Trebuchet MS"/>
                <a:cs typeface="Trebuchet MS"/>
              </a:rPr>
              <a:t>functions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35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65">
                <a:solidFill>
                  <a:srgbClr val="616161"/>
                </a:solidFill>
                <a:latin typeface="Trebuchet MS"/>
                <a:cs typeface="Trebuchet MS"/>
              </a:rPr>
              <a:t>DCT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245">
                <a:solidFill>
                  <a:srgbClr val="616161"/>
                </a:solidFill>
                <a:latin typeface="Trebuchet MS"/>
                <a:cs typeface="Trebuchet MS"/>
              </a:rPr>
              <a:t>1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616161"/>
                </a:solidFill>
                <a:latin typeface="Trebuchet MS"/>
                <a:cs typeface="Trebuchet MS"/>
              </a:rPr>
              <a:t>Dimension: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725" y="3492062"/>
            <a:ext cx="15367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35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4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80">
                <a:solidFill>
                  <a:srgbClr val="616161"/>
                </a:solidFill>
                <a:latin typeface="Trebuchet MS"/>
                <a:cs typeface="Trebuchet MS"/>
              </a:rPr>
              <a:t>2</a:t>
            </a:r>
            <a:r>
              <a:rPr dirty="0" sz="130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616161"/>
                </a:solidFill>
                <a:latin typeface="Trebuchet MS"/>
                <a:cs typeface="Trebuchet MS"/>
              </a:rPr>
              <a:t>dimensions: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784" y="2508845"/>
            <a:ext cx="4075292" cy="783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4852" y="3555898"/>
            <a:ext cx="6682971" cy="797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28058"/>
            <a:ext cx="7047230" cy="6565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>
                <a:solidFill>
                  <a:srgbClr val="616161"/>
                </a:solidFill>
              </a:rPr>
              <a:t>Haar</a:t>
            </a:r>
            <a:r>
              <a:rPr dirty="0" sz="1800" spc="-85">
                <a:solidFill>
                  <a:srgbClr val="616161"/>
                </a:solidFill>
              </a:rPr>
              <a:t> </a:t>
            </a:r>
            <a:r>
              <a:rPr dirty="0" sz="1800" spc="-40">
                <a:solidFill>
                  <a:srgbClr val="616161"/>
                </a:solidFill>
              </a:rPr>
              <a:t>wavelet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-45">
                <a:solidFill>
                  <a:srgbClr val="616161"/>
                </a:solidFill>
              </a:rPr>
              <a:t>transformation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40">
                <a:solidFill>
                  <a:srgbClr val="616161"/>
                </a:solidFill>
              </a:rPr>
              <a:t>has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25">
                <a:solidFill>
                  <a:srgbClr val="616161"/>
                </a:solidFill>
              </a:rPr>
              <a:t>been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-35">
                <a:solidFill>
                  <a:srgbClr val="616161"/>
                </a:solidFill>
              </a:rPr>
              <a:t>widely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45">
                <a:solidFill>
                  <a:srgbClr val="616161"/>
                </a:solidFill>
              </a:rPr>
              <a:t>used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-50">
                <a:solidFill>
                  <a:srgbClr val="616161"/>
                </a:solidFill>
              </a:rPr>
              <a:t>in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>
                <a:solidFill>
                  <a:srgbClr val="616161"/>
                </a:solidFill>
              </a:rPr>
              <a:t>image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10">
                <a:solidFill>
                  <a:srgbClr val="616161"/>
                </a:solidFill>
              </a:rPr>
              <a:t>and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>
                <a:solidFill>
                  <a:srgbClr val="616161"/>
                </a:solidFill>
              </a:rPr>
              <a:t>video </a:t>
            </a:r>
            <a:r>
              <a:rPr dirty="0" sz="1800" spc="-530">
                <a:solidFill>
                  <a:srgbClr val="616161"/>
                </a:solidFill>
              </a:rPr>
              <a:t> </a:t>
            </a:r>
            <a:r>
              <a:rPr dirty="0" sz="1800" spc="10">
                <a:solidFill>
                  <a:srgbClr val="616161"/>
                </a:solidFill>
              </a:rPr>
              <a:t>compression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-30">
                <a:solidFill>
                  <a:srgbClr val="616161"/>
                </a:solidFill>
              </a:rPr>
              <a:t>techniques,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30">
                <a:solidFill>
                  <a:srgbClr val="616161"/>
                </a:solidFill>
              </a:rPr>
              <a:t>such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55">
                <a:solidFill>
                  <a:srgbClr val="616161"/>
                </a:solidFill>
              </a:rPr>
              <a:t>as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95">
                <a:solidFill>
                  <a:srgbClr val="616161"/>
                </a:solidFill>
              </a:rPr>
              <a:t>JPEG2000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10">
                <a:solidFill>
                  <a:srgbClr val="616161"/>
                </a:solidFill>
              </a:rPr>
              <a:t>and</a:t>
            </a:r>
            <a:r>
              <a:rPr dirty="0" sz="1800" spc="-80">
                <a:solidFill>
                  <a:srgbClr val="616161"/>
                </a:solidFill>
              </a:rPr>
              <a:t> </a:t>
            </a:r>
            <a:r>
              <a:rPr dirty="0" sz="1800" spc="5">
                <a:solidFill>
                  <a:srgbClr val="616161"/>
                </a:solidFill>
              </a:rPr>
              <a:t>MPEG-4.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84725" y="1411393"/>
            <a:ext cx="8325484" cy="247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50">
                <a:solidFill>
                  <a:srgbClr val="616161"/>
                </a:solidFill>
                <a:latin typeface="Trebuchet MS"/>
                <a:cs typeface="Trebuchet MS"/>
              </a:rPr>
              <a:t>By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16161"/>
                </a:solidFill>
                <a:latin typeface="Trebuchet MS"/>
                <a:cs typeface="Trebuchet MS"/>
              </a:rPr>
              <a:t>exploiting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616161"/>
                </a:solidFill>
                <a:latin typeface="Trebuchet MS"/>
                <a:cs typeface="Trebuchet MS"/>
              </a:rPr>
              <a:t>sparse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16161"/>
                </a:solidFill>
                <a:latin typeface="Trebuchet MS"/>
                <a:cs typeface="Trebuchet MS"/>
              </a:rPr>
              <a:t>representation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616161"/>
                </a:solidFill>
                <a:latin typeface="Trebuchet MS"/>
                <a:cs typeface="Trebuchet MS"/>
              </a:rPr>
              <a:t>images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wavelet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616161"/>
                </a:solidFill>
                <a:latin typeface="Trebuchet MS"/>
                <a:cs typeface="Trebuchet MS"/>
              </a:rPr>
              <a:t>domain,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50">
                <a:solidFill>
                  <a:srgbClr val="616161"/>
                </a:solidFill>
                <a:latin typeface="Trebuchet MS"/>
                <a:cs typeface="Trebuchet MS"/>
              </a:rPr>
              <a:t>it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enables </a:t>
            </a:r>
            <a:r>
              <a:rPr dirty="0" sz="1800" spc="-52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616161"/>
                </a:solidFill>
                <a:latin typeface="Trebuchet MS"/>
                <a:cs typeface="Trebuchet MS"/>
              </a:rPr>
              <a:t>eﬃcient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storage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transmission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visual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616161"/>
                </a:solidFill>
                <a:latin typeface="Trebuchet MS"/>
                <a:cs typeface="Trebuchet MS"/>
              </a:rPr>
              <a:t>while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maintaining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616161"/>
                </a:solidFill>
                <a:latin typeface="Trebuchet MS"/>
                <a:cs typeface="Trebuchet MS"/>
              </a:rPr>
              <a:t>good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616161"/>
                </a:solidFill>
                <a:latin typeface="Trebuchet MS"/>
                <a:cs typeface="Trebuchet MS"/>
              </a:rPr>
              <a:t>quality.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Its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recent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advancements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16161"/>
                </a:solidFill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  <a:p>
            <a:pPr marL="12700" marR="5175250">
              <a:lnSpc>
                <a:spcPct val="173800"/>
              </a:lnSpc>
              <a:spcBef>
                <a:spcPts val="20"/>
              </a:spcBef>
            </a:pPr>
            <a:r>
              <a:rPr dirty="0" sz="1700" spc="15">
                <a:solidFill>
                  <a:srgbClr val="616161"/>
                </a:solidFill>
                <a:latin typeface="Trebuchet MS"/>
                <a:cs typeface="Trebuchet MS"/>
              </a:rPr>
              <a:t>Signal </a:t>
            </a:r>
            <a:r>
              <a:rPr dirty="0" sz="1700" spc="10">
                <a:solidFill>
                  <a:srgbClr val="616161"/>
                </a:solidFill>
                <a:latin typeface="Trebuchet MS"/>
                <a:cs typeface="Trebuchet MS"/>
              </a:rPr>
              <a:t>and </a:t>
            </a:r>
            <a:r>
              <a:rPr dirty="0" sz="1700" spc="-35">
                <a:solidFill>
                  <a:srgbClr val="616161"/>
                </a:solidFill>
                <a:latin typeface="Trebuchet MS"/>
                <a:cs typeface="Trebuchet MS"/>
              </a:rPr>
              <a:t>data </a:t>
            </a:r>
            <a:r>
              <a:rPr dirty="0" sz="1700" spc="-5">
                <a:solidFill>
                  <a:srgbClr val="616161"/>
                </a:solidFill>
                <a:latin typeface="Trebuchet MS"/>
                <a:cs typeface="Trebuchet MS"/>
              </a:rPr>
              <a:t>analysis </a:t>
            </a:r>
            <a:r>
              <a:rPr dirty="0" sz="170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616161"/>
                </a:solidFill>
                <a:latin typeface="Trebuchet MS"/>
                <a:cs typeface="Trebuchet MS"/>
              </a:rPr>
              <a:t>Biomedical </a:t>
            </a:r>
            <a:r>
              <a:rPr dirty="0" sz="1700">
                <a:solidFill>
                  <a:srgbClr val="616161"/>
                </a:solidFill>
                <a:latin typeface="Trebuchet MS"/>
                <a:cs typeface="Trebuchet MS"/>
              </a:rPr>
              <a:t>signal </a:t>
            </a:r>
            <a:r>
              <a:rPr dirty="0" sz="1700" spc="20">
                <a:solidFill>
                  <a:srgbClr val="616161"/>
                </a:solidFill>
                <a:latin typeface="Trebuchet MS"/>
                <a:cs typeface="Trebuchet MS"/>
              </a:rPr>
              <a:t>processing </a:t>
            </a:r>
            <a:r>
              <a:rPr dirty="0" sz="1700" spc="2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 spc="55">
                <a:solidFill>
                  <a:srgbClr val="616161"/>
                </a:solidFill>
                <a:latin typeface="Trebuchet MS"/>
                <a:cs typeface="Trebuchet MS"/>
              </a:rPr>
              <a:t>Deep</a:t>
            </a:r>
            <a:r>
              <a:rPr dirty="0" sz="17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16161"/>
                </a:solidFill>
                <a:latin typeface="Trebuchet MS"/>
                <a:cs typeface="Trebuchet MS"/>
              </a:rPr>
              <a:t>Learning</a:t>
            </a:r>
            <a:r>
              <a:rPr dirty="0" sz="17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7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16161"/>
                </a:solidFill>
                <a:latin typeface="Trebuchet MS"/>
                <a:cs typeface="Trebuchet MS"/>
              </a:rPr>
              <a:t>Haar</a:t>
            </a:r>
            <a:r>
              <a:rPr dirty="0" sz="17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16161"/>
                </a:solidFill>
                <a:latin typeface="Trebuchet MS"/>
                <a:cs typeface="Trebuchet MS"/>
              </a:rPr>
              <a:t>Wavelet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0847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W</a:t>
            </a:r>
            <a:r>
              <a:rPr dirty="0" spc="-50"/>
              <a:t>avelet</a:t>
            </a:r>
            <a:r>
              <a:rPr dirty="0" spc="-105"/>
              <a:t> </a:t>
            </a:r>
            <a:r>
              <a:rPr dirty="0" spc="-5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7179"/>
            <a:ext cx="8270875" cy="319849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1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Wavelet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616161"/>
                </a:solidFill>
                <a:latin typeface="Trebuchet MS"/>
                <a:cs typeface="Trebuchet MS"/>
              </a:rPr>
              <a:t>Matrix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formed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85">
                <a:solidFill>
                  <a:srgbClr val="616161"/>
                </a:solidFill>
                <a:latin typeface="Trebuchet MS"/>
                <a:cs typeface="Trebuchet MS"/>
              </a:rPr>
              <a:t>will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contain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616161"/>
                </a:solidFill>
                <a:latin typeface="Trebuchet MS"/>
                <a:cs typeface="Trebuchet MS"/>
              </a:rPr>
              <a:t>elements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10">
                <a:solidFill>
                  <a:srgbClr val="616161"/>
                </a:solidFill>
                <a:latin typeface="Trebuchet MS"/>
                <a:cs typeface="Trebuchet MS"/>
              </a:rPr>
              <a:t>2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616161"/>
                </a:solidFill>
                <a:latin typeface="Trebuchet MS"/>
                <a:cs typeface="Trebuchet MS"/>
              </a:rPr>
              <a:t>categories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they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endParaRPr sz="1650">
              <a:latin typeface="Trebuchet MS"/>
              <a:cs typeface="Trebuchet MS"/>
            </a:endParaRPr>
          </a:p>
          <a:p>
            <a:pPr marL="469900" indent="-353060">
              <a:lnSpc>
                <a:spcPct val="100000"/>
              </a:lnSpc>
              <a:spcBef>
                <a:spcPts val="111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Approximation</a:t>
            </a:r>
            <a:r>
              <a:rPr dirty="0" sz="165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Coeﬃcients:</a:t>
            </a:r>
            <a:endParaRPr sz="1650">
              <a:latin typeface="Trebuchet MS"/>
              <a:cs typeface="Trebuchet MS"/>
            </a:endParaRPr>
          </a:p>
          <a:p>
            <a:pPr algn="just" marL="12700" marR="5080" indent="457200">
              <a:lnSpc>
                <a:spcPts val="1900"/>
              </a:lnSpc>
              <a:spcBef>
                <a:spcPts val="1250"/>
              </a:spcBef>
            </a:pPr>
            <a:r>
              <a:rPr dirty="0" sz="1650" spc="35">
                <a:solidFill>
                  <a:srgbClr val="616161"/>
                </a:solidFill>
                <a:latin typeface="Trebuchet MS"/>
                <a:cs typeface="Trebuchet MS"/>
              </a:rPr>
              <a:t>These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formed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20">
                <a:solidFill>
                  <a:srgbClr val="616161"/>
                </a:solidFill>
                <a:latin typeface="Trebuchet MS"/>
                <a:cs typeface="Trebuchet MS"/>
              </a:rPr>
              <a:t>by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616161"/>
                </a:solidFill>
                <a:latin typeface="Trebuchet MS"/>
                <a:cs typeface="Trebuchet MS"/>
              </a:rPr>
              <a:t>averaging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55">
                <a:solidFill>
                  <a:srgbClr val="616161"/>
                </a:solidFill>
                <a:latin typeface="Trebuchet MS"/>
                <a:cs typeface="Trebuchet MS"/>
              </a:rPr>
              <a:t>part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616161"/>
                </a:solidFill>
                <a:latin typeface="Trebuchet MS"/>
                <a:cs typeface="Trebuchet MS"/>
              </a:rPr>
              <a:t>technique.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35">
                <a:solidFill>
                  <a:srgbClr val="616161"/>
                </a:solidFill>
                <a:latin typeface="Trebuchet MS"/>
                <a:cs typeface="Trebuchet MS"/>
              </a:rPr>
              <a:t>These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coeﬃcients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capture </a:t>
            </a:r>
            <a:r>
              <a:rPr dirty="0" sz="1650" spc="-484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overall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616161"/>
                </a:solidFill>
                <a:latin typeface="Trebuchet MS"/>
                <a:cs typeface="Trebuchet MS"/>
              </a:rPr>
              <a:t>trends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2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616161"/>
                </a:solidFill>
                <a:latin typeface="Trebuchet MS"/>
                <a:cs typeface="Trebuchet MS"/>
              </a:rPr>
              <a:t>general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features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data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80">
                <a:solidFill>
                  <a:srgbClr val="616161"/>
                </a:solidFill>
                <a:latin typeface="Trebuchet MS"/>
                <a:cs typeface="Trebuchet MS"/>
              </a:rPr>
              <a:t>at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50">
                <a:solidFill>
                  <a:srgbClr val="616161"/>
                </a:solidFill>
                <a:latin typeface="Trebuchet MS"/>
                <a:cs typeface="Trebuchet MS"/>
              </a:rPr>
              <a:t>particular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616161"/>
                </a:solidFill>
                <a:latin typeface="Trebuchet MS"/>
                <a:cs typeface="Trebuchet MS"/>
              </a:rPr>
              <a:t>scale.The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approximation </a:t>
            </a:r>
            <a:r>
              <a:rPr dirty="0" sz="1650" spc="-4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coeﬃcients</a:t>
            </a:r>
            <a:r>
              <a:rPr dirty="0" sz="165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5">
                <a:solidFill>
                  <a:srgbClr val="616161"/>
                </a:solidFill>
                <a:latin typeface="Trebuchet MS"/>
                <a:cs typeface="Trebuchet MS"/>
              </a:rPr>
              <a:t>provide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information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616161"/>
                </a:solidFill>
                <a:latin typeface="Trebuchet MS"/>
                <a:cs typeface="Trebuchet MS"/>
              </a:rPr>
              <a:t>about</a:t>
            </a:r>
            <a:r>
              <a:rPr dirty="0" sz="165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low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616161"/>
                </a:solidFill>
                <a:latin typeface="Trebuchet MS"/>
                <a:cs typeface="Trebuchet MS"/>
              </a:rPr>
              <a:t>frequency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content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65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70">
                <a:solidFill>
                  <a:srgbClr val="616161"/>
                </a:solidFill>
                <a:latin typeface="Trebuchet MS"/>
                <a:cs typeface="Trebuchet MS"/>
              </a:rPr>
              <a:t>data.</a:t>
            </a:r>
            <a:endParaRPr sz="1650">
              <a:latin typeface="Trebuchet MS"/>
              <a:cs typeface="Trebuchet MS"/>
            </a:endParaRPr>
          </a:p>
          <a:p>
            <a:pPr marL="469900" indent="-405765">
              <a:lnSpc>
                <a:spcPct val="100000"/>
              </a:lnSpc>
              <a:spcBef>
                <a:spcPts val="1065"/>
              </a:spcBef>
              <a:buAutoNum type="arabicParenR" startAt="2"/>
              <a:tabLst>
                <a:tab pos="469265" algn="l"/>
                <a:tab pos="469900" algn="l"/>
              </a:tabLst>
            </a:pP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Detailed</a:t>
            </a:r>
            <a:r>
              <a:rPr dirty="0" sz="165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Coeﬃcients:</a:t>
            </a:r>
            <a:endParaRPr sz="1650">
              <a:latin typeface="Trebuchet MS"/>
              <a:cs typeface="Trebuchet MS"/>
            </a:endParaRPr>
          </a:p>
          <a:p>
            <a:pPr marL="12700" marR="18415" indent="457200">
              <a:lnSpc>
                <a:spcPts val="1900"/>
              </a:lnSpc>
              <a:spcBef>
                <a:spcPts val="1245"/>
              </a:spcBef>
            </a:pPr>
            <a:r>
              <a:rPr dirty="0" sz="1650" spc="35">
                <a:solidFill>
                  <a:srgbClr val="616161"/>
                </a:solidFill>
                <a:latin typeface="Trebuchet MS"/>
                <a:cs typeface="Trebuchet MS"/>
              </a:rPr>
              <a:t>These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are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formed </a:t>
            </a:r>
            <a:r>
              <a:rPr dirty="0" sz="1650" spc="20">
                <a:solidFill>
                  <a:srgbClr val="616161"/>
                </a:solidFill>
                <a:latin typeface="Trebuchet MS"/>
                <a:cs typeface="Trebuchet MS"/>
              </a:rPr>
              <a:t>by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diﬀerencing </a:t>
            </a:r>
            <a:r>
              <a:rPr dirty="0" sz="1650" spc="-55">
                <a:solidFill>
                  <a:srgbClr val="616161"/>
                </a:solidFill>
                <a:latin typeface="Trebuchet MS"/>
                <a:cs typeface="Trebuchet MS"/>
              </a:rPr>
              <a:t>part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 the </a:t>
            </a:r>
            <a:r>
              <a:rPr dirty="0" sz="1650" spc="-35">
                <a:solidFill>
                  <a:srgbClr val="616161"/>
                </a:solidFill>
                <a:latin typeface="Trebuchet MS"/>
                <a:cs typeface="Trebuchet MS"/>
              </a:rPr>
              <a:t>technique. </a:t>
            </a:r>
            <a:r>
              <a:rPr dirty="0" sz="1650" spc="35">
                <a:solidFill>
                  <a:srgbClr val="616161"/>
                </a:solidFill>
                <a:latin typeface="Trebuchet MS"/>
                <a:cs typeface="Trebuchet MS"/>
              </a:rPr>
              <a:t>These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coeﬃcients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capture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localized </a:t>
            </a:r>
            <a:r>
              <a:rPr dirty="0" sz="1650" spc="10">
                <a:solidFill>
                  <a:srgbClr val="616161"/>
                </a:solidFill>
                <a:latin typeface="Trebuchet MS"/>
                <a:cs typeface="Trebuchet MS"/>
              </a:rPr>
              <a:t>changes, </a:t>
            </a:r>
            <a:r>
              <a:rPr dirty="0" sz="1650" spc="15">
                <a:solidFill>
                  <a:srgbClr val="616161"/>
                </a:solidFill>
                <a:latin typeface="Trebuchet MS"/>
                <a:cs typeface="Trebuchet MS"/>
              </a:rPr>
              <a:t>sharp </a:t>
            </a:r>
            <a:r>
              <a:rPr dirty="0" sz="1650" spc="-45">
                <a:solidFill>
                  <a:srgbClr val="616161"/>
                </a:solidFill>
                <a:latin typeface="Trebuchet MS"/>
                <a:cs typeface="Trebuchet MS"/>
              </a:rPr>
              <a:t>transitions, </a:t>
            </a:r>
            <a:r>
              <a:rPr dirty="0" sz="1650" spc="20">
                <a:solidFill>
                  <a:srgbClr val="616161"/>
                </a:solidFill>
                <a:latin typeface="Trebuchet MS"/>
                <a:cs typeface="Trebuchet MS"/>
              </a:rPr>
              <a:t>edges, and </a:t>
            </a:r>
            <a:r>
              <a:rPr dirty="0" sz="1650" spc="-20">
                <a:solidFill>
                  <a:srgbClr val="616161"/>
                </a:solidFill>
                <a:latin typeface="Trebuchet MS"/>
                <a:cs typeface="Trebuchet MS"/>
              </a:rPr>
              <a:t>ﬁne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details </a:t>
            </a:r>
            <a:r>
              <a:rPr dirty="0" sz="1650" spc="-5">
                <a:solidFill>
                  <a:srgbClr val="616161"/>
                </a:solidFill>
                <a:latin typeface="Trebuchet MS"/>
                <a:cs typeface="Trebuchet MS"/>
              </a:rPr>
              <a:t>present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in the </a:t>
            </a:r>
            <a:r>
              <a:rPr dirty="0" sz="1650" spc="-3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616161"/>
                </a:solidFill>
                <a:latin typeface="Trebuchet MS"/>
                <a:cs typeface="Trebuchet MS"/>
              </a:rPr>
              <a:t>original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5">
                <a:solidFill>
                  <a:srgbClr val="616161"/>
                </a:solidFill>
                <a:latin typeface="Trebuchet MS"/>
                <a:cs typeface="Trebuchet MS"/>
              </a:rPr>
              <a:t>signal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or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0">
                <a:solidFill>
                  <a:srgbClr val="616161"/>
                </a:solidFill>
                <a:latin typeface="Trebuchet MS"/>
                <a:cs typeface="Trebuchet MS"/>
              </a:rPr>
              <a:t>image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80">
                <a:solidFill>
                  <a:srgbClr val="616161"/>
                </a:solidFill>
                <a:latin typeface="Trebuchet MS"/>
                <a:cs typeface="Trebuchet MS"/>
              </a:rPr>
              <a:t>at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50">
                <a:solidFill>
                  <a:srgbClr val="616161"/>
                </a:solidFill>
                <a:latin typeface="Trebuchet MS"/>
                <a:cs typeface="Trebuchet MS"/>
              </a:rPr>
              <a:t>particular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15">
                <a:solidFill>
                  <a:srgbClr val="616161"/>
                </a:solidFill>
                <a:latin typeface="Trebuchet MS"/>
                <a:cs typeface="Trebuchet MS"/>
              </a:rPr>
              <a:t>scale.These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5">
                <a:solidFill>
                  <a:srgbClr val="616161"/>
                </a:solidFill>
                <a:latin typeface="Trebuchet MS"/>
                <a:cs typeface="Trebuchet MS"/>
              </a:rPr>
              <a:t>provide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35">
                <a:solidFill>
                  <a:srgbClr val="616161"/>
                </a:solidFill>
                <a:latin typeface="Trebuchet MS"/>
                <a:cs typeface="Trebuchet MS"/>
              </a:rPr>
              <a:t>High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10">
                <a:solidFill>
                  <a:srgbClr val="616161"/>
                </a:solidFill>
                <a:latin typeface="Trebuchet MS"/>
                <a:cs typeface="Trebuchet MS"/>
              </a:rPr>
              <a:t>Frequency</a:t>
            </a:r>
            <a:r>
              <a:rPr dirty="0" sz="1650" spc="-6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content</a:t>
            </a:r>
            <a:r>
              <a:rPr dirty="0" sz="1650" spc="-6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of </a:t>
            </a:r>
            <a:r>
              <a:rPr dirty="0" sz="1650" spc="-484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65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650" spc="-30">
                <a:solidFill>
                  <a:srgbClr val="616161"/>
                </a:solidFill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232"/>
            <a:ext cx="1306195" cy="4400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00" spc="10"/>
              <a:t>Process:</a:t>
            </a:r>
            <a:endParaRPr sz="2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4368" rIns="0" bIns="0" rtlCol="0" vert="horz">
            <a:spAutoFit/>
          </a:bodyPr>
          <a:lstStyle/>
          <a:p>
            <a:pPr marL="12700" marR="235585">
              <a:lnSpc>
                <a:spcPct val="114999"/>
              </a:lnSpc>
              <a:spcBef>
                <a:spcPts val="100"/>
              </a:spcBef>
            </a:pPr>
            <a:r>
              <a:rPr dirty="0" sz="2200" spc="5"/>
              <a:t>The</a:t>
            </a:r>
            <a:r>
              <a:rPr dirty="0" sz="2200" spc="-95"/>
              <a:t> </a:t>
            </a:r>
            <a:r>
              <a:rPr dirty="0" sz="2200" spc="-50"/>
              <a:t>Wavelet</a:t>
            </a:r>
            <a:r>
              <a:rPr dirty="0" sz="2200" spc="-95"/>
              <a:t> </a:t>
            </a:r>
            <a:r>
              <a:rPr dirty="0" sz="2200" spc="-55"/>
              <a:t>Transformation</a:t>
            </a:r>
            <a:r>
              <a:rPr dirty="0" sz="2200" spc="-95"/>
              <a:t> </a:t>
            </a:r>
            <a:r>
              <a:rPr dirty="0" sz="2200" spc="30"/>
              <a:t>Compression</a:t>
            </a:r>
            <a:r>
              <a:rPr dirty="0" sz="2200" spc="-95"/>
              <a:t> </a:t>
            </a:r>
            <a:r>
              <a:rPr dirty="0" sz="2200" spc="-35"/>
              <a:t>relies</a:t>
            </a:r>
            <a:r>
              <a:rPr dirty="0" sz="2200" spc="-95"/>
              <a:t> </a:t>
            </a:r>
            <a:r>
              <a:rPr dirty="0" sz="2200" spc="40"/>
              <a:t>on</a:t>
            </a:r>
            <a:r>
              <a:rPr dirty="0" sz="2200" spc="-95"/>
              <a:t> </a:t>
            </a:r>
            <a:r>
              <a:rPr dirty="0" sz="2200" spc="10"/>
              <a:t>averaging</a:t>
            </a:r>
            <a:r>
              <a:rPr dirty="0" sz="2200" spc="-95"/>
              <a:t> </a:t>
            </a:r>
            <a:r>
              <a:rPr dirty="0" sz="2200" spc="15"/>
              <a:t>and </a:t>
            </a:r>
            <a:r>
              <a:rPr dirty="0" sz="2200" spc="-650"/>
              <a:t> </a:t>
            </a:r>
            <a:r>
              <a:rPr dirty="0" sz="2200" spc="-30"/>
              <a:t>diﬀerencing</a:t>
            </a:r>
            <a:r>
              <a:rPr dirty="0" sz="2200" spc="-105"/>
              <a:t> </a:t>
            </a:r>
            <a:r>
              <a:rPr dirty="0" sz="2200" spc="5"/>
              <a:t>values</a:t>
            </a:r>
            <a:r>
              <a:rPr dirty="0" sz="2200" spc="-100"/>
              <a:t> </a:t>
            </a:r>
            <a:r>
              <a:rPr dirty="0" sz="2200" spc="-60"/>
              <a:t>of</a:t>
            </a:r>
            <a:r>
              <a:rPr dirty="0" sz="2200" spc="-100"/>
              <a:t> </a:t>
            </a:r>
            <a:r>
              <a:rPr dirty="0" sz="2200" spc="-60"/>
              <a:t>the</a:t>
            </a:r>
            <a:r>
              <a:rPr dirty="0" sz="2200" spc="-100"/>
              <a:t> </a:t>
            </a:r>
            <a:r>
              <a:rPr dirty="0" sz="2200"/>
              <a:t>image</a:t>
            </a:r>
            <a:r>
              <a:rPr dirty="0" sz="2200" spc="-105"/>
              <a:t> </a:t>
            </a:r>
            <a:r>
              <a:rPr dirty="0" sz="2200" spc="-125"/>
              <a:t>matrix.</a:t>
            </a:r>
            <a:endParaRPr sz="2200"/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2200" spc="5"/>
              <a:t>The</a:t>
            </a:r>
            <a:r>
              <a:rPr dirty="0" sz="2200" spc="-100"/>
              <a:t> </a:t>
            </a:r>
            <a:r>
              <a:rPr dirty="0" sz="2200" spc="-30"/>
              <a:t>Technique</a:t>
            </a:r>
            <a:r>
              <a:rPr dirty="0" sz="2200" spc="-100"/>
              <a:t> </a:t>
            </a:r>
            <a:r>
              <a:rPr dirty="0" sz="2200"/>
              <a:t>is</a:t>
            </a:r>
            <a:r>
              <a:rPr dirty="0" sz="2200" spc="-100"/>
              <a:t> </a:t>
            </a:r>
            <a:r>
              <a:rPr dirty="0" sz="2200" spc="55"/>
              <a:t>used</a:t>
            </a:r>
            <a:r>
              <a:rPr dirty="0" sz="2200" spc="-100"/>
              <a:t> </a:t>
            </a:r>
            <a:r>
              <a:rPr dirty="0" sz="2200" spc="-85"/>
              <a:t>for</a:t>
            </a:r>
            <a:r>
              <a:rPr dirty="0" sz="2200" spc="-100"/>
              <a:t> </a:t>
            </a:r>
            <a:r>
              <a:rPr dirty="0" sz="2200" spc="-15"/>
              <a:t>ﬁnding</a:t>
            </a:r>
            <a:r>
              <a:rPr dirty="0" sz="2200" spc="-100"/>
              <a:t> </a:t>
            </a:r>
            <a:r>
              <a:rPr dirty="0" sz="2200" spc="-60"/>
              <a:t>the</a:t>
            </a:r>
            <a:r>
              <a:rPr dirty="0" sz="2200" spc="-100"/>
              <a:t> </a:t>
            </a:r>
            <a:r>
              <a:rPr dirty="0" sz="2200" spc="-50"/>
              <a:t>Wavelet</a:t>
            </a:r>
            <a:r>
              <a:rPr dirty="0" sz="2200" spc="-100"/>
              <a:t> </a:t>
            </a:r>
            <a:r>
              <a:rPr dirty="0" sz="2200" spc="-55"/>
              <a:t>Transformation</a:t>
            </a:r>
            <a:r>
              <a:rPr dirty="0" sz="2200" spc="-110"/>
              <a:t> </a:t>
            </a:r>
            <a:r>
              <a:rPr dirty="0" sz="2200" spc="-50"/>
              <a:t>Matrix </a:t>
            </a:r>
            <a:r>
              <a:rPr dirty="0" sz="2200" spc="-645"/>
              <a:t> </a:t>
            </a:r>
            <a:r>
              <a:rPr dirty="0" sz="2200" spc="-30"/>
              <a:t>which</a:t>
            </a:r>
            <a:r>
              <a:rPr dirty="0" sz="2200" spc="-105"/>
              <a:t> </a:t>
            </a:r>
            <a:r>
              <a:rPr dirty="0" sz="2200"/>
              <a:t>is</a:t>
            </a:r>
            <a:r>
              <a:rPr dirty="0" sz="2200" spc="-100"/>
              <a:t> </a:t>
            </a:r>
            <a:r>
              <a:rPr dirty="0" sz="2200" spc="-25"/>
              <a:t>generally</a:t>
            </a:r>
            <a:r>
              <a:rPr dirty="0" sz="2200" spc="-100"/>
              <a:t> </a:t>
            </a:r>
            <a:r>
              <a:rPr dirty="0" sz="2200" spc="-20"/>
              <a:t>sparse.</a:t>
            </a:r>
            <a:endParaRPr sz="2200"/>
          </a:p>
          <a:p>
            <a:pPr marL="12700" marR="294640">
              <a:lnSpc>
                <a:spcPct val="114999"/>
              </a:lnSpc>
              <a:spcBef>
                <a:spcPts val="1200"/>
              </a:spcBef>
            </a:pPr>
            <a:r>
              <a:rPr dirty="0" sz="2200" spc="5"/>
              <a:t>The</a:t>
            </a:r>
            <a:r>
              <a:rPr dirty="0" sz="2200" spc="-100"/>
              <a:t> </a:t>
            </a:r>
            <a:r>
              <a:rPr dirty="0" sz="2200" spc="35"/>
              <a:t>sparse</a:t>
            </a:r>
            <a:r>
              <a:rPr dirty="0" sz="2200" spc="-95"/>
              <a:t> matrix </a:t>
            </a:r>
            <a:r>
              <a:rPr dirty="0" sz="2200" spc="-30"/>
              <a:t>which</a:t>
            </a:r>
            <a:r>
              <a:rPr dirty="0" sz="2200" spc="-95"/>
              <a:t> </a:t>
            </a:r>
            <a:r>
              <a:rPr dirty="0" sz="2200"/>
              <a:t>is</a:t>
            </a:r>
            <a:r>
              <a:rPr dirty="0" sz="2200" spc="-95"/>
              <a:t> </a:t>
            </a:r>
            <a:r>
              <a:rPr dirty="0" sz="2200" spc="-20"/>
              <a:t>easily</a:t>
            </a:r>
            <a:r>
              <a:rPr dirty="0" sz="2200" spc="-95"/>
              <a:t> </a:t>
            </a:r>
            <a:r>
              <a:rPr dirty="0" sz="2200" spc="-75"/>
              <a:t>transmittable</a:t>
            </a:r>
            <a:r>
              <a:rPr dirty="0" sz="2200" spc="-95"/>
              <a:t> </a:t>
            </a:r>
            <a:r>
              <a:rPr dirty="0" sz="2200" spc="15"/>
              <a:t>and</a:t>
            </a:r>
            <a:r>
              <a:rPr dirty="0" sz="2200" spc="-95"/>
              <a:t> </a:t>
            </a:r>
            <a:r>
              <a:rPr dirty="0" sz="2200" spc="-60"/>
              <a:t>the</a:t>
            </a:r>
            <a:r>
              <a:rPr dirty="0" sz="2200" spc="-95"/>
              <a:t> </a:t>
            </a:r>
            <a:r>
              <a:rPr dirty="0" sz="2200"/>
              <a:t>image</a:t>
            </a:r>
            <a:r>
              <a:rPr dirty="0" sz="2200" spc="-95"/>
              <a:t> </a:t>
            </a:r>
            <a:r>
              <a:rPr dirty="0" sz="2200"/>
              <a:t>can </a:t>
            </a:r>
            <a:r>
              <a:rPr dirty="0" sz="2200" spc="-645"/>
              <a:t> </a:t>
            </a:r>
            <a:r>
              <a:rPr dirty="0" sz="2200" spc="35"/>
              <a:t>be</a:t>
            </a:r>
            <a:r>
              <a:rPr dirty="0" sz="2200" spc="-100"/>
              <a:t> </a:t>
            </a:r>
            <a:r>
              <a:rPr dirty="0" sz="2200" spc="-20"/>
              <a:t>easily</a:t>
            </a:r>
            <a:r>
              <a:rPr dirty="0" sz="2200" spc="-100"/>
              <a:t> </a:t>
            </a:r>
            <a:r>
              <a:rPr dirty="0" sz="2200" spc="-30"/>
              <a:t>reconstructed</a:t>
            </a:r>
            <a:r>
              <a:rPr dirty="0" sz="2200" spc="-100"/>
              <a:t> </a:t>
            </a:r>
            <a:r>
              <a:rPr dirty="0" sz="2200" spc="-75"/>
              <a:t>from</a:t>
            </a:r>
            <a:r>
              <a:rPr dirty="0" sz="2200" spc="-100"/>
              <a:t> </a:t>
            </a:r>
            <a:r>
              <a:rPr dirty="0" sz="2200" spc="-60"/>
              <a:t>the</a:t>
            </a:r>
            <a:r>
              <a:rPr dirty="0" sz="2200" spc="-100"/>
              <a:t> </a:t>
            </a:r>
            <a:r>
              <a:rPr dirty="0" sz="2200" spc="35"/>
              <a:t>sparse</a:t>
            </a:r>
            <a:r>
              <a:rPr dirty="0" sz="2200" spc="-100"/>
              <a:t> </a:t>
            </a:r>
            <a:r>
              <a:rPr dirty="0" sz="2200" spc="-125"/>
              <a:t>matrix.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4146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5"/>
              <a:t>Averaging</a:t>
            </a:r>
            <a:r>
              <a:rPr dirty="0" spc="-125"/>
              <a:t> </a:t>
            </a:r>
            <a:r>
              <a:rPr dirty="0" spc="30"/>
              <a:t>and</a:t>
            </a:r>
            <a:r>
              <a:rPr dirty="0" spc="-125"/>
              <a:t> </a:t>
            </a:r>
            <a:r>
              <a:rPr dirty="0" spc="-10"/>
              <a:t>Diﬀerencing</a:t>
            </a:r>
            <a:r>
              <a:rPr dirty="0" spc="-125"/>
              <a:t> </a:t>
            </a:r>
            <a:r>
              <a:rPr dirty="0" spc="-50"/>
              <a:t>technique: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92770" cy="297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Technique</a:t>
            </a:r>
            <a:r>
              <a:rPr dirty="0" sz="18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dirty="0" sz="18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16161"/>
                </a:solidFill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 marL="469900" indent="-363220">
              <a:lnSpc>
                <a:spcPct val="100000"/>
              </a:lnSpc>
              <a:spcBef>
                <a:spcPts val="1525"/>
              </a:spcBef>
              <a:buFont typeface="Trebuchet MS"/>
              <a:buAutoNum type="arabicParenR"/>
              <a:tabLst>
                <a:tab pos="469265" algn="l"/>
                <a:tab pos="469900" algn="l"/>
              </a:tabLst>
            </a:pPr>
            <a:r>
              <a:rPr dirty="0" sz="1800" spc="-400">
                <a:solidFill>
                  <a:srgbClr val="616161"/>
                </a:solidFill>
                <a:latin typeface="Times New Roman"/>
                <a:cs typeface="Times New Roman"/>
              </a:rPr>
              <a:t></a:t>
            </a:r>
            <a:r>
              <a:rPr dirty="0" sz="1800" spc="10">
                <a:solidFill>
                  <a:srgbClr val="616161"/>
                </a:solidFill>
                <a:latin typeface="Times New Roman"/>
                <a:cs typeface="Times New Roman"/>
              </a:rPr>
              <a:t> </a:t>
            </a:r>
            <a:r>
              <a:rPr dirty="0" sz="1800" spc="15">
                <a:solidFill>
                  <a:srgbClr val="616161"/>
                </a:solidFill>
                <a:latin typeface="Trebuchet MS"/>
                <a:cs typeface="Trebuchet MS"/>
              </a:rPr>
              <a:t>Deal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each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vector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616161"/>
                </a:solidFill>
                <a:latin typeface="Trebuchet MS"/>
                <a:cs typeface="Trebuchet MS"/>
              </a:rPr>
              <a:t>(row)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matrix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616161"/>
                </a:solidFill>
                <a:latin typeface="Trebuchet MS"/>
                <a:cs typeface="Trebuchet MS"/>
              </a:rPr>
              <a:t>string.</a:t>
            </a:r>
            <a:endParaRPr sz="1800">
              <a:latin typeface="Trebuchet MS"/>
              <a:cs typeface="Trebuchet MS"/>
            </a:endParaRPr>
          </a:p>
          <a:p>
            <a:pPr marL="469900" indent="-419734">
              <a:lnSpc>
                <a:spcPct val="100000"/>
              </a:lnSpc>
              <a:spcBef>
                <a:spcPts val="32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1800" spc="50">
                <a:solidFill>
                  <a:srgbClr val="616161"/>
                </a:solidFill>
                <a:latin typeface="Trebuchet MS"/>
                <a:cs typeface="Trebuchet MS"/>
              </a:rPr>
              <a:t>No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w</a:t>
            </a:r>
            <a:r>
              <a:rPr dirty="0" sz="1800" spc="-250">
                <a:solidFill>
                  <a:srgbClr val="616161"/>
                </a:solidFill>
                <a:latin typeface="Trebuchet MS"/>
                <a:cs typeface="Trebuchet MS"/>
              </a:rPr>
              <a:t>,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616161"/>
                </a:solidFill>
                <a:latin typeface="Trebuchet MS"/>
                <a:cs typeface="Trebuchet MS"/>
              </a:rPr>
              <a:t>group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columns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pairs</a:t>
            </a:r>
            <a:endParaRPr sz="1800">
              <a:latin typeface="Trebuchet MS"/>
              <a:cs typeface="Trebuchet MS"/>
            </a:endParaRPr>
          </a:p>
          <a:p>
            <a:pPr marL="469900" marR="192405" indent="-412750">
              <a:lnSpc>
                <a:spcPct val="114999"/>
              </a:lnSpc>
              <a:buFont typeface="Trebuchet MS"/>
              <a:buAutoNum type="arabicParenR"/>
              <a:tabLst>
                <a:tab pos="469265" algn="l"/>
                <a:tab pos="469900" algn="l"/>
              </a:tabLst>
            </a:pPr>
            <a:r>
              <a:rPr dirty="0" sz="1800" spc="-400">
                <a:solidFill>
                  <a:srgbClr val="616161"/>
                </a:solidFill>
                <a:latin typeface="Times New Roman"/>
                <a:cs typeface="Times New Roman"/>
              </a:rPr>
              <a:t></a:t>
            </a:r>
            <a:r>
              <a:rPr dirty="0" sz="1800" spc="-375">
                <a:solidFill>
                  <a:srgbClr val="616161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We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replace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ﬁrst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616161"/>
                </a:solidFill>
                <a:latin typeface="Trebuchet MS"/>
                <a:cs typeface="Trebuchet MS"/>
              </a:rPr>
              <a:t>4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columns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row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with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average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these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pairs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and </a:t>
            </a:r>
            <a:r>
              <a:rPr dirty="0" sz="1800" spc="-53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replace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last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616161"/>
                </a:solidFill>
                <a:latin typeface="Trebuchet MS"/>
                <a:cs typeface="Trebuchet MS"/>
              </a:rPr>
              <a:t>4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columns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with 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½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16161"/>
                </a:solidFill>
                <a:latin typeface="Trebuchet MS"/>
                <a:cs typeface="Trebuchet MS"/>
              </a:rPr>
              <a:t>diﬀerence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these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16161"/>
                </a:solidFill>
                <a:latin typeface="Trebuchet MS"/>
                <a:cs typeface="Trebuchet MS"/>
              </a:rPr>
              <a:t>pairs.</a:t>
            </a:r>
            <a:endParaRPr sz="1800">
              <a:latin typeface="Trebuchet MS"/>
              <a:cs typeface="Trebuchet MS"/>
            </a:endParaRPr>
          </a:p>
          <a:p>
            <a:pPr marL="469900" marR="5080" indent="-413384">
              <a:lnSpc>
                <a:spcPct val="114999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We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repeat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16161"/>
                </a:solidFill>
                <a:latin typeface="Trebuchet MS"/>
                <a:cs typeface="Trebuchet MS"/>
              </a:rPr>
              <a:t>process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until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desired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level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compression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or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decomposition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 </a:t>
            </a:r>
            <a:r>
              <a:rPr dirty="0" sz="1800" spc="-52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reached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repeated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616161"/>
                </a:solidFill>
                <a:latin typeface="Trebuchet MS"/>
                <a:cs typeface="Trebuchet MS"/>
              </a:rPr>
              <a:t>on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rows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469900" marR="90805" indent="-420370">
              <a:lnSpc>
                <a:spcPct val="114999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This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16161"/>
                </a:solidFill>
                <a:latin typeface="Trebuchet MS"/>
                <a:cs typeface="Trebuchet MS"/>
              </a:rPr>
              <a:t>process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repeated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for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rows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them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616161"/>
                </a:solidFill>
                <a:latin typeface="Trebuchet MS"/>
                <a:cs typeface="Trebuchet MS"/>
              </a:rPr>
              <a:t>same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16161"/>
                </a:solidFill>
                <a:latin typeface="Trebuchet MS"/>
                <a:cs typeface="Trebuchet MS"/>
              </a:rPr>
              <a:t>process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repeated </a:t>
            </a:r>
            <a:r>
              <a:rPr dirty="0" sz="1800" spc="-52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for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columns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attain 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more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616161"/>
                </a:solidFill>
                <a:latin typeface="Trebuchet MS"/>
                <a:cs typeface="Trebuchet MS"/>
              </a:rPr>
              <a:t>sparsity.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8323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5"/>
              <a:t>Approximations</a:t>
            </a:r>
            <a:r>
              <a:rPr dirty="0" spc="-125"/>
              <a:t> </a:t>
            </a:r>
            <a:r>
              <a:rPr dirty="0" spc="30"/>
              <a:t>and</a:t>
            </a:r>
            <a:r>
              <a:rPr dirty="0" spc="-125"/>
              <a:t> </a:t>
            </a:r>
            <a:r>
              <a:rPr dirty="0" spc="15"/>
              <a:t>Compression: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10880" cy="300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compression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image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attained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by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16161"/>
                </a:solidFill>
                <a:latin typeface="Trebuchet MS"/>
                <a:cs typeface="Trebuchet MS"/>
              </a:rPr>
              <a:t>neglecting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small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details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616161"/>
                </a:solidFill>
                <a:latin typeface="Trebuchet MS"/>
                <a:cs typeface="Trebuchet MS"/>
              </a:rPr>
              <a:t>that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616161"/>
                </a:solidFill>
                <a:latin typeface="Trebuchet MS"/>
                <a:cs typeface="Trebuchet MS"/>
              </a:rPr>
              <a:t>being </a:t>
            </a:r>
            <a:r>
              <a:rPr dirty="0" sz="1800" spc="-53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shown.</a:t>
            </a:r>
            <a:endParaRPr sz="1800">
              <a:latin typeface="Trebuchet MS"/>
              <a:cs typeface="Trebuchet MS"/>
            </a:endParaRPr>
          </a:p>
          <a:p>
            <a:pPr marL="12700" marR="556260">
              <a:lnSpc>
                <a:spcPct val="114999"/>
              </a:lnSpc>
              <a:spcBef>
                <a:spcPts val="1200"/>
              </a:spcBef>
            </a:pP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small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details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include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16161"/>
                </a:solidFill>
                <a:latin typeface="Trebuchet MS"/>
                <a:cs typeface="Trebuchet MS"/>
              </a:rPr>
              <a:t>localized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changes,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sharp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16161"/>
                </a:solidFill>
                <a:latin typeface="Trebuchet MS"/>
                <a:cs typeface="Trebuchet MS"/>
              </a:rPr>
              <a:t>transitions,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edges,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16161"/>
                </a:solidFill>
                <a:latin typeface="Trebuchet MS"/>
                <a:cs typeface="Trebuchet MS"/>
              </a:rPr>
              <a:t>ﬁne </a:t>
            </a:r>
            <a:r>
              <a:rPr dirty="0" sz="1800" spc="-53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details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616161"/>
                </a:solidFill>
                <a:latin typeface="Trebuchet MS"/>
                <a:cs typeface="Trebuchet MS"/>
              </a:rPr>
              <a:t>present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which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16161"/>
                </a:solidFill>
                <a:latin typeface="Trebuchet MS"/>
                <a:cs typeface="Trebuchet MS"/>
              </a:rPr>
              <a:t>represented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by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Detail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616161"/>
                </a:solidFill>
                <a:latin typeface="Trebuchet MS"/>
                <a:cs typeface="Trebuchet MS"/>
              </a:rPr>
              <a:t>coeﬃcients.</a:t>
            </a:r>
            <a:endParaRPr sz="1800">
              <a:latin typeface="Trebuchet MS"/>
              <a:cs typeface="Trebuchet MS"/>
            </a:endParaRPr>
          </a:p>
          <a:p>
            <a:pPr marL="12700" marR="66675">
              <a:lnSpc>
                <a:spcPct val="114999"/>
              </a:lnSpc>
              <a:spcBef>
                <a:spcPts val="1200"/>
              </a:spcBef>
            </a:pP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attain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16161"/>
                </a:solidFill>
                <a:latin typeface="Trebuchet MS"/>
                <a:cs typeface="Trebuchet MS"/>
              </a:rPr>
              <a:t>compression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16161"/>
                </a:solidFill>
                <a:latin typeface="Trebuchet MS"/>
                <a:cs typeface="Trebuchet MS"/>
              </a:rPr>
              <a:t>certain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Threshold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16161"/>
                </a:solidFill>
                <a:latin typeface="Trebuchet MS"/>
                <a:cs typeface="Trebuchet MS"/>
              </a:rPr>
              <a:t>such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616161"/>
                </a:solidFill>
                <a:latin typeface="Trebuchet MS"/>
                <a:cs typeface="Trebuchet MS"/>
              </a:rPr>
              <a:t>that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616161"/>
                </a:solidFill>
                <a:latin typeface="Trebuchet MS"/>
                <a:cs typeface="Trebuchet MS"/>
              </a:rPr>
              <a:t>detail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coeﬃcients </a:t>
            </a:r>
            <a:r>
              <a:rPr dirty="0" sz="1800" spc="-52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below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616161"/>
                </a:solidFill>
                <a:latin typeface="Trebuchet MS"/>
                <a:cs typeface="Trebuchet MS"/>
              </a:rPr>
              <a:t>that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value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neglected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616161"/>
                </a:solidFill>
                <a:latin typeface="Trebuchet MS"/>
                <a:cs typeface="Trebuchet MS"/>
              </a:rPr>
              <a:t>i</a:t>
            </a:r>
            <a:r>
              <a:rPr dirty="0" sz="1800" spc="-215">
                <a:solidFill>
                  <a:srgbClr val="616161"/>
                </a:solidFill>
                <a:latin typeface="Trebuchet MS"/>
                <a:cs typeface="Trebuchet MS"/>
              </a:rPr>
              <a:t>.</a:t>
            </a:r>
            <a:r>
              <a:rPr dirty="0" sz="1800" spc="15">
                <a:solidFill>
                  <a:srgbClr val="616161"/>
                </a:solidFill>
                <a:latin typeface="Trebuchet MS"/>
                <a:cs typeface="Trebuchet MS"/>
              </a:rPr>
              <a:t>e</a:t>
            </a:r>
            <a:r>
              <a:rPr dirty="0" sz="1800" spc="-250">
                <a:solidFill>
                  <a:srgbClr val="616161"/>
                </a:solidFill>
                <a:latin typeface="Trebuchet MS"/>
                <a:cs typeface="Trebuchet MS"/>
              </a:rPr>
              <a:t>.,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616161"/>
                </a:solidFill>
                <a:latin typeface="Trebuchet MS"/>
                <a:cs typeface="Trebuchet MS"/>
              </a:rPr>
              <a:t>we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willing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16161"/>
                </a:solidFill>
                <a:latin typeface="Trebuchet MS"/>
                <a:cs typeface="Trebuchet MS"/>
              </a:rPr>
              <a:t>sacriﬁce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616161"/>
                </a:solidFill>
                <a:latin typeface="Trebuchet MS"/>
                <a:cs typeface="Trebuchet MS"/>
              </a:rPr>
              <a:t>some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level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of 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detailing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attain </a:t>
            </a:r>
            <a:r>
              <a:rPr dirty="0" sz="1800" spc="40">
                <a:solidFill>
                  <a:srgbClr val="616161"/>
                </a:solidFill>
                <a:latin typeface="Trebuchet MS"/>
                <a:cs typeface="Trebuchet MS"/>
              </a:rPr>
              <a:t>some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16161"/>
                </a:solidFill>
                <a:latin typeface="Trebuchet MS"/>
                <a:cs typeface="Trebuchet MS"/>
              </a:rPr>
              <a:t>level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16161"/>
                </a:solidFill>
                <a:latin typeface="Trebuchet MS"/>
                <a:cs typeface="Trebuchet MS"/>
              </a:rPr>
              <a:t>compression.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This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16161"/>
                </a:solidFill>
                <a:latin typeface="Trebuchet MS"/>
                <a:cs typeface="Trebuchet MS"/>
              </a:rPr>
              <a:t>process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1800" spc="-8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16161"/>
                </a:solidFill>
                <a:latin typeface="Trebuchet MS"/>
                <a:cs typeface="Trebuchet MS"/>
              </a:rPr>
              <a:t>called</a:t>
            </a:r>
            <a:r>
              <a:rPr dirty="0" sz="1800" spc="-7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16161"/>
                </a:solidFill>
                <a:latin typeface="Trebuchet MS"/>
                <a:cs typeface="Trebuchet MS"/>
              </a:rPr>
              <a:t>Thresholding.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7129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5"/>
              <a:t>Lossy</a:t>
            </a:r>
            <a:r>
              <a:rPr dirty="0" spc="-120"/>
              <a:t> </a:t>
            </a:r>
            <a:r>
              <a:rPr dirty="0" spc="30"/>
              <a:t>and</a:t>
            </a:r>
            <a:r>
              <a:rPr dirty="0" spc="-120"/>
              <a:t> </a:t>
            </a:r>
            <a:r>
              <a:rPr dirty="0" spc="70"/>
              <a:t>Lossless</a:t>
            </a:r>
            <a:r>
              <a:rPr dirty="0" spc="-120"/>
              <a:t> </a:t>
            </a:r>
            <a:r>
              <a:rPr dirty="0" spc="15"/>
              <a:t>Compression: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14999"/>
              </a:lnSpc>
              <a:spcBef>
                <a:spcPts val="100"/>
              </a:spcBef>
            </a:pPr>
            <a:r>
              <a:rPr dirty="0" spc="-70"/>
              <a:t>After</a:t>
            </a:r>
            <a:r>
              <a:rPr dirty="0" spc="-85"/>
              <a:t> </a:t>
            </a:r>
            <a:r>
              <a:rPr dirty="0"/>
              <a:t>making</a:t>
            </a:r>
            <a:r>
              <a:rPr dirty="0" spc="-80"/>
              <a:t> </a:t>
            </a:r>
            <a:r>
              <a:rPr dirty="0" spc="40"/>
              <a:t>changes</a:t>
            </a:r>
            <a:r>
              <a:rPr dirty="0" spc="-80"/>
              <a:t> </a:t>
            </a:r>
            <a:r>
              <a:rPr dirty="0" spc="-65"/>
              <a:t>to</a:t>
            </a:r>
            <a:r>
              <a:rPr dirty="0" spc="-80"/>
              <a:t> </a:t>
            </a:r>
            <a:r>
              <a:rPr dirty="0" spc="-55"/>
              <a:t>the</a:t>
            </a:r>
            <a:r>
              <a:rPr dirty="0" spc="-85"/>
              <a:t> </a:t>
            </a:r>
            <a:r>
              <a:rPr dirty="0" spc="-40"/>
              <a:t>Wavelet</a:t>
            </a:r>
            <a:r>
              <a:rPr dirty="0" spc="-80"/>
              <a:t> </a:t>
            </a:r>
            <a:r>
              <a:rPr dirty="0" spc="-75"/>
              <a:t>Matrix,</a:t>
            </a:r>
            <a:r>
              <a:rPr dirty="0" spc="-80"/>
              <a:t> </a:t>
            </a:r>
            <a:r>
              <a:rPr dirty="0" spc="5"/>
              <a:t>we</a:t>
            </a:r>
            <a:r>
              <a:rPr dirty="0" spc="-80"/>
              <a:t> </a:t>
            </a:r>
            <a:r>
              <a:rPr dirty="0"/>
              <a:t>can</a:t>
            </a:r>
            <a:r>
              <a:rPr dirty="0" spc="-85"/>
              <a:t> </a:t>
            </a:r>
            <a:r>
              <a:rPr dirty="0" spc="-35"/>
              <a:t>reconstruct</a:t>
            </a:r>
            <a:r>
              <a:rPr dirty="0" spc="-80"/>
              <a:t> </a:t>
            </a:r>
            <a:r>
              <a:rPr dirty="0" spc="-55"/>
              <a:t>the</a:t>
            </a:r>
            <a:r>
              <a:rPr dirty="0" spc="-80"/>
              <a:t> </a:t>
            </a:r>
            <a:r>
              <a:rPr dirty="0"/>
              <a:t>image </a:t>
            </a:r>
            <a:r>
              <a:rPr dirty="0" spc="-555"/>
              <a:t> </a:t>
            </a:r>
            <a:r>
              <a:rPr dirty="0" spc="-85"/>
              <a:t>matrix </a:t>
            </a:r>
            <a:r>
              <a:rPr dirty="0" spc="-40"/>
              <a:t>again. </a:t>
            </a:r>
            <a:r>
              <a:rPr dirty="0" spc="-5"/>
              <a:t>This </a:t>
            </a:r>
            <a:r>
              <a:rPr dirty="0" spc="-65"/>
              <a:t>wouldn’t </a:t>
            </a:r>
            <a:r>
              <a:rPr dirty="0" spc="30"/>
              <a:t>be </a:t>
            </a:r>
            <a:r>
              <a:rPr dirty="0" spc="-55"/>
              <a:t>the </a:t>
            </a:r>
            <a:r>
              <a:rPr dirty="0" spc="25"/>
              <a:t>same </a:t>
            </a:r>
            <a:r>
              <a:rPr dirty="0" spc="55"/>
              <a:t>as </a:t>
            </a:r>
            <a:r>
              <a:rPr dirty="0" spc="-55"/>
              <a:t>the </a:t>
            </a:r>
            <a:r>
              <a:rPr dirty="0" spc="-35"/>
              <a:t>original </a:t>
            </a:r>
            <a:r>
              <a:rPr dirty="0" spc="10"/>
              <a:t>Image </a:t>
            </a:r>
            <a:r>
              <a:rPr dirty="0" spc="30"/>
              <a:t>because </a:t>
            </a:r>
            <a:r>
              <a:rPr dirty="0" spc="-50"/>
              <a:t>of </a:t>
            </a:r>
            <a:r>
              <a:rPr dirty="0" spc="-55"/>
              <a:t>the </a:t>
            </a:r>
            <a:r>
              <a:rPr dirty="0" spc="-50"/>
              <a:t> </a:t>
            </a:r>
            <a:r>
              <a:rPr dirty="0" spc="-40"/>
              <a:t>detailing</a:t>
            </a:r>
            <a:r>
              <a:rPr dirty="0" spc="-85"/>
              <a:t> </a:t>
            </a:r>
            <a:r>
              <a:rPr dirty="0" spc="5"/>
              <a:t>we</a:t>
            </a:r>
            <a:r>
              <a:rPr dirty="0" spc="-85"/>
              <a:t> </a:t>
            </a:r>
            <a:r>
              <a:rPr dirty="0" spc="40"/>
              <a:t>gave</a:t>
            </a:r>
            <a:r>
              <a:rPr dirty="0" spc="-85"/>
              <a:t> </a:t>
            </a:r>
            <a:r>
              <a:rPr dirty="0" spc="15"/>
              <a:t>up</a:t>
            </a:r>
            <a:r>
              <a:rPr dirty="0" spc="-85"/>
              <a:t> </a:t>
            </a:r>
            <a:r>
              <a:rPr dirty="0" spc="-65"/>
              <a:t>to</a:t>
            </a:r>
            <a:r>
              <a:rPr dirty="0" spc="-85"/>
              <a:t> </a:t>
            </a:r>
            <a:r>
              <a:rPr dirty="0" spc="-5"/>
              <a:t>achieve</a:t>
            </a:r>
            <a:r>
              <a:rPr dirty="0" spc="-85"/>
              <a:t> </a:t>
            </a:r>
            <a:r>
              <a:rPr dirty="0" spc="15"/>
              <a:t>compression</a:t>
            </a:r>
            <a:r>
              <a:rPr dirty="0" spc="-85"/>
              <a:t> </a:t>
            </a:r>
            <a:r>
              <a:rPr dirty="0" spc="-55"/>
              <a:t>in</a:t>
            </a:r>
            <a:r>
              <a:rPr dirty="0" spc="-80"/>
              <a:t> </a:t>
            </a:r>
            <a:r>
              <a:rPr dirty="0"/>
              <a:t>Thresholding</a:t>
            </a:r>
            <a:r>
              <a:rPr dirty="0" spc="-85"/>
              <a:t> </a:t>
            </a:r>
            <a:r>
              <a:rPr dirty="0" spc="-35"/>
              <a:t>stage.</a:t>
            </a:r>
          </a:p>
          <a:p>
            <a:pPr marL="12700" marR="141605" indent="457200">
              <a:lnSpc>
                <a:spcPct val="114999"/>
              </a:lnSpc>
              <a:spcBef>
                <a:spcPts val="1200"/>
              </a:spcBef>
            </a:pPr>
            <a:r>
              <a:rPr dirty="0" spc="5"/>
              <a:t>The</a:t>
            </a:r>
            <a:r>
              <a:rPr dirty="0" spc="-85"/>
              <a:t> </a:t>
            </a:r>
            <a:r>
              <a:rPr dirty="0"/>
              <a:t>Threshold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 spc="-20"/>
              <a:t>generally</a:t>
            </a:r>
            <a:r>
              <a:rPr dirty="0" spc="-85"/>
              <a:t> </a:t>
            </a:r>
            <a:r>
              <a:rPr dirty="0" spc="35"/>
              <a:t>chosen</a:t>
            </a:r>
            <a:r>
              <a:rPr dirty="0" spc="-80"/>
              <a:t> </a:t>
            </a:r>
            <a:r>
              <a:rPr dirty="0" spc="-65"/>
              <a:t>to</a:t>
            </a:r>
            <a:r>
              <a:rPr dirty="0" spc="-80"/>
              <a:t> </a:t>
            </a:r>
            <a:r>
              <a:rPr dirty="0" spc="30"/>
              <a:t>be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25"/>
              <a:t>non</a:t>
            </a:r>
            <a:r>
              <a:rPr dirty="0" spc="-80"/>
              <a:t> </a:t>
            </a:r>
            <a:r>
              <a:rPr dirty="0" spc="-15"/>
              <a:t>negative</a:t>
            </a:r>
            <a:r>
              <a:rPr dirty="0" spc="-85"/>
              <a:t> </a:t>
            </a:r>
            <a:r>
              <a:rPr dirty="0" spc="-20"/>
              <a:t>value</a:t>
            </a:r>
            <a:r>
              <a:rPr dirty="0" spc="-80"/>
              <a:t> </a:t>
            </a:r>
            <a:r>
              <a:rPr dirty="0" spc="-265"/>
              <a:t>.</a:t>
            </a:r>
            <a:r>
              <a:rPr dirty="0" spc="-80"/>
              <a:t> </a:t>
            </a:r>
            <a:r>
              <a:rPr dirty="0" spc="25"/>
              <a:t>When</a:t>
            </a:r>
            <a:r>
              <a:rPr dirty="0" spc="-85"/>
              <a:t> </a:t>
            </a:r>
            <a:r>
              <a:rPr dirty="0" spc="-55"/>
              <a:t>the </a:t>
            </a:r>
            <a:r>
              <a:rPr dirty="0" spc="-555"/>
              <a:t> </a:t>
            </a:r>
            <a:r>
              <a:rPr dirty="0" spc="-20"/>
              <a:t>threshold value </a:t>
            </a:r>
            <a:r>
              <a:rPr dirty="0"/>
              <a:t>is </a:t>
            </a:r>
            <a:r>
              <a:rPr dirty="0" spc="-20"/>
              <a:t>set </a:t>
            </a:r>
            <a:r>
              <a:rPr dirty="0" spc="-65"/>
              <a:t>to </a:t>
            </a:r>
            <a:r>
              <a:rPr dirty="0" spc="30"/>
              <a:t>be </a:t>
            </a:r>
            <a:r>
              <a:rPr dirty="0" spc="-5"/>
              <a:t>zero </a:t>
            </a:r>
            <a:r>
              <a:rPr dirty="0" spc="-40"/>
              <a:t>then </a:t>
            </a:r>
            <a:r>
              <a:rPr dirty="0" spc="-25"/>
              <a:t>essentially </a:t>
            </a:r>
            <a:r>
              <a:rPr dirty="0" spc="-15"/>
              <a:t>nothing </a:t>
            </a:r>
            <a:r>
              <a:rPr dirty="0" spc="40"/>
              <a:t>changes </a:t>
            </a:r>
            <a:r>
              <a:rPr dirty="0" spc="-55"/>
              <a:t>in the </a:t>
            </a:r>
            <a:r>
              <a:rPr dirty="0" spc="-50"/>
              <a:t> </a:t>
            </a:r>
            <a:r>
              <a:rPr dirty="0" spc="-40"/>
              <a:t>wavelet </a:t>
            </a:r>
            <a:r>
              <a:rPr dirty="0" spc="-110"/>
              <a:t>matrix. </a:t>
            </a:r>
            <a:r>
              <a:rPr dirty="0" spc="130"/>
              <a:t>So </a:t>
            </a:r>
            <a:r>
              <a:rPr dirty="0" spc="5"/>
              <a:t>we </a:t>
            </a:r>
            <a:r>
              <a:rPr dirty="0" spc="-85"/>
              <a:t>won’t </a:t>
            </a:r>
            <a:r>
              <a:rPr dirty="0" spc="20"/>
              <a:t>lose </a:t>
            </a:r>
            <a:r>
              <a:rPr dirty="0" spc="-20"/>
              <a:t>anything </a:t>
            </a:r>
            <a:r>
              <a:rPr dirty="0" spc="-90"/>
              <a:t>after </a:t>
            </a:r>
            <a:r>
              <a:rPr dirty="0" spc="-25"/>
              <a:t>reconstructing </a:t>
            </a:r>
            <a:r>
              <a:rPr dirty="0" spc="-55"/>
              <a:t>the </a:t>
            </a:r>
            <a:r>
              <a:rPr dirty="0"/>
              <a:t>image </a:t>
            </a:r>
            <a:r>
              <a:rPr dirty="0" spc="5"/>
              <a:t> </a:t>
            </a:r>
            <a:r>
              <a:rPr dirty="0" spc="-110"/>
              <a:t>matrix.</a:t>
            </a:r>
          </a:p>
          <a:p>
            <a:pPr marL="12700" marR="301625" indent="457200">
              <a:lnSpc>
                <a:spcPct val="114999"/>
              </a:lnSpc>
              <a:spcBef>
                <a:spcPts val="1200"/>
              </a:spcBef>
            </a:pPr>
            <a:r>
              <a:rPr dirty="0" spc="-5"/>
              <a:t>This</a:t>
            </a:r>
            <a:r>
              <a:rPr dirty="0" spc="-85"/>
              <a:t> </a:t>
            </a:r>
            <a:r>
              <a:rPr dirty="0" spc="35"/>
              <a:t>process</a:t>
            </a:r>
            <a:r>
              <a:rPr dirty="0" spc="-85"/>
              <a:t> </a:t>
            </a:r>
            <a:r>
              <a:rPr dirty="0" spc="-50"/>
              <a:t>of</a:t>
            </a:r>
            <a:r>
              <a:rPr dirty="0" spc="-80"/>
              <a:t> </a:t>
            </a:r>
            <a:r>
              <a:rPr dirty="0" spc="-40"/>
              <a:t>not</a:t>
            </a:r>
            <a:r>
              <a:rPr dirty="0" spc="-85"/>
              <a:t> </a:t>
            </a:r>
            <a:r>
              <a:rPr dirty="0" spc="10"/>
              <a:t>losing</a:t>
            </a:r>
            <a:r>
              <a:rPr dirty="0" spc="-80"/>
              <a:t> </a:t>
            </a:r>
            <a:r>
              <a:rPr dirty="0" spc="-20"/>
              <a:t>anything</a:t>
            </a:r>
            <a:r>
              <a:rPr dirty="0" spc="-85"/>
              <a:t> </a:t>
            </a:r>
            <a:r>
              <a:rPr dirty="0" spc="-55"/>
              <a:t>but</a:t>
            </a:r>
            <a:r>
              <a:rPr dirty="0" spc="-85"/>
              <a:t> </a:t>
            </a:r>
            <a:r>
              <a:rPr dirty="0" spc="15"/>
              <a:t>being</a:t>
            </a:r>
            <a:r>
              <a:rPr dirty="0" spc="-80"/>
              <a:t> </a:t>
            </a:r>
            <a:r>
              <a:rPr dirty="0" spc="-20"/>
              <a:t>able</a:t>
            </a:r>
            <a:r>
              <a:rPr dirty="0" spc="-85"/>
              <a:t> </a:t>
            </a:r>
            <a:r>
              <a:rPr dirty="0" spc="-65"/>
              <a:t>to</a:t>
            </a:r>
            <a:r>
              <a:rPr dirty="0" spc="-80"/>
              <a:t> </a:t>
            </a:r>
            <a:r>
              <a:rPr dirty="0" spc="25"/>
              <a:t>compress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 spc="-35"/>
              <a:t>called </a:t>
            </a:r>
            <a:r>
              <a:rPr dirty="0" spc="-555"/>
              <a:t> </a:t>
            </a:r>
            <a:r>
              <a:rPr dirty="0" spc="45"/>
              <a:t>Lossless</a:t>
            </a:r>
            <a:r>
              <a:rPr dirty="0" spc="-90"/>
              <a:t> </a:t>
            </a:r>
            <a:r>
              <a:rPr dirty="0" spc="15"/>
              <a:t>compression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65518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5"/>
              <a:t>Lossy</a:t>
            </a:r>
            <a:r>
              <a:rPr dirty="0" spc="-110"/>
              <a:t> </a:t>
            </a:r>
            <a:r>
              <a:rPr dirty="0" spc="30"/>
              <a:t>and</a:t>
            </a:r>
            <a:r>
              <a:rPr dirty="0" spc="-105"/>
              <a:t> </a:t>
            </a:r>
            <a:r>
              <a:rPr dirty="0" spc="70"/>
              <a:t>Lossless</a:t>
            </a:r>
            <a:r>
              <a:rPr dirty="0" spc="-110"/>
              <a:t> </a:t>
            </a:r>
            <a:r>
              <a:rPr dirty="0" spc="-5"/>
              <a:t>compression: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6826"/>
            <a:ext cx="7916545" cy="1802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100" spc="30">
                <a:solidFill>
                  <a:srgbClr val="616161"/>
                </a:solidFill>
                <a:latin typeface="Trebuchet MS"/>
                <a:cs typeface="Trebuchet MS"/>
              </a:rPr>
              <a:t>When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616161"/>
                </a:solidFill>
                <a:latin typeface="Trebuchet MS"/>
                <a:cs typeface="Trebuchet MS"/>
              </a:rPr>
              <a:t>threshold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616161"/>
                </a:solidFill>
                <a:latin typeface="Trebuchet MS"/>
                <a:cs typeface="Trebuchet MS"/>
              </a:rPr>
              <a:t>non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5">
                <a:solidFill>
                  <a:srgbClr val="616161"/>
                </a:solidFill>
                <a:latin typeface="Trebuchet MS"/>
                <a:cs typeface="Trebuchet MS"/>
              </a:rPr>
              <a:t>zero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616161"/>
                </a:solidFill>
                <a:latin typeface="Trebuchet MS"/>
                <a:cs typeface="Trebuchet MS"/>
              </a:rPr>
              <a:t>we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114">
                <a:solidFill>
                  <a:srgbClr val="616161"/>
                </a:solidFill>
                <a:latin typeface="Trebuchet MS"/>
                <a:cs typeface="Trebuchet MS"/>
              </a:rPr>
              <a:t>will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616161"/>
                </a:solidFill>
                <a:latin typeface="Trebuchet MS"/>
                <a:cs typeface="Trebuchet MS"/>
              </a:rPr>
              <a:t>lose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616161"/>
                </a:solidFill>
                <a:latin typeface="Trebuchet MS"/>
                <a:cs typeface="Trebuchet MS"/>
              </a:rPr>
              <a:t>some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70">
                <a:solidFill>
                  <a:srgbClr val="616161"/>
                </a:solidFill>
                <a:latin typeface="Trebuchet MS"/>
                <a:cs typeface="Trebuchet MS"/>
              </a:rPr>
              <a:t>detail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616161"/>
                </a:solidFill>
                <a:latin typeface="Trebuchet MS"/>
                <a:cs typeface="Trebuchet MS"/>
              </a:rPr>
              <a:t>coeﬃcients </a:t>
            </a:r>
            <a:r>
              <a:rPr dirty="0" sz="2100" spc="-61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616161"/>
                </a:solidFill>
                <a:latin typeface="Trebuchet MS"/>
                <a:cs typeface="Trebuchet MS"/>
              </a:rPr>
              <a:t>which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616161"/>
                </a:solidFill>
                <a:latin typeface="Trebuchet MS"/>
                <a:cs typeface="Trebuchet MS"/>
              </a:rPr>
              <a:t>results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616161"/>
                </a:solidFill>
                <a:latin typeface="Trebuchet MS"/>
                <a:cs typeface="Trebuchet MS"/>
              </a:rPr>
              <a:t>losing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35">
                <a:solidFill>
                  <a:srgbClr val="616161"/>
                </a:solidFill>
                <a:latin typeface="Trebuchet MS"/>
                <a:cs typeface="Trebuchet MS"/>
              </a:rPr>
              <a:t>ﬁne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45">
                <a:solidFill>
                  <a:srgbClr val="616161"/>
                </a:solidFill>
                <a:latin typeface="Trebuchet MS"/>
                <a:cs typeface="Trebuchet MS"/>
              </a:rPr>
              <a:t>details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55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50">
                <a:solidFill>
                  <a:srgbClr val="616161"/>
                </a:solidFill>
                <a:latin typeface="Trebuchet MS"/>
                <a:cs typeface="Trebuchet MS"/>
              </a:rPr>
              <a:t>image.</a:t>
            </a:r>
            <a:endParaRPr sz="2100">
              <a:latin typeface="Trebuchet MS"/>
              <a:cs typeface="Trebuchet MS"/>
            </a:endParaRPr>
          </a:p>
          <a:p>
            <a:pPr marL="12700" marR="2496185">
              <a:lnSpc>
                <a:spcPct val="162600"/>
              </a:lnSpc>
            </a:pPr>
            <a:r>
              <a:rPr dirty="0" sz="2100" spc="-5">
                <a:solidFill>
                  <a:srgbClr val="616161"/>
                </a:solidFill>
                <a:latin typeface="Trebuchet MS"/>
                <a:cs typeface="Trebuchet MS"/>
              </a:rPr>
              <a:t>This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616161"/>
                </a:solidFill>
                <a:latin typeface="Trebuchet MS"/>
                <a:cs typeface="Trebuchet MS"/>
              </a:rPr>
              <a:t>results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15">
                <a:solidFill>
                  <a:srgbClr val="616161"/>
                </a:solidFill>
                <a:latin typeface="Trebuchet MS"/>
                <a:cs typeface="Trebuchet MS"/>
              </a:rPr>
              <a:t>decrease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5">
                <a:solidFill>
                  <a:srgbClr val="616161"/>
                </a:solidFill>
                <a:latin typeface="Trebuchet MS"/>
                <a:cs typeface="Trebuchet MS"/>
              </a:rPr>
              <a:t>quality</a:t>
            </a:r>
            <a:r>
              <a:rPr dirty="0" sz="21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55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6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616161"/>
                </a:solidFill>
                <a:latin typeface="Trebuchet MS"/>
                <a:cs typeface="Trebuchet MS"/>
              </a:rPr>
              <a:t>image </a:t>
            </a:r>
            <a:r>
              <a:rPr dirty="0" sz="2100" spc="-61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5">
                <a:solidFill>
                  <a:srgbClr val="616161"/>
                </a:solidFill>
                <a:latin typeface="Trebuchet MS"/>
                <a:cs typeface="Trebuchet MS"/>
              </a:rPr>
              <a:t>This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-40">
                <a:solidFill>
                  <a:srgbClr val="616161"/>
                </a:solidFill>
                <a:latin typeface="Trebuchet MS"/>
                <a:cs typeface="Trebuchet MS"/>
              </a:rPr>
              <a:t>called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616161"/>
                </a:solidFill>
                <a:latin typeface="Trebuchet MS"/>
                <a:cs typeface="Trebuchet MS"/>
              </a:rPr>
              <a:t>Lossless</a:t>
            </a:r>
            <a:r>
              <a:rPr dirty="0" sz="21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616161"/>
                </a:solidFill>
                <a:latin typeface="Trebuchet MS"/>
                <a:cs typeface="Trebuchet MS"/>
              </a:rPr>
              <a:t>Compression.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582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Calculating</a:t>
            </a:r>
            <a:r>
              <a:rPr dirty="0" spc="-105"/>
              <a:t> </a:t>
            </a:r>
            <a:r>
              <a:rPr dirty="0" spc="-45"/>
              <a:t>Wavelet</a:t>
            </a:r>
            <a:r>
              <a:rPr dirty="0" spc="-105"/>
              <a:t> </a:t>
            </a:r>
            <a:r>
              <a:rPr dirty="0" spc="-50"/>
              <a:t>Matrix</a:t>
            </a:r>
            <a:r>
              <a:rPr dirty="0" spc="-110"/>
              <a:t> </a:t>
            </a:r>
            <a:r>
              <a:rPr dirty="0" sz="1500" spc="-50"/>
              <a:t>(Without</a:t>
            </a:r>
            <a:r>
              <a:rPr dirty="0" sz="1500" spc="-55"/>
              <a:t> </a:t>
            </a:r>
            <a:r>
              <a:rPr dirty="0" sz="1500" spc="55"/>
              <a:t>A&amp;D</a:t>
            </a:r>
            <a:r>
              <a:rPr dirty="0" sz="1500" spc="-60"/>
              <a:t> </a:t>
            </a:r>
            <a:r>
              <a:rPr dirty="0" sz="1500" spc="-45"/>
              <a:t>Technique):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384725" y="1169620"/>
            <a:ext cx="8355330" cy="278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4930">
              <a:lnSpc>
                <a:spcPct val="114999"/>
              </a:lnSpc>
              <a:spcBef>
                <a:spcPts val="100"/>
              </a:spcBef>
            </a:pPr>
            <a:r>
              <a:rPr dirty="0" sz="20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616161"/>
                </a:solidFill>
                <a:latin typeface="Trebuchet MS"/>
                <a:cs typeface="Trebuchet MS"/>
              </a:rPr>
              <a:t>Wavelet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616161"/>
                </a:solidFill>
                <a:latin typeface="Trebuchet MS"/>
                <a:cs typeface="Trebuchet MS"/>
              </a:rPr>
              <a:t>Transformation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616161"/>
                </a:solidFill>
                <a:latin typeface="Trebuchet MS"/>
                <a:cs typeface="Trebuchet MS"/>
              </a:rPr>
              <a:t>Matrix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can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16161"/>
                </a:solidFill>
                <a:latin typeface="Trebuchet MS"/>
                <a:cs typeface="Trebuchet MS"/>
              </a:rPr>
              <a:t>also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616161"/>
                </a:solidFill>
                <a:latin typeface="Trebuchet MS"/>
                <a:cs typeface="Trebuchet MS"/>
              </a:rPr>
              <a:t>be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616161"/>
                </a:solidFill>
                <a:latin typeface="Trebuchet MS"/>
                <a:cs typeface="Trebuchet MS"/>
              </a:rPr>
              <a:t>constructed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616161"/>
                </a:solidFill>
                <a:latin typeface="Trebuchet MS"/>
                <a:cs typeface="Trebuchet MS"/>
              </a:rPr>
              <a:t>using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Haar </a:t>
            </a:r>
            <a:r>
              <a:rPr dirty="0" sz="2000" spc="-5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616161"/>
                </a:solidFill>
                <a:latin typeface="Trebuchet MS"/>
                <a:cs typeface="Trebuchet MS"/>
              </a:rPr>
              <a:t>Transformation</a:t>
            </a:r>
            <a:r>
              <a:rPr dirty="0" sz="20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616161"/>
                </a:solidFill>
                <a:latin typeface="Trebuchet MS"/>
                <a:cs typeface="Trebuchet MS"/>
              </a:rPr>
              <a:t>Matrix.</a:t>
            </a: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2000" spc="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Haar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616161"/>
                </a:solidFill>
                <a:latin typeface="Trebuchet MS"/>
                <a:cs typeface="Trebuchet MS"/>
              </a:rPr>
              <a:t>Transformation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616161"/>
                </a:solidFill>
                <a:latin typeface="Trebuchet MS"/>
                <a:cs typeface="Trebuchet MS"/>
              </a:rPr>
              <a:t>Matrix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matrix 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with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616161"/>
                </a:solidFill>
                <a:latin typeface="Trebuchet MS"/>
                <a:cs typeface="Trebuchet MS"/>
              </a:rPr>
              <a:t>its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16161"/>
                </a:solidFill>
                <a:latin typeface="Trebuchet MS"/>
                <a:cs typeface="Trebuchet MS"/>
              </a:rPr>
              <a:t>rows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Haar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616161"/>
                </a:solidFill>
                <a:latin typeface="Trebuchet MS"/>
                <a:cs typeface="Trebuchet MS"/>
              </a:rPr>
              <a:t>Basis </a:t>
            </a:r>
            <a:r>
              <a:rPr dirty="0" sz="2000" spc="-5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616161"/>
                </a:solidFill>
                <a:latin typeface="Trebuchet MS"/>
                <a:cs typeface="Trebuchet MS"/>
              </a:rPr>
              <a:t>vectors.</a:t>
            </a:r>
            <a:endParaRPr sz="2000">
              <a:latin typeface="Trebuchet MS"/>
              <a:cs typeface="Trebuchet MS"/>
            </a:endParaRPr>
          </a:p>
          <a:p>
            <a:pPr algn="just" marL="12700" marR="264795">
              <a:lnSpc>
                <a:spcPct val="114999"/>
              </a:lnSpc>
              <a:spcBef>
                <a:spcPts val="1200"/>
              </a:spcBef>
            </a:pPr>
            <a:r>
              <a:rPr dirty="0" sz="2000" spc="5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2000" spc="35">
                <a:solidFill>
                  <a:srgbClr val="616161"/>
                </a:solidFill>
                <a:latin typeface="Trebuchet MS"/>
                <a:cs typeface="Trebuchet MS"/>
              </a:rPr>
              <a:t>process </a:t>
            </a:r>
            <a:r>
              <a:rPr dirty="0" sz="2000" spc="-95">
                <a:solidFill>
                  <a:srgbClr val="616161"/>
                </a:solidFill>
                <a:latin typeface="Trebuchet MS"/>
                <a:cs typeface="Trebuchet MS"/>
              </a:rPr>
              <a:t>after </a:t>
            </a:r>
            <a:r>
              <a:rPr dirty="0" sz="2000" spc="-15">
                <a:solidFill>
                  <a:srgbClr val="616161"/>
                </a:solidFill>
                <a:latin typeface="Trebuchet MS"/>
                <a:cs typeface="Trebuchet MS"/>
              </a:rPr>
              <a:t>ﬁnding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2000" spc="-45">
                <a:solidFill>
                  <a:srgbClr val="616161"/>
                </a:solidFill>
                <a:latin typeface="Trebuchet MS"/>
                <a:cs typeface="Trebuchet MS"/>
              </a:rPr>
              <a:t>Wavelet Matrix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is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2000" spc="25">
                <a:solidFill>
                  <a:srgbClr val="616161"/>
                </a:solidFill>
                <a:latin typeface="Trebuchet MS"/>
                <a:cs typeface="Trebuchet MS"/>
              </a:rPr>
              <a:t>same </a:t>
            </a:r>
            <a:r>
              <a:rPr dirty="0" sz="2000" spc="-190">
                <a:solidFill>
                  <a:srgbClr val="616161"/>
                </a:solidFill>
                <a:latin typeface="Trebuchet MS"/>
                <a:cs typeface="Trebuchet MS"/>
              </a:rPr>
              <a:t>i.e., </a:t>
            </a:r>
            <a:r>
              <a:rPr dirty="0" sz="2000" spc="-30">
                <a:solidFill>
                  <a:srgbClr val="616161"/>
                </a:solidFill>
                <a:latin typeface="Trebuchet MS"/>
                <a:cs typeface="Trebuchet MS"/>
              </a:rPr>
              <a:t>ﬁxing </a:t>
            </a:r>
            <a:r>
              <a:rPr dirty="0" sz="2000" spc="45">
                <a:solidFill>
                  <a:srgbClr val="616161"/>
                </a:solidFill>
                <a:latin typeface="Trebuchet MS"/>
                <a:cs typeface="Trebuchet MS"/>
              </a:rPr>
              <a:t>some </a:t>
            </a:r>
            <a:r>
              <a:rPr dirty="0" sz="2000" spc="-5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16161"/>
                </a:solidFill>
                <a:latin typeface="Trebuchet MS"/>
                <a:cs typeface="Trebuchet MS"/>
              </a:rPr>
              <a:t>threshold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616161"/>
                </a:solidFill>
                <a:latin typeface="Trebuchet MS"/>
                <a:cs typeface="Trebuchet MS"/>
              </a:rPr>
              <a:t>removing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616161"/>
                </a:solidFill>
                <a:latin typeface="Trebuchet MS"/>
                <a:cs typeface="Trebuchet MS"/>
              </a:rPr>
              <a:t>details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616161"/>
                </a:solidFill>
                <a:latin typeface="Trebuchet MS"/>
                <a:cs typeface="Trebuchet MS"/>
              </a:rPr>
              <a:t>whose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616161"/>
                </a:solidFill>
                <a:latin typeface="Trebuchet MS"/>
                <a:cs typeface="Trebuchet MS"/>
              </a:rPr>
              <a:t>absolute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16161"/>
                </a:solidFill>
                <a:latin typeface="Trebuchet MS"/>
                <a:cs typeface="Trebuchet MS"/>
              </a:rPr>
              <a:t>value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616161"/>
                </a:solidFill>
                <a:latin typeface="Trebuchet MS"/>
                <a:cs typeface="Trebuchet MS"/>
              </a:rPr>
              <a:t>less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616161"/>
                </a:solidFill>
                <a:latin typeface="Trebuchet MS"/>
                <a:cs typeface="Trebuchet MS"/>
              </a:rPr>
              <a:t>than</a:t>
            </a:r>
            <a:r>
              <a:rPr dirty="0" sz="2000" spc="-8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dirty="0" sz="2000" spc="-5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16161"/>
                </a:solidFill>
                <a:latin typeface="Trebuchet MS"/>
                <a:cs typeface="Trebuchet MS"/>
              </a:rPr>
              <a:t>threshold</a:t>
            </a:r>
            <a:r>
              <a:rPr dirty="0" sz="2000" spc="-95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616161"/>
                </a:solidFill>
                <a:latin typeface="Trebuchet MS"/>
                <a:cs typeface="Trebuchet MS"/>
              </a:rPr>
              <a:t>reconstructing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dirty="0" sz="2000" spc="-9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616161"/>
                </a:solidFill>
                <a:latin typeface="Trebuchet MS"/>
                <a:cs typeface="Trebuchet MS"/>
              </a:rPr>
              <a:t>imag</a:t>
            </a:r>
            <a:r>
              <a:rPr dirty="0" sz="1800" spc="-5">
                <a:solidFill>
                  <a:srgbClr val="616161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Haar Wavelet Transformation</dc:title>
  <dcterms:created xsi:type="dcterms:W3CDTF">2023-06-21T17:37:39Z</dcterms:created>
  <dcterms:modified xsi:type="dcterms:W3CDTF">2023-06-21T17:37:39Z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