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711F-611A-9755-D10F-668FD8A47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8F37561-8DAE-6451-206D-DB2F20479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2AACD7D-B547-36B3-F01E-23EB9F7CE87E}"/>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88ADDEE6-B671-39B7-3211-A14E8C4541D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D5EF192-91B6-003F-EE34-043F53389AD4}"/>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75775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02E39-6BE3-5A14-23E3-7D81016B724F}"/>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B3622C8-CF6B-CA59-CEBD-6C2DA78DAB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27FF405-CD02-3078-E0D0-54115C9B7B7D}"/>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9958B23E-1367-488E-51F7-26A6FE49664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5A10A0-9A3B-3DFB-5851-EE63DC5D1C2C}"/>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12355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2206E-22D8-6016-B594-9473B4484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9F8E884-C6CE-7143-F0E6-ABAE68D0F7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DE7DB1D-6C96-322E-1A22-A383981A9E83}"/>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7182A6E9-8F5A-0623-E2EE-57C9BD0B016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7DBFE79-D0C4-0F28-2546-46DE5804B299}"/>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233649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6F11-8D44-D190-4DD7-B48941BADAF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B992CD9-4696-712B-8562-F8423846F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E91228F-4C62-4A5A-7DFE-7FF391728311}"/>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9C3DEC68-B16B-77FA-5586-CA21C28122F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C61EF2-EF1A-F2E4-7A02-00C1D131A906}"/>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385608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D07B-6A3B-62C3-E415-F5AA4C1FB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DC2E1D6F-0D17-06CF-EC50-7D96070172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13E81-EF8B-02F1-09B4-BA2D6DBB088C}"/>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CB75A877-26DD-E578-CA3F-A1DD8053FD6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75AA68D-A529-4287-59FD-7EEC4D790612}"/>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962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A8B7E-8693-687D-0885-9591D570CDD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8E713E8-4567-B897-36E7-AA3687707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DB7F39D-E477-81E2-B9F7-74266A61D1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265B61DE-8D29-9264-A010-FBD36D71243F}"/>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6" name="Footer Placeholder 5">
            <a:extLst>
              <a:ext uri="{FF2B5EF4-FFF2-40B4-BE49-F238E27FC236}">
                <a16:creationId xmlns:a16="http://schemas.microsoft.com/office/drawing/2014/main" id="{E053DBDB-3524-9D4C-1E34-8360CD218FD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F11E926-3965-6B53-E555-A2C7E0CBD930}"/>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334004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9BDC-5BB9-A892-2904-4CC1B9FFB0E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D51278E-773E-61B2-11A6-2B0515615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B977A3-3734-95CE-0326-3D118E859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6091D649-04BA-A7A8-C364-0360B7EDA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787F37-0644-A458-B74D-1E082912B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6ADFEDD9-7C77-7010-7BAC-84EE11C6F0E0}"/>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8" name="Footer Placeholder 7">
            <a:extLst>
              <a:ext uri="{FF2B5EF4-FFF2-40B4-BE49-F238E27FC236}">
                <a16:creationId xmlns:a16="http://schemas.microsoft.com/office/drawing/2014/main" id="{2F2BDEB6-22D7-4E3B-400E-B8CE2FA7DBD1}"/>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08AAD171-3301-9AA2-FC03-8E38F9A0C876}"/>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68681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0D73-6D17-1CB1-7993-18C20250633E}"/>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08349362-43A4-3E16-2E43-9FD11BFBD95F}"/>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4" name="Footer Placeholder 3">
            <a:extLst>
              <a:ext uri="{FF2B5EF4-FFF2-40B4-BE49-F238E27FC236}">
                <a16:creationId xmlns:a16="http://schemas.microsoft.com/office/drawing/2014/main" id="{C9FE2350-D1EA-2EFF-1FA4-430041975F4A}"/>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59AD0765-3B07-CFF2-501D-FD322DEE178C}"/>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3462004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542DD-999D-D0EC-C058-7DFAA5359BFA}"/>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3" name="Footer Placeholder 2">
            <a:extLst>
              <a:ext uri="{FF2B5EF4-FFF2-40B4-BE49-F238E27FC236}">
                <a16:creationId xmlns:a16="http://schemas.microsoft.com/office/drawing/2014/main" id="{6D8A1F7A-F998-5B44-B99D-01054A1673A2}"/>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01264FF3-2B1A-CD87-C3C3-BFD2581F9D17}"/>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77149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29B2-D4BD-FFB0-41F6-6A02E391A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7A85AE0F-66EE-202B-BA0E-5F26E3F44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F9E30EE6-6290-E8D1-30C7-29226E6E7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20C5C-3A2F-2B3E-D6DA-3618BE30C46B}"/>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6" name="Footer Placeholder 5">
            <a:extLst>
              <a:ext uri="{FF2B5EF4-FFF2-40B4-BE49-F238E27FC236}">
                <a16:creationId xmlns:a16="http://schemas.microsoft.com/office/drawing/2014/main" id="{6C89E5CB-921F-DA2B-6B5E-1B9327A56240}"/>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EB3C38B-8172-D4AA-9E89-06D13C689378}"/>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44854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1A48-D819-6018-086D-60EB4122F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A7DAA1DF-B0AE-3EAE-8509-F1B247B33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759D52A-9588-DF55-9B65-060798B74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50058-AAA5-FB4A-E50C-276072811F70}"/>
              </a:ext>
            </a:extLst>
          </p:cNvPr>
          <p:cNvSpPr>
            <a:spLocks noGrp="1"/>
          </p:cNvSpPr>
          <p:nvPr>
            <p:ph type="dt" sz="half" idx="10"/>
          </p:nvPr>
        </p:nvSpPr>
        <p:spPr/>
        <p:txBody>
          <a:bodyPr/>
          <a:lstStyle/>
          <a:p>
            <a:fld id="{EE14B6B3-1399-4B98-83FE-C504328DF884}" type="datetimeFigureOut">
              <a:rPr lang="en-AE" smtClean="0"/>
              <a:t>07/04/2025</a:t>
            </a:fld>
            <a:endParaRPr lang="en-AE"/>
          </a:p>
        </p:txBody>
      </p:sp>
      <p:sp>
        <p:nvSpPr>
          <p:cNvPr id="6" name="Footer Placeholder 5">
            <a:extLst>
              <a:ext uri="{FF2B5EF4-FFF2-40B4-BE49-F238E27FC236}">
                <a16:creationId xmlns:a16="http://schemas.microsoft.com/office/drawing/2014/main" id="{46855FD1-3250-B4C1-BE87-F79B48C300F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32F07BB-0241-F76A-DEF3-8A90193B96E4}"/>
              </a:ext>
            </a:extLst>
          </p:cNvPr>
          <p:cNvSpPr>
            <a:spLocks noGrp="1"/>
          </p:cNvSpPr>
          <p:nvPr>
            <p:ph type="sldNum" sz="quarter" idx="12"/>
          </p:nvPr>
        </p:nvSpPr>
        <p:spPr/>
        <p:txBody>
          <a:bodyPr/>
          <a:lstStyle/>
          <a:p>
            <a:fld id="{2D07EB81-EBEA-4E7D-9E0C-A5BE9E43104E}" type="slidenum">
              <a:rPr lang="en-AE" smtClean="0"/>
              <a:t>‹#›</a:t>
            </a:fld>
            <a:endParaRPr lang="en-AE"/>
          </a:p>
        </p:txBody>
      </p:sp>
    </p:spTree>
    <p:extLst>
      <p:ext uri="{BB962C8B-B14F-4D97-AF65-F5344CB8AC3E}">
        <p14:creationId xmlns:p14="http://schemas.microsoft.com/office/powerpoint/2010/main" val="160420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A942B-3058-7FD3-789A-55E0F8D33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5787DF8-AEEF-220D-1F9B-A0E434D8E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B8179D8-B9A2-9B89-692C-DAB167B32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14B6B3-1399-4B98-83FE-C504328DF884}" type="datetimeFigureOut">
              <a:rPr lang="en-AE" smtClean="0"/>
              <a:t>07/04/2025</a:t>
            </a:fld>
            <a:endParaRPr lang="en-AE"/>
          </a:p>
        </p:txBody>
      </p:sp>
      <p:sp>
        <p:nvSpPr>
          <p:cNvPr id="5" name="Footer Placeholder 4">
            <a:extLst>
              <a:ext uri="{FF2B5EF4-FFF2-40B4-BE49-F238E27FC236}">
                <a16:creationId xmlns:a16="http://schemas.microsoft.com/office/drawing/2014/main" id="{AB9B5259-111C-9EDE-5A87-DA7B15D99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3B6111BE-8766-C773-8A33-1554CE340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07EB81-EBEA-4E7D-9E0C-A5BE9E43104E}" type="slidenum">
              <a:rPr lang="en-AE" smtClean="0"/>
              <a:t>‹#›</a:t>
            </a:fld>
            <a:endParaRPr lang="en-AE"/>
          </a:p>
        </p:txBody>
      </p:sp>
    </p:spTree>
    <p:extLst>
      <p:ext uri="{BB962C8B-B14F-4D97-AF65-F5344CB8AC3E}">
        <p14:creationId xmlns:p14="http://schemas.microsoft.com/office/powerpoint/2010/main" val="2026418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6BF-BF82-F37E-B966-F3FEDB1C082B}"/>
              </a:ext>
            </a:extLst>
          </p:cNvPr>
          <p:cNvSpPr>
            <a:spLocks noGrp="1"/>
          </p:cNvSpPr>
          <p:nvPr>
            <p:ph type="ctrTitle"/>
          </p:nvPr>
        </p:nvSpPr>
        <p:spPr/>
        <p:txBody>
          <a:bodyPr>
            <a:normAutofit fontScale="90000"/>
          </a:bodyPr>
          <a:lstStyle/>
          <a:p>
            <a:r>
              <a:rPr lang="en-US" sz="2800" dirty="0"/>
              <a:t>*Introducing </a:t>
            </a:r>
            <a:r>
              <a:rPr lang="en-US" sz="2800" dirty="0" err="1"/>
              <a:t>Agrizen</a:t>
            </a:r>
            <a:r>
              <a:rPr lang="en-US" sz="2800" dirty="0"/>
              <a:t> – Revolutionizing Farming with AI and Real-Time Data*Hello everyone!  It’s an honor to introduce </a:t>
            </a:r>
            <a:r>
              <a:rPr lang="en-US" sz="2800" dirty="0" err="1"/>
              <a:t>Agrizen</a:t>
            </a:r>
            <a:r>
              <a:rPr lang="en-US" sz="2800" dirty="0"/>
              <a:t>, an innovative solution developed by Team BITSTORM to empower small and marginal farmers in India using AI, IoT, and satellite technology. </a:t>
            </a:r>
            <a:r>
              <a:rPr lang="en-US" sz="2800" dirty="0" err="1"/>
              <a:t>Agrizen</a:t>
            </a:r>
            <a:r>
              <a:rPr lang="en-US" sz="2800" dirty="0"/>
              <a:t> addresses critical challenges in agriculture by offering real-time, actionable insights to farmers in need.</a:t>
            </a:r>
            <a:endParaRPr lang="en-AE" sz="2800" dirty="0"/>
          </a:p>
        </p:txBody>
      </p:sp>
      <p:sp>
        <p:nvSpPr>
          <p:cNvPr id="3" name="Subtitle 2">
            <a:extLst>
              <a:ext uri="{FF2B5EF4-FFF2-40B4-BE49-F238E27FC236}">
                <a16:creationId xmlns:a16="http://schemas.microsoft.com/office/drawing/2014/main" id="{19EFBC2A-6EE5-A109-5BF2-04DC30AAA3BB}"/>
              </a:ext>
            </a:extLst>
          </p:cNvPr>
          <p:cNvSpPr>
            <a:spLocks noGrp="1"/>
          </p:cNvSpPr>
          <p:nvPr>
            <p:ph type="subTitle" idx="1"/>
          </p:nvPr>
        </p:nvSpPr>
        <p:spPr>
          <a:xfrm>
            <a:off x="1524000" y="3602037"/>
            <a:ext cx="9144000" cy="2680776"/>
          </a:xfrm>
        </p:spPr>
        <p:txBody>
          <a:bodyPr>
            <a:normAutofit fontScale="92500"/>
          </a:bodyPr>
          <a:lstStyle/>
          <a:p>
            <a:r>
              <a:rPr lang="en-US" dirty="0"/>
              <a:t>*The Problem and Our Vision:*  Small farmers in India face challenges like soil degradation, overuse of chemical fertilizers, and unpredictable climate change. Access to timely, localized agricultural advice is often limited, leading to poor decision-making and lower crop yields.  </a:t>
            </a:r>
            <a:r>
              <a:rPr lang="en-US" dirty="0" err="1"/>
              <a:t>Agrizen</a:t>
            </a:r>
            <a:r>
              <a:rPr lang="en-US" dirty="0"/>
              <a:t> is an AI-powered soil health and climate advisory system that bridges this gap. It uses IoT sensors, satellite data, and machine learning models to provide personalized farming recommendations, including insights on soil health, weather, irrigation, and crop management.</a:t>
            </a:r>
            <a:endParaRPr lang="en-AE" dirty="0"/>
          </a:p>
        </p:txBody>
      </p:sp>
    </p:spTree>
    <p:extLst>
      <p:ext uri="{BB962C8B-B14F-4D97-AF65-F5344CB8AC3E}">
        <p14:creationId xmlns:p14="http://schemas.microsoft.com/office/powerpoint/2010/main" val="395316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941C-AB71-1102-EE88-D044E4849DA8}"/>
              </a:ext>
            </a:extLst>
          </p:cNvPr>
          <p:cNvSpPr>
            <a:spLocks noGrp="1"/>
          </p:cNvSpPr>
          <p:nvPr>
            <p:ph type="title"/>
          </p:nvPr>
        </p:nvSpPr>
        <p:spPr>
          <a:xfrm>
            <a:off x="838200" y="365125"/>
            <a:ext cx="10515600" cy="1335855"/>
          </a:xfrm>
        </p:spPr>
        <p:txBody>
          <a:bodyPr>
            <a:normAutofit fontScale="90000"/>
          </a:bodyPr>
          <a:lstStyle/>
          <a:p>
            <a:r>
              <a:rPr lang="en-US" sz="2800" dirty="0"/>
              <a:t>*How It Works:*  1. *Data Collection*     - </a:t>
            </a:r>
            <a:r>
              <a:rPr lang="en-US" sz="2800" dirty="0" err="1"/>
              <a:t>Agrizen</a:t>
            </a:r>
            <a:r>
              <a:rPr lang="en-US" sz="2800" dirty="0"/>
              <a:t> uses IoT sensors to monitor soil parameters such as moisture, temperature, pH, and NPK levels in real-time.     - Satellite data from Google Earth Engine offers localized weather forecasts, climate predictions, and environmental assessments.</a:t>
            </a:r>
            <a:endParaRPr lang="en-AE" sz="2800" dirty="0"/>
          </a:p>
        </p:txBody>
      </p:sp>
      <p:sp>
        <p:nvSpPr>
          <p:cNvPr id="3" name="Content Placeholder 2">
            <a:extLst>
              <a:ext uri="{FF2B5EF4-FFF2-40B4-BE49-F238E27FC236}">
                <a16:creationId xmlns:a16="http://schemas.microsoft.com/office/drawing/2014/main" id="{EDDB1210-EC67-ED42-C26D-BE50E376466D}"/>
              </a:ext>
            </a:extLst>
          </p:cNvPr>
          <p:cNvSpPr>
            <a:spLocks noGrp="1"/>
          </p:cNvSpPr>
          <p:nvPr>
            <p:ph idx="1"/>
          </p:nvPr>
        </p:nvSpPr>
        <p:spPr/>
        <p:txBody>
          <a:bodyPr>
            <a:normAutofit fontScale="92500" lnSpcReduction="20000"/>
          </a:bodyPr>
          <a:lstStyle/>
          <a:p>
            <a:r>
              <a:rPr lang="en-US" dirty="0"/>
              <a:t>2. *Data Processing and Machine Learning*     - Data is processed using machine learning models to provide personalized insights and farming recommendations, such as optimal crop selection, irrigation schedules, and fertilizer mixes based on soil health.     - The AI engine also forecasts climate shifts, pest outbreaks, and nutrient deficiencies, enabling proactive decision-making.</a:t>
            </a:r>
          </a:p>
          <a:p>
            <a:r>
              <a:rPr lang="en-US" dirty="0"/>
              <a:t>3. *User Interaction – Mobile App and Chatbot*     - Farmers receive insights through an intuitive mobile app built with React Native and Flutter. The app is available in multiple regional languages.     - A voice-enabled chatbot, powered by the Gemini API, supports farmers with low literacy, allowing them to interact without reading.     - For poor connectivity areas, the app has offline functionality to ensure access to critical data even without an internet connection.</a:t>
            </a:r>
            <a:endParaRPr lang="en-AE" dirty="0"/>
          </a:p>
        </p:txBody>
      </p:sp>
    </p:spTree>
    <p:extLst>
      <p:ext uri="{BB962C8B-B14F-4D97-AF65-F5344CB8AC3E}">
        <p14:creationId xmlns:p14="http://schemas.microsoft.com/office/powerpoint/2010/main" val="114473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BCA6-4B8E-200F-6513-B347DF614D8D}"/>
              </a:ext>
            </a:extLst>
          </p:cNvPr>
          <p:cNvSpPr>
            <a:spLocks noGrp="1"/>
          </p:cNvSpPr>
          <p:nvPr>
            <p:ph type="title"/>
          </p:nvPr>
        </p:nvSpPr>
        <p:spPr>
          <a:xfrm>
            <a:off x="838200" y="365125"/>
            <a:ext cx="10515600" cy="2181430"/>
          </a:xfrm>
        </p:spPr>
        <p:txBody>
          <a:bodyPr>
            <a:normAutofit/>
          </a:bodyPr>
          <a:lstStyle/>
          <a:p>
            <a:r>
              <a:rPr lang="en-US" sz="2800" dirty="0"/>
              <a:t>4. *Soil Passport and Community Features*     - </a:t>
            </a:r>
            <a:r>
              <a:rPr lang="en-US" sz="2800" dirty="0" err="1"/>
              <a:t>Agrizen</a:t>
            </a:r>
            <a:r>
              <a:rPr lang="en-US" sz="2800" dirty="0"/>
              <a:t> includes a digital *Soil Passport*, which tracks farm health over time, enabling farmers to make informed long-term decisions.     - The *Panchayat Mode* community dashboard aggregates data from villages, promoting collaborative farming practices and shared decision-making.</a:t>
            </a:r>
            <a:endParaRPr lang="en-AE" sz="2800" dirty="0"/>
          </a:p>
        </p:txBody>
      </p:sp>
      <p:sp>
        <p:nvSpPr>
          <p:cNvPr id="3" name="Content Placeholder 2">
            <a:extLst>
              <a:ext uri="{FF2B5EF4-FFF2-40B4-BE49-F238E27FC236}">
                <a16:creationId xmlns:a16="http://schemas.microsoft.com/office/drawing/2014/main" id="{04C472CF-B184-F9A0-380B-FF6BFE6CC857}"/>
              </a:ext>
            </a:extLst>
          </p:cNvPr>
          <p:cNvSpPr>
            <a:spLocks noGrp="1"/>
          </p:cNvSpPr>
          <p:nvPr>
            <p:ph idx="1"/>
          </p:nvPr>
        </p:nvSpPr>
        <p:spPr>
          <a:xfrm>
            <a:off x="838199" y="2546555"/>
            <a:ext cx="10695039" cy="3630408"/>
          </a:xfrm>
        </p:spPr>
        <p:txBody>
          <a:bodyPr/>
          <a:lstStyle/>
          <a:p>
            <a:r>
              <a:rPr lang="en-US" dirty="0"/>
              <a:t>*Unique Selling Proposition (USP):*  What sets </a:t>
            </a:r>
            <a:r>
              <a:rPr lang="en-US" dirty="0" err="1"/>
              <a:t>Agrizen</a:t>
            </a:r>
            <a:r>
              <a:rPr lang="en-US" dirty="0"/>
              <a:t> apart are its innovative features:   - *Soil Passport*: A unique digital identity for each farm, accessible via QR code, tracking soil health trends over time.</a:t>
            </a:r>
          </a:p>
          <a:p>
            <a:r>
              <a:rPr lang="en-US" dirty="0"/>
              <a:t>- *Offline-first Voice Chatbot*: An AI-powered assistant in local languages, making it easy for farmers with limited literacy or internet access to interact with the app.</a:t>
            </a:r>
            <a:endParaRPr lang="en-AE" dirty="0"/>
          </a:p>
        </p:txBody>
      </p:sp>
    </p:spTree>
    <p:extLst>
      <p:ext uri="{BB962C8B-B14F-4D97-AF65-F5344CB8AC3E}">
        <p14:creationId xmlns:p14="http://schemas.microsoft.com/office/powerpoint/2010/main" val="840304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EFCB-AF5B-30FB-27A7-FDDEF35AB386}"/>
              </a:ext>
            </a:extLst>
          </p:cNvPr>
          <p:cNvSpPr>
            <a:spLocks noGrp="1"/>
          </p:cNvSpPr>
          <p:nvPr>
            <p:ph type="title"/>
          </p:nvPr>
        </p:nvSpPr>
        <p:spPr>
          <a:xfrm>
            <a:off x="838200" y="365125"/>
            <a:ext cx="10515600" cy="1856965"/>
          </a:xfrm>
        </p:spPr>
        <p:txBody>
          <a:bodyPr>
            <a:normAutofit/>
          </a:bodyPr>
          <a:lstStyle/>
          <a:p>
            <a:r>
              <a:rPr lang="en-US" sz="2400" dirty="0"/>
              <a:t> *Hyper-localized Insights*: Combining IoT sensors and satellite data ensures tailored recommendations specific to each farm’s needs.</a:t>
            </a:r>
            <a:br>
              <a:rPr lang="en-US" sz="2400" dirty="0"/>
            </a:br>
            <a:r>
              <a:rPr lang="en-US" sz="2400" dirty="0"/>
              <a:t>- *Community Dashboard and Gamification*: A collective farm data view with a reward system promoting sustainable farming practices.</a:t>
            </a:r>
            <a:endParaRPr lang="en-AE" sz="2400" dirty="0"/>
          </a:p>
        </p:txBody>
      </p:sp>
      <p:sp>
        <p:nvSpPr>
          <p:cNvPr id="3" name="Content Placeholder 2">
            <a:extLst>
              <a:ext uri="{FF2B5EF4-FFF2-40B4-BE49-F238E27FC236}">
                <a16:creationId xmlns:a16="http://schemas.microsoft.com/office/drawing/2014/main" id="{9201CF69-09ED-D69C-B585-CA4D913DEDA0}"/>
              </a:ext>
            </a:extLst>
          </p:cNvPr>
          <p:cNvSpPr>
            <a:spLocks noGrp="1"/>
          </p:cNvSpPr>
          <p:nvPr>
            <p:ph idx="1"/>
          </p:nvPr>
        </p:nvSpPr>
        <p:spPr>
          <a:xfrm>
            <a:off x="838200" y="2605547"/>
            <a:ext cx="10515600" cy="3571415"/>
          </a:xfrm>
        </p:spPr>
        <p:txBody>
          <a:bodyPr>
            <a:normAutofit fontScale="92500"/>
          </a:bodyPr>
          <a:lstStyle/>
          <a:p>
            <a:r>
              <a:rPr lang="en-US" dirty="0"/>
              <a:t>*Pricing and Implementation Costs:*  The cost for implementing </a:t>
            </a:r>
            <a:r>
              <a:rPr lang="en-US" dirty="0" err="1"/>
              <a:t>Agrizen</a:t>
            </a:r>
            <a:r>
              <a:rPr lang="en-US" dirty="0"/>
              <a:t> ranges from INR 3500 to 7000 (about USD 42 to 85), making it affordable for small farmers. This price includes IoT sensors, mobile app access, AI-driven insights, and cloud data storage.</a:t>
            </a:r>
          </a:p>
          <a:p>
            <a:r>
              <a:rPr lang="en-US" dirty="0"/>
              <a:t>*Impact on the Community:*  </a:t>
            </a:r>
            <a:r>
              <a:rPr lang="en-US" dirty="0" err="1"/>
              <a:t>Agrizen’s</a:t>
            </a:r>
            <a:r>
              <a:rPr lang="en-US" dirty="0"/>
              <a:t> potential impact is significant:   - *Increased Crop Yields*: Data-driven recommendations help farmers improve crop yields and reduce input costs by optimizing resources like water, fertilizers, and energy.</a:t>
            </a:r>
            <a:endParaRPr lang="en-AE" dirty="0"/>
          </a:p>
        </p:txBody>
      </p:sp>
    </p:spTree>
    <p:extLst>
      <p:ext uri="{BB962C8B-B14F-4D97-AF65-F5344CB8AC3E}">
        <p14:creationId xmlns:p14="http://schemas.microsoft.com/office/powerpoint/2010/main" val="103277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67C-70BF-56D7-33AF-A1345D53F900}"/>
              </a:ext>
            </a:extLst>
          </p:cNvPr>
          <p:cNvSpPr>
            <a:spLocks noGrp="1"/>
          </p:cNvSpPr>
          <p:nvPr>
            <p:ph type="title"/>
          </p:nvPr>
        </p:nvSpPr>
        <p:spPr>
          <a:xfrm>
            <a:off x="838200" y="365125"/>
            <a:ext cx="10515600" cy="2505894"/>
          </a:xfrm>
        </p:spPr>
        <p:txBody>
          <a:bodyPr>
            <a:normAutofit/>
          </a:bodyPr>
          <a:lstStyle/>
          <a:p>
            <a:r>
              <a:rPr lang="en-US" sz="2400" dirty="0"/>
              <a:t>- *Sustainability*: Promoting sustainable farming practices like crop rotation and organic inputs restores soil health and minimizes environmental harm.   - *Economic Empowerment*: Improved agricultural productivity directly contributes to the economic empowerment of rural communities.</a:t>
            </a:r>
            <a:br>
              <a:rPr lang="en-US" sz="2400" dirty="0"/>
            </a:br>
            <a:r>
              <a:rPr lang="en-US" sz="2400" dirty="0"/>
              <a:t>- *Resilience to Climate Change*: </a:t>
            </a:r>
            <a:r>
              <a:rPr lang="en-US" sz="2400" dirty="0" err="1"/>
              <a:t>Agrizen</a:t>
            </a:r>
            <a:r>
              <a:rPr lang="en-US" sz="2400" dirty="0"/>
              <a:t> helps farmers anticipate and adapt to climate shifts, pest outbreaks, and unpredictable weather, making farming more resilient.</a:t>
            </a:r>
            <a:endParaRPr lang="en-AE" sz="2400" dirty="0"/>
          </a:p>
        </p:txBody>
      </p:sp>
      <p:sp>
        <p:nvSpPr>
          <p:cNvPr id="3" name="Content Placeholder 2">
            <a:extLst>
              <a:ext uri="{FF2B5EF4-FFF2-40B4-BE49-F238E27FC236}">
                <a16:creationId xmlns:a16="http://schemas.microsoft.com/office/drawing/2014/main" id="{28CF0C97-3B32-02A2-FDF5-F16F283A3D5D}"/>
              </a:ext>
            </a:extLst>
          </p:cNvPr>
          <p:cNvSpPr>
            <a:spLocks noGrp="1"/>
          </p:cNvSpPr>
          <p:nvPr>
            <p:ph idx="1"/>
          </p:nvPr>
        </p:nvSpPr>
        <p:spPr>
          <a:xfrm>
            <a:off x="838200" y="2871019"/>
            <a:ext cx="10685206" cy="3305944"/>
          </a:xfrm>
        </p:spPr>
        <p:txBody>
          <a:bodyPr/>
          <a:lstStyle/>
          <a:p>
            <a:r>
              <a:rPr lang="en-US" dirty="0"/>
              <a:t>*Future Goals:*  Looking ahead, </a:t>
            </a:r>
            <a:r>
              <a:rPr lang="en-US" dirty="0" err="1"/>
              <a:t>Agrizen</a:t>
            </a:r>
            <a:r>
              <a:rPr lang="en-US" dirty="0"/>
              <a:t> aims to expand with several key features:   - </a:t>
            </a:r>
          </a:p>
          <a:p>
            <a:r>
              <a:rPr lang="en-US" dirty="0"/>
              <a:t>*Market Price Forecasting*: Providing insights on market trends to help farmers select the most profitable crops.   -</a:t>
            </a:r>
          </a:p>
          <a:p>
            <a:r>
              <a:rPr lang="en-US" dirty="0"/>
              <a:t>*AI-Powered Credit Scoring*: Enabling farmers to secure loans based on yield forecasts and soil health data.</a:t>
            </a:r>
          </a:p>
          <a:p>
            <a:endParaRPr lang="en-AE" dirty="0"/>
          </a:p>
        </p:txBody>
      </p:sp>
    </p:spTree>
    <p:extLst>
      <p:ext uri="{BB962C8B-B14F-4D97-AF65-F5344CB8AC3E}">
        <p14:creationId xmlns:p14="http://schemas.microsoft.com/office/powerpoint/2010/main" val="354184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79F1-FEFD-447D-BFFB-A5CFC40C9C75}"/>
              </a:ext>
            </a:extLst>
          </p:cNvPr>
          <p:cNvSpPr>
            <a:spLocks noGrp="1"/>
          </p:cNvSpPr>
          <p:nvPr>
            <p:ph type="title"/>
          </p:nvPr>
        </p:nvSpPr>
        <p:spPr>
          <a:xfrm>
            <a:off x="838200" y="365125"/>
            <a:ext cx="10970342" cy="2063443"/>
          </a:xfrm>
        </p:spPr>
        <p:txBody>
          <a:bodyPr>
            <a:normAutofit/>
          </a:bodyPr>
          <a:lstStyle/>
          <a:p>
            <a:r>
              <a:rPr lang="en-US" sz="2800" dirty="0"/>
              <a:t>- *Government Scheme Integration*: Automatically connecting farmers to relevant subsidies, insurance, and training programs.   - </a:t>
            </a:r>
            <a:br>
              <a:rPr lang="en-US" sz="2800" dirty="0"/>
            </a:br>
            <a:r>
              <a:rPr lang="en-US" sz="2800" dirty="0"/>
              <a:t>*Remote Sensing for Disease Detection*: Using satellite-based NDVI for early detection of crop diseases.</a:t>
            </a:r>
            <a:endParaRPr lang="en-AE" sz="2800" dirty="0"/>
          </a:p>
        </p:txBody>
      </p:sp>
      <p:sp>
        <p:nvSpPr>
          <p:cNvPr id="3" name="Content Placeholder 2">
            <a:extLst>
              <a:ext uri="{FF2B5EF4-FFF2-40B4-BE49-F238E27FC236}">
                <a16:creationId xmlns:a16="http://schemas.microsoft.com/office/drawing/2014/main" id="{4775EFC1-D2F5-7DBD-7520-69509077CD35}"/>
              </a:ext>
            </a:extLst>
          </p:cNvPr>
          <p:cNvSpPr>
            <a:spLocks noGrp="1"/>
          </p:cNvSpPr>
          <p:nvPr>
            <p:ph idx="1"/>
          </p:nvPr>
        </p:nvSpPr>
        <p:spPr>
          <a:xfrm>
            <a:off x="838200" y="2241755"/>
            <a:ext cx="10842524" cy="4251120"/>
          </a:xfrm>
        </p:spPr>
        <p:txBody>
          <a:bodyPr>
            <a:normAutofit lnSpcReduction="10000"/>
          </a:bodyPr>
          <a:lstStyle/>
          <a:p>
            <a:r>
              <a:rPr lang="en-US" dirty="0"/>
              <a:t> - *Voice-Only Access via USSD/IVR*: For farmers with feature phones, we plan to provide voice-based access to key information.</a:t>
            </a:r>
          </a:p>
          <a:p>
            <a:r>
              <a:rPr lang="en-US" dirty="0"/>
              <a:t>*Conclusion:*  </a:t>
            </a:r>
            <a:r>
              <a:rPr lang="en-US" dirty="0" err="1"/>
              <a:t>Agrizen</a:t>
            </a:r>
            <a:r>
              <a:rPr lang="en-US" dirty="0"/>
              <a:t> is more than just a farming app—it’s a comprehensive ecosystem that empowers small farmers in India by leveraging AI, IoT, and satellite technology. By providing real-time insights, personalized recommendations, and community collaboration, we aim to create sustainable farming </a:t>
            </a:r>
            <a:r>
              <a:rPr lang="en-US" sz="2600" dirty="0"/>
              <a:t>practices</a:t>
            </a:r>
            <a:r>
              <a:rPr lang="en-US" dirty="0"/>
              <a:t> and improve the livelihoods of millions. The future of farming is here, and </a:t>
            </a:r>
            <a:r>
              <a:rPr lang="en-US" dirty="0" err="1"/>
              <a:t>Agrizen</a:t>
            </a:r>
            <a:r>
              <a:rPr lang="en-US" dirty="0"/>
              <a:t> is leading the way toward a more sustainable, resilient, and profitable agricultural ecosystem.</a:t>
            </a:r>
          </a:p>
          <a:p>
            <a:r>
              <a:rPr lang="en-US" dirty="0"/>
              <a:t>Thank you for your time, and I look forward to your feedback.</a:t>
            </a:r>
            <a:endParaRPr lang="en-AE" dirty="0"/>
          </a:p>
        </p:txBody>
      </p:sp>
    </p:spTree>
    <p:extLst>
      <p:ext uri="{BB962C8B-B14F-4D97-AF65-F5344CB8AC3E}">
        <p14:creationId xmlns:p14="http://schemas.microsoft.com/office/powerpoint/2010/main" val="722981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898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*Introducing Agrizen – Revolutionizing Farming with AI and Real-Time Data*Hello everyone!  It’s an honor to introduce Agrizen, an innovative solution developed by Team BITSTORM to empower small and marginal farmers in India using AI, IoT, and satellite technology. Agrizen addresses critical challenges in agriculture by offering real-time, actionable insights to farmers in need.</vt:lpstr>
      <vt:lpstr>*How It Works:*  1. *Data Collection*     - Agrizen uses IoT sensors to monitor soil parameters such as moisture, temperature, pH, and NPK levels in real-time.     - Satellite data from Google Earth Engine offers localized weather forecasts, climate predictions, and environmental assessments.</vt:lpstr>
      <vt:lpstr>4. *Soil Passport and Community Features*     - Agrizen includes a digital *Soil Passport*, which tracks farm health over time, enabling farmers to make informed long-term decisions.     - The *Panchayat Mode* community dashboard aggregates data from villages, promoting collaborative farming practices and shared decision-making.</vt:lpstr>
      <vt:lpstr> *Hyper-localized Insights*: Combining IoT sensors and satellite data ensures tailored recommendations specific to each farm’s needs. - *Community Dashboard and Gamification*: A collective farm data view with a reward system promoting sustainable farming practices.</vt:lpstr>
      <vt:lpstr>- *Sustainability*: Promoting sustainable farming practices like crop rotation and organic inputs restores soil health and minimizes environmental harm.   - *Economic Empowerment*: Improved agricultural productivity directly contributes to the economic empowerment of rural communities. - *Resilience to Climate Change*: Agrizen helps farmers anticipate and adapt to climate shifts, pest outbreaks, and unpredictable weather, making farming more resilient.</vt:lpstr>
      <vt:lpstr>- *Government Scheme Integration*: Automatically connecting farmers to relevant subsidies, insurance, and training programs.   -  *Remote Sensing for Disease Detection*: Using satellite-based NDVI for early detection of crop diseases.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LCL Back Office</dc:creator>
  <cp:lastModifiedBy>LCL Back Office</cp:lastModifiedBy>
  <cp:revision>1</cp:revision>
  <dcterms:created xsi:type="dcterms:W3CDTF">2025-04-06T19:10:29Z</dcterms:created>
  <dcterms:modified xsi:type="dcterms:W3CDTF">2025-04-06T19:18:05Z</dcterms:modified>
</cp:coreProperties>
</file>