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58C3-6FFB-4A61-AC58-A66BFDBFFDF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C33-97CE-486F-99BF-93BFF5D219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70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58C3-6FFB-4A61-AC58-A66BFDBFFDF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C33-97CE-486F-99BF-93BFF5D2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4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58C3-6FFB-4A61-AC58-A66BFDBFFDF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C33-97CE-486F-99BF-93BFF5D2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29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58C3-6FFB-4A61-AC58-A66BFDBFFDF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C33-97CE-486F-99BF-93BFF5D2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25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58C3-6FFB-4A61-AC58-A66BFDBFFDF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C33-97CE-486F-99BF-93BFF5D2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269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58C3-6FFB-4A61-AC58-A66BFDBFFDF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C33-97CE-486F-99BF-93BFF5D2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64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58C3-6FFB-4A61-AC58-A66BFDBFFDF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C33-97CE-486F-99BF-93BFF5D2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58C3-6FFB-4A61-AC58-A66BFDBFFDF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C33-97CE-486F-99BF-93BFF5D2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12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58C3-6FFB-4A61-AC58-A66BFDBFFDF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C33-97CE-486F-99BF-93BFF5D2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27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3958C3-6FFB-4A61-AC58-A66BFDBFFDF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0C6C33-97CE-486F-99BF-93BFF5D2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14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58C3-6FFB-4A61-AC58-A66BFDBFFDF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C33-97CE-486F-99BF-93BFF5D2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71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3958C3-6FFB-4A61-AC58-A66BFDBFFDF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0C6C33-97CE-486F-99BF-93BFF5D21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30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866;p33"/>
          <p:cNvGrpSpPr/>
          <p:nvPr/>
        </p:nvGrpSpPr>
        <p:grpSpPr>
          <a:xfrm>
            <a:off x="53319" y="4877767"/>
            <a:ext cx="2766599" cy="1283171"/>
            <a:chOff x="-85249" y="3960975"/>
            <a:chExt cx="2074949" cy="962378"/>
          </a:xfrm>
        </p:grpSpPr>
        <p:grpSp>
          <p:nvGrpSpPr>
            <p:cNvPr id="228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235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36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  <p:grpSp>
          <p:nvGrpSpPr>
            <p:cNvPr id="229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33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34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  <p:grpSp>
          <p:nvGrpSpPr>
            <p:cNvPr id="230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31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32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</p:grpSp>
      <p:grpSp>
        <p:nvGrpSpPr>
          <p:cNvPr id="237" name="Google Shape;866;p33"/>
          <p:cNvGrpSpPr/>
          <p:nvPr/>
        </p:nvGrpSpPr>
        <p:grpSpPr>
          <a:xfrm rot="10800000">
            <a:off x="9378729" y="422190"/>
            <a:ext cx="2766599" cy="1283171"/>
            <a:chOff x="-85249" y="3960975"/>
            <a:chExt cx="2074949" cy="962378"/>
          </a:xfrm>
        </p:grpSpPr>
        <p:grpSp>
          <p:nvGrpSpPr>
            <p:cNvPr id="238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245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6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  <p:grpSp>
          <p:nvGrpSpPr>
            <p:cNvPr id="239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43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4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  <p:grpSp>
          <p:nvGrpSpPr>
            <p:cNvPr id="240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41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2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</p:grpSp>
      <p:sp>
        <p:nvSpPr>
          <p:cNvPr id="247" name="Title 2"/>
          <p:cNvSpPr txBox="1">
            <a:spLocks noGrp="1"/>
          </p:cNvSpPr>
          <p:nvPr>
            <p:ph idx="1"/>
          </p:nvPr>
        </p:nvSpPr>
        <p:spPr>
          <a:xfrm>
            <a:off x="1066324" y="908553"/>
            <a:ext cx="10058400" cy="5397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000" dirty="0" smtClean="0">
              <a:solidFill>
                <a:sysClr val="windowText" lastClr="000000"/>
              </a:solidFill>
              <a:latin typeface="Britannic Bold" panose="020B0903060703020204" pitchFamily="34" charset="0"/>
            </a:endParaRPr>
          </a:p>
          <a:p>
            <a:pPr algn="ctr"/>
            <a:endParaRPr lang="en-GB" sz="2000" dirty="0">
              <a:solidFill>
                <a:sysClr val="windowText" lastClr="000000"/>
              </a:solidFill>
              <a:latin typeface="Britannic Bold" panose="020B0903060703020204" pitchFamily="34" charset="0"/>
            </a:endParaRPr>
          </a:p>
          <a:p>
            <a:pPr algn="ctr"/>
            <a:endParaRPr lang="en-GB" sz="2000" dirty="0" smtClean="0">
              <a:solidFill>
                <a:sysClr val="windowText" lastClr="000000"/>
              </a:solidFill>
              <a:latin typeface="Britannic Bold" panose="020B0903060703020204" pitchFamily="34" charset="0"/>
            </a:endParaRPr>
          </a:p>
          <a:p>
            <a:pPr algn="ctr"/>
            <a:endParaRPr lang="en-GB" sz="2000" dirty="0">
              <a:solidFill>
                <a:sysClr val="windowText" lastClr="000000"/>
              </a:solidFill>
              <a:latin typeface="Britannic Bold" panose="020B0903060703020204" pitchFamily="34" charset="0"/>
            </a:endParaRPr>
          </a:p>
          <a:p>
            <a:pPr algn="ctr"/>
            <a:endParaRPr lang="en-GB" sz="2000" dirty="0" smtClean="0">
              <a:solidFill>
                <a:sysClr val="windowText" lastClr="000000"/>
              </a:solidFill>
              <a:latin typeface="Britannic Bold" panose="020B0903060703020204" pitchFamily="34" charset="0"/>
            </a:endParaRPr>
          </a:p>
          <a:p>
            <a:pPr algn="ctr"/>
            <a:endParaRPr lang="en-GB" sz="2000" dirty="0">
              <a:solidFill>
                <a:sysClr val="windowText" lastClr="000000"/>
              </a:solidFill>
              <a:latin typeface="Britannic Bold" panose="020B0903060703020204" pitchFamily="34" charset="0"/>
            </a:endParaRPr>
          </a:p>
          <a:p>
            <a:pPr algn="ctr"/>
            <a:endParaRPr lang="en-GB" sz="2000" dirty="0" smtClean="0">
              <a:solidFill>
                <a:sysClr val="windowText" lastClr="000000"/>
              </a:solidFill>
              <a:latin typeface="Britannic Bold" panose="020B0903060703020204" pitchFamily="34" charset="0"/>
            </a:endParaRPr>
          </a:p>
          <a:p>
            <a:pPr algn="ctr"/>
            <a:endParaRPr lang="en-GB" sz="2000" dirty="0">
              <a:solidFill>
                <a:sysClr val="windowText" lastClr="000000"/>
              </a:solidFill>
              <a:latin typeface="Britannic Bold" panose="020B0903060703020204" pitchFamily="34" charset="0"/>
            </a:endParaRPr>
          </a:p>
          <a:p>
            <a:pPr algn="ctr"/>
            <a:endParaRPr lang="en-GB" sz="2000" dirty="0" smtClean="0">
              <a:solidFill>
                <a:sysClr val="windowText" lastClr="000000"/>
              </a:solidFill>
              <a:latin typeface="Britannic Bold" panose="020B0903060703020204" pitchFamily="34" charset="0"/>
            </a:endParaRPr>
          </a:p>
          <a:p>
            <a:pPr algn="ctr"/>
            <a:endParaRPr lang="en-GB" sz="2000" dirty="0">
              <a:solidFill>
                <a:sysClr val="windowText" lastClr="000000"/>
              </a:solidFill>
              <a:latin typeface="Britannic Bold" panose="020B0903060703020204" pitchFamily="34" charset="0"/>
            </a:endParaRPr>
          </a:p>
          <a:p>
            <a:pPr algn="ctr"/>
            <a:endParaRPr lang="en-GB" sz="2000" dirty="0" smtClean="0">
              <a:solidFill>
                <a:sysClr val="windowText" lastClr="000000"/>
              </a:solidFill>
              <a:latin typeface="Britannic Bold" panose="020B0903060703020204" pitchFamily="34" charset="0"/>
            </a:endParaRPr>
          </a:p>
          <a:p>
            <a:pPr algn="ctr"/>
            <a:endParaRPr lang="en-GB" sz="2000" dirty="0">
              <a:solidFill>
                <a:sysClr val="windowText" lastClr="000000"/>
              </a:solidFill>
              <a:latin typeface="Britannic Bold" panose="020B0903060703020204" pitchFamily="34" charset="0"/>
            </a:endParaRPr>
          </a:p>
          <a:p>
            <a:r>
              <a:rPr lang="en-GB" sz="2000" dirty="0" smtClean="0">
                <a:solidFill>
                  <a:sysClr val="windowText" lastClr="000000"/>
                </a:solidFill>
                <a:latin typeface="Britannic Bold" panose="020B0903060703020204" pitchFamily="34" charset="0"/>
              </a:rPr>
              <a:t> 	   </a:t>
            </a:r>
            <a:r>
              <a:rPr lang="en-US" sz="2000" b="1" dirty="0" smtClean="0"/>
              <a:t>PRESENTED BY :-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Britannic Bold" panose="020B0903060703020204" pitchFamily="34" charset="0"/>
              </a:rPr>
              <a:t>	</a:t>
            </a:r>
            <a:r>
              <a:rPr lang="en-US" sz="2000" b="1" dirty="0" smtClean="0">
                <a:solidFill>
                  <a:sysClr val="windowText" lastClr="000000"/>
                </a:solidFill>
                <a:latin typeface="Britannic Bold" panose="020B0903060703020204" pitchFamily="34" charset="0"/>
              </a:rPr>
              <a:t>		</a:t>
            </a:r>
            <a:r>
              <a:rPr lang="en-US" sz="2000" dirty="0" smtClean="0">
                <a:solidFill>
                  <a:sysClr val="windowText" lastClr="000000"/>
                </a:solidFill>
                <a:latin typeface="Bahnschrift Light" panose="020B0502040204020203" pitchFamily="34" charset="0"/>
              </a:rPr>
              <a:t>VINIT K</a:t>
            </a:r>
          </a:p>
          <a:p>
            <a:r>
              <a:rPr lang="en-US" sz="2000" b="1" dirty="0">
                <a:solidFill>
                  <a:sysClr val="windowText" lastClr="000000"/>
                </a:solidFill>
                <a:latin typeface="Bahnschrift Light" panose="020B0502040204020203" pitchFamily="34" charset="0"/>
              </a:rPr>
              <a:t>	</a:t>
            </a:r>
            <a:r>
              <a:rPr lang="en-US" sz="2000" b="1" dirty="0" smtClean="0">
                <a:solidFill>
                  <a:sysClr val="windowText" lastClr="000000"/>
                </a:solidFill>
                <a:latin typeface="Bahnschrift Light" panose="020B0502040204020203" pitchFamily="34" charset="0"/>
              </a:rPr>
              <a:t>		3VC19CS414</a:t>
            </a:r>
            <a:endParaRPr lang="en-GB" sz="2000" b="1" dirty="0" smtClean="0">
              <a:solidFill>
                <a:sysClr val="windowText" lastClr="0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9775" y="3307915"/>
            <a:ext cx="2136414" cy="115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101011" y="1295218"/>
            <a:ext cx="607570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u="sng" dirty="0">
                <a:latin typeface="Algerian" panose="04020705040A02060702" pitchFamily="82" charset="0"/>
              </a:rPr>
              <a:t>INTERNSHIP </a:t>
            </a:r>
            <a:endParaRPr lang="en-US" sz="4800" u="sng" dirty="0" smtClean="0">
              <a:latin typeface="Algerian" panose="04020705040A02060702" pitchFamily="82" charset="0"/>
            </a:endParaRPr>
          </a:p>
          <a:p>
            <a:pPr algn="ctr"/>
            <a:r>
              <a:rPr lang="en-US" sz="4800" u="sng" dirty="0" smtClean="0">
                <a:latin typeface="Algerian" panose="04020705040A02060702" pitchFamily="82" charset="0"/>
              </a:rPr>
              <a:t>ON </a:t>
            </a:r>
          </a:p>
          <a:p>
            <a:pPr algn="ctr"/>
            <a:r>
              <a:rPr lang="en-US" sz="4800" u="sng" dirty="0" smtClean="0">
                <a:latin typeface="Algerian" panose="04020705040A02060702" pitchFamily="82" charset="0"/>
              </a:rPr>
              <a:t>internet of things</a:t>
            </a:r>
            <a:endParaRPr lang="en-IN" sz="4800" dirty="0"/>
          </a:p>
        </p:txBody>
      </p:sp>
      <p:grpSp>
        <p:nvGrpSpPr>
          <p:cNvPr id="26" name="Google Shape;54;p13"/>
          <p:cNvGrpSpPr/>
          <p:nvPr/>
        </p:nvGrpSpPr>
        <p:grpSpPr>
          <a:xfrm>
            <a:off x="8250669" y="3497579"/>
            <a:ext cx="4101351" cy="2748363"/>
            <a:chOff x="2523825" y="1354400"/>
            <a:chExt cx="4476450" cy="3155825"/>
          </a:xfrm>
        </p:grpSpPr>
        <p:sp>
          <p:nvSpPr>
            <p:cNvPr id="27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8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9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0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1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2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3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4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5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6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7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8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9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0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1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2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3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4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5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6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7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8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9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0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1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2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3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4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5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6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7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8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9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0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1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2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3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4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5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6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7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8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9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0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1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2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3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4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5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6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7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8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9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0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1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2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3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4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5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6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7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8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9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90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91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92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93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94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95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96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97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98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99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0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1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2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3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4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5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6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7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8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09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10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11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12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13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14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15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16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17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18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19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0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1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2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3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4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5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6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7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8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9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30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31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32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33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34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35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6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3060"/>
            <a:ext cx="10058400" cy="792897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latin typeface="Bahnschrift Light SemiCondensed" panose="020B0502040204020203" pitchFamily="34" charset="0"/>
              </a:rPr>
              <a:t>THINGSPEAK</a:t>
            </a:r>
            <a:endParaRPr lang="en-IN" sz="4000" b="1" dirty="0">
              <a:latin typeface="Bahnschrift Light SemiCondensed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37360"/>
            <a:ext cx="8782050" cy="4578007"/>
          </a:xfrm>
        </p:spPr>
      </p:pic>
    </p:spTree>
    <p:extLst>
      <p:ext uri="{BB962C8B-B14F-4D97-AF65-F5344CB8AC3E}">
        <p14:creationId xmlns:p14="http://schemas.microsoft.com/office/powerpoint/2010/main" val="32347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8797"/>
          </a:xfrm>
        </p:spPr>
        <p:txBody>
          <a:bodyPr>
            <a:normAutofit/>
          </a:bodyPr>
          <a:lstStyle/>
          <a:p>
            <a:pPr algn="ctr"/>
            <a:r>
              <a:rPr lang="en-GB" sz="4000" b="1" u="sng" dirty="0" smtClean="0">
                <a:latin typeface="Bahnschrift Light SemiCondensed" panose="020B0502040204020203" pitchFamily="34" charset="0"/>
              </a:rPr>
              <a:t>RESULT/SNAPSHOT</a:t>
            </a:r>
            <a:endParaRPr lang="en-IN" sz="4000" b="1" u="sng" dirty="0">
              <a:latin typeface="Bahnschrift Light SemiCondensed" panose="020B0502040204020203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35" y="1941513"/>
            <a:ext cx="8721355" cy="4022725"/>
          </a:xfrm>
        </p:spPr>
      </p:pic>
    </p:spTree>
    <p:extLst>
      <p:ext uri="{BB962C8B-B14F-4D97-AF65-F5344CB8AC3E}">
        <p14:creationId xmlns:p14="http://schemas.microsoft.com/office/powerpoint/2010/main" val="24646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0997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Bahnschrift Light SemiCondensed" panose="020B0502040204020203" pitchFamily="34" charset="0"/>
              </a:rPr>
              <a:t>THINGSPEAK DATA</a:t>
            </a:r>
            <a:endParaRPr lang="en-IN" sz="3200" b="1" dirty="0">
              <a:latin typeface="Bahnschrift Light SemiCondensed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61" y="1846263"/>
            <a:ext cx="7155003" cy="4022725"/>
          </a:xfrm>
        </p:spPr>
      </p:pic>
    </p:spTree>
    <p:extLst>
      <p:ext uri="{BB962C8B-B14F-4D97-AF65-F5344CB8AC3E}">
        <p14:creationId xmlns:p14="http://schemas.microsoft.com/office/powerpoint/2010/main" val="28250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980" y="489803"/>
            <a:ext cx="10058400" cy="856397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Bahnschrift Light SemiCondensed" panose="020B0502040204020203" pitchFamily="34" charset="0"/>
              </a:rPr>
              <a:t>THINGSPEAK DATA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85" y="1846263"/>
            <a:ext cx="8721355" cy="4022725"/>
          </a:xfrm>
        </p:spPr>
      </p:pic>
    </p:spTree>
    <p:extLst>
      <p:ext uri="{BB962C8B-B14F-4D97-AF65-F5344CB8AC3E}">
        <p14:creationId xmlns:p14="http://schemas.microsoft.com/office/powerpoint/2010/main" val="7600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latin typeface="Bahnschrift Light SemiCondensed" panose="020B0502040204020203" pitchFamily="34" charset="0"/>
              </a:rPr>
              <a:t>CONCLUSION</a:t>
            </a:r>
            <a:endParaRPr lang="en-IN" sz="4000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This </a:t>
            </a:r>
            <a:r>
              <a:rPr lang="en-GB" dirty="0"/>
              <a:t>weather station gives accurate data, </a:t>
            </a:r>
            <a:r>
              <a:rPr lang="en-GB" dirty="0" smtClean="0"/>
              <a:t>in </a:t>
            </a:r>
            <a:r>
              <a:rPr lang="en-GB" dirty="0"/>
              <a:t>the future bring it to areas where weather readings aren’t accurate and  give people the ability to have accurate weather reports, which could help improve their daily lives. </a:t>
            </a:r>
            <a:endParaRPr lang="en-GB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/>
              <a:t>It </a:t>
            </a:r>
            <a:r>
              <a:rPr lang="en-GB" dirty="0"/>
              <a:t>also provides a cheaper way to </a:t>
            </a:r>
            <a:r>
              <a:rPr lang="en-GB" dirty="0" smtClean="0"/>
              <a:t>record weather </a:t>
            </a:r>
            <a:r>
              <a:rPr lang="en-GB" dirty="0"/>
              <a:t>data which could prove to be a huge benefit for anyone that chooses to utilize Arduino weather stations.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3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7200" dirty="0" smtClean="0">
              <a:latin typeface="Arial Narrow" panose="020B0606020202030204" pitchFamily="34" charset="0"/>
            </a:endParaRPr>
          </a:p>
          <a:p>
            <a:pPr algn="ctr"/>
            <a:r>
              <a:rPr lang="en-GB" sz="7200" dirty="0" smtClean="0">
                <a:latin typeface="Arial Narrow" panose="020B0606020202030204" pitchFamily="34" charset="0"/>
              </a:rPr>
              <a:t>Thanks</a:t>
            </a:r>
            <a:endParaRPr lang="en-IN" sz="7200" dirty="0">
              <a:latin typeface="Arial Narrow" panose="020B0606020202030204" pitchFamily="34" charset="0"/>
            </a:endParaRPr>
          </a:p>
        </p:txBody>
      </p:sp>
      <p:grpSp>
        <p:nvGrpSpPr>
          <p:cNvPr id="35" name="Google Shape;2551;p58"/>
          <p:cNvGrpSpPr/>
          <p:nvPr/>
        </p:nvGrpSpPr>
        <p:grpSpPr>
          <a:xfrm rot="-130633" flipH="1">
            <a:off x="3962504" y="3928640"/>
            <a:ext cx="4474084" cy="413571"/>
            <a:chOff x="4345425" y="2175475"/>
            <a:chExt cx="800750" cy="176025"/>
          </a:xfrm>
        </p:grpSpPr>
        <p:sp>
          <p:nvSpPr>
            <p:cNvPr id="36" name="Google Shape;2552;p5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Google Shape;2553;p5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3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4000" b="1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COMPANY OVERVIEW</a:t>
            </a:r>
            <a:endParaRPr lang="en-IN" sz="40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err="1" smtClean="0">
                <a:latin typeface="Bahnschrift Light" panose="020B0502040204020203" pitchFamily="34" charset="0"/>
                <a:cs typeface="Arial" panose="020B0604020202020204" pitchFamily="34" charset="0"/>
              </a:rPr>
              <a:t>Pantech</a:t>
            </a:r>
            <a:r>
              <a:rPr lang="en-US" sz="1800" dirty="0" smtClean="0">
                <a:latin typeface="Bahnschrift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Bahnschrift Light" panose="020B0502040204020203" pitchFamily="34" charset="0"/>
                <a:cs typeface="Arial" panose="020B0604020202020204" pitchFamily="34" charset="0"/>
              </a:rPr>
              <a:t>e Learning </a:t>
            </a:r>
            <a:r>
              <a:rPr lang="en-US" sz="1800" dirty="0" err="1">
                <a:latin typeface="Bahnschrift Light" panose="020B0502040204020203" pitchFamily="34" charset="0"/>
                <a:cs typeface="Arial" panose="020B0604020202020204" pitchFamily="34" charset="0"/>
              </a:rPr>
              <a:t>Pvt</a:t>
            </a:r>
            <a:r>
              <a:rPr lang="en-US" sz="1800" dirty="0">
                <a:latin typeface="Bahnschrift Light" panose="020B0502040204020203" pitchFamily="34" charset="0"/>
                <a:cs typeface="Arial" panose="020B0604020202020204" pitchFamily="34" charset="0"/>
              </a:rPr>
              <a:t> . Ltd is a leading IT software solutions and services industry focusing on quality standards and customer values</a:t>
            </a:r>
            <a:r>
              <a:rPr lang="en-IN" sz="1800" dirty="0">
                <a:latin typeface="Bahnschrift Light" panose="020B0502040204020203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Bahnschrift Light" panose="020B0502040204020203" pitchFamily="34" charset="0"/>
                <a:cs typeface="Arial" panose="020B0604020202020204" pitchFamily="34" charset="0"/>
              </a:rPr>
              <a:t>They offer broad range of customized software applications powered by concrete technology and industry expertise.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Bahnschrift Light" panose="020B0502040204020203" pitchFamily="34" charset="0"/>
                <a:cs typeface="Arial" panose="020B0604020202020204" pitchFamily="34" charset="0"/>
              </a:rPr>
              <a:t>They offer scalable end-to-end application development and management solutions from requirement analysis to deployment and </a:t>
            </a:r>
            <a:r>
              <a:rPr lang="en-IN" sz="1800" dirty="0" smtClean="0">
                <a:latin typeface="Bahnschrift Light" panose="020B0502040204020203" pitchFamily="34" charset="0"/>
                <a:cs typeface="Arial" panose="020B0604020202020204" pitchFamily="34" charset="0"/>
              </a:rPr>
              <a:t>rollout.</a:t>
            </a:r>
            <a:endParaRPr lang="en-US" sz="1800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6343" y="-50385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80876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80" y="286604"/>
            <a:ext cx="5045728" cy="14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SERVICES OFFERED BY THE COMPANY</a:t>
            </a:r>
            <a:endParaRPr lang="en-IN" sz="40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1800" dirty="0" smtClean="0"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Bahnschrift Light" panose="020B0502040204020203" pitchFamily="34" charset="0"/>
                <a:cs typeface="Arial" panose="020B0604020202020204" pitchFamily="34" charset="0"/>
              </a:rPr>
              <a:t>IT </a:t>
            </a:r>
            <a:r>
              <a:rPr lang="en-US" sz="1800" dirty="0">
                <a:latin typeface="Bahnschrift Light" panose="020B0502040204020203" pitchFamily="34" charset="0"/>
                <a:cs typeface="Arial" panose="020B0604020202020204" pitchFamily="34" charset="0"/>
              </a:rPr>
              <a:t>solutions and services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Bahnschrift Light" panose="020B0502040204020203" pitchFamily="34" charset="0"/>
                <a:cs typeface="Arial" panose="020B0604020202020204" pitchFamily="34" charset="0"/>
              </a:rPr>
              <a:t>Embedded design and development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Bahnschrift Light" panose="020B0502040204020203" pitchFamily="34" charset="0"/>
                <a:cs typeface="Arial" panose="020B0604020202020204" pitchFamily="34" charset="0"/>
              </a:rPr>
              <a:t>Academic projects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Bahnschrift Light" panose="020B0502040204020203" pitchFamily="34" charset="0"/>
                <a:cs typeface="Arial" panose="020B0604020202020204" pitchFamily="34" charset="0"/>
              </a:rPr>
              <a:t>Implant Training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Bahnschrift Light" panose="020B0502040204020203" pitchFamily="34" charset="0"/>
                <a:cs typeface="Arial" panose="020B0604020202020204" pitchFamily="34" charset="0"/>
              </a:rPr>
              <a:t>Software </a:t>
            </a:r>
            <a:r>
              <a:rPr lang="en-US" sz="1800" dirty="0" smtClean="0">
                <a:latin typeface="Bahnschrift Light" panose="020B0502040204020203" pitchFamily="34" charset="0"/>
                <a:cs typeface="Arial" panose="020B0604020202020204" pitchFamily="34" charset="0"/>
              </a:rPr>
              <a:t>courses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 smtClean="0"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800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8"/>
          <a:stretch/>
        </p:blipFill>
        <p:spPr>
          <a:xfrm>
            <a:off x="9652765" y="3621792"/>
            <a:ext cx="2539235" cy="2907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049" y="111557"/>
            <a:ext cx="3289261" cy="2331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15"/>
          <a:stretch/>
        </p:blipFill>
        <p:spPr>
          <a:xfrm>
            <a:off x="0" y="4263825"/>
            <a:ext cx="1668780" cy="25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7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3743"/>
            <a:ext cx="10058400" cy="117643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ahnschrift Light SemiCondensed" panose="020B0502040204020203" pitchFamily="34" charset="0"/>
                <a:cs typeface="Arial" panose="020B0604020202020204" pitchFamily="34" charset="0"/>
              </a:rPr>
              <a:t>INTRODUCTION </a:t>
            </a:r>
            <a:r>
              <a:rPr lang="en-US" sz="4000" b="1" dirty="0" smtClean="0">
                <a:latin typeface="Bahnschrift Light SemiCondensed" panose="020B0502040204020203" pitchFamily="34" charset="0"/>
                <a:cs typeface="Arial" panose="020B0604020202020204" pitchFamily="34" charset="0"/>
              </a:rPr>
              <a:t>TO IOT</a:t>
            </a:r>
            <a:endParaRPr lang="en-IN" sz="40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8594"/>
            <a:ext cx="10058400" cy="402336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endParaRPr lang="en-GB" dirty="0">
              <a:latin typeface="Bahnschrift Light" panose="020B05020402040202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Bahnschrift Light" panose="020B0502040204020203" pitchFamily="34" charset="0"/>
              </a:rPr>
              <a:t>Interface </a:t>
            </a:r>
            <a:r>
              <a:rPr lang="en-GB" dirty="0">
                <a:latin typeface="Bahnschrift Light" panose="020B0502040204020203" pitchFamily="34" charset="0"/>
              </a:rPr>
              <a:t>powerful devices capable of connecting to the internet wirelessly or wired, depending on the complexity of the application</a:t>
            </a:r>
            <a:endParaRPr lang="en-GB" dirty="0" smtClean="0">
              <a:latin typeface="Bahnschrift Light" panose="020B05020402040202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Bahnschrift Light" panose="020B0502040204020203" pitchFamily="34" charset="0"/>
              </a:rPr>
              <a:t>Embedded </a:t>
            </a:r>
            <a:r>
              <a:rPr lang="en-GB" dirty="0">
                <a:latin typeface="Bahnschrift Light" panose="020B0502040204020203" pitchFamily="34" charset="0"/>
              </a:rPr>
              <a:t>System </a:t>
            </a:r>
            <a:r>
              <a:rPr lang="en-GB">
                <a:latin typeface="Bahnschrift Light" panose="020B0502040204020203" pitchFamily="34" charset="0"/>
              </a:rPr>
              <a:t>introduces </a:t>
            </a:r>
            <a:r>
              <a:rPr lang="en-GB" smtClean="0">
                <a:latin typeface="Bahnschrift Light" panose="020B0502040204020203" pitchFamily="34" charset="0"/>
              </a:rPr>
              <a:t> </a:t>
            </a:r>
            <a:r>
              <a:rPr lang="en-GB" dirty="0">
                <a:latin typeface="Bahnschrift Light" panose="020B0502040204020203" pitchFamily="34" charset="0"/>
              </a:rPr>
              <a:t>to the amazing world of automation and its fascinating applications. </a:t>
            </a:r>
            <a:endParaRPr lang="en-GB" dirty="0" smtClean="0">
              <a:latin typeface="Bahnschrift Light" panose="020B05020402040202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Bahnschrift Light" panose="020B0502040204020203" pitchFamily="34" charset="0"/>
              </a:rPr>
              <a:t>Using </a:t>
            </a:r>
            <a:r>
              <a:rPr lang="en-GB" dirty="0">
                <a:latin typeface="Bahnschrift Light" panose="020B0502040204020203" pitchFamily="34" charset="0"/>
              </a:rPr>
              <a:t>the </a:t>
            </a:r>
            <a:r>
              <a:rPr lang="en-IN" dirty="0">
                <a:latin typeface="Bahnschrift Light" panose="020B0502040204020203" pitchFamily="34" charset="0"/>
              </a:rPr>
              <a:t>Arduino / Raspberry pi </a:t>
            </a:r>
            <a:r>
              <a:rPr lang="en-GB" dirty="0" smtClean="0">
                <a:latin typeface="Bahnschrift Light" panose="020B0502040204020203" pitchFamily="34" charset="0"/>
              </a:rPr>
              <a:t>to </a:t>
            </a:r>
            <a:r>
              <a:rPr lang="en-GB" dirty="0">
                <a:latin typeface="Bahnschrift Light" panose="020B0502040204020203" pitchFamily="34" charset="0"/>
              </a:rPr>
              <a:t>develop an electronic device that streams </a:t>
            </a:r>
            <a:r>
              <a:rPr lang="en-GB" dirty="0" smtClean="0">
                <a:latin typeface="Bahnschrift Light" panose="020B0502040204020203" pitchFamily="34" charset="0"/>
              </a:rPr>
              <a:t>interfacing Digital sensors and </a:t>
            </a:r>
            <a:r>
              <a:rPr lang="en-GB" dirty="0">
                <a:latin typeface="Bahnschrift Light" panose="020B0502040204020203" pitchFamily="34" charset="0"/>
              </a:rPr>
              <a:t>A</a:t>
            </a:r>
            <a:r>
              <a:rPr lang="en-GB" dirty="0" smtClean="0">
                <a:latin typeface="Bahnschrift Light" panose="020B0502040204020203" pitchFamily="34" charset="0"/>
              </a:rPr>
              <a:t>nalog sensors </a:t>
            </a:r>
            <a:r>
              <a:rPr lang="en-GB" dirty="0">
                <a:latin typeface="Bahnschrift Light" panose="020B0502040204020203" pitchFamily="34" charset="0"/>
              </a:rPr>
              <a:t>data over the internet. 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Bahnschrift Light" panose="020B0502040204020203" pitchFamily="34" charset="0"/>
              </a:rPr>
              <a:t>C</a:t>
            </a:r>
            <a:r>
              <a:rPr lang="en-GB" dirty="0" smtClean="0">
                <a:latin typeface="Bahnschrift Light" panose="020B0502040204020203" pitchFamily="34" charset="0"/>
              </a:rPr>
              <a:t>ustom-made </a:t>
            </a:r>
            <a:r>
              <a:rPr lang="en-GB" dirty="0">
                <a:latin typeface="Bahnschrift Light" panose="020B0502040204020203" pitchFamily="34" charset="0"/>
              </a:rPr>
              <a:t>applications to solve some simple real-world problems. </a:t>
            </a:r>
            <a:r>
              <a:rPr lang="en-GB" dirty="0" smtClean="0">
                <a:latin typeface="Bahnschrift Light" panose="020B0502040204020203" pitchFamily="34" charset="0"/>
              </a:rPr>
              <a:t>By </a:t>
            </a:r>
            <a:r>
              <a:rPr lang="en-US" dirty="0" smtClean="0">
                <a:latin typeface="Bahnschrift Light" panose="020B0502040204020203" pitchFamily="34" charset="0"/>
              </a:rPr>
              <a:t>Interfacing </a:t>
            </a:r>
            <a:r>
              <a:rPr lang="en-US" dirty="0">
                <a:latin typeface="Bahnschrift Light" panose="020B0502040204020203" pitchFamily="34" charset="0"/>
              </a:rPr>
              <a:t>sensors with </a:t>
            </a:r>
            <a:r>
              <a:rPr lang="en-US" dirty="0" smtClean="0">
                <a:latin typeface="Bahnschrift Light" panose="020B0502040204020203" pitchFamily="34" charset="0"/>
              </a:rPr>
              <a:t>controller, </a:t>
            </a:r>
            <a:r>
              <a:rPr lang="en-US" dirty="0">
                <a:latin typeface="Bahnschrift Light" panose="020B0502040204020203" pitchFamily="34" charset="0"/>
              </a:rPr>
              <a:t>Interfacing controllers with multiple </a:t>
            </a:r>
            <a:r>
              <a:rPr lang="en-US" dirty="0" smtClean="0">
                <a:latin typeface="Bahnschrift Light" panose="020B0502040204020203" pitchFamily="34" charset="0"/>
              </a:rPr>
              <a:t>clouds,</a:t>
            </a:r>
            <a:r>
              <a:rPr lang="en-US" dirty="0">
                <a:latin typeface="Bahnschrift Light" panose="020B0502040204020203" pitchFamily="34" charset="0"/>
              </a:rPr>
              <a:t> Controlling Peripherals Through Webpage</a:t>
            </a:r>
            <a:endParaRPr lang="en-IN" dirty="0">
              <a:latin typeface="Bahnschrift Light" panose="020B0502040204020203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Bahnschrift Light" panose="020B0502040204020203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Bahnschrift Light" panose="020B0502040204020203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Bahnschrift Light" panose="020B0502040204020203" pitchFamily="34" charset="0"/>
            </a:endParaRPr>
          </a:p>
        </p:txBody>
      </p:sp>
      <p:grpSp>
        <p:nvGrpSpPr>
          <p:cNvPr id="4" name="Google Shape;1011;p38"/>
          <p:cNvGrpSpPr/>
          <p:nvPr/>
        </p:nvGrpSpPr>
        <p:grpSpPr>
          <a:xfrm>
            <a:off x="3376250" y="674653"/>
            <a:ext cx="289868" cy="852000"/>
            <a:chOff x="456616" y="2161476"/>
            <a:chExt cx="289868" cy="852000"/>
          </a:xfrm>
        </p:grpSpPr>
        <p:sp>
          <p:nvSpPr>
            <p:cNvPr id="5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" name="Google Shape;1017;p38"/>
          <p:cNvGrpSpPr/>
          <p:nvPr/>
        </p:nvGrpSpPr>
        <p:grpSpPr>
          <a:xfrm>
            <a:off x="8452312" y="674653"/>
            <a:ext cx="289868" cy="852000"/>
            <a:chOff x="456616" y="2161476"/>
            <a:chExt cx="289868" cy="852000"/>
          </a:xfrm>
        </p:grpSpPr>
        <p:sp>
          <p:nvSpPr>
            <p:cNvPr id="11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763" y="0"/>
            <a:ext cx="3159923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2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smtClean="0">
                <a:latin typeface="Bahnschrift Light SemiCondensed" panose="020B0502040204020203" pitchFamily="34" charset="0"/>
              </a:rPr>
              <a:t>IOT BASED WEATHER STATION BY USING DHT 11 SENSOR</a:t>
            </a:r>
            <a:endParaRPr lang="en-IN" sz="4000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Bahnschrift Light" panose="020B0502040204020203" pitchFamily="34" charset="0"/>
              </a:rPr>
              <a:t>The </a:t>
            </a:r>
            <a:r>
              <a:rPr lang="en-GB" sz="1800" dirty="0">
                <a:latin typeface="Bahnschrift Light" panose="020B0502040204020203" pitchFamily="34" charset="0"/>
              </a:rPr>
              <a:t>monitoring of environmental variables such as temperature, pressure and humidity has a  long history of development and the variables have shown significant impact in the productivity of plant growth.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Bahnschrift Light" panose="020B0502040204020203" pitchFamily="34" charset="0"/>
              </a:rPr>
              <a:t>The quality of food industry and the efficiency of many temperature and humidity-sensitive equipment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Bahnschrift Light" panose="020B0502040204020203" pitchFamily="34" charset="0"/>
              </a:rPr>
              <a:t>The monitoring of temperature and humidity of laboratories, storages, halls, school and hospitals is important with respect to health and hygiene.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Bahnschrift Light" panose="020B0502040204020203" pitchFamily="34" charset="0"/>
              </a:rPr>
              <a:t>In this </a:t>
            </a:r>
            <a:r>
              <a:rPr lang="en-GB" sz="1800" dirty="0" smtClean="0">
                <a:latin typeface="Bahnschrift Light" panose="020B0502040204020203" pitchFamily="34" charset="0"/>
              </a:rPr>
              <a:t>IOT </a:t>
            </a:r>
            <a:r>
              <a:rPr lang="en-GB" sz="1800" dirty="0">
                <a:latin typeface="Bahnschrift Light" panose="020B0502040204020203" pitchFamily="34" charset="0"/>
              </a:rPr>
              <a:t>project  to Monitor Humidity and Temperature </a:t>
            </a:r>
            <a:r>
              <a:rPr lang="en-GB" sz="1800" dirty="0" smtClean="0">
                <a:latin typeface="Bahnschrift Light" panose="020B0502040204020203" pitchFamily="34" charset="0"/>
              </a:rPr>
              <a:t>by used  Arduino Uno, DHT 11 Sensor  and Esp8266 </a:t>
            </a:r>
            <a:r>
              <a:rPr lang="en-GB" sz="1800" dirty="0" err="1" smtClean="0">
                <a:latin typeface="Bahnschrift Light" panose="020B0502040204020203" pitchFamily="34" charset="0"/>
              </a:rPr>
              <a:t>wifi</a:t>
            </a:r>
            <a:r>
              <a:rPr lang="en-GB" sz="1800" dirty="0" smtClean="0">
                <a:latin typeface="Bahnschrift Light" panose="020B0502040204020203" pitchFamily="34" charset="0"/>
              </a:rPr>
              <a:t> Module</a:t>
            </a:r>
            <a:endParaRPr lang="en-GB" sz="1800" b="1" dirty="0">
              <a:latin typeface="Bahnschrift Light" panose="020B05020402040202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Bahnschrift Light" panose="020B0502040204020203" pitchFamily="34" charset="0"/>
              </a:rPr>
              <a:t>To view  the current Humidity &amp; Temperature data over the Internet using </a:t>
            </a:r>
            <a:r>
              <a:rPr lang="en-GB" sz="1800" dirty="0" smtClean="0">
                <a:latin typeface="Bahnschrift Light" panose="020B0502040204020203" pitchFamily="34" charset="0"/>
              </a:rPr>
              <a:t>the </a:t>
            </a:r>
            <a:r>
              <a:rPr lang="en-GB" sz="1800" dirty="0" err="1" smtClean="0">
                <a:latin typeface="Bahnschrift Light" panose="020B0502040204020203" pitchFamily="34" charset="0"/>
              </a:rPr>
              <a:t>ThingSpeak</a:t>
            </a:r>
            <a:r>
              <a:rPr lang="en-GB" sz="1800" dirty="0" smtClean="0">
                <a:latin typeface="Bahnschrift Light" panose="020B0502040204020203" pitchFamily="34" charset="0"/>
              </a:rPr>
              <a:t> </a:t>
            </a:r>
            <a:r>
              <a:rPr lang="en-GB" sz="1800" dirty="0">
                <a:latin typeface="Bahnschrift Light" panose="020B0502040204020203" pitchFamily="34" charset="0"/>
              </a:rPr>
              <a:t>server.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1800" dirty="0">
              <a:latin typeface="Bahnschrift Light" panose="020B0502040204020203" pitchFamily="34" charset="0"/>
            </a:endParaRPr>
          </a:p>
          <a:p>
            <a:pPr algn="just"/>
            <a:endParaRPr lang="en-IN" sz="1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Bahnschrift Light SemiCondensed" panose="020B0502040204020203" pitchFamily="34" charset="0"/>
              </a:rPr>
              <a:t>WORKING MODULE</a:t>
            </a:r>
            <a:endParaRPr lang="en-IN" sz="4000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Bahnschrift Light" panose="020B0502040204020203" pitchFamily="34" charset="0"/>
              </a:rPr>
              <a:t>This IOT </a:t>
            </a:r>
            <a:r>
              <a:rPr lang="en-GB" sz="1800" dirty="0">
                <a:latin typeface="Bahnschrift Light" panose="020B0502040204020203" pitchFamily="34" charset="0"/>
              </a:rPr>
              <a:t>based project having four sections, firstly Humidity and Temperature Sensor DHT11 senses the Humidity and Temperature Data. </a:t>
            </a:r>
            <a:endParaRPr lang="en-GB" sz="1800" dirty="0" smtClean="0">
              <a:latin typeface="Bahnschrift Light" panose="020B05020402040202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Bahnschrift Light" panose="020B0502040204020203" pitchFamily="34" charset="0"/>
              </a:rPr>
              <a:t>Secondly</a:t>
            </a:r>
            <a:r>
              <a:rPr lang="en-GB" sz="1800" dirty="0">
                <a:latin typeface="Bahnschrift Light" panose="020B0502040204020203" pitchFamily="34" charset="0"/>
              </a:rPr>
              <a:t> Arduino Uno extracts the DHT11 sensor’s data as suitable number in percentage and Celsius scale, and sends it to Wi-Fi Module. </a:t>
            </a:r>
            <a:endParaRPr lang="en-GB" sz="1800" dirty="0" smtClean="0">
              <a:latin typeface="Bahnschrift Light" panose="020B05020402040202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Bahnschrift Light" panose="020B0502040204020203" pitchFamily="34" charset="0"/>
              </a:rPr>
              <a:t>Thirdly</a:t>
            </a:r>
            <a:r>
              <a:rPr lang="en-GB" sz="1800" dirty="0">
                <a:latin typeface="Bahnschrift Light" panose="020B0502040204020203" pitchFamily="34" charset="0"/>
              </a:rPr>
              <a:t> Wi-Fi Module ESP8266 sends the data to </a:t>
            </a:r>
            <a:r>
              <a:rPr lang="en-GB" sz="1800" dirty="0" err="1">
                <a:latin typeface="Bahnschrift Light" panose="020B0502040204020203" pitchFamily="34" charset="0"/>
              </a:rPr>
              <a:t>ThingSpeak’s</a:t>
            </a:r>
            <a:r>
              <a:rPr lang="en-GB" sz="1800" dirty="0">
                <a:latin typeface="Bahnschrift Light" panose="020B0502040204020203" pitchFamily="34" charset="0"/>
              </a:rPr>
              <a:t> Sever. </a:t>
            </a:r>
            <a:endParaRPr lang="en-GB" sz="1800" dirty="0" smtClean="0">
              <a:latin typeface="Bahnschrift Light" panose="020B0502040204020203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Bahnschrift Light" panose="020B0502040204020203" pitchFamily="34" charset="0"/>
              </a:rPr>
              <a:t>Finally</a:t>
            </a:r>
            <a:r>
              <a:rPr lang="en-GB" sz="1800" dirty="0">
                <a:latin typeface="Bahnschrift Light" panose="020B0502040204020203" pitchFamily="34" charset="0"/>
              </a:rPr>
              <a:t> </a:t>
            </a:r>
            <a:r>
              <a:rPr lang="en-GB" sz="1800" dirty="0" err="1">
                <a:latin typeface="Bahnschrift Light" panose="020B0502040204020203" pitchFamily="34" charset="0"/>
              </a:rPr>
              <a:t>ThingSpeak</a:t>
            </a:r>
            <a:r>
              <a:rPr lang="en-GB" sz="1800" dirty="0">
                <a:latin typeface="Bahnschrift Light" panose="020B0502040204020203" pitchFamily="34" charset="0"/>
              </a:rPr>
              <a:t> analyses the data and shows it in a Graph form. Optional LCD is also used to display the Temperature and Humidity.</a:t>
            </a:r>
            <a:endParaRPr lang="en-IN" sz="1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78597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latin typeface="Bahnschrift Light SemiCondensed" panose="020B0502040204020203" pitchFamily="34" charset="0"/>
              </a:rPr>
              <a:t>CIRCUIT DIAGRAM</a:t>
            </a:r>
            <a:endParaRPr lang="en-IN" sz="4000" b="1" dirty="0">
              <a:latin typeface="Bahnschrift Light SemiCondensed" panose="020B0502040204020203" pitchFamily="34" charset="0"/>
            </a:endParaRPr>
          </a:p>
        </p:txBody>
      </p:sp>
      <p:pic>
        <p:nvPicPr>
          <p:cNvPr id="1026" name="Picture 2" descr="Temperature,Humidity Measurement Using Arduino with ESP8266 - Arduino  Project Hub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7" t="924" r="15930" b="1777"/>
          <a:stretch/>
        </p:blipFill>
        <p:spPr bwMode="auto">
          <a:xfrm>
            <a:off x="1706881" y="1885950"/>
            <a:ext cx="8313419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8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4529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Bahnschrift Light SemiCondensed" panose="020B0502040204020203" pitchFamily="34" charset="0"/>
              </a:rPr>
              <a:t>COMPONETS REQUIRED</a:t>
            </a:r>
            <a:endParaRPr lang="en-IN" sz="40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 smtClean="0">
                <a:latin typeface="Bahnschrift Light" panose="020B0502040204020203" pitchFamily="34" charset="0"/>
              </a:rPr>
              <a:t>Hardware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Bahnschrift Light" panose="020B0502040204020203" pitchFamily="34" charset="0"/>
              </a:rPr>
              <a:t>Arduino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Bahnschrift Light" panose="020B0502040204020203" pitchFamily="34" charset="0"/>
              </a:rPr>
              <a:t>DHT 11 Sensor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Bahnschrift Light" panose="020B0502040204020203" pitchFamily="34" charset="0"/>
              </a:rPr>
              <a:t>ESP8266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Bahnschrift Light" panose="020B0502040204020203" pitchFamily="34" charset="0"/>
              </a:rPr>
              <a:t>LCD Display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Bahnschrift Light" panose="020B0502040204020203" pitchFamily="34" charset="0"/>
              </a:rPr>
              <a:t>Jumper Wires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 smtClean="0">
              <a:latin typeface="Bahnschrift Light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u="sng" dirty="0" smtClean="0">
                <a:latin typeface="Bahnschrift Light" panose="020B0502040204020203" pitchFamily="34" charset="0"/>
              </a:rPr>
              <a:t>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Bahnschrift Light" panose="020B0502040204020203" pitchFamily="34" charset="0"/>
              </a:rPr>
              <a:t>Arduino 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>
                <a:latin typeface="Bahnschrift Light" panose="020B0502040204020203" pitchFamily="34" charset="0"/>
              </a:rPr>
              <a:t>Thingspeak</a:t>
            </a:r>
            <a:endParaRPr lang="en-IN" dirty="0">
              <a:latin typeface="Bahnschrift Light" panose="020B0502040204020203" pitchFamily="34" charset="0"/>
            </a:endParaRPr>
          </a:p>
          <a:p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4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5597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latin typeface="Bahnschrift Light SemiCondensed" panose="020B0502040204020203" pitchFamily="34" charset="0"/>
              </a:rPr>
              <a:t>COMPONENTS</a:t>
            </a:r>
            <a:endParaRPr lang="en-IN" sz="4000" b="1" dirty="0">
              <a:latin typeface="Bahnschrift Light SemiCondensed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9" t="8320" r="13470" b="10826"/>
          <a:stretch/>
        </p:blipFill>
        <p:spPr>
          <a:xfrm>
            <a:off x="1422400" y="2120900"/>
            <a:ext cx="3060700" cy="22987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7" t="11185" r="12060" b="17111"/>
          <a:stretch/>
        </p:blipFill>
        <p:spPr>
          <a:xfrm>
            <a:off x="4635500" y="4445000"/>
            <a:ext cx="1676400" cy="15367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16479" y="4489451"/>
            <a:ext cx="101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Arduino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5" t="5180" r="1862" b="10969"/>
          <a:stretch/>
        </p:blipFill>
        <p:spPr>
          <a:xfrm>
            <a:off x="6570362" y="2020886"/>
            <a:ext cx="3810000" cy="21844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27662" y="4304785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DHT 11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405262" y="52133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ESP8266 WIFI 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49" y="0"/>
            <a:ext cx="2600751" cy="19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8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660</TotalTime>
  <Words>274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Algerian</vt:lpstr>
      <vt:lpstr>Arial</vt:lpstr>
      <vt:lpstr>Arial Narrow</vt:lpstr>
      <vt:lpstr>Bahnschrift Light</vt:lpstr>
      <vt:lpstr>Bahnschrift Light SemiCondensed</vt:lpstr>
      <vt:lpstr>Britannic Bold</vt:lpstr>
      <vt:lpstr>Calibri</vt:lpstr>
      <vt:lpstr>Calibri Light</vt:lpstr>
      <vt:lpstr>Wingdings</vt:lpstr>
      <vt:lpstr>Retrospect</vt:lpstr>
      <vt:lpstr>PowerPoint Presentation</vt:lpstr>
      <vt:lpstr>COMPANY OVERVIEW</vt:lpstr>
      <vt:lpstr>SERVICES OFFERED BY THE COMPANY</vt:lpstr>
      <vt:lpstr>INTRODUCTION TO IOT</vt:lpstr>
      <vt:lpstr>IOT BASED WEATHER STATION BY USING DHT 11 SENSOR</vt:lpstr>
      <vt:lpstr>WORKING MODULE</vt:lpstr>
      <vt:lpstr>CIRCUIT DIAGRAM</vt:lpstr>
      <vt:lpstr>COMPONETS REQUIRED</vt:lpstr>
      <vt:lpstr>COMPONENTS</vt:lpstr>
      <vt:lpstr>THINGSPEAK</vt:lpstr>
      <vt:lpstr>RESULT/SNAPSHOT</vt:lpstr>
      <vt:lpstr>THINGSPEAK DATA</vt:lpstr>
      <vt:lpstr>THINGSPEAK DATA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</dc:creator>
  <cp:lastModifiedBy>Vini</cp:lastModifiedBy>
  <cp:revision>30</cp:revision>
  <dcterms:created xsi:type="dcterms:W3CDTF">2022-06-13T13:30:55Z</dcterms:created>
  <dcterms:modified xsi:type="dcterms:W3CDTF">2022-07-29T00:11:02Z</dcterms:modified>
</cp:coreProperties>
</file>