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8"/>
  </p:notesMasterIdLst>
  <p:sldIdLst>
    <p:sldId id="256" r:id="rId5"/>
    <p:sldId id="279" r:id="rId6"/>
    <p:sldId id="278" r:id="rId7"/>
    <p:sldId id="280" r:id="rId8"/>
    <p:sldId id="286" r:id="rId9"/>
    <p:sldId id="290" r:id="rId10"/>
    <p:sldId id="284" r:id="rId11"/>
    <p:sldId id="287" r:id="rId12"/>
    <p:sldId id="291" r:id="rId13"/>
    <p:sldId id="292" r:id="rId14"/>
    <p:sldId id="288" r:id="rId15"/>
    <p:sldId id="289" r:id="rId16"/>
    <p:sldId id="29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18" autoAdjust="0"/>
    <p:restoredTop sz="94660"/>
  </p:normalViewPr>
  <p:slideViewPr>
    <p:cSldViewPr snapToGrid="0">
      <p:cViewPr>
        <p:scale>
          <a:sx n="100" d="100"/>
          <a:sy n="100" d="100"/>
        </p:scale>
        <p:origin x="-588" y="-82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pPr/>
              <a:t>5/28/2022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pPr/>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pPr/>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pPr/>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pPr/>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pPr/>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pPr/>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pPr/>
              <a:t>5/28/2022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pPr/>
              <a:t>5/28/2022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pPr/>
              <a:t>5/28/2022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pPr/>
              <a:t>5/28/2022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pPr/>
              <a:t>5/28/2022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pPr/>
              <a:t>5/28/2022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pPr/>
              <a:t>5/28/2022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fontScale="90000"/>
          </a:bodyPr>
          <a:lstStyle/>
          <a:p>
            <a:pPr algn="l"/>
            <a:r>
              <a:rPr lang="en-GB" dirty="0">
                <a:solidFill>
                  <a:schemeClr val="bg1"/>
                </a:solidFill>
                <a:latin typeface="Bahnschrift SemiBold SemiConden" panose="020B0502040204020203" pitchFamily="34" charset="0"/>
              </a:rPr>
              <a:t>Secure and Reliable WSN for Internet of Things</a:t>
            </a:r>
            <a:endParaRPr lang="en-US" dirty="0">
              <a:solidFill>
                <a:schemeClr val="bg1"/>
              </a:solidFill>
              <a:latin typeface="Bahnschrift SemiBold SemiConden" panose="020B0502040204020203" pitchFamily="34" charset="0"/>
            </a:endParaRP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a:bodyPr>
          <a:lstStyle/>
          <a:p>
            <a:r>
              <a:rPr lang="en-US" dirty="0" smtClean="0">
                <a:solidFill>
                  <a:srgbClr val="FFFFFF"/>
                </a:solidFill>
              </a:rPr>
              <a:t>Vinit K</a:t>
            </a:r>
            <a:endParaRPr lang="en-US" dirty="0">
              <a:solidFill>
                <a:srgbClr val="FFFFFF"/>
              </a:solidFill>
            </a:endParaRP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5793259"/>
            <a:ext cx="7772400" cy="995680"/>
          </a:xfrm>
        </p:spPr>
        <p:txBody>
          <a:bodyPr/>
          <a:lstStyle/>
          <a:p>
            <a:r>
              <a:rPr lang="en-GB" dirty="0" smtClean="0"/>
              <a:t> </a:t>
            </a:r>
            <a:r>
              <a:rPr lang="en-GB" dirty="0" err="1" smtClean="0"/>
              <a:t>iot</a:t>
            </a:r>
            <a:r>
              <a:rPr lang="en-GB" dirty="0" smtClean="0"/>
              <a:t> application</a:t>
            </a:r>
            <a:endParaRPr lang="en-IN" dirty="0"/>
          </a:p>
        </p:txBody>
      </p:sp>
      <p:sp>
        <p:nvSpPr>
          <p:cNvPr id="6" name="Text Placeholder 5"/>
          <p:cNvSpPr>
            <a:spLocks noGrp="1"/>
          </p:cNvSpPr>
          <p:nvPr>
            <p:ph type="body" sz="half" idx="2"/>
          </p:nvPr>
        </p:nvSpPr>
        <p:spPr>
          <a:xfrm>
            <a:off x="8610600" y="5793258"/>
            <a:ext cx="3200400" cy="1064741"/>
          </a:xfrm>
        </p:spPr>
        <p:txBody>
          <a:bodyPr/>
          <a:lstStyle/>
          <a:p>
            <a:endParaRPr lang="en-IN" dirty="0"/>
          </a:p>
        </p:txBody>
      </p:sp>
      <p:pic>
        <p:nvPicPr>
          <p:cNvPr id="13" name="Picture Placeholder 12"/>
          <p:cNvPicPr>
            <a:picLocks noGrp="1" noChangeAspect="1"/>
          </p:cNvPicPr>
          <p:nvPr>
            <p:ph type="pic" idx="1"/>
          </p:nvPr>
        </p:nvPicPr>
        <p:blipFill>
          <a:blip r:embed="rId2">
            <a:extLst>
              <a:ext uri="{28A0092B-C50C-407E-A947-70E740481C1C}">
                <a14:useLocalDpi xmlns:a14="http://schemas.microsoft.com/office/drawing/2010/main" val="0"/>
              </a:ext>
            </a:extLst>
          </a:blip>
          <a:srcRect t="966" b="966"/>
          <a:stretch>
            <a:fillRect/>
          </a:stretch>
        </p:blipFill>
        <p:spPr>
          <a:xfrm>
            <a:off x="88900" y="215901"/>
            <a:ext cx="11861799" cy="5577358"/>
          </a:xfrm>
        </p:spPr>
      </p:pic>
    </p:spTree>
    <p:extLst>
      <p:ext uri="{BB962C8B-B14F-4D97-AF65-F5344CB8AC3E}">
        <p14:creationId xmlns:p14="http://schemas.microsoft.com/office/powerpoint/2010/main" val="2085120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Internet of Things (IOT) is quickly weaving itself into modern life all around the world. By connecting smart devices, applications, and other technology, it has the power to enhance  quality of life and automate a near-infinite number of interactions. </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Still, we hope this brief overview has properly outlined how layered architectures of IOT can be subject to specific, malicious attacks by third parties. </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the possibilities of the IOT are indeed exciting, proper precautions and security measures must be taken at all times. </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Moreover, it is important to consider new multi-layered architectures in order to design a more secure infrastructure for the IOT. </a:t>
            </a:r>
          </a:p>
          <a:p>
            <a:endParaRPr lang="en-IN" dirty="0"/>
          </a:p>
        </p:txBody>
      </p:sp>
    </p:spTree>
    <p:extLst>
      <p:ext uri="{BB962C8B-B14F-4D97-AF65-F5344CB8AC3E}">
        <p14:creationId xmlns:p14="http://schemas.microsoft.com/office/powerpoint/2010/main" val="14065338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[1] N. </a:t>
            </a:r>
            <a:r>
              <a:rPr lang="en-US" sz="2000" dirty="0" err="1" smtClean="0">
                <a:latin typeface="Times New Roman" panose="02020603050405020304" pitchFamily="18" charset="0"/>
                <a:cs typeface="Times New Roman" panose="02020603050405020304" pitchFamily="18" charset="0"/>
              </a:rPr>
              <a:t>Salman</a:t>
            </a:r>
            <a:r>
              <a:rPr lang="en-US" sz="2000" dirty="0" smtClean="0">
                <a:latin typeface="Times New Roman" panose="02020603050405020304" pitchFamily="18" charset="0"/>
                <a:cs typeface="Times New Roman" panose="02020603050405020304" pitchFamily="18" charset="0"/>
              </a:rPr>
              <a:t>, I. </a:t>
            </a:r>
            <a:r>
              <a:rPr lang="en-US" sz="2000" dirty="0" err="1" smtClean="0">
                <a:latin typeface="Times New Roman" panose="02020603050405020304" pitchFamily="18" charset="0"/>
                <a:cs typeface="Times New Roman" panose="02020603050405020304" pitchFamily="18" charset="0"/>
              </a:rPr>
              <a:t>Rasool</a:t>
            </a:r>
            <a:r>
              <a:rPr lang="en-US" sz="2000" dirty="0" smtClean="0">
                <a:latin typeface="Times New Roman" panose="02020603050405020304" pitchFamily="18" charset="0"/>
                <a:cs typeface="Times New Roman" panose="02020603050405020304" pitchFamily="18" charset="0"/>
              </a:rPr>
              <a:t>, and A. H. Kemp, ‘‘Overview of the IEEE 802.15.4 standards family for low rate wireless personal area networks,’’ in Proc. 7th Int. </a:t>
            </a:r>
            <a:r>
              <a:rPr lang="en-US" sz="2000" dirty="0" err="1" smtClean="0">
                <a:latin typeface="Times New Roman" panose="02020603050405020304" pitchFamily="18" charset="0"/>
                <a:cs typeface="Times New Roman" panose="02020603050405020304" pitchFamily="18" charset="0"/>
              </a:rPr>
              <a:t>Symp</a:t>
            </a:r>
            <a:r>
              <a:rPr lang="en-US" sz="2000" dirty="0" smtClean="0">
                <a:latin typeface="Times New Roman" panose="02020603050405020304" pitchFamily="18" charset="0"/>
                <a:cs typeface="Times New Roman" panose="02020603050405020304" pitchFamily="18" charset="0"/>
              </a:rPr>
              <a:t>. Wireless </a:t>
            </a:r>
            <a:r>
              <a:rPr lang="en-US" sz="2000" dirty="0" err="1" smtClean="0">
                <a:latin typeface="Times New Roman" panose="02020603050405020304" pitchFamily="18" charset="0"/>
                <a:cs typeface="Times New Roman" panose="02020603050405020304" pitchFamily="18" charset="0"/>
              </a:rPr>
              <a:t>Commun</a:t>
            </a:r>
            <a:r>
              <a:rPr lang="en-US" sz="2000" dirty="0" smtClean="0">
                <a:latin typeface="Times New Roman" panose="02020603050405020304" pitchFamily="18" charset="0"/>
                <a:cs typeface="Times New Roman" panose="02020603050405020304" pitchFamily="18" charset="0"/>
              </a:rPr>
              <a:t>. Syst., Sep. 2010, pp. 701–705, </a:t>
            </a:r>
            <a:r>
              <a:rPr lang="en-US" sz="2000" dirty="0" err="1" smtClean="0">
                <a:latin typeface="Times New Roman" panose="02020603050405020304" pitchFamily="18" charset="0"/>
                <a:cs typeface="Times New Roman" panose="02020603050405020304" pitchFamily="18" charset="0"/>
              </a:rPr>
              <a:t>doi</a:t>
            </a:r>
            <a:r>
              <a:rPr lang="en-US" sz="2000" dirty="0" smtClean="0">
                <a:latin typeface="Times New Roman" panose="02020603050405020304" pitchFamily="18" charset="0"/>
                <a:cs typeface="Times New Roman" panose="02020603050405020304" pitchFamily="18" charset="0"/>
              </a:rPr>
              <a:t>: 10.1109/ISWCS.2010.5624516. </a:t>
            </a:r>
          </a:p>
          <a:p>
            <a:r>
              <a:rPr lang="en-US" sz="2000" dirty="0" smtClean="0">
                <a:latin typeface="Times New Roman" panose="02020603050405020304" pitchFamily="18" charset="0"/>
                <a:cs typeface="Times New Roman" panose="02020603050405020304" pitchFamily="18" charset="0"/>
              </a:rPr>
              <a:t>[2] J. Lin, W. Yu, N. Zhang, X. Yang, H. Zhang, and W. Zhao, ‘‘A </a:t>
            </a:r>
            <a:r>
              <a:rPr lang="en-US" sz="2000" dirty="0" err="1" smtClean="0">
                <a:latin typeface="Times New Roman" panose="02020603050405020304" pitchFamily="18" charset="0"/>
                <a:cs typeface="Times New Roman" panose="02020603050405020304" pitchFamily="18" charset="0"/>
              </a:rPr>
              <a:t>survey</a:t>
            </a:r>
            <a:r>
              <a:rPr lang="en-US" sz="2000" dirty="0" smtClean="0">
                <a:latin typeface="Times New Roman" panose="02020603050405020304" pitchFamily="18" charset="0"/>
                <a:cs typeface="Times New Roman" panose="02020603050405020304" pitchFamily="18" charset="0"/>
              </a:rPr>
              <a:t> on Internet of Things: Architecture, enabling technologies, security and privacy, and applications,’’ IEEE Internet Things J., vol. 4, no. 5, pp. 1125–1142, Oct. 2017.</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41659377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Abstract</a:t>
            </a:r>
            <a:endParaRPr lang="en-IN"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Wireless Sensor Network (WSN) is an innovative technology with a broad range of applications and highly </a:t>
            </a:r>
            <a:r>
              <a:rPr lang="en-GB" sz="2000" dirty="0" smtClean="0">
                <a:latin typeface="Times New Roman" panose="02020603050405020304" pitchFamily="18" charset="0"/>
                <a:cs typeface="Times New Roman" panose="02020603050405020304" pitchFamily="18" charset="0"/>
              </a:rPr>
              <a:t>attractive</a:t>
            </a:r>
          </a:p>
          <a:p>
            <a:pPr algn="just">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The by </a:t>
            </a:r>
            <a:r>
              <a:rPr lang="en-GB" sz="2000" dirty="0">
                <a:latin typeface="Times New Roman" panose="02020603050405020304" pitchFamily="18" charset="0"/>
                <a:cs typeface="Times New Roman" panose="02020603050405020304" pitchFamily="18" charset="0"/>
              </a:rPr>
              <a:t>using communication technologies in sensors and sensing features in web devices, WSNs have begun interaction with the </a:t>
            </a:r>
            <a:r>
              <a:rPr lang="en-GB" sz="2000" dirty="0" smtClean="0">
                <a:latin typeface="Times New Roman" panose="02020603050405020304" pitchFamily="18" charset="0"/>
                <a:cs typeface="Times New Roman" panose="02020603050405020304" pitchFamily="18" charset="0"/>
              </a:rPr>
              <a:t>IOT devices.</a:t>
            </a:r>
          </a:p>
          <a:p>
            <a:pPr algn="just">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The analysis </a:t>
            </a:r>
            <a:r>
              <a:rPr lang="en-GB" sz="2000" dirty="0">
                <a:latin typeface="Times New Roman" panose="02020603050405020304" pitchFamily="18" charset="0"/>
                <a:cs typeface="Times New Roman" panose="02020603050405020304" pitchFamily="18" charset="0"/>
              </a:rPr>
              <a:t>of security threats against WSN and </a:t>
            </a:r>
            <a:r>
              <a:rPr lang="en-GB" sz="2000" dirty="0" smtClean="0">
                <a:latin typeface="Times New Roman" panose="02020603050405020304" pitchFamily="18" charset="0"/>
                <a:cs typeface="Times New Roman" panose="02020603050405020304" pitchFamily="18" charset="0"/>
              </a:rPr>
              <a:t>IOT</a:t>
            </a:r>
            <a:r>
              <a:rPr lang="en-GB" sz="2000" dirty="0">
                <a:latin typeface="Times New Roman" panose="02020603050405020304" pitchFamily="18" charset="0"/>
                <a:cs typeface="Times New Roman" panose="02020603050405020304" pitchFamily="18" charset="0"/>
              </a:rPr>
              <a:t>, along with the strategies for preventing, detecting and mitigating those threats. </a:t>
            </a:r>
            <a:endParaRPr lang="en-GB"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The aim </a:t>
            </a:r>
            <a:r>
              <a:rPr lang="en-GB" sz="2000" dirty="0" smtClean="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is to address and demonstrate the impact of the security problems on WSNs from the viewpoint of the </a:t>
            </a:r>
            <a:r>
              <a:rPr lang="en-GB" sz="2000" dirty="0" smtClean="0">
                <a:latin typeface="Times New Roman" panose="02020603050405020304" pitchFamily="18" charset="0"/>
                <a:cs typeface="Times New Roman" panose="02020603050405020304" pitchFamily="18" charset="0"/>
              </a:rPr>
              <a:t>IOT </a:t>
            </a:r>
            <a:r>
              <a:rPr lang="en-GB" sz="2000" dirty="0">
                <a:latin typeface="Times New Roman" panose="02020603050405020304" pitchFamily="18" charset="0"/>
                <a:cs typeface="Times New Roman" panose="02020603050405020304" pitchFamily="18" charset="0"/>
              </a:rPr>
              <a:t>and its applications</a:t>
            </a:r>
            <a:r>
              <a:rPr lang="en-GB" sz="20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This defence </a:t>
            </a:r>
            <a:r>
              <a:rPr lang="en-GB" sz="2000" dirty="0">
                <a:latin typeface="Times New Roman" panose="02020603050405020304" pitchFamily="18" charset="0"/>
                <a:cs typeface="Times New Roman" panose="02020603050405020304" pitchFamily="18" charset="0"/>
              </a:rPr>
              <a:t>mechanisms can help in building a </a:t>
            </a:r>
            <a:r>
              <a:rPr lang="en-GB" sz="2000" dirty="0" smtClean="0">
                <a:latin typeface="Times New Roman" panose="02020603050405020304" pitchFamily="18" charset="0"/>
                <a:cs typeface="Times New Roman" panose="02020603050405020304" pitchFamily="18" charset="0"/>
              </a:rPr>
              <a:t>safe and Secured IOT applications.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63835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IN"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GB" sz="2000" dirty="0" smtClean="0">
                <a:latin typeface="Times New Roman" panose="02020603050405020304" pitchFamily="18" charset="0"/>
                <a:cs typeface="Times New Roman" panose="02020603050405020304" pitchFamily="18" charset="0"/>
              </a:rPr>
              <a:t>INTRODUCTION</a:t>
            </a:r>
          </a:p>
          <a:p>
            <a:pPr marL="457200" indent="-457200">
              <a:buFont typeface="+mj-lt"/>
              <a:buAutoNum type="arabicPeriod"/>
            </a:pPr>
            <a:r>
              <a:rPr lang="en-GB" sz="2000" dirty="0" smtClean="0">
                <a:latin typeface="Times New Roman" panose="02020603050405020304" pitchFamily="18" charset="0"/>
                <a:cs typeface="Times New Roman" panose="02020603050405020304" pitchFamily="18" charset="0"/>
              </a:rPr>
              <a:t>WSN AND IOT ARCHITECTURE</a:t>
            </a:r>
          </a:p>
          <a:p>
            <a:pPr marL="457200" indent="-457200">
              <a:buFont typeface="+mj-lt"/>
              <a:buAutoNum type="arabicPeriod"/>
            </a:pPr>
            <a:r>
              <a:rPr lang="en-GB" sz="2000" dirty="0" smtClean="0">
                <a:latin typeface="Times New Roman" panose="02020603050405020304" pitchFamily="18" charset="0"/>
                <a:cs typeface="Times New Roman" panose="02020603050405020304" pitchFamily="18" charset="0"/>
              </a:rPr>
              <a:t>CHALLENGES TO OVERCOME SECURITY ISSUES</a:t>
            </a: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POSSIBLE ATTACK AND THREATS TOWARDS THE WSNS AND IOT</a:t>
            </a:r>
          </a:p>
          <a:p>
            <a:pPr marL="457200" indent="-457200">
              <a:buFont typeface="+mj-lt"/>
              <a:buAutoNum type="arabicPeriod"/>
            </a:pPr>
            <a:r>
              <a:rPr lang="en-IN" sz="2000" dirty="0" smtClean="0">
                <a:latin typeface="Times New Roman" panose="02020603050405020304" pitchFamily="18" charset="0"/>
                <a:cs typeface="Times New Roman" panose="02020603050405020304" pitchFamily="18" charset="0"/>
              </a:rPr>
              <a:t>SOLUTION FOR SAFE IOT </a:t>
            </a:r>
            <a:endParaRPr lang="en-US" sz="20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CONCLUSION</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REFERENCES</a:t>
            </a:r>
            <a:endParaRPr lang="en-US" sz="20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0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000" dirty="0" smtClean="0"/>
          </a:p>
          <a:p>
            <a:endParaRPr lang="en-IN" sz="2000" dirty="0"/>
          </a:p>
        </p:txBody>
      </p:sp>
    </p:spTree>
    <p:extLst>
      <p:ext uri="{BB962C8B-B14F-4D97-AF65-F5344CB8AC3E}">
        <p14:creationId xmlns:p14="http://schemas.microsoft.com/office/powerpoint/2010/main" val="11523224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IN" dirty="0"/>
          </a:p>
        </p:txBody>
      </p:sp>
      <p:sp>
        <p:nvSpPr>
          <p:cNvPr id="3" name="Content Placeholder 2"/>
          <p:cNvSpPr>
            <a:spLocks noGrp="1"/>
          </p:cNvSpPr>
          <p:nvPr>
            <p:ph idx="1"/>
          </p:nvPr>
        </p:nvSpPr>
        <p:spPr/>
        <p:txBody>
          <a:bodyPr>
            <a:normAutofit fontScale="92500" lnSpcReduction="10000"/>
          </a:bodyPr>
          <a:lstStyle/>
          <a:p>
            <a:pPr algn="just">
              <a:lnSpc>
                <a:spcPct val="150000"/>
              </a:lnSpc>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Wireless </a:t>
            </a:r>
            <a:r>
              <a:rPr lang="en-GB" sz="2000" dirty="0">
                <a:latin typeface="Times New Roman" panose="02020603050405020304" pitchFamily="18" charset="0"/>
                <a:cs typeface="Times New Roman" panose="02020603050405020304" pitchFamily="18" charset="0"/>
              </a:rPr>
              <a:t>Sensor Networks (WSNs) are one of the major technologies required for the implementation of Internet of Things (</a:t>
            </a:r>
            <a:r>
              <a:rPr lang="en-GB" sz="2000" dirty="0" smtClean="0">
                <a:latin typeface="Times New Roman" panose="02020603050405020304" pitchFamily="18" charset="0"/>
                <a:cs typeface="Times New Roman" panose="02020603050405020304" pitchFamily="18" charset="0"/>
              </a:rPr>
              <a:t>IOT</a:t>
            </a:r>
            <a:r>
              <a:rPr lang="en-GB" sz="2000" dirty="0">
                <a:latin typeface="Times New Roman" panose="02020603050405020304" pitchFamily="18" charset="0"/>
                <a:cs typeface="Times New Roman" panose="02020603050405020304" pitchFamily="18" charset="0"/>
              </a:rPr>
              <a:t>) architecture</a:t>
            </a:r>
            <a:r>
              <a:rPr lang="en-GB" sz="20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IOT </a:t>
            </a:r>
            <a:r>
              <a:rPr lang="en-GB" sz="2000" dirty="0">
                <a:latin typeface="Times New Roman" panose="02020603050405020304" pitchFamily="18" charset="0"/>
                <a:cs typeface="Times New Roman" panose="02020603050405020304" pitchFamily="18" charset="0"/>
              </a:rPr>
              <a:t>is emerging as a dynamic </a:t>
            </a:r>
            <a:r>
              <a:rPr lang="en-GB" sz="2000" dirty="0" smtClean="0">
                <a:latin typeface="Times New Roman" panose="02020603050405020304" pitchFamily="18" charset="0"/>
                <a:cs typeface="Times New Roman" panose="02020603050405020304" pitchFamily="18" charset="0"/>
              </a:rPr>
              <a:t>cyber-physical </a:t>
            </a:r>
            <a:r>
              <a:rPr lang="en-GB" sz="2000" dirty="0">
                <a:latin typeface="Times New Roman" panose="02020603050405020304" pitchFamily="18" charset="0"/>
                <a:cs typeface="Times New Roman" panose="02020603050405020304" pitchFamily="18" charset="0"/>
              </a:rPr>
              <a:t>network that is enabling smart devices to sense </a:t>
            </a:r>
            <a:r>
              <a:rPr lang="en-GB" sz="2000" dirty="0" smtClean="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and change the world. Further it will assist the humanity in functioning and living</a:t>
            </a:r>
            <a:r>
              <a:rPr lang="en-GB" sz="20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WSNs have started to merge with the Internet of Things (</a:t>
            </a:r>
            <a:r>
              <a:rPr lang="en-GB" sz="2000" dirty="0" smtClean="0">
                <a:latin typeface="Times New Roman" panose="02020603050405020304" pitchFamily="18" charset="0"/>
                <a:cs typeface="Times New Roman" panose="02020603050405020304" pitchFamily="18" charset="0"/>
              </a:rPr>
              <a:t>IOT</a:t>
            </a:r>
            <a:r>
              <a:rPr lang="en-GB" sz="2000" dirty="0">
                <a:latin typeface="Times New Roman" panose="02020603050405020304" pitchFamily="18" charset="0"/>
                <a:cs typeface="Times New Roman" panose="02020603050405020304" pitchFamily="18" charset="0"/>
              </a:rPr>
              <a:t>) through the introduction of Internet access capability in sensor nodes and sensing ability in Internet-connected devices</a:t>
            </a:r>
            <a:r>
              <a:rPr lang="en-GB" sz="20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The </a:t>
            </a:r>
            <a:r>
              <a:rPr lang="en-GB" sz="2000" dirty="0">
                <a:latin typeface="Times New Roman" panose="02020603050405020304" pitchFamily="18" charset="0"/>
                <a:cs typeface="Times New Roman" panose="02020603050405020304" pitchFamily="18" charset="0"/>
              </a:rPr>
              <a:t>presence of large network of interconnected objects leads to serious issues about security that restricts the wider use </a:t>
            </a:r>
            <a:r>
              <a:rPr lang="en-GB" sz="2000" dirty="0" smtClean="0">
                <a:latin typeface="Times New Roman" panose="02020603050405020304" pitchFamily="18" charset="0"/>
                <a:cs typeface="Times New Roman" panose="02020603050405020304" pitchFamily="18" charset="0"/>
              </a:rPr>
              <a:t>of  IOT.</a:t>
            </a:r>
          </a:p>
        </p:txBody>
      </p:sp>
    </p:spTree>
    <p:extLst>
      <p:ext uri="{BB962C8B-B14F-4D97-AF65-F5344CB8AC3E}">
        <p14:creationId xmlns:p14="http://schemas.microsoft.com/office/powerpoint/2010/main" val="23539471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WSN </a:t>
            </a:r>
            <a:r>
              <a:rPr lang="en-GB" dirty="0"/>
              <a:t>AND IOT ARCHITECTURE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02006" y="471509"/>
            <a:ext cx="6272982" cy="5376841"/>
          </a:xfrm>
        </p:spPr>
      </p:pic>
      <p:sp>
        <p:nvSpPr>
          <p:cNvPr id="7" name="Text Placeholder 6"/>
          <p:cNvSpPr>
            <a:spLocks noGrp="1"/>
          </p:cNvSpPr>
          <p:nvPr>
            <p:ph type="body" sz="half" idx="2"/>
          </p:nvPr>
        </p:nvSpPr>
        <p:spPr/>
        <p:txBody>
          <a:bodyPr/>
          <a:lstStyle/>
          <a:p>
            <a:pPr algn="just"/>
            <a:r>
              <a:rPr lang="en-GB" dirty="0"/>
              <a:t>The </a:t>
            </a:r>
            <a:r>
              <a:rPr lang="en-GB" dirty="0" smtClean="0"/>
              <a:t>IOT </a:t>
            </a:r>
            <a:r>
              <a:rPr lang="en-GB" dirty="0"/>
              <a:t>architecture has three layers (perception layer, network layer, and application layer</a:t>
            </a:r>
            <a:r>
              <a:rPr lang="en-GB" dirty="0" smtClean="0"/>
              <a:t>).</a:t>
            </a:r>
          </a:p>
          <a:p>
            <a:pPr algn="just"/>
            <a:endParaRPr lang="en-GB" dirty="0" smtClean="0"/>
          </a:p>
          <a:p>
            <a:pPr marL="285750" indent="-285750" algn="just">
              <a:buFont typeface="Wingdings" panose="05000000000000000000" pitchFamily="2" charset="2"/>
              <a:buChar char="Ø"/>
            </a:pPr>
            <a:r>
              <a:rPr lang="en-GB" dirty="0"/>
              <a:t>Perception layer – Sensors, actuators and edge devices that interact with the environment</a:t>
            </a:r>
          </a:p>
          <a:p>
            <a:pPr marL="285750" indent="-285750" algn="just">
              <a:buFont typeface="Wingdings" panose="05000000000000000000" pitchFamily="2" charset="2"/>
              <a:buChar char="Ø"/>
            </a:pPr>
            <a:r>
              <a:rPr lang="en-GB" dirty="0"/>
              <a:t>Network Layer – Discovers, connects and translates devices over a network and in coordination with the application layer</a:t>
            </a:r>
          </a:p>
          <a:p>
            <a:pPr marL="285750" indent="-285750" algn="just">
              <a:buFont typeface="Wingdings" panose="05000000000000000000" pitchFamily="2" charset="2"/>
              <a:buChar char="Ø"/>
            </a:pPr>
            <a:r>
              <a:rPr lang="en-GB" dirty="0"/>
              <a:t>Application Layer – Data processing and storage with specialized services and functionality for users</a:t>
            </a:r>
          </a:p>
          <a:p>
            <a:pPr marL="285750" indent="-285750" algn="just">
              <a:buFont typeface="Wingdings" panose="05000000000000000000" pitchFamily="2" charset="2"/>
              <a:buChar char="Ø"/>
            </a:pPr>
            <a:endParaRPr lang="en-GB" dirty="0" smtClean="0"/>
          </a:p>
        </p:txBody>
      </p:sp>
    </p:spTree>
    <p:extLst>
      <p:ext uri="{BB962C8B-B14F-4D97-AF65-F5344CB8AC3E}">
        <p14:creationId xmlns:p14="http://schemas.microsoft.com/office/powerpoint/2010/main" val="6510999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573486"/>
            <a:ext cx="7772400" cy="1154492"/>
          </a:xfrm>
        </p:spPr>
        <p:txBody>
          <a:bodyPr/>
          <a:lstStyle/>
          <a:p>
            <a:r>
              <a:rPr lang="en-GB" dirty="0" smtClean="0"/>
              <a:t>IOT WORLD </a:t>
            </a:r>
            <a:endParaRPr lang="en-IN" dirty="0"/>
          </a:p>
        </p:txBody>
      </p:sp>
      <p:pic>
        <p:nvPicPr>
          <p:cNvPr id="9" name="Picture Placeholder 8"/>
          <p:cNvPicPr>
            <a:picLocks noGrp="1" noChangeAspect="1"/>
          </p:cNvPicPr>
          <p:nvPr>
            <p:ph type="pic" idx="1"/>
          </p:nvPr>
        </p:nvPicPr>
        <p:blipFill>
          <a:blip r:embed="rId2">
            <a:extLst>
              <a:ext uri="{28A0092B-C50C-407E-A947-70E740481C1C}">
                <a14:useLocalDpi xmlns:a14="http://schemas.microsoft.com/office/drawing/2010/main" val="0"/>
              </a:ext>
            </a:extLst>
          </a:blip>
          <a:srcRect t="849" b="849"/>
          <a:stretch>
            <a:fillRect/>
          </a:stretch>
        </p:blipFill>
        <p:spPr>
          <a:xfrm>
            <a:off x="0" y="-973138"/>
            <a:ext cx="12192000" cy="6038624"/>
          </a:xfrm>
        </p:spPr>
      </p:pic>
    </p:spTree>
    <p:extLst>
      <p:ext uri="{BB962C8B-B14F-4D97-AF65-F5344CB8AC3E}">
        <p14:creationId xmlns:p14="http://schemas.microsoft.com/office/powerpoint/2010/main" val="25515368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CHALLENGES TO OVERCOME SECURITY ISSUES</a:t>
            </a:r>
            <a:endParaRPr lang="en-IN" dirty="0"/>
          </a:p>
        </p:txBody>
      </p:sp>
      <p:sp>
        <p:nvSpPr>
          <p:cNvPr id="3" name="Content Placeholder 2"/>
          <p:cNvSpPr>
            <a:spLocks noGrp="1"/>
          </p:cNvSpPr>
          <p:nvPr>
            <p:ph sz="half" idx="1"/>
          </p:nvPr>
        </p:nvSpPr>
        <p:spPr/>
        <p:txBody>
          <a:bodyPr>
            <a:normAutofit/>
          </a:bodyPr>
          <a:lstStyle/>
          <a:p>
            <a:pPr>
              <a:buNone/>
            </a:pPr>
            <a:endParaRPr lang="en-IN" dirty="0" smtClean="0"/>
          </a:p>
          <a:p>
            <a:pPr>
              <a:buFont typeface="Wingdings" panose="05000000000000000000" pitchFamily="2" charset="2"/>
              <a:buChar char="Ø"/>
            </a:pPr>
            <a:r>
              <a:rPr lang="en-IN" dirty="0" smtClean="0"/>
              <a:t>Security</a:t>
            </a:r>
            <a:endParaRPr lang="en-GB" dirty="0" smtClean="0"/>
          </a:p>
          <a:p>
            <a:pPr>
              <a:buFont typeface="Wingdings" panose="05000000000000000000" pitchFamily="2" charset="2"/>
              <a:buChar char="Ø"/>
            </a:pPr>
            <a:r>
              <a:rPr lang="en-IN" dirty="0"/>
              <a:t>Data </a:t>
            </a:r>
            <a:r>
              <a:rPr lang="en-IN" dirty="0" smtClean="0"/>
              <a:t>Privacy</a:t>
            </a:r>
          </a:p>
          <a:p>
            <a:pPr>
              <a:buFont typeface="Wingdings" panose="05000000000000000000" pitchFamily="2" charset="2"/>
              <a:buChar char="Ø"/>
            </a:pPr>
            <a:r>
              <a:rPr lang="en-IN" dirty="0" smtClean="0"/>
              <a:t>IOT Components</a:t>
            </a:r>
          </a:p>
          <a:p>
            <a:pPr>
              <a:buFont typeface="Wingdings" panose="05000000000000000000" pitchFamily="2" charset="2"/>
              <a:buChar char="Ø"/>
            </a:pPr>
            <a:r>
              <a:rPr lang="en-IN" dirty="0"/>
              <a:t>Quality of </a:t>
            </a:r>
            <a:r>
              <a:rPr lang="en-IN" dirty="0" smtClean="0"/>
              <a:t>Service</a:t>
            </a:r>
          </a:p>
          <a:p>
            <a:pPr>
              <a:buFont typeface="Wingdings" panose="05000000000000000000" pitchFamily="2" charset="2"/>
              <a:buChar char="Ø"/>
            </a:pPr>
            <a:r>
              <a:rPr lang="en-IN" dirty="0" smtClean="0"/>
              <a:t>Configuration</a:t>
            </a:r>
          </a:p>
          <a:p>
            <a:pPr>
              <a:buFont typeface="Wingdings" panose="05000000000000000000" pitchFamily="2" charset="2"/>
              <a:buChar char="Ø"/>
            </a:pPr>
            <a:r>
              <a:rPr lang="en-IN" dirty="0"/>
              <a:t>Fault Tolerance</a:t>
            </a:r>
            <a:endParaRPr lang="en-IN" dirty="0" smtClean="0"/>
          </a:p>
        </p:txBody>
      </p:sp>
      <p:sp>
        <p:nvSpPr>
          <p:cNvPr id="4" name="Content Placeholder 3"/>
          <p:cNvSpPr>
            <a:spLocks noGrp="1"/>
          </p:cNvSpPr>
          <p:nvPr>
            <p:ph sz="half" idx="2"/>
          </p:nvPr>
        </p:nvSpPr>
        <p:spPr/>
        <p:txBody>
          <a:bodyPr/>
          <a:lstStyle/>
          <a:p>
            <a:pPr>
              <a:buNone/>
            </a:pPr>
            <a:endParaRPr lang="en-IN" dirty="0" smtClean="0"/>
          </a:p>
          <a:p>
            <a:pPr>
              <a:buFont typeface="Wingdings" panose="05000000000000000000" pitchFamily="2" charset="2"/>
              <a:buChar char="Ø"/>
            </a:pPr>
            <a:r>
              <a:rPr lang="en-IN" dirty="0" smtClean="0"/>
              <a:t>Scalability</a:t>
            </a:r>
          </a:p>
          <a:p>
            <a:pPr>
              <a:buFont typeface="Wingdings" panose="05000000000000000000" pitchFamily="2" charset="2"/>
              <a:buChar char="Ø"/>
            </a:pPr>
            <a:r>
              <a:rPr lang="en-IN" dirty="0" smtClean="0"/>
              <a:t>Timing of Data Delivery</a:t>
            </a:r>
          </a:p>
          <a:p>
            <a:pPr>
              <a:buFont typeface="Wingdings" panose="05000000000000000000" pitchFamily="2" charset="2"/>
              <a:buChar char="Ø"/>
            </a:pPr>
            <a:r>
              <a:rPr lang="en-IN" dirty="0" smtClean="0"/>
              <a:t>Energy Consumption</a:t>
            </a:r>
          </a:p>
          <a:p>
            <a:pPr>
              <a:buFont typeface="Wingdings" panose="05000000000000000000" pitchFamily="2" charset="2"/>
              <a:buChar char="Ø"/>
            </a:pPr>
            <a:r>
              <a:rPr lang="en-IN" dirty="0" smtClean="0"/>
              <a:t>Gathering Data</a:t>
            </a:r>
          </a:p>
          <a:p>
            <a:endParaRPr lang="en-US" dirty="0"/>
          </a:p>
        </p:txBody>
      </p:sp>
    </p:spTree>
    <p:extLst>
      <p:ext uri="{BB962C8B-B14F-4D97-AF65-F5344CB8AC3E}">
        <p14:creationId xmlns:p14="http://schemas.microsoft.com/office/powerpoint/2010/main" val="3134525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ATTACK AND THREATS TOWARDS THE WSNS AND </a:t>
            </a:r>
            <a:r>
              <a:rPr lang="en-US" dirty="0" err="1" smtClean="0"/>
              <a:t>IoT</a:t>
            </a:r>
            <a:endParaRPr lang="en-US" dirty="0"/>
          </a:p>
        </p:txBody>
      </p:sp>
      <p:sp>
        <p:nvSpPr>
          <p:cNvPr id="3" name="Content Placeholder 2"/>
          <p:cNvSpPr>
            <a:spLocks noGrp="1"/>
          </p:cNvSpPr>
          <p:nvPr>
            <p:ph sz="half" idx="1"/>
          </p:nvPr>
        </p:nvSpPr>
        <p:spPr/>
        <p:txBody>
          <a:bodyPr>
            <a:noAutofit/>
          </a:bodyPr>
          <a:lstStyle/>
          <a:p>
            <a:r>
              <a:rPr lang="en-IN" sz="2000" dirty="0">
                <a:latin typeface="Times New Roman" panose="02020603050405020304" pitchFamily="18" charset="0"/>
                <a:cs typeface="Times New Roman" panose="02020603050405020304" pitchFamily="18" charset="0"/>
              </a:rPr>
              <a:t>The </a:t>
            </a:r>
            <a:r>
              <a:rPr lang="en-IN" sz="2000" dirty="0" smtClean="0">
                <a:latin typeface="Times New Roman" panose="02020603050405020304" pitchFamily="18" charset="0"/>
                <a:cs typeface="Times New Roman" panose="02020603050405020304" pitchFamily="18" charset="0"/>
              </a:rPr>
              <a:t>Perception </a:t>
            </a:r>
            <a:r>
              <a:rPr lang="en-IN" sz="2000" dirty="0">
                <a:latin typeface="Times New Roman" panose="02020603050405020304" pitchFamily="18" charset="0"/>
                <a:cs typeface="Times New Roman" panose="02020603050405020304" pitchFamily="18" charset="0"/>
              </a:rPr>
              <a:t>Layer </a:t>
            </a:r>
          </a:p>
          <a:p>
            <a:pPr lvl="1"/>
            <a:r>
              <a:rPr lang="en-IN" sz="2000" dirty="0" smtClean="0">
                <a:latin typeface="Times New Roman" panose="02020603050405020304" pitchFamily="18" charset="0"/>
                <a:cs typeface="Times New Roman" panose="02020603050405020304" pitchFamily="18" charset="0"/>
              </a:rPr>
              <a:t>Eavesdropping</a:t>
            </a:r>
          </a:p>
          <a:p>
            <a:pPr lvl="1"/>
            <a:r>
              <a:rPr lang="en-IN" sz="2000" dirty="0">
                <a:latin typeface="Times New Roman" panose="02020603050405020304" pitchFamily="18" charset="0"/>
                <a:cs typeface="Times New Roman" panose="02020603050405020304" pitchFamily="18" charset="0"/>
              </a:rPr>
              <a:t>Node </a:t>
            </a:r>
            <a:r>
              <a:rPr lang="en-IN" sz="2000" dirty="0" smtClean="0">
                <a:latin typeface="Times New Roman" panose="02020603050405020304" pitchFamily="18" charset="0"/>
                <a:cs typeface="Times New Roman" panose="02020603050405020304" pitchFamily="18" charset="0"/>
              </a:rPr>
              <a:t>Capture</a:t>
            </a:r>
          </a:p>
          <a:p>
            <a:pPr lvl="1"/>
            <a:r>
              <a:rPr lang="en-IN" sz="2000" dirty="0">
                <a:latin typeface="Times New Roman" panose="02020603050405020304" pitchFamily="18" charset="0"/>
                <a:cs typeface="Times New Roman" panose="02020603050405020304" pitchFamily="18" charset="0"/>
              </a:rPr>
              <a:t>Fake Node and </a:t>
            </a:r>
            <a:r>
              <a:rPr lang="en-IN" sz="2000" dirty="0" smtClean="0">
                <a:latin typeface="Times New Roman" panose="02020603050405020304" pitchFamily="18" charset="0"/>
                <a:cs typeface="Times New Roman" panose="02020603050405020304" pitchFamily="18" charset="0"/>
              </a:rPr>
              <a:t>Malicious</a:t>
            </a:r>
          </a:p>
          <a:p>
            <a:pPr lvl="1"/>
            <a:r>
              <a:rPr lang="en-IN" sz="2000" dirty="0">
                <a:latin typeface="Times New Roman" panose="02020603050405020304" pitchFamily="18" charset="0"/>
                <a:cs typeface="Times New Roman" panose="02020603050405020304" pitchFamily="18" charset="0"/>
              </a:rPr>
              <a:t>Replay </a:t>
            </a:r>
            <a:r>
              <a:rPr lang="en-IN" sz="2000" dirty="0" smtClean="0">
                <a:latin typeface="Times New Roman" panose="02020603050405020304" pitchFamily="18" charset="0"/>
                <a:cs typeface="Times New Roman" panose="02020603050405020304" pitchFamily="18" charset="0"/>
              </a:rPr>
              <a:t>Attack</a:t>
            </a:r>
          </a:p>
          <a:p>
            <a:pPr lvl="1"/>
            <a:r>
              <a:rPr lang="en-IN" sz="2000" dirty="0">
                <a:latin typeface="Times New Roman" panose="02020603050405020304" pitchFamily="18" charset="0"/>
                <a:cs typeface="Times New Roman" panose="02020603050405020304" pitchFamily="18" charset="0"/>
              </a:rPr>
              <a:t>Timing </a:t>
            </a:r>
            <a:r>
              <a:rPr lang="en-IN" sz="2000" dirty="0" smtClean="0">
                <a:latin typeface="Times New Roman" panose="02020603050405020304" pitchFamily="18" charset="0"/>
                <a:cs typeface="Times New Roman" panose="02020603050405020304" pitchFamily="18" charset="0"/>
              </a:rPr>
              <a:t>Attack</a:t>
            </a:r>
          </a:p>
          <a:p>
            <a:pPr lvl="1"/>
            <a:endParaRPr lang="en-GB" sz="2000" dirty="0">
              <a:latin typeface="Times New Roman" panose="02020603050405020304" pitchFamily="18" charset="0"/>
              <a:cs typeface="Times New Roman" panose="02020603050405020304" pitchFamily="18" charset="0"/>
            </a:endParaRPr>
          </a:p>
          <a:p>
            <a:pPr marL="128016" lvl="1" indent="0">
              <a:buNone/>
            </a:pPr>
            <a:r>
              <a:rPr lang="en-IN" sz="2000" dirty="0">
                <a:latin typeface="Times New Roman" panose="02020603050405020304" pitchFamily="18" charset="0"/>
                <a:cs typeface="Times New Roman" panose="02020603050405020304" pitchFamily="18" charset="0"/>
              </a:rPr>
              <a:t>The Network Layer</a:t>
            </a:r>
          </a:p>
          <a:p>
            <a:pPr lvl="1"/>
            <a:r>
              <a:rPr lang="en-GB" sz="2000" dirty="0">
                <a:latin typeface="Times New Roman" panose="02020603050405020304" pitchFamily="18" charset="0"/>
                <a:cs typeface="Times New Roman" panose="02020603050405020304" pitchFamily="18" charset="0"/>
              </a:rPr>
              <a:t>Denial of Service </a:t>
            </a:r>
            <a:r>
              <a:rPr lang="en-GB" sz="2000" dirty="0" smtClean="0">
                <a:latin typeface="Times New Roman" panose="02020603050405020304" pitchFamily="18" charset="0"/>
                <a:cs typeface="Times New Roman" panose="02020603050405020304" pitchFamily="18" charset="0"/>
              </a:rPr>
              <a:t> Attack</a:t>
            </a:r>
          </a:p>
          <a:p>
            <a:pPr lvl="1"/>
            <a:r>
              <a:rPr lang="en-IN" sz="2000" dirty="0">
                <a:latin typeface="Times New Roman" panose="02020603050405020304" pitchFamily="18" charset="0"/>
                <a:cs typeface="Times New Roman" panose="02020603050405020304" pitchFamily="18" charset="0"/>
              </a:rPr>
              <a:t>Main-in-The-Middle  </a:t>
            </a:r>
            <a:r>
              <a:rPr lang="en-IN" sz="2000" dirty="0" smtClean="0">
                <a:latin typeface="Times New Roman" panose="02020603050405020304" pitchFamily="18" charset="0"/>
                <a:cs typeface="Times New Roman" panose="02020603050405020304" pitchFamily="18" charset="0"/>
              </a:rPr>
              <a:t>Attack</a:t>
            </a:r>
          </a:p>
          <a:p>
            <a:pPr lvl="1"/>
            <a:r>
              <a:rPr lang="en-IN" sz="2000" dirty="0">
                <a:latin typeface="Times New Roman" panose="02020603050405020304" pitchFamily="18" charset="0"/>
                <a:cs typeface="Times New Roman" panose="02020603050405020304" pitchFamily="18" charset="0"/>
              </a:rPr>
              <a:t>Storage </a:t>
            </a:r>
            <a:r>
              <a:rPr lang="en-IN" sz="2000" dirty="0" smtClean="0">
                <a:latin typeface="Times New Roman" panose="02020603050405020304" pitchFamily="18" charset="0"/>
                <a:cs typeface="Times New Roman" panose="02020603050405020304" pitchFamily="18" charset="0"/>
              </a:rPr>
              <a:t>Attack</a:t>
            </a:r>
          </a:p>
          <a:p>
            <a:pPr lvl="1"/>
            <a:r>
              <a:rPr lang="en-IN" sz="2000" dirty="0">
                <a:latin typeface="Times New Roman" panose="02020603050405020304" pitchFamily="18" charset="0"/>
                <a:cs typeface="Times New Roman" panose="02020603050405020304" pitchFamily="18" charset="0"/>
              </a:rPr>
              <a:t>Exploit Attack</a:t>
            </a:r>
          </a:p>
        </p:txBody>
      </p:sp>
      <p:sp>
        <p:nvSpPr>
          <p:cNvPr id="5" name="Content Placeholder 4"/>
          <p:cNvSpPr>
            <a:spLocks noGrp="1"/>
          </p:cNvSpPr>
          <p:nvPr>
            <p:ph sz="half" idx="2"/>
          </p:nvPr>
        </p:nvSpPr>
        <p:spPr/>
        <p:txBody>
          <a:bodyPr>
            <a:normAutofit/>
          </a:bodyPr>
          <a:lstStyle/>
          <a:p>
            <a:r>
              <a:rPr lang="en-IN" sz="2000" dirty="0" smtClean="0">
                <a:latin typeface="Times New Roman" panose="02020603050405020304" pitchFamily="18" charset="0"/>
                <a:cs typeface="Times New Roman" panose="02020603050405020304" pitchFamily="18" charset="0"/>
              </a:rPr>
              <a:t>The Application Layer</a:t>
            </a:r>
          </a:p>
          <a:p>
            <a:pPr lvl="1"/>
            <a:r>
              <a:rPr lang="en-IN" sz="2000" dirty="0" smtClean="0">
                <a:latin typeface="Times New Roman" panose="02020603050405020304" pitchFamily="18" charset="0"/>
                <a:cs typeface="Times New Roman" panose="02020603050405020304" pitchFamily="18" charset="0"/>
              </a:rPr>
              <a:t>Cross-Site Scripting</a:t>
            </a:r>
          </a:p>
          <a:p>
            <a:pPr lvl="1"/>
            <a:r>
              <a:rPr lang="en-IN" sz="2000" dirty="0" smtClean="0">
                <a:latin typeface="Times New Roman" panose="02020603050405020304" pitchFamily="18" charset="0"/>
                <a:cs typeface="Times New Roman" panose="02020603050405020304" pitchFamily="18" charset="0"/>
              </a:rPr>
              <a:t>Malicious Code Attack</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83189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Solution for Secure </a:t>
            </a:r>
            <a:r>
              <a:rPr lang="en-IN" dirty="0" err="1" smtClean="0"/>
              <a:t>iot</a:t>
            </a:r>
            <a:endParaRPr lang="en-IN" dirty="0"/>
          </a:p>
        </p:txBody>
      </p:sp>
      <p:sp>
        <p:nvSpPr>
          <p:cNvPr id="6" name="Content Placeholder 5"/>
          <p:cNvSpPr>
            <a:spLocks noGrp="1"/>
          </p:cNvSpPr>
          <p:nvPr>
            <p:ph idx="1"/>
          </p:nvPr>
        </p:nvSpPr>
        <p:spPr/>
        <p:txBody>
          <a:bodyPr>
            <a:normAutofit/>
          </a:bodyPr>
          <a:lstStyle/>
          <a:p>
            <a:pPr>
              <a:buFont typeface="Wingdings" panose="05000000000000000000" pitchFamily="2" charset="2"/>
              <a:buChar char="Ø"/>
            </a:pPr>
            <a:endParaRPr lang="en-GB"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400" dirty="0" smtClean="0">
                <a:latin typeface="Times New Roman" panose="02020603050405020304" pitchFamily="18" charset="0"/>
                <a:cs typeface="Times New Roman" panose="02020603050405020304" pitchFamily="18" charset="0"/>
              </a:rPr>
              <a:t>List </a:t>
            </a:r>
            <a:r>
              <a:rPr lang="en-GB" sz="2400" dirty="0">
                <a:latin typeface="Times New Roman" panose="02020603050405020304" pitchFamily="18" charset="0"/>
                <a:cs typeface="Times New Roman" panose="02020603050405020304" pitchFamily="18" charset="0"/>
              </a:rPr>
              <a:t>Improve On Outdated Hardware And </a:t>
            </a:r>
            <a:r>
              <a:rPr lang="en-GB" sz="2400" dirty="0" smtClean="0">
                <a:latin typeface="Times New Roman" panose="02020603050405020304" pitchFamily="18" charset="0"/>
                <a:cs typeface="Times New Roman" panose="02020603050405020304" pitchFamily="18" charset="0"/>
              </a:rPr>
              <a:t>Software</a:t>
            </a:r>
          </a:p>
          <a:p>
            <a:pPr>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Improve On Weak And Default </a:t>
            </a:r>
            <a:r>
              <a:rPr lang="en-GB" sz="2400" dirty="0" smtClean="0">
                <a:latin typeface="Times New Roman" panose="02020603050405020304" pitchFamily="18" charset="0"/>
                <a:cs typeface="Times New Roman" panose="02020603050405020304" pitchFamily="18" charset="0"/>
              </a:rPr>
              <a:t>Credentials</a:t>
            </a:r>
          </a:p>
          <a:p>
            <a:pPr>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Improve On Protection Against Malware And </a:t>
            </a:r>
            <a:r>
              <a:rPr lang="en-GB" sz="2400" dirty="0" smtClean="0">
                <a:latin typeface="Times New Roman" panose="02020603050405020304" pitchFamily="18" charset="0"/>
                <a:cs typeface="Times New Roman" panose="02020603050405020304" pitchFamily="18" charset="0"/>
              </a:rPr>
              <a:t>Ransomware</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Preventing Predictable </a:t>
            </a:r>
            <a:r>
              <a:rPr lang="en-IN" sz="2400" dirty="0" smtClean="0">
                <a:latin typeface="Times New Roman" panose="02020603050405020304" pitchFamily="18" charset="0"/>
                <a:cs typeface="Times New Roman" panose="02020603050405020304" pitchFamily="18" charset="0"/>
              </a:rPr>
              <a:t>Attacks</a:t>
            </a:r>
          </a:p>
          <a:p>
            <a:pPr>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Encrypt user and application data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15405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2.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88A2F88-55C5-4ED1-9541-807C65424763}">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Integral design</Template>
  <TotalTime>0</TotalTime>
  <Words>576</Words>
  <Application>Microsoft Office PowerPoint</Application>
  <PresentationFormat>Widescreen</PresentationFormat>
  <Paragraphs>74</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Bahnschrift SemiBold SemiConden</vt:lpstr>
      <vt:lpstr>Calibri</vt:lpstr>
      <vt:lpstr>Times New Roman</vt:lpstr>
      <vt:lpstr>Tw Cen MT</vt:lpstr>
      <vt:lpstr>Tw Cen MT Condensed</vt:lpstr>
      <vt:lpstr>Wingdings</vt:lpstr>
      <vt:lpstr>Wingdings 3</vt:lpstr>
      <vt:lpstr>Integral</vt:lpstr>
      <vt:lpstr>Secure and Reliable WSN for Internet of Things</vt:lpstr>
      <vt:lpstr>Abstract</vt:lpstr>
      <vt:lpstr>Contents</vt:lpstr>
      <vt:lpstr>Introduction</vt:lpstr>
      <vt:lpstr>WSN AND IOT ARCHITECTURE</vt:lpstr>
      <vt:lpstr>IOT WORLD </vt:lpstr>
      <vt:lpstr>CHALLENGES TO OVERCOME SECURITY ISSUES</vt:lpstr>
      <vt:lpstr>ATTACK AND THREATS TOWARDS THE WSNS AND IoT</vt:lpstr>
      <vt:lpstr>Solution for Secure iot</vt:lpstr>
      <vt:lpstr> iot application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2022-05-16T17:37:07Z</dcterms:created>
  <dcterms:modified xsi:type="dcterms:W3CDTF">2022-05-28T06:47:50Z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