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4" r:id="rId16"/>
    <p:sldId id="273" r:id="rId17"/>
    <p:sldId id="275"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CTOR DARADE" initials="VD" lastIdx="1" clrIdx="0">
    <p:extLst>
      <p:ext uri="{19B8F6BF-5375-455C-9EA6-DF929625EA0E}">
        <p15:presenceInfo xmlns:p15="http://schemas.microsoft.com/office/powerpoint/2012/main" userId="5ea347e9e965dc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6CD844-6CE1-454C-B6F0-F11A0DAEFA9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A6A6F-4071-410E-92E8-83E7346B6BD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6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CD844-6CE1-454C-B6F0-F11A0DAEFA9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197767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CD844-6CE1-454C-B6F0-F11A0DAEFA9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102621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6CD844-6CE1-454C-B6F0-F11A0DAEFA9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321266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CD844-6CE1-454C-B6F0-F11A0DAEFA93}"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A6A6F-4071-410E-92E8-83E7346B6BD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14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CD844-6CE1-454C-B6F0-F11A0DAEFA93}"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365330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CD844-6CE1-454C-B6F0-F11A0DAEFA93}"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270058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CD844-6CE1-454C-B6F0-F11A0DAEFA93}"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359797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6CD844-6CE1-454C-B6F0-F11A0DAEFA93}" type="datetimeFigureOut">
              <a:rPr lang="en-IN" smtClean="0"/>
              <a:t>07-10-2024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92206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6CD844-6CE1-454C-B6F0-F11A0DAEFA93}" type="datetimeFigureOut">
              <a:rPr lang="en-IN" smtClean="0"/>
              <a:t>07-10-2024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6A6A6F-4071-410E-92E8-83E7346B6BDF}" type="slidenum">
              <a:rPr lang="en-IN" smtClean="0"/>
              <a:t>‹#›</a:t>
            </a:fld>
            <a:endParaRPr lang="en-IN"/>
          </a:p>
        </p:txBody>
      </p:sp>
    </p:spTree>
    <p:extLst>
      <p:ext uri="{BB962C8B-B14F-4D97-AF65-F5344CB8AC3E}">
        <p14:creationId xmlns:p14="http://schemas.microsoft.com/office/powerpoint/2010/main" val="230468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CD844-6CE1-454C-B6F0-F11A0DAEFA93}"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A6A6F-4071-410E-92E8-83E7346B6BDF}" type="slidenum">
              <a:rPr lang="en-IN" smtClean="0"/>
              <a:t>‹#›</a:t>
            </a:fld>
            <a:endParaRPr lang="en-IN"/>
          </a:p>
        </p:txBody>
      </p:sp>
    </p:spTree>
    <p:extLst>
      <p:ext uri="{BB962C8B-B14F-4D97-AF65-F5344CB8AC3E}">
        <p14:creationId xmlns:p14="http://schemas.microsoft.com/office/powerpoint/2010/main" val="350676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6CD844-6CE1-454C-B6F0-F11A0DAEFA93}" type="datetimeFigureOut">
              <a:rPr lang="en-IN" smtClean="0"/>
              <a:t>07-10-2024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6A6A6F-4071-410E-92E8-83E7346B6BD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376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6FD5-79D9-FF5A-DF1B-3A702AD8C96C}"/>
              </a:ext>
            </a:extLst>
          </p:cNvPr>
          <p:cNvSpPr>
            <a:spLocks noGrp="1"/>
          </p:cNvSpPr>
          <p:nvPr>
            <p:ph type="ctrTitle"/>
          </p:nvPr>
        </p:nvSpPr>
        <p:spPr>
          <a:xfrm>
            <a:off x="1331495" y="1946443"/>
            <a:ext cx="9144000" cy="2387600"/>
          </a:xfrm>
        </p:spPr>
        <p:txBody>
          <a:bodyPr>
            <a:noAutofit/>
          </a:bodyPr>
          <a:lstStyle/>
          <a:p>
            <a:pPr>
              <a:lnSpc>
                <a:spcPct val="150000"/>
              </a:lnSpc>
            </a:pPr>
            <a:r>
              <a:rPr lang="en-IN" sz="2400" dirty="0">
                <a:latin typeface="+mn-lt"/>
              </a:rPr>
              <a:t>Name – Vinit Rajendra </a:t>
            </a:r>
            <a:r>
              <a:rPr lang="en-IN" sz="2400" dirty="0" err="1">
                <a:latin typeface="+mn-lt"/>
              </a:rPr>
              <a:t>Darade</a:t>
            </a:r>
            <a:br>
              <a:rPr lang="en-IN" sz="2400" dirty="0">
                <a:latin typeface="+mn-lt"/>
              </a:rPr>
            </a:br>
            <a:r>
              <a:rPr lang="en-IN" sz="2400" dirty="0">
                <a:latin typeface="+mn-lt"/>
              </a:rPr>
              <a:t>Mob. No. 9022077964</a:t>
            </a:r>
            <a:br>
              <a:rPr lang="en-IN" sz="2400" dirty="0">
                <a:latin typeface="+mn-lt"/>
              </a:rPr>
            </a:br>
            <a:r>
              <a:rPr lang="en-IN" sz="2400" dirty="0">
                <a:latin typeface="+mn-lt"/>
              </a:rPr>
              <a:t>Topic name- </a:t>
            </a:r>
            <a:r>
              <a:rPr lang="en-US" sz="2400" dirty="0">
                <a:latin typeface="+mn-lt"/>
              </a:rPr>
              <a:t>Capstone Project Data Science with Python Career Program</a:t>
            </a:r>
            <a:br>
              <a:rPr lang="en-US" sz="2400" dirty="0">
                <a:latin typeface="+mn-lt"/>
              </a:rPr>
            </a:br>
            <a:r>
              <a:rPr lang="en-US" sz="2400" dirty="0">
                <a:latin typeface="+mn-lt"/>
              </a:rPr>
              <a:t>Course name - Data Science with Python Career Program</a:t>
            </a:r>
            <a:endParaRPr lang="en-IN" sz="2400" dirty="0">
              <a:latin typeface="+mn-lt"/>
            </a:endParaRPr>
          </a:p>
        </p:txBody>
      </p:sp>
    </p:spTree>
    <p:extLst>
      <p:ext uri="{BB962C8B-B14F-4D97-AF65-F5344CB8AC3E}">
        <p14:creationId xmlns:p14="http://schemas.microsoft.com/office/powerpoint/2010/main" val="248023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D04BD-E3A0-7248-E2B9-1EEC0CEA79C3}"/>
              </a:ext>
            </a:extLst>
          </p:cNvPr>
          <p:cNvSpPr txBox="1"/>
          <p:nvPr/>
        </p:nvSpPr>
        <p:spPr>
          <a:xfrm>
            <a:off x="352925" y="2875002"/>
            <a:ext cx="4251158" cy="1107996"/>
          </a:xfrm>
          <a:prstGeom prst="rect">
            <a:avLst/>
          </a:prstGeom>
          <a:noFill/>
        </p:spPr>
        <p:txBody>
          <a:bodyPr wrap="square" rtlCol="0">
            <a:spAutoFit/>
          </a:bodyPr>
          <a:lstStyle/>
          <a:p>
            <a:r>
              <a:rPr lang="en-IN" sz="4800" dirty="0"/>
              <a:t>METHODOLOGY</a:t>
            </a:r>
          </a:p>
          <a:p>
            <a:endParaRPr lang="en-IN" dirty="0"/>
          </a:p>
        </p:txBody>
      </p:sp>
      <p:pic>
        <p:nvPicPr>
          <p:cNvPr id="4" name="Picture 3">
            <a:extLst>
              <a:ext uri="{FF2B5EF4-FFF2-40B4-BE49-F238E27FC236}">
                <a16:creationId xmlns:a16="http://schemas.microsoft.com/office/drawing/2014/main" id="{E070C3D9-8956-E35F-A079-0DA691232ED4}"/>
              </a:ext>
            </a:extLst>
          </p:cNvPr>
          <p:cNvPicPr>
            <a:picLocks noChangeAspect="1"/>
          </p:cNvPicPr>
          <p:nvPr/>
        </p:nvPicPr>
        <p:blipFill>
          <a:blip r:embed="rId2"/>
          <a:stretch>
            <a:fillRect/>
          </a:stretch>
        </p:blipFill>
        <p:spPr>
          <a:xfrm>
            <a:off x="4701589" y="256674"/>
            <a:ext cx="7137486" cy="5694947"/>
          </a:xfrm>
          <a:prstGeom prst="rect">
            <a:avLst/>
          </a:prstGeom>
        </p:spPr>
      </p:pic>
    </p:spTree>
    <p:extLst>
      <p:ext uri="{BB962C8B-B14F-4D97-AF65-F5344CB8AC3E}">
        <p14:creationId xmlns:p14="http://schemas.microsoft.com/office/powerpoint/2010/main" val="238135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48-0EC4-92B5-1C78-69340C450E8F}"/>
              </a:ext>
            </a:extLst>
          </p:cNvPr>
          <p:cNvSpPr>
            <a:spLocks noGrp="1"/>
          </p:cNvSpPr>
          <p:nvPr>
            <p:ph type="title"/>
          </p:nvPr>
        </p:nvSpPr>
        <p:spPr/>
        <p:txBody>
          <a:bodyPr/>
          <a:lstStyle/>
          <a:p>
            <a:r>
              <a:rPr lang="en-IN" dirty="0">
                <a:latin typeface="+mn-lt"/>
              </a:rPr>
              <a:t>EXPERIMENT AND RESULTS </a:t>
            </a:r>
          </a:p>
        </p:txBody>
      </p:sp>
      <p:sp>
        <p:nvSpPr>
          <p:cNvPr id="3" name="Content Placeholder 2">
            <a:extLst>
              <a:ext uri="{FF2B5EF4-FFF2-40B4-BE49-F238E27FC236}">
                <a16:creationId xmlns:a16="http://schemas.microsoft.com/office/drawing/2014/main" id="{76361B8E-EDEF-3908-29E6-409B80DE0AB8}"/>
              </a:ext>
            </a:extLst>
          </p:cNvPr>
          <p:cNvSpPr>
            <a:spLocks noGrp="1"/>
          </p:cNvSpPr>
          <p:nvPr>
            <p:ph idx="1"/>
          </p:nvPr>
        </p:nvSpPr>
        <p:spPr/>
        <p:txBody>
          <a:bodyPr/>
          <a:lstStyle/>
          <a:p>
            <a:r>
              <a:rPr lang="en-IN" dirty="0"/>
              <a:t>The dataset is imported and read for understanding</a:t>
            </a:r>
          </a:p>
          <a:p>
            <a:endParaRPr lang="en-IN" dirty="0"/>
          </a:p>
        </p:txBody>
      </p:sp>
      <p:pic>
        <p:nvPicPr>
          <p:cNvPr id="9" name="Picture 8">
            <a:extLst>
              <a:ext uri="{FF2B5EF4-FFF2-40B4-BE49-F238E27FC236}">
                <a16:creationId xmlns:a16="http://schemas.microsoft.com/office/drawing/2014/main" id="{B09D17C1-C568-F4C6-84E5-478EE3BC6FAE}"/>
              </a:ext>
            </a:extLst>
          </p:cNvPr>
          <p:cNvPicPr>
            <a:picLocks noChangeAspect="1"/>
          </p:cNvPicPr>
          <p:nvPr/>
        </p:nvPicPr>
        <p:blipFill>
          <a:blip r:embed="rId2"/>
          <a:stretch>
            <a:fillRect/>
          </a:stretch>
        </p:blipFill>
        <p:spPr>
          <a:xfrm>
            <a:off x="955856" y="2295812"/>
            <a:ext cx="10199824" cy="3573282"/>
          </a:xfrm>
          <a:prstGeom prst="rect">
            <a:avLst/>
          </a:prstGeom>
        </p:spPr>
      </p:pic>
    </p:spTree>
    <p:extLst>
      <p:ext uri="{BB962C8B-B14F-4D97-AF65-F5344CB8AC3E}">
        <p14:creationId xmlns:p14="http://schemas.microsoft.com/office/powerpoint/2010/main" val="14094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F0D4-B060-BD4D-C9C1-34B2F4D68781}"/>
              </a:ext>
            </a:extLst>
          </p:cNvPr>
          <p:cNvSpPr>
            <a:spLocks noGrp="1"/>
          </p:cNvSpPr>
          <p:nvPr>
            <p:ph type="title"/>
          </p:nvPr>
        </p:nvSpPr>
        <p:spPr/>
        <p:txBody>
          <a:bodyPr/>
          <a:lstStyle/>
          <a:p>
            <a:r>
              <a:rPr lang="en-IN" dirty="0">
                <a:latin typeface="+mn-lt"/>
              </a:rPr>
              <a:t>VISUALIZING CATEGORICAL DATA COLUMNS </a:t>
            </a:r>
          </a:p>
        </p:txBody>
      </p:sp>
      <p:pic>
        <p:nvPicPr>
          <p:cNvPr id="9" name="Content Placeholder 8">
            <a:extLst>
              <a:ext uri="{FF2B5EF4-FFF2-40B4-BE49-F238E27FC236}">
                <a16:creationId xmlns:a16="http://schemas.microsoft.com/office/drawing/2014/main" id="{D1D7B57C-145F-E8DF-7C85-55279CFC2662}"/>
              </a:ext>
            </a:extLst>
          </p:cNvPr>
          <p:cNvPicPr>
            <a:picLocks noGrp="1" noChangeAspect="1"/>
          </p:cNvPicPr>
          <p:nvPr>
            <p:ph idx="1"/>
          </p:nvPr>
        </p:nvPicPr>
        <p:blipFill>
          <a:blip r:embed="rId2"/>
          <a:stretch>
            <a:fillRect/>
          </a:stretch>
        </p:blipFill>
        <p:spPr>
          <a:xfrm>
            <a:off x="1012272" y="2326700"/>
            <a:ext cx="4801016" cy="3101609"/>
          </a:xfrm>
        </p:spPr>
      </p:pic>
      <p:pic>
        <p:nvPicPr>
          <p:cNvPr id="11" name="Picture 10">
            <a:extLst>
              <a:ext uri="{FF2B5EF4-FFF2-40B4-BE49-F238E27FC236}">
                <a16:creationId xmlns:a16="http://schemas.microsoft.com/office/drawing/2014/main" id="{C88C0C38-6BC8-86DF-148D-FE9AA7BECA7E}"/>
              </a:ext>
            </a:extLst>
          </p:cNvPr>
          <p:cNvPicPr>
            <a:picLocks noChangeAspect="1"/>
          </p:cNvPicPr>
          <p:nvPr/>
        </p:nvPicPr>
        <p:blipFill>
          <a:blip r:embed="rId3"/>
          <a:stretch>
            <a:fillRect/>
          </a:stretch>
        </p:blipFill>
        <p:spPr>
          <a:xfrm>
            <a:off x="6096000" y="2196548"/>
            <a:ext cx="5742325" cy="3599473"/>
          </a:xfrm>
          <a:prstGeom prst="rect">
            <a:avLst/>
          </a:prstGeom>
        </p:spPr>
      </p:pic>
    </p:spTree>
    <p:extLst>
      <p:ext uri="{BB962C8B-B14F-4D97-AF65-F5344CB8AC3E}">
        <p14:creationId xmlns:p14="http://schemas.microsoft.com/office/powerpoint/2010/main" val="100662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1027-DC13-6DA5-C0F4-D5F888D25E3F}"/>
              </a:ext>
            </a:extLst>
          </p:cNvPr>
          <p:cNvSpPr>
            <a:spLocks noGrp="1"/>
          </p:cNvSpPr>
          <p:nvPr>
            <p:ph type="title"/>
          </p:nvPr>
        </p:nvSpPr>
        <p:spPr/>
        <p:txBody>
          <a:bodyPr/>
          <a:lstStyle/>
          <a:p>
            <a:r>
              <a:rPr lang="en-IN" dirty="0">
                <a:latin typeface="+mn-lt"/>
              </a:rPr>
              <a:t>DISTRIBUTION OF FEATURES</a:t>
            </a:r>
          </a:p>
        </p:txBody>
      </p:sp>
      <p:pic>
        <p:nvPicPr>
          <p:cNvPr id="5" name="Content Placeholder 4">
            <a:extLst>
              <a:ext uri="{FF2B5EF4-FFF2-40B4-BE49-F238E27FC236}">
                <a16:creationId xmlns:a16="http://schemas.microsoft.com/office/drawing/2014/main" id="{2A8F453D-D14B-4BC7-D5E5-0E72E8A84078}"/>
              </a:ext>
            </a:extLst>
          </p:cNvPr>
          <p:cNvPicPr>
            <a:picLocks noGrp="1" noChangeAspect="1"/>
          </p:cNvPicPr>
          <p:nvPr>
            <p:ph idx="1"/>
          </p:nvPr>
        </p:nvPicPr>
        <p:blipFill>
          <a:blip r:embed="rId2"/>
          <a:stretch>
            <a:fillRect/>
          </a:stretch>
        </p:blipFill>
        <p:spPr>
          <a:xfrm>
            <a:off x="999266" y="1905898"/>
            <a:ext cx="3972261" cy="4022725"/>
          </a:xfrm>
        </p:spPr>
      </p:pic>
      <p:pic>
        <p:nvPicPr>
          <p:cNvPr id="7" name="Picture 6">
            <a:extLst>
              <a:ext uri="{FF2B5EF4-FFF2-40B4-BE49-F238E27FC236}">
                <a16:creationId xmlns:a16="http://schemas.microsoft.com/office/drawing/2014/main" id="{8B3E0359-49C4-AF92-EA56-ED6099BFD69E}"/>
              </a:ext>
            </a:extLst>
          </p:cNvPr>
          <p:cNvPicPr>
            <a:picLocks noChangeAspect="1"/>
          </p:cNvPicPr>
          <p:nvPr/>
        </p:nvPicPr>
        <p:blipFill>
          <a:blip r:embed="rId3"/>
          <a:stretch>
            <a:fillRect/>
          </a:stretch>
        </p:blipFill>
        <p:spPr>
          <a:xfrm>
            <a:off x="4277327" y="2899691"/>
            <a:ext cx="3972261" cy="3028932"/>
          </a:xfrm>
          <a:prstGeom prst="rect">
            <a:avLst/>
          </a:prstGeom>
        </p:spPr>
      </p:pic>
      <p:pic>
        <p:nvPicPr>
          <p:cNvPr id="9" name="Picture 8">
            <a:extLst>
              <a:ext uri="{FF2B5EF4-FFF2-40B4-BE49-F238E27FC236}">
                <a16:creationId xmlns:a16="http://schemas.microsoft.com/office/drawing/2014/main" id="{70A72F93-35AD-A9D1-1B97-2F9564C524B9}"/>
              </a:ext>
            </a:extLst>
          </p:cNvPr>
          <p:cNvPicPr>
            <a:picLocks noChangeAspect="1"/>
          </p:cNvPicPr>
          <p:nvPr/>
        </p:nvPicPr>
        <p:blipFill>
          <a:blip r:embed="rId4"/>
          <a:stretch>
            <a:fillRect/>
          </a:stretch>
        </p:blipFill>
        <p:spPr>
          <a:xfrm>
            <a:off x="8080514" y="2548458"/>
            <a:ext cx="3835055" cy="3512978"/>
          </a:xfrm>
          <a:prstGeom prst="rect">
            <a:avLst/>
          </a:prstGeom>
        </p:spPr>
      </p:pic>
    </p:spTree>
    <p:extLst>
      <p:ext uri="{BB962C8B-B14F-4D97-AF65-F5344CB8AC3E}">
        <p14:creationId xmlns:p14="http://schemas.microsoft.com/office/powerpoint/2010/main" val="409367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BEEA-361F-EE9C-7074-0AB1A9865DB2}"/>
              </a:ext>
            </a:extLst>
          </p:cNvPr>
          <p:cNvSpPr>
            <a:spLocks noGrp="1"/>
          </p:cNvSpPr>
          <p:nvPr>
            <p:ph type="title"/>
          </p:nvPr>
        </p:nvSpPr>
        <p:spPr/>
        <p:txBody>
          <a:bodyPr/>
          <a:lstStyle/>
          <a:p>
            <a:r>
              <a:rPr lang="en-IN" dirty="0">
                <a:latin typeface="+mn-lt"/>
              </a:rPr>
              <a:t>ERROR CALCULATION </a:t>
            </a:r>
          </a:p>
        </p:txBody>
      </p:sp>
      <p:pic>
        <p:nvPicPr>
          <p:cNvPr id="5" name="Content Placeholder 4">
            <a:extLst>
              <a:ext uri="{FF2B5EF4-FFF2-40B4-BE49-F238E27FC236}">
                <a16:creationId xmlns:a16="http://schemas.microsoft.com/office/drawing/2014/main" id="{2AE33943-2F43-6557-77F9-4B52ACD68837}"/>
              </a:ext>
            </a:extLst>
          </p:cNvPr>
          <p:cNvPicPr>
            <a:picLocks noGrp="1" noChangeAspect="1"/>
          </p:cNvPicPr>
          <p:nvPr>
            <p:ph idx="1"/>
          </p:nvPr>
        </p:nvPicPr>
        <p:blipFill>
          <a:blip r:embed="rId2"/>
          <a:stretch>
            <a:fillRect/>
          </a:stretch>
        </p:blipFill>
        <p:spPr>
          <a:xfrm>
            <a:off x="1916826" y="2982228"/>
            <a:ext cx="6289778" cy="1739481"/>
          </a:xfrm>
        </p:spPr>
      </p:pic>
    </p:spTree>
    <p:extLst>
      <p:ext uri="{BB962C8B-B14F-4D97-AF65-F5344CB8AC3E}">
        <p14:creationId xmlns:p14="http://schemas.microsoft.com/office/powerpoint/2010/main" val="37522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1568-E375-DC9B-2E52-70BA3DC8D1D8}"/>
              </a:ext>
            </a:extLst>
          </p:cNvPr>
          <p:cNvSpPr>
            <a:spLocks noGrp="1"/>
          </p:cNvSpPr>
          <p:nvPr>
            <p:ph type="title"/>
          </p:nvPr>
        </p:nvSpPr>
        <p:spPr/>
        <p:txBody>
          <a:bodyPr/>
          <a:lstStyle/>
          <a:p>
            <a:r>
              <a:rPr lang="en-IN" dirty="0"/>
              <a:t>FINAL APP </a:t>
            </a:r>
          </a:p>
        </p:txBody>
      </p:sp>
      <p:pic>
        <p:nvPicPr>
          <p:cNvPr id="5" name="Content Placeholder 4">
            <a:extLst>
              <a:ext uri="{FF2B5EF4-FFF2-40B4-BE49-F238E27FC236}">
                <a16:creationId xmlns:a16="http://schemas.microsoft.com/office/drawing/2014/main" id="{F9209DBA-8FAA-2F7A-46A4-9155494D9F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79080"/>
            <a:ext cx="10058400" cy="3757091"/>
          </a:xfrm>
        </p:spPr>
      </p:pic>
    </p:spTree>
    <p:extLst>
      <p:ext uri="{BB962C8B-B14F-4D97-AF65-F5344CB8AC3E}">
        <p14:creationId xmlns:p14="http://schemas.microsoft.com/office/powerpoint/2010/main" val="414617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A265-420E-BD81-A7B6-E4B1A767D52E}"/>
              </a:ext>
            </a:extLst>
          </p:cNvPr>
          <p:cNvSpPr>
            <a:spLocks noGrp="1"/>
          </p:cNvSpPr>
          <p:nvPr>
            <p:ph type="title"/>
          </p:nvPr>
        </p:nvSpPr>
        <p:spPr/>
        <p:txBody>
          <a:bodyPr/>
          <a:lstStyle/>
          <a:p>
            <a:r>
              <a:rPr lang="en-IN" dirty="0"/>
              <a:t>DATA ANALYSIS IN EXCEL</a:t>
            </a:r>
          </a:p>
        </p:txBody>
      </p:sp>
      <p:pic>
        <p:nvPicPr>
          <p:cNvPr id="5" name="Content Placeholder 4">
            <a:extLst>
              <a:ext uri="{FF2B5EF4-FFF2-40B4-BE49-F238E27FC236}">
                <a16:creationId xmlns:a16="http://schemas.microsoft.com/office/drawing/2014/main" id="{4671EF4E-4FF8-9FEC-2502-6C80039651C3}"/>
              </a:ext>
            </a:extLst>
          </p:cNvPr>
          <p:cNvPicPr>
            <a:picLocks noGrp="1" noChangeAspect="1"/>
          </p:cNvPicPr>
          <p:nvPr>
            <p:ph idx="1"/>
          </p:nvPr>
        </p:nvPicPr>
        <p:blipFill>
          <a:blip r:embed="rId2"/>
          <a:stretch>
            <a:fillRect/>
          </a:stretch>
        </p:blipFill>
        <p:spPr>
          <a:xfrm>
            <a:off x="1097280" y="2217315"/>
            <a:ext cx="1638442" cy="2423370"/>
          </a:xfrm>
        </p:spPr>
      </p:pic>
      <p:pic>
        <p:nvPicPr>
          <p:cNvPr id="7" name="Picture 6">
            <a:extLst>
              <a:ext uri="{FF2B5EF4-FFF2-40B4-BE49-F238E27FC236}">
                <a16:creationId xmlns:a16="http://schemas.microsoft.com/office/drawing/2014/main" id="{F565FA2B-8367-F69F-C5A3-1113F97E652F}"/>
              </a:ext>
            </a:extLst>
          </p:cNvPr>
          <p:cNvPicPr>
            <a:picLocks noChangeAspect="1"/>
          </p:cNvPicPr>
          <p:nvPr/>
        </p:nvPicPr>
        <p:blipFill>
          <a:blip r:embed="rId3"/>
          <a:stretch>
            <a:fillRect/>
          </a:stretch>
        </p:blipFill>
        <p:spPr>
          <a:xfrm>
            <a:off x="3132245" y="2217315"/>
            <a:ext cx="1653683" cy="2415749"/>
          </a:xfrm>
          <a:prstGeom prst="rect">
            <a:avLst/>
          </a:prstGeom>
        </p:spPr>
      </p:pic>
      <p:pic>
        <p:nvPicPr>
          <p:cNvPr id="9" name="Picture 8">
            <a:extLst>
              <a:ext uri="{FF2B5EF4-FFF2-40B4-BE49-F238E27FC236}">
                <a16:creationId xmlns:a16="http://schemas.microsoft.com/office/drawing/2014/main" id="{DDB9D4EA-B2BC-AEB5-0616-6035850E1A1A}"/>
              </a:ext>
            </a:extLst>
          </p:cNvPr>
          <p:cNvPicPr>
            <a:picLocks noChangeAspect="1"/>
          </p:cNvPicPr>
          <p:nvPr/>
        </p:nvPicPr>
        <p:blipFill>
          <a:blip r:embed="rId4"/>
          <a:stretch>
            <a:fillRect/>
          </a:stretch>
        </p:blipFill>
        <p:spPr>
          <a:xfrm>
            <a:off x="4964292" y="2217315"/>
            <a:ext cx="3493908" cy="2415749"/>
          </a:xfrm>
          <a:prstGeom prst="rect">
            <a:avLst/>
          </a:prstGeom>
        </p:spPr>
      </p:pic>
      <p:pic>
        <p:nvPicPr>
          <p:cNvPr id="11" name="Picture 10">
            <a:extLst>
              <a:ext uri="{FF2B5EF4-FFF2-40B4-BE49-F238E27FC236}">
                <a16:creationId xmlns:a16="http://schemas.microsoft.com/office/drawing/2014/main" id="{D9FF71EA-E6DE-039A-7468-A1BD6B603760}"/>
              </a:ext>
            </a:extLst>
          </p:cNvPr>
          <p:cNvPicPr>
            <a:picLocks noChangeAspect="1"/>
          </p:cNvPicPr>
          <p:nvPr/>
        </p:nvPicPr>
        <p:blipFill>
          <a:blip r:embed="rId5"/>
          <a:stretch>
            <a:fillRect/>
          </a:stretch>
        </p:blipFill>
        <p:spPr>
          <a:xfrm>
            <a:off x="8744145" y="2217314"/>
            <a:ext cx="3262325" cy="2423369"/>
          </a:xfrm>
          <a:prstGeom prst="rect">
            <a:avLst/>
          </a:prstGeom>
        </p:spPr>
      </p:pic>
    </p:spTree>
    <p:extLst>
      <p:ext uri="{BB962C8B-B14F-4D97-AF65-F5344CB8AC3E}">
        <p14:creationId xmlns:p14="http://schemas.microsoft.com/office/powerpoint/2010/main" val="275789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9E73-2B1B-B9C6-2BE9-3479E2145342}"/>
              </a:ext>
            </a:extLst>
          </p:cNvPr>
          <p:cNvSpPr>
            <a:spLocks noGrp="1"/>
          </p:cNvSpPr>
          <p:nvPr>
            <p:ph type="title"/>
          </p:nvPr>
        </p:nvSpPr>
        <p:spPr/>
        <p:txBody>
          <a:bodyPr/>
          <a:lstStyle/>
          <a:p>
            <a:r>
              <a:rPr lang="en-IN" dirty="0">
                <a:latin typeface="+mn-lt"/>
              </a:rPr>
              <a:t>DATA ANALYSIS IN EXCEL</a:t>
            </a:r>
          </a:p>
        </p:txBody>
      </p:sp>
      <p:pic>
        <p:nvPicPr>
          <p:cNvPr id="7" name="Content Placeholder 6">
            <a:extLst>
              <a:ext uri="{FF2B5EF4-FFF2-40B4-BE49-F238E27FC236}">
                <a16:creationId xmlns:a16="http://schemas.microsoft.com/office/drawing/2014/main" id="{6CE42E2F-6745-165E-5E8C-42001E5BE88C}"/>
              </a:ext>
            </a:extLst>
          </p:cNvPr>
          <p:cNvPicPr>
            <a:picLocks noGrp="1" noChangeAspect="1"/>
          </p:cNvPicPr>
          <p:nvPr>
            <p:ph idx="1"/>
          </p:nvPr>
        </p:nvPicPr>
        <p:blipFill>
          <a:blip r:embed="rId2"/>
          <a:stretch>
            <a:fillRect/>
          </a:stretch>
        </p:blipFill>
        <p:spPr>
          <a:xfrm>
            <a:off x="1097279" y="2312666"/>
            <a:ext cx="4090607" cy="2458117"/>
          </a:xfrm>
        </p:spPr>
      </p:pic>
      <p:pic>
        <p:nvPicPr>
          <p:cNvPr id="9" name="Picture 8">
            <a:extLst>
              <a:ext uri="{FF2B5EF4-FFF2-40B4-BE49-F238E27FC236}">
                <a16:creationId xmlns:a16="http://schemas.microsoft.com/office/drawing/2014/main" id="{6C5DB811-7086-CF78-08EA-F7BE544FFA4F}"/>
              </a:ext>
            </a:extLst>
          </p:cNvPr>
          <p:cNvPicPr>
            <a:picLocks noChangeAspect="1"/>
          </p:cNvPicPr>
          <p:nvPr/>
        </p:nvPicPr>
        <p:blipFill>
          <a:blip r:embed="rId3"/>
          <a:stretch>
            <a:fillRect/>
          </a:stretch>
        </p:blipFill>
        <p:spPr>
          <a:xfrm>
            <a:off x="5529995" y="2312666"/>
            <a:ext cx="4034835" cy="2458116"/>
          </a:xfrm>
          <a:prstGeom prst="rect">
            <a:avLst/>
          </a:prstGeom>
        </p:spPr>
      </p:pic>
    </p:spTree>
    <p:extLst>
      <p:ext uri="{BB962C8B-B14F-4D97-AF65-F5344CB8AC3E}">
        <p14:creationId xmlns:p14="http://schemas.microsoft.com/office/powerpoint/2010/main" val="192510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04D8-4FA1-D642-1884-4A9DB064843E}"/>
              </a:ext>
            </a:extLst>
          </p:cNvPr>
          <p:cNvSpPr>
            <a:spLocks noGrp="1"/>
          </p:cNvSpPr>
          <p:nvPr>
            <p:ph type="title"/>
          </p:nvPr>
        </p:nvSpPr>
        <p:spPr/>
        <p:txBody>
          <a:bodyPr/>
          <a:lstStyle/>
          <a:p>
            <a:r>
              <a:rPr lang="en-IN" dirty="0">
                <a:latin typeface="+mn-lt"/>
              </a:rPr>
              <a:t>CONCLUSION </a:t>
            </a:r>
          </a:p>
        </p:txBody>
      </p:sp>
      <p:sp>
        <p:nvSpPr>
          <p:cNvPr id="3" name="Content Placeholder 2">
            <a:extLst>
              <a:ext uri="{FF2B5EF4-FFF2-40B4-BE49-F238E27FC236}">
                <a16:creationId xmlns:a16="http://schemas.microsoft.com/office/drawing/2014/main" id="{160C54CF-5F73-764B-0199-DA22D60921F5}"/>
              </a:ext>
            </a:extLst>
          </p:cNvPr>
          <p:cNvSpPr>
            <a:spLocks noGrp="1"/>
          </p:cNvSpPr>
          <p:nvPr>
            <p:ph idx="1"/>
          </p:nvPr>
        </p:nvSpPr>
        <p:spPr/>
        <p:txBody>
          <a:bodyPr/>
          <a:lstStyle/>
          <a:p>
            <a:r>
              <a:rPr lang="en-US" b="0" i="0" dirty="0">
                <a:solidFill>
                  <a:srgbClr val="000000"/>
                </a:solidFill>
                <a:effectLst/>
              </a:rPr>
              <a:t>In this project, a Linear Regression Model was successfully implemented employing various prominent algorithms from the python libraries and modules. </a:t>
            </a:r>
          </a:p>
          <a:p>
            <a:r>
              <a:rPr lang="en-US" b="0" i="0" dirty="0">
                <a:solidFill>
                  <a:srgbClr val="000000"/>
                </a:solidFill>
                <a:effectLst/>
              </a:rPr>
              <a:t>After the collection of data was done, further processing of data was done. The null entries and missing datapoints were removed from the dataset and the categorical variables were also processed using One Hot Encoding technique.</a:t>
            </a:r>
          </a:p>
          <a:p>
            <a:r>
              <a:rPr lang="en-US" b="0" i="0" dirty="0">
                <a:solidFill>
                  <a:srgbClr val="000000"/>
                </a:solidFill>
                <a:effectLst/>
              </a:rPr>
              <a:t> The r2 score of Linear Regression was 0.86 which is good and predictions were quite close to the original selling prices.</a:t>
            </a:r>
            <a:endParaRPr lang="en-IN" dirty="0"/>
          </a:p>
        </p:txBody>
      </p:sp>
    </p:spTree>
    <p:extLst>
      <p:ext uri="{BB962C8B-B14F-4D97-AF65-F5344CB8AC3E}">
        <p14:creationId xmlns:p14="http://schemas.microsoft.com/office/powerpoint/2010/main" val="322233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EC2C99-4C29-DA29-C71B-3E2FB3760F5A}"/>
              </a:ext>
            </a:extLst>
          </p:cNvPr>
          <p:cNvPicPr>
            <a:picLocks noChangeAspect="1"/>
          </p:cNvPicPr>
          <p:nvPr/>
        </p:nvPicPr>
        <p:blipFill>
          <a:blip r:embed="rId2"/>
          <a:stretch>
            <a:fillRect/>
          </a:stretch>
        </p:blipFill>
        <p:spPr>
          <a:xfrm>
            <a:off x="1615051" y="1821040"/>
            <a:ext cx="8961897" cy="3215919"/>
          </a:xfrm>
          <a:prstGeom prst="rect">
            <a:avLst/>
          </a:prstGeom>
        </p:spPr>
      </p:pic>
    </p:spTree>
    <p:extLst>
      <p:ext uri="{BB962C8B-B14F-4D97-AF65-F5344CB8AC3E}">
        <p14:creationId xmlns:p14="http://schemas.microsoft.com/office/powerpoint/2010/main" val="241717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06FB-640F-A4F5-8A01-EEA8AAD6D63B}"/>
              </a:ext>
            </a:extLst>
          </p:cNvPr>
          <p:cNvSpPr>
            <a:spLocks noGrp="1"/>
          </p:cNvSpPr>
          <p:nvPr>
            <p:ph type="title"/>
          </p:nvPr>
        </p:nvSpPr>
        <p:spPr/>
        <p:txBody>
          <a:bodyPr/>
          <a:lstStyle/>
          <a:p>
            <a:r>
              <a:rPr lang="en-IN" dirty="0">
                <a:latin typeface="+mn-lt"/>
              </a:rPr>
              <a:t>AGENDA :</a:t>
            </a:r>
          </a:p>
        </p:txBody>
      </p:sp>
      <p:sp>
        <p:nvSpPr>
          <p:cNvPr id="3" name="Content Placeholder 2">
            <a:extLst>
              <a:ext uri="{FF2B5EF4-FFF2-40B4-BE49-F238E27FC236}">
                <a16:creationId xmlns:a16="http://schemas.microsoft.com/office/drawing/2014/main" id="{AE829E94-DE06-33FD-0844-AA1205597175}"/>
              </a:ext>
            </a:extLst>
          </p:cNvPr>
          <p:cNvSpPr>
            <a:spLocks noGrp="1"/>
          </p:cNvSpPr>
          <p:nvPr>
            <p:ph idx="1"/>
          </p:nvPr>
        </p:nvSpPr>
        <p:spPr/>
        <p:txBody>
          <a:bodyPr/>
          <a:lstStyle/>
          <a:p>
            <a:pPr>
              <a:buFont typeface="Wingdings" panose="05000000000000000000" pitchFamily="2" charset="2"/>
              <a:buChar char="Ø"/>
            </a:pPr>
            <a:r>
              <a:rPr lang="en-IN" dirty="0"/>
              <a:t>INTRODUCTION </a:t>
            </a:r>
          </a:p>
          <a:p>
            <a:pPr>
              <a:buFont typeface="Wingdings" panose="05000000000000000000" pitchFamily="2" charset="2"/>
              <a:buChar char="Ø"/>
            </a:pPr>
            <a:r>
              <a:rPr lang="en-IN" dirty="0"/>
              <a:t>OBJECTIVE</a:t>
            </a:r>
          </a:p>
          <a:p>
            <a:pPr>
              <a:buFont typeface="Wingdings" panose="05000000000000000000" pitchFamily="2" charset="2"/>
              <a:buChar char="Ø"/>
            </a:pPr>
            <a:r>
              <a:rPr lang="en-IN" dirty="0"/>
              <a:t>MOTIVATION AND CHALLENGES</a:t>
            </a:r>
          </a:p>
          <a:p>
            <a:pPr>
              <a:buFont typeface="Wingdings" panose="05000000000000000000" pitchFamily="2" charset="2"/>
              <a:buChar char="Ø"/>
            </a:pPr>
            <a:r>
              <a:rPr lang="en-IN" dirty="0"/>
              <a:t>TECHNOLOGY USED</a:t>
            </a:r>
          </a:p>
          <a:p>
            <a:pPr>
              <a:buFont typeface="Wingdings" panose="05000000000000000000" pitchFamily="2" charset="2"/>
              <a:buChar char="Ø"/>
            </a:pPr>
            <a:r>
              <a:rPr lang="en-IN" dirty="0"/>
              <a:t>SYSTEM DESIGN</a:t>
            </a:r>
          </a:p>
          <a:p>
            <a:pPr>
              <a:buFont typeface="Wingdings" panose="05000000000000000000" pitchFamily="2" charset="2"/>
              <a:buChar char="Ø"/>
            </a:pPr>
            <a:r>
              <a:rPr lang="en-IN" dirty="0"/>
              <a:t>METHODOLOGY</a:t>
            </a:r>
          </a:p>
          <a:p>
            <a:pPr>
              <a:buFont typeface="Wingdings" panose="05000000000000000000" pitchFamily="2" charset="2"/>
              <a:buChar char="Ø"/>
            </a:pPr>
            <a:r>
              <a:rPr lang="en-IN" dirty="0"/>
              <a:t>EXPERIMENT AND RESULTS</a:t>
            </a:r>
          </a:p>
          <a:p>
            <a:pPr>
              <a:buFont typeface="Wingdings" panose="05000000000000000000" pitchFamily="2" charset="2"/>
              <a:buChar char="Ø"/>
            </a:pPr>
            <a:r>
              <a:rPr lang="en-IN" dirty="0"/>
              <a:t>DATA ANALYSIS IN EXCEL</a:t>
            </a:r>
          </a:p>
          <a:p>
            <a:pPr>
              <a:buFont typeface="Wingdings" panose="05000000000000000000" pitchFamily="2" charset="2"/>
              <a:buChar char="Ø"/>
            </a:pPr>
            <a:r>
              <a:rPr lang="en-IN" dirty="0"/>
              <a:t>CONCLUSION</a:t>
            </a:r>
          </a:p>
        </p:txBody>
      </p:sp>
    </p:spTree>
    <p:extLst>
      <p:ext uri="{BB962C8B-B14F-4D97-AF65-F5344CB8AC3E}">
        <p14:creationId xmlns:p14="http://schemas.microsoft.com/office/powerpoint/2010/main" val="7409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6014-4F46-AF1E-7A56-FB60AEEA23DA}"/>
              </a:ext>
            </a:extLst>
          </p:cNvPr>
          <p:cNvSpPr>
            <a:spLocks noGrp="1"/>
          </p:cNvSpPr>
          <p:nvPr>
            <p:ph type="title"/>
          </p:nvPr>
        </p:nvSpPr>
        <p:spPr/>
        <p:txBody>
          <a:bodyPr/>
          <a:lstStyle/>
          <a:p>
            <a:r>
              <a:rPr lang="en-IN" dirty="0">
                <a:latin typeface="+mn-lt"/>
              </a:rPr>
              <a:t>INTRODUCTION</a:t>
            </a:r>
            <a:r>
              <a:rPr lang="en-IN" dirty="0"/>
              <a:t> </a:t>
            </a:r>
          </a:p>
        </p:txBody>
      </p:sp>
      <p:sp>
        <p:nvSpPr>
          <p:cNvPr id="6" name="Content Placeholder 5">
            <a:extLst>
              <a:ext uri="{FF2B5EF4-FFF2-40B4-BE49-F238E27FC236}">
                <a16:creationId xmlns:a16="http://schemas.microsoft.com/office/drawing/2014/main" id="{5801CB72-40C9-7D3A-FF23-E329D3ADC23B}"/>
              </a:ext>
            </a:extLst>
          </p:cNvPr>
          <p:cNvSpPr>
            <a:spLocks noGrp="1"/>
          </p:cNvSpPr>
          <p:nvPr>
            <p:ph idx="1"/>
          </p:nvPr>
        </p:nvSpPr>
        <p:spPr>
          <a:xfrm>
            <a:off x="1097280" y="1845734"/>
            <a:ext cx="7790046" cy="4023360"/>
          </a:xfrm>
        </p:spPr>
        <p:txBody>
          <a:bodyPr/>
          <a:lstStyle/>
          <a:p>
            <a:pPr>
              <a:buFont typeface="Wingdings" panose="05000000000000000000" pitchFamily="2" charset="2"/>
              <a:buChar char="v"/>
            </a:pPr>
            <a:r>
              <a:rPr lang="en-US" b="0" i="0" dirty="0">
                <a:solidFill>
                  <a:srgbClr val="000000"/>
                </a:solidFill>
                <a:effectLst/>
              </a:rPr>
              <a:t>From a long time since being, a continuous paradigm of transactions of commodities has been into existence. Earlier these transactions were in the form of barter system which later was translated into a monetary system. And with consideration into these, all changes that were brought about the pattern of re- selling items was affected as well. There are two ways in which the re-selling of the item is carried out. One is </a:t>
            </a:r>
            <a:r>
              <a:rPr lang="en-US" b="0" i="0" dirty="0" err="1">
                <a:solidFill>
                  <a:srgbClr val="000000"/>
                </a:solidFill>
                <a:effectLst/>
              </a:rPr>
              <a:t>oftline</a:t>
            </a:r>
            <a:r>
              <a:rPr lang="en-US" b="0" i="0" dirty="0">
                <a:solidFill>
                  <a:srgbClr val="000000"/>
                </a:solidFill>
                <a:effectLst/>
              </a:rPr>
              <a:t> and the other being online.</a:t>
            </a:r>
          </a:p>
          <a:p>
            <a:pPr>
              <a:buFont typeface="Wingdings" panose="05000000000000000000" pitchFamily="2" charset="2"/>
              <a:buChar char="v"/>
            </a:pPr>
            <a:r>
              <a:rPr lang="en-US" b="0" i="0" dirty="0">
                <a:solidFill>
                  <a:srgbClr val="000000"/>
                </a:solidFill>
                <a:effectLst/>
              </a:rPr>
              <a:t>In offline transactions, there is a mediator present in between who is very vulnerable to being corrupt and make overly profitable transactions. The second option is online wherein there is a certain platform which lets the user find the price he might get if he goes for selling.</a:t>
            </a:r>
            <a:endParaRPr lang="en-IN" dirty="0"/>
          </a:p>
        </p:txBody>
      </p:sp>
      <p:pic>
        <p:nvPicPr>
          <p:cNvPr id="8" name="Picture 7">
            <a:extLst>
              <a:ext uri="{FF2B5EF4-FFF2-40B4-BE49-F238E27FC236}">
                <a16:creationId xmlns:a16="http://schemas.microsoft.com/office/drawing/2014/main" id="{2AE22C70-1D99-E93A-B82C-B3CCFFF0A938}"/>
              </a:ext>
            </a:extLst>
          </p:cNvPr>
          <p:cNvPicPr>
            <a:picLocks noChangeAspect="1"/>
          </p:cNvPicPr>
          <p:nvPr/>
        </p:nvPicPr>
        <p:blipFill>
          <a:blip r:embed="rId2"/>
          <a:stretch>
            <a:fillRect/>
          </a:stretch>
        </p:blipFill>
        <p:spPr>
          <a:xfrm>
            <a:off x="9014306" y="2432893"/>
            <a:ext cx="2606468" cy="2852571"/>
          </a:xfrm>
          <a:prstGeom prst="rect">
            <a:avLst/>
          </a:prstGeom>
        </p:spPr>
      </p:pic>
    </p:spTree>
    <p:extLst>
      <p:ext uri="{BB962C8B-B14F-4D97-AF65-F5344CB8AC3E}">
        <p14:creationId xmlns:p14="http://schemas.microsoft.com/office/powerpoint/2010/main" val="424560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F715-0777-FC33-996C-57694992FA35}"/>
              </a:ext>
            </a:extLst>
          </p:cNvPr>
          <p:cNvSpPr>
            <a:spLocks noGrp="1"/>
          </p:cNvSpPr>
          <p:nvPr>
            <p:ph type="title"/>
          </p:nvPr>
        </p:nvSpPr>
        <p:spPr/>
        <p:txBody>
          <a:bodyPr/>
          <a:lstStyle/>
          <a:p>
            <a:r>
              <a:rPr lang="en-IN" dirty="0">
                <a:latin typeface="+mn-lt"/>
              </a:rPr>
              <a:t>OBJECTIVE</a:t>
            </a:r>
          </a:p>
        </p:txBody>
      </p:sp>
      <p:sp>
        <p:nvSpPr>
          <p:cNvPr id="3" name="Content Placeholder 2">
            <a:extLst>
              <a:ext uri="{FF2B5EF4-FFF2-40B4-BE49-F238E27FC236}">
                <a16:creationId xmlns:a16="http://schemas.microsoft.com/office/drawing/2014/main" id="{35357695-4D97-B0D1-A7B6-AB43D8D3F5D4}"/>
              </a:ext>
            </a:extLst>
          </p:cNvPr>
          <p:cNvSpPr>
            <a:spLocks noGrp="1"/>
          </p:cNvSpPr>
          <p:nvPr>
            <p:ph idx="1"/>
          </p:nvPr>
        </p:nvSpPr>
        <p:spPr>
          <a:xfrm>
            <a:off x="1368391" y="2070324"/>
            <a:ext cx="5319562" cy="4023360"/>
          </a:xfrm>
        </p:spPr>
        <p:txBody>
          <a:bodyPr/>
          <a:lstStyle/>
          <a:p>
            <a:pPr>
              <a:buFont typeface="Wingdings" panose="05000000000000000000" pitchFamily="2" charset="2"/>
              <a:buChar char="v"/>
            </a:pPr>
            <a:r>
              <a:rPr lang="en-US" b="0" i="0" dirty="0">
                <a:solidFill>
                  <a:srgbClr val="000000"/>
                </a:solidFill>
                <a:effectLst/>
              </a:rPr>
              <a:t>To build a supervised machine learning model for forecasting value of a vehicle based on multiple attributes. </a:t>
            </a:r>
          </a:p>
          <a:p>
            <a:pPr>
              <a:buFont typeface="Wingdings" panose="05000000000000000000" pitchFamily="2" charset="2"/>
              <a:buChar char="v"/>
            </a:pPr>
            <a:r>
              <a:rPr lang="en-US" b="0" i="0" dirty="0">
                <a:solidFill>
                  <a:srgbClr val="000000"/>
                </a:solidFill>
                <a:effectLst/>
              </a:rPr>
              <a:t>The system that is being built must be feature based i.e., feature wise prediction must be possible. </a:t>
            </a:r>
          </a:p>
          <a:p>
            <a:pPr>
              <a:buFont typeface="Wingdings" panose="05000000000000000000" pitchFamily="2" charset="2"/>
              <a:buChar char="v"/>
            </a:pPr>
            <a:r>
              <a:rPr lang="en-US" b="0" i="0" dirty="0">
                <a:solidFill>
                  <a:srgbClr val="000000"/>
                </a:solidFill>
                <a:effectLst/>
              </a:rPr>
              <a:t>Providing graphical comparisons to provide a better view.</a:t>
            </a:r>
            <a:endParaRPr lang="en-IN" dirty="0"/>
          </a:p>
        </p:txBody>
      </p:sp>
      <p:pic>
        <p:nvPicPr>
          <p:cNvPr id="5" name="Picture 4">
            <a:extLst>
              <a:ext uri="{FF2B5EF4-FFF2-40B4-BE49-F238E27FC236}">
                <a16:creationId xmlns:a16="http://schemas.microsoft.com/office/drawing/2014/main" id="{6B88F4A6-DF1D-8031-F657-DAA1126430A8}"/>
              </a:ext>
            </a:extLst>
          </p:cNvPr>
          <p:cNvPicPr>
            <a:picLocks noChangeAspect="1"/>
          </p:cNvPicPr>
          <p:nvPr/>
        </p:nvPicPr>
        <p:blipFill>
          <a:blip r:embed="rId2"/>
          <a:stretch>
            <a:fillRect/>
          </a:stretch>
        </p:blipFill>
        <p:spPr>
          <a:xfrm>
            <a:off x="7988968" y="2070324"/>
            <a:ext cx="2374231" cy="3319114"/>
          </a:xfrm>
          <a:prstGeom prst="rect">
            <a:avLst/>
          </a:prstGeom>
        </p:spPr>
      </p:pic>
    </p:spTree>
    <p:extLst>
      <p:ext uri="{BB962C8B-B14F-4D97-AF65-F5344CB8AC3E}">
        <p14:creationId xmlns:p14="http://schemas.microsoft.com/office/powerpoint/2010/main" val="405665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2389-1E87-B140-890F-29BF2042849D}"/>
              </a:ext>
            </a:extLst>
          </p:cNvPr>
          <p:cNvSpPr>
            <a:spLocks noGrp="1"/>
          </p:cNvSpPr>
          <p:nvPr>
            <p:ph type="title"/>
          </p:nvPr>
        </p:nvSpPr>
        <p:spPr/>
        <p:txBody>
          <a:bodyPr/>
          <a:lstStyle/>
          <a:p>
            <a:r>
              <a:rPr lang="en-IN" dirty="0">
                <a:latin typeface="+mn-lt"/>
              </a:rPr>
              <a:t>MOTIVATION AND CHALLENGES</a:t>
            </a:r>
          </a:p>
        </p:txBody>
      </p:sp>
      <p:sp>
        <p:nvSpPr>
          <p:cNvPr id="3" name="Content Placeholder 2">
            <a:extLst>
              <a:ext uri="{FF2B5EF4-FFF2-40B4-BE49-F238E27FC236}">
                <a16:creationId xmlns:a16="http://schemas.microsoft.com/office/drawing/2014/main" id="{F853DA4D-75D7-7E20-AFF6-26446E0EDE8E}"/>
              </a:ext>
            </a:extLst>
          </p:cNvPr>
          <p:cNvSpPr>
            <a:spLocks noGrp="1"/>
          </p:cNvSpPr>
          <p:nvPr>
            <p:ph idx="1"/>
          </p:nvPr>
        </p:nvSpPr>
        <p:spPr>
          <a:xfrm>
            <a:off x="1097280" y="1845734"/>
            <a:ext cx="6266046" cy="4023360"/>
          </a:xfrm>
        </p:spPr>
        <p:txBody>
          <a:bodyPr/>
          <a:lstStyle/>
          <a:p>
            <a:pPr>
              <a:buFont typeface="Wingdings" panose="05000000000000000000" pitchFamily="2" charset="2"/>
              <a:buChar char="v"/>
            </a:pPr>
            <a:r>
              <a:rPr lang="en-US" dirty="0">
                <a:solidFill>
                  <a:srgbClr val="000000"/>
                </a:solidFill>
                <a:latin typeface="Roboto" panose="02000000000000000000" pitchFamily="2" charset="0"/>
              </a:rPr>
              <a:t> </a:t>
            </a:r>
            <a:r>
              <a:rPr lang="en-US" b="0" i="0" dirty="0">
                <a:solidFill>
                  <a:srgbClr val="000000"/>
                </a:solidFill>
                <a:effectLst/>
              </a:rPr>
              <a:t>The automotive industry is composed of a few top global multinational players and several retailers. The multinational players are mainly manufacturers by trade whereas the retail market features players who deal in both new and used vehicles</a:t>
            </a:r>
          </a:p>
          <a:p>
            <a:pPr>
              <a:buFont typeface="Wingdings" panose="05000000000000000000" pitchFamily="2" charset="2"/>
              <a:buChar char="v"/>
            </a:pPr>
            <a:r>
              <a:rPr lang="en-US" b="0" i="0" dirty="0">
                <a:solidFill>
                  <a:srgbClr val="000000"/>
                </a:solidFill>
                <a:effectLst/>
              </a:rPr>
              <a:t>  The used car market has demonstrated a significant growth in value contributing to the larger share of the overall market. The used car market in India accounts for nearly 3.4 million vehicles per year.</a:t>
            </a:r>
            <a:endParaRPr lang="en-IN" dirty="0"/>
          </a:p>
        </p:txBody>
      </p:sp>
      <p:pic>
        <p:nvPicPr>
          <p:cNvPr id="5" name="Picture 4">
            <a:extLst>
              <a:ext uri="{FF2B5EF4-FFF2-40B4-BE49-F238E27FC236}">
                <a16:creationId xmlns:a16="http://schemas.microsoft.com/office/drawing/2014/main" id="{9B9FD442-749A-4B96-B023-D2126699581F}"/>
              </a:ext>
            </a:extLst>
          </p:cNvPr>
          <p:cNvPicPr>
            <a:picLocks noChangeAspect="1"/>
          </p:cNvPicPr>
          <p:nvPr/>
        </p:nvPicPr>
        <p:blipFill>
          <a:blip r:embed="rId2"/>
          <a:stretch>
            <a:fillRect/>
          </a:stretch>
        </p:blipFill>
        <p:spPr>
          <a:xfrm>
            <a:off x="8186006" y="1941242"/>
            <a:ext cx="2668082" cy="2975516"/>
          </a:xfrm>
          <a:prstGeom prst="rect">
            <a:avLst/>
          </a:prstGeom>
        </p:spPr>
      </p:pic>
    </p:spTree>
    <p:extLst>
      <p:ext uri="{BB962C8B-B14F-4D97-AF65-F5344CB8AC3E}">
        <p14:creationId xmlns:p14="http://schemas.microsoft.com/office/powerpoint/2010/main" val="295830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F709-7BEF-61C6-29E8-9F71370DC4A8}"/>
              </a:ext>
            </a:extLst>
          </p:cNvPr>
          <p:cNvSpPr>
            <a:spLocks noGrp="1"/>
          </p:cNvSpPr>
          <p:nvPr>
            <p:ph type="title"/>
          </p:nvPr>
        </p:nvSpPr>
        <p:spPr/>
        <p:txBody>
          <a:bodyPr/>
          <a:lstStyle/>
          <a:p>
            <a:r>
              <a:rPr lang="en-IN" dirty="0">
                <a:latin typeface="+mn-lt"/>
              </a:rPr>
              <a:t>TECHNOLOGY USED </a:t>
            </a:r>
          </a:p>
        </p:txBody>
      </p:sp>
      <p:sp>
        <p:nvSpPr>
          <p:cNvPr id="3" name="Content Placeholder 2">
            <a:extLst>
              <a:ext uri="{FF2B5EF4-FFF2-40B4-BE49-F238E27FC236}">
                <a16:creationId xmlns:a16="http://schemas.microsoft.com/office/drawing/2014/main" id="{4F014780-4A9E-D182-102A-B3F846CB18BD}"/>
              </a:ext>
            </a:extLst>
          </p:cNvPr>
          <p:cNvSpPr>
            <a:spLocks noGrp="1"/>
          </p:cNvSpPr>
          <p:nvPr>
            <p:ph idx="1"/>
          </p:nvPr>
        </p:nvSpPr>
        <p:spPr/>
        <p:txBody>
          <a:bodyPr/>
          <a:lstStyle/>
          <a:p>
            <a:r>
              <a:rPr lang="en-US" b="1" i="0" dirty="0">
                <a:solidFill>
                  <a:srgbClr val="000000"/>
                </a:solidFill>
                <a:effectLst/>
              </a:rPr>
              <a:t>Matplotlib </a:t>
            </a:r>
          </a:p>
          <a:p>
            <a:r>
              <a:rPr lang="en-US" b="0" i="0" dirty="0">
                <a:solidFill>
                  <a:srgbClr val="000000"/>
                </a:solidFill>
                <a:effectLst/>
              </a:rPr>
              <a:t>Matplotlib is especially deployed for basic plotting. Bars, pies, lines, scatter plots and so on are part of visualization using matplotlib. Matplotlib is a graphics package well integrated with NumPy and Pandas. The MATLAB plotting commands are closely mirrored by the </a:t>
            </a:r>
            <a:r>
              <a:rPr lang="en-US" b="0" i="0" dirty="0" err="1">
                <a:solidFill>
                  <a:srgbClr val="000000"/>
                </a:solidFill>
                <a:effectLst/>
              </a:rPr>
              <a:t>pyplot</a:t>
            </a:r>
            <a:r>
              <a:rPr lang="en-US" b="0" i="0" dirty="0">
                <a:solidFill>
                  <a:srgbClr val="000000"/>
                </a:solidFill>
                <a:effectLst/>
              </a:rPr>
              <a:t> module</a:t>
            </a:r>
          </a:p>
          <a:p>
            <a:r>
              <a:rPr lang="en-US" b="1" i="0" dirty="0">
                <a:solidFill>
                  <a:srgbClr val="000000"/>
                </a:solidFill>
                <a:effectLst/>
              </a:rPr>
              <a:t>Seaborn</a:t>
            </a:r>
          </a:p>
          <a:p>
            <a:r>
              <a:rPr lang="en-US" b="0" i="0" dirty="0">
                <a:solidFill>
                  <a:srgbClr val="000000"/>
                </a:solidFill>
                <a:effectLst/>
              </a:rPr>
              <a:t> Seaborn provides various visualization patterns. It has easy and interesting default themes and uses fewer syntax. Statistics visualization is the </a:t>
            </a:r>
            <a:r>
              <a:rPr lang="en-US" b="0" i="0" dirty="0" err="1">
                <a:solidFill>
                  <a:srgbClr val="000000"/>
                </a:solidFill>
                <a:effectLst/>
              </a:rPr>
              <a:t>speciality</a:t>
            </a:r>
            <a:r>
              <a:rPr lang="en-US" b="0" i="0" dirty="0">
                <a:solidFill>
                  <a:srgbClr val="000000"/>
                </a:solidFill>
                <a:effectLst/>
              </a:rPr>
              <a:t> of seaborn and it is employed while summarizing data in visuals and additionally depict the data distribution.</a:t>
            </a:r>
            <a:endParaRPr lang="en-IN" dirty="0"/>
          </a:p>
        </p:txBody>
      </p:sp>
    </p:spTree>
    <p:extLst>
      <p:ext uri="{BB962C8B-B14F-4D97-AF65-F5344CB8AC3E}">
        <p14:creationId xmlns:p14="http://schemas.microsoft.com/office/powerpoint/2010/main" val="197750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D415-9227-CBCC-A346-F87E0F389B4D}"/>
              </a:ext>
            </a:extLst>
          </p:cNvPr>
          <p:cNvSpPr>
            <a:spLocks noGrp="1"/>
          </p:cNvSpPr>
          <p:nvPr>
            <p:ph type="title"/>
          </p:nvPr>
        </p:nvSpPr>
        <p:spPr/>
        <p:txBody>
          <a:bodyPr/>
          <a:lstStyle/>
          <a:p>
            <a:r>
              <a:rPr lang="en-IN" dirty="0">
                <a:latin typeface="+mn-lt"/>
              </a:rPr>
              <a:t>TECHNOLOGY USED </a:t>
            </a:r>
          </a:p>
        </p:txBody>
      </p:sp>
      <p:sp>
        <p:nvSpPr>
          <p:cNvPr id="3" name="Content Placeholder 2">
            <a:extLst>
              <a:ext uri="{FF2B5EF4-FFF2-40B4-BE49-F238E27FC236}">
                <a16:creationId xmlns:a16="http://schemas.microsoft.com/office/drawing/2014/main" id="{FFA54587-D501-A501-14F1-56B1D6A23307}"/>
              </a:ext>
            </a:extLst>
          </p:cNvPr>
          <p:cNvSpPr>
            <a:spLocks noGrp="1"/>
          </p:cNvSpPr>
          <p:nvPr>
            <p:ph idx="1"/>
          </p:nvPr>
        </p:nvSpPr>
        <p:spPr/>
        <p:txBody>
          <a:bodyPr/>
          <a:lstStyle/>
          <a:p>
            <a:r>
              <a:rPr lang="en-US" b="1" i="0" dirty="0">
                <a:solidFill>
                  <a:srgbClr val="000000"/>
                </a:solidFill>
                <a:effectLst/>
              </a:rPr>
              <a:t>Linear Regression</a:t>
            </a:r>
          </a:p>
          <a:p>
            <a:r>
              <a:rPr lang="en-US" b="0" i="0" dirty="0">
                <a:solidFill>
                  <a:srgbClr val="000000"/>
                </a:solidFill>
                <a:effectLst/>
              </a:rPr>
              <a:t> Regression is a method for predicting a dependent component with the help of independent variables. The method is commonly used to predict and calculate correlations between independent and dependent variables. The regression model establishes a linear or exponential connection between independent and dependent variables.</a:t>
            </a:r>
            <a:endParaRPr lang="en-IN" dirty="0"/>
          </a:p>
        </p:txBody>
      </p:sp>
    </p:spTree>
    <p:extLst>
      <p:ext uri="{BB962C8B-B14F-4D97-AF65-F5344CB8AC3E}">
        <p14:creationId xmlns:p14="http://schemas.microsoft.com/office/powerpoint/2010/main" val="409932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72A2-4332-1534-0EB8-B7B12A3F7562}"/>
              </a:ext>
            </a:extLst>
          </p:cNvPr>
          <p:cNvSpPr>
            <a:spLocks noGrp="1"/>
          </p:cNvSpPr>
          <p:nvPr>
            <p:ph type="title"/>
          </p:nvPr>
        </p:nvSpPr>
        <p:spPr/>
        <p:txBody>
          <a:bodyPr/>
          <a:lstStyle/>
          <a:p>
            <a:r>
              <a:rPr lang="en-IN" dirty="0">
                <a:latin typeface="+mn-lt"/>
              </a:rPr>
              <a:t>SYSTEM DESIGN</a:t>
            </a:r>
          </a:p>
        </p:txBody>
      </p:sp>
      <p:sp>
        <p:nvSpPr>
          <p:cNvPr id="3" name="Content Placeholder 2">
            <a:extLst>
              <a:ext uri="{FF2B5EF4-FFF2-40B4-BE49-F238E27FC236}">
                <a16:creationId xmlns:a16="http://schemas.microsoft.com/office/drawing/2014/main" id="{0E6F06D9-6D98-8D16-5484-071BF7C199A8}"/>
              </a:ext>
            </a:extLst>
          </p:cNvPr>
          <p:cNvSpPr>
            <a:spLocks noGrp="1"/>
          </p:cNvSpPr>
          <p:nvPr>
            <p:ph idx="1"/>
          </p:nvPr>
        </p:nvSpPr>
        <p:spPr>
          <a:xfrm>
            <a:off x="1097280" y="1845734"/>
            <a:ext cx="9907604" cy="1330603"/>
          </a:xfrm>
        </p:spPr>
        <p:txBody>
          <a:bodyPr/>
          <a:lstStyle/>
          <a:p>
            <a:r>
              <a:rPr lang="en-US" b="0" i="0" dirty="0">
                <a:solidFill>
                  <a:srgbClr val="000000"/>
                </a:solidFill>
                <a:effectLst/>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 In this project there is one DFD</a:t>
            </a:r>
            <a:endParaRPr lang="en-IN" dirty="0"/>
          </a:p>
        </p:txBody>
      </p:sp>
      <p:pic>
        <p:nvPicPr>
          <p:cNvPr id="5" name="Picture 4">
            <a:extLst>
              <a:ext uri="{FF2B5EF4-FFF2-40B4-BE49-F238E27FC236}">
                <a16:creationId xmlns:a16="http://schemas.microsoft.com/office/drawing/2014/main" id="{E4B6B6E5-D847-5296-2757-1590B7BD434C}"/>
              </a:ext>
            </a:extLst>
          </p:cNvPr>
          <p:cNvPicPr>
            <a:picLocks noChangeAspect="1"/>
          </p:cNvPicPr>
          <p:nvPr/>
        </p:nvPicPr>
        <p:blipFill>
          <a:blip r:embed="rId2"/>
          <a:stretch>
            <a:fillRect/>
          </a:stretch>
        </p:blipFill>
        <p:spPr>
          <a:xfrm>
            <a:off x="2494362" y="3429000"/>
            <a:ext cx="7264236" cy="1672389"/>
          </a:xfrm>
          <a:prstGeom prst="rect">
            <a:avLst/>
          </a:prstGeom>
        </p:spPr>
      </p:pic>
    </p:spTree>
    <p:extLst>
      <p:ext uri="{BB962C8B-B14F-4D97-AF65-F5344CB8AC3E}">
        <p14:creationId xmlns:p14="http://schemas.microsoft.com/office/powerpoint/2010/main" val="427947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83DE-838F-15A2-DB04-7DBE7D8750C2}"/>
              </a:ext>
            </a:extLst>
          </p:cNvPr>
          <p:cNvSpPr>
            <a:spLocks noGrp="1"/>
          </p:cNvSpPr>
          <p:nvPr>
            <p:ph type="title"/>
          </p:nvPr>
        </p:nvSpPr>
        <p:spPr/>
        <p:txBody>
          <a:bodyPr/>
          <a:lstStyle/>
          <a:p>
            <a:r>
              <a:rPr lang="en-IN" dirty="0">
                <a:latin typeface="+mn-lt"/>
              </a:rPr>
              <a:t>SYSTEM DESIGN</a:t>
            </a:r>
          </a:p>
        </p:txBody>
      </p:sp>
      <p:sp>
        <p:nvSpPr>
          <p:cNvPr id="3" name="Content Placeholder 2">
            <a:extLst>
              <a:ext uri="{FF2B5EF4-FFF2-40B4-BE49-F238E27FC236}">
                <a16:creationId xmlns:a16="http://schemas.microsoft.com/office/drawing/2014/main" id="{937B4630-1B1D-FFD1-C9C6-E367033AC92D}"/>
              </a:ext>
            </a:extLst>
          </p:cNvPr>
          <p:cNvSpPr>
            <a:spLocks noGrp="1"/>
          </p:cNvSpPr>
          <p:nvPr>
            <p:ph idx="1"/>
          </p:nvPr>
        </p:nvSpPr>
        <p:spPr>
          <a:xfrm>
            <a:off x="1097280" y="1845734"/>
            <a:ext cx="10058400" cy="1583266"/>
          </a:xfrm>
        </p:spPr>
        <p:txBody>
          <a:bodyPr/>
          <a:lstStyle/>
          <a:p>
            <a:r>
              <a:rPr lang="en-US" b="0" i="0" dirty="0">
                <a:solidFill>
                  <a:srgbClr val="000000"/>
                </a:solidFill>
                <a:effectLst/>
                <a:ea typeface="Roboto" panose="02000000000000000000" pitchFamily="2" charset="0"/>
                <a:cs typeface="Roboto" panose="02000000000000000000" pitchFamily="2" charset="0"/>
              </a:rPr>
              <a:t>True data is noisy. Therefore, it is necessary to clean data so that the actual information from the collected data can be acquired. Different processes are carried out to obtain the actual information such as manual encoding and one hot encoding. Then feature extraction is performed to extract necessary features. Linear regression modelling is used to train the dataset. User can give an input to the detection model and it will provide an output.</a:t>
            </a:r>
            <a:endParaRPr lang="en-IN" dirty="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2D9D414D-5380-2181-AEC9-32F7C4518E40}"/>
              </a:ext>
            </a:extLst>
          </p:cNvPr>
          <p:cNvPicPr>
            <a:picLocks noChangeAspect="1"/>
          </p:cNvPicPr>
          <p:nvPr/>
        </p:nvPicPr>
        <p:blipFill>
          <a:blip r:embed="rId2"/>
          <a:stretch>
            <a:fillRect/>
          </a:stretch>
        </p:blipFill>
        <p:spPr>
          <a:xfrm>
            <a:off x="2814221" y="3429000"/>
            <a:ext cx="6624518" cy="2482548"/>
          </a:xfrm>
          <a:prstGeom prst="rect">
            <a:avLst/>
          </a:prstGeom>
        </p:spPr>
      </p:pic>
    </p:spTree>
    <p:extLst>
      <p:ext uri="{BB962C8B-B14F-4D97-AF65-F5344CB8AC3E}">
        <p14:creationId xmlns:p14="http://schemas.microsoft.com/office/powerpoint/2010/main" val="11171301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TotalTime>
  <Words>721</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Roboto</vt:lpstr>
      <vt:lpstr>Wingdings</vt:lpstr>
      <vt:lpstr>Retrospect</vt:lpstr>
      <vt:lpstr>Name – Vinit Rajendra Darade Mob. No. 9022077964 Topic name- Capstone Project Data Science with Python Career Program Course name - Data Science with Python Career Program</vt:lpstr>
      <vt:lpstr>AGENDA :</vt:lpstr>
      <vt:lpstr>INTRODUCTION </vt:lpstr>
      <vt:lpstr>OBJECTIVE</vt:lpstr>
      <vt:lpstr>MOTIVATION AND CHALLENGES</vt:lpstr>
      <vt:lpstr>TECHNOLOGY USED </vt:lpstr>
      <vt:lpstr>TECHNOLOGY USED </vt:lpstr>
      <vt:lpstr>SYSTEM DESIGN</vt:lpstr>
      <vt:lpstr>SYSTEM DESIGN</vt:lpstr>
      <vt:lpstr>PowerPoint Presentation</vt:lpstr>
      <vt:lpstr>EXPERIMENT AND RESULTS </vt:lpstr>
      <vt:lpstr>VISUALIZING CATEGORICAL DATA COLUMNS </vt:lpstr>
      <vt:lpstr>DISTRIBUTION OF FEATURES</vt:lpstr>
      <vt:lpstr>ERROR CALCULATION </vt:lpstr>
      <vt:lpstr>FINAL APP </vt:lpstr>
      <vt:lpstr>DATA ANALYSIS IN EXCEL</vt:lpstr>
      <vt:lpstr>DATA ANALYSIS IN EXCEL</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VECTOR DARADE</dc:creator>
  <cp:lastModifiedBy>VECTOR DARADE</cp:lastModifiedBy>
  <cp:revision>2</cp:revision>
  <dcterms:created xsi:type="dcterms:W3CDTF">2024-10-07T14:10:29Z</dcterms:created>
  <dcterms:modified xsi:type="dcterms:W3CDTF">2024-10-07T15:32:40Z</dcterms:modified>
</cp:coreProperties>
</file>