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2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media/image1.png" ContentType="image/png"/>
  <Override PartName="/ppt/media/image2.png" ContentType="image/png"/>
  <Override PartName="/ppt/media/image9.jpeg" ContentType="image/jpeg"/>
  <Override PartName="/ppt/media/image17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8.jpeg" ContentType="image/jpeg"/>
  <Override PartName="/ppt/media/image6.png" ContentType="image/png"/>
  <Override PartName="/ppt/media/image7.png" ContentType="image/png"/>
  <Override PartName="/ppt/media/image10.jpeg" ContentType="image/jpeg"/>
  <Override PartName="/ppt/media/image11.jpeg" ContentType="image/jpeg"/>
  <Override PartName="/ppt/media/image12.jpeg" ContentType="image/jpeg"/>
  <Override PartName="/ppt/media/image13.png" ContentType="image/png"/>
  <Override PartName="/ppt/media/image14.jpeg" ContentType="image/jpeg"/>
  <Override PartName="/ppt/media/image15.jpeg" ContentType="image/jpeg"/>
  <Override PartName="/ppt/media/image16.jpeg" ContentType="image/jpeg"/>
  <Override PartName="/ppt/media/image18.jpeg" ContentType="image/jpeg"/>
  <Override PartName="/ppt/media/image19.jpeg" ContentType="image/jpeg"/>
  <Override PartName="/ppt/media/image20.jpeg" ContentType="image/jpeg"/>
  <Override PartName="/ppt/media/image21.jpeg" ContentType="image/jpeg"/>
  <Override PartName="/ppt/media/image2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18F4881-365D-449E-AA33-4311D6A82BD7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latin typeface="Arial"/>
            </a:endParaRPr>
          </a:p>
        </p:txBody>
      </p:sp>
      <p:sp>
        <p:nvSpPr>
          <p:cNvPr id="197" name="TextShape 3"/>
          <p:cNvSpPr txBox="1"/>
          <p:nvPr/>
        </p:nvSpPr>
        <p:spPr>
          <a:xfrm>
            <a:off x="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IN" sz="24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IN" sz="24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latin typeface="Arial"/>
            </a:endParaRPr>
          </a:p>
        </p:txBody>
      </p:sp>
      <p:sp>
        <p:nvSpPr>
          <p:cNvPr id="200" name="TextShape 3"/>
          <p:cNvSpPr txBox="1"/>
          <p:nvPr/>
        </p:nvSpPr>
        <p:spPr>
          <a:xfrm>
            <a:off x="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IN" sz="24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latin typeface="Arial"/>
            </a:endParaRPr>
          </a:p>
        </p:txBody>
      </p:sp>
      <p:sp>
        <p:nvSpPr>
          <p:cNvPr id="221" name="TextShape 3"/>
          <p:cNvSpPr txBox="1"/>
          <p:nvPr/>
        </p:nvSpPr>
        <p:spPr>
          <a:xfrm>
            <a:off x="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IN" sz="24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latin typeface="Arial"/>
            </a:endParaRPr>
          </a:p>
        </p:txBody>
      </p:sp>
      <p:sp>
        <p:nvSpPr>
          <p:cNvPr id="224" name="TextShape 3"/>
          <p:cNvSpPr txBox="1"/>
          <p:nvPr/>
        </p:nvSpPr>
        <p:spPr>
          <a:xfrm>
            <a:off x="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IN" sz="24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latin typeface="Arial"/>
            </a:endParaRPr>
          </a:p>
        </p:txBody>
      </p:sp>
      <p:sp>
        <p:nvSpPr>
          <p:cNvPr id="203" name="TextShape 3"/>
          <p:cNvSpPr txBox="1"/>
          <p:nvPr/>
        </p:nvSpPr>
        <p:spPr>
          <a:xfrm>
            <a:off x="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IN" sz="24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latin typeface="Arial"/>
            </a:endParaRPr>
          </a:p>
        </p:txBody>
      </p:sp>
      <p:sp>
        <p:nvSpPr>
          <p:cNvPr id="206" name="TextShape 3"/>
          <p:cNvSpPr txBox="1"/>
          <p:nvPr/>
        </p:nvSpPr>
        <p:spPr>
          <a:xfrm>
            <a:off x="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IN" sz="24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latin typeface="Arial"/>
            </a:endParaRPr>
          </a:p>
        </p:txBody>
      </p:sp>
      <p:sp>
        <p:nvSpPr>
          <p:cNvPr id="209" name="TextShape 3"/>
          <p:cNvSpPr txBox="1"/>
          <p:nvPr/>
        </p:nvSpPr>
        <p:spPr>
          <a:xfrm>
            <a:off x="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IN" sz="24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latin typeface="Arial"/>
            </a:endParaRPr>
          </a:p>
        </p:txBody>
      </p:sp>
      <p:sp>
        <p:nvSpPr>
          <p:cNvPr id="212" name="TextShape 3"/>
          <p:cNvSpPr txBox="1"/>
          <p:nvPr/>
        </p:nvSpPr>
        <p:spPr>
          <a:xfrm>
            <a:off x="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IN" sz="24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IN" sz="24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96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96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96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96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96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96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96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914400" y="2130480"/>
            <a:ext cx="1036296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96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96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96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96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96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96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96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96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96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96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14400" y="2130480"/>
            <a:ext cx="1036296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96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96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96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96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ADC1D487-145D-4DFF-955C-C2DA619A04D5}" type="datetime1">
              <a:rPr b="0" lang="en-IN" sz="1200" spc="-1" strike="noStrike">
                <a:solidFill>
                  <a:srgbClr val="8b8b8b"/>
                </a:solidFill>
                <a:latin typeface="Calibri"/>
              </a:rPr>
              <a:t>22/03/2024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Gujarat Technological University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AECFED3-F61A-437E-B3B3-53B9BC64CC62}" type="slidenum">
              <a:rPr b="0" lang="en-IN" sz="1200" spc="-1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71E5C105-055F-4F33-9D69-A960285FD29A}" type="datetime1">
              <a:rPr b="0" lang="en-IN" sz="1200" spc="-1" strike="noStrike">
                <a:solidFill>
                  <a:srgbClr val="8b8b8b"/>
                </a:solidFill>
                <a:latin typeface="Calibri"/>
              </a:rPr>
              <a:t>22/03/2024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Gujarat Technological University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DB7B1A9-C244-43D8-AFD3-0DAE6AB0BD6F}" type="slidenum">
              <a:rPr b="0" lang="en-IN" sz="1200" spc="-1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jpeg"/><Relationship Id="rId3" Type="http://schemas.openxmlformats.org/officeDocument/2006/relationships/image" Target="../media/image20.jpeg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4" descr=""/>
          <p:cNvPicPr/>
          <p:nvPr/>
        </p:nvPicPr>
        <p:blipFill>
          <a:blip r:embed="rId1"/>
          <a:stretch/>
        </p:blipFill>
        <p:spPr>
          <a:xfrm>
            <a:off x="10832400" y="141120"/>
            <a:ext cx="1000440" cy="1203840"/>
          </a:xfrm>
          <a:prstGeom prst="rect">
            <a:avLst/>
          </a:prstGeom>
          <a:ln>
            <a:noFill/>
          </a:ln>
        </p:spPr>
      </p:pic>
      <p:sp>
        <p:nvSpPr>
          <p:cNvPr id="89" name="TextShape 1"/>
          <p:cNvSpPr txBox="1"/>
          <p:nvPr/>
        </p:nvSpPr>
        <p:spPr>
          <a:xfrm>
            <a:off x="300600" y="5301360"/>
            <a:ext cx="3346200" cy="813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IN" sz="1600" spc="-1" strike="noStrike">
                <a:solidFill>
                  <a:srgbClr val="000000"/>
                </a:solidFill>
                <a:latin typeface="Book Antiqua"/>
              </a:rPr>
              <a:t>PRESENTED BY: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IN" sz="1600" spc="-1" strike="noStrike">
                <a:solidFill>
                  <a:srgbClr val="000000"/>
                </a:solidFill>
                <a:latin typeface="Book Antiqua"/>
              </a:rPr>
              <a:t>Vinit Patel (200280107016)</a:t>
            </a:r>
            <a:endParaRPr b="0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</a:pPr>
            <a:endParaRPr b="0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</a:pPr>
            <a:endParaRPr b="0" lang="en-IN" sz="16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4108320" y="2397240"/>
            <a:ext cx="45720" cy="27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3"/>
          <p:cNvSpPr/>
          <p:nvPr/>
        </p:nvSpPr>
        <p:spPr>
          <a:xfrm>
            <a:off x="4108320" y="2397240"/>
            <a:ext cx="45720" cy="27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Line 4"/>
          <p:cNvSpPr/>
          <p:nvPr/>
        </p:nvSpPr>
        <p:spPr>
          <a:xfrm>
            <a:off x="1295280" y="2924640"/>
            <a:ext cx="9601200" cy="360"/>
          </a:xfrm>
          <a:prstGeom prst="line">
            <a:avLst/>
          </a:prstGeom>
          <a:ln w="2556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5"/>
          <p:cNvSpPr/>
          <p:nvPr/>
        </p:nvSpPr>
        <p:spPr>
          <a:xfrm>
            <a:off x="-9360" y="2674440"/>
            <a:ext cx="12191760" cy="137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IN" sz="3200" spc="-1" strike="noStrike">
                <a:solidFill>
                  <a:srgbClr val="04b1c8"/>
                </a:solidFill>
                <a:latin typeface="Book Antiqua"/>
              </a:rPr>
              <a:t>INTERNSHIP EVALUATION 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94" name="TextShape 6"/>
          <p:cNvSpPr txBox="1"/>
          <p:nvPr/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2BC73C9-A34C-4117-B475-0471D412F6B6}" type="slidenum">
              <a:rPr b="1" lang="en-IN" sz="1200" spc="-1" strike="noStrike">
                <a:solidFill>
                  <a:srgbClr val="898989"/>
                </a:solidFill>
                <a:latin typeface="Book Antiqu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95" name="Picture 3" descr=""/>
          <p:cNvPicPr/>
          <p:nvPr/>
        </p:nvPicPr>
        <p:blipFill>
          <a:blip r:embed="rId2"/>
          <a:srcRect l="37215" t="11580" r="54154" b="72486"/>
          <a:stretch/>
        </p:blipFill>
        <p:spPr>
          <a:xfrm>
            <a:off x="300600" y="66960"/>
            <a:ext cx="1303200" cy="1352160"/>
          </a:xfrm>
          <a:prstGeom prst="rect">
            <a:avLst/>
          </a:prstGeom>
          <a:ln>
            <a:noFill/>
          </a:ln>
        </p:spPr>
      </p:pic>
      <p:sp>
        <p:nvSpPr>
          <p:cNvPr id="96" name="CustomShape 7"/>
          <p:cNvSpPr/>
          <p:nvPr/>
        </p:nvSpPr>
        <p:spPr>
          <a:xfrm>
            <a:off x="68400" y="2122200"/>
            <a:ext cx="1205460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4000" spc="-1" strike="noStrike">
                <a:solidFill>
                  <a:srgbClr val="376092"/>
                </a:solidFill>
                <a:latin typeface="Helvetica Neue"/>
              </a:rPr>
              <a:t>L. D. College of Engineering</a:t>
            </a:r>
            <a:r>
              <a:rPr b="0" lang="en-IN" sz="4000" spc="-1" strike="noStrike">
                <a:solidFill>
                  <a:srgbClr val="376092"/>
                </a:solidFill>
                <a:latin typeface="Helvetica Neue"/>
              </a:rPr>
              <a:t> 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97" name="CustomShape 8"/>
          <p:cNvSpPr/>
          <p:nvPr/>
        </p:nvSpPr>
        <p:spPr>
          <a:xfrm>
            <a:off x="8486640" y="5301360"/>
            <a:ext cx="3346200" cy="81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r">
              <a:lnSpc>
                <a:spcPct val="100000"/>
              </a:lnSpc>
              <a:spcBef>
                <a:spcPts val="320"/>
              </a:spcBef>
            </a:pPr>
            <a:r>
              <a:rPr b="0" lang="en-IN" sz="1600" spc="-1" strike="noStrike">
                <a:solidFill>
                  <a:srgbClr val="000000"/>
                </a:solidFill>
                <a:latin typeface="Book Antiqua"/>
              </a:rPr>
              <a:t>INTERNAL GUIDE</a:t>
            </a:r>
            <a:endParaRPr b="0" lang="en-IN" sz="16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320"/>
              </a:spcBef>
            </a:pPr>
            <a:r>
              <a:rPr b="0" lang="en-IN" sz="1600" spc="-1" strike="noStrike">
                <a:solidFill>
                  <a:srgbClr val="000000"/>
                </a:solidFill>
                <a:latin typeface="Book Antiqua"/>
              </a:rPr>
              <a:t>PROF. Pinal Salot Ma’am</a:t>
            </a:r>
            <a:endParaRPr b="0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</a:pPr>
            <a:endParaRPr b="0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</a:pP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609480" y="0"/>
            <a:ext cx="1098036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0070c0"/>
                </a:solidFill>
                <a:latin typeface="Book Antiqua"/>
                <a:ea typeface="Book Antiqua"/>
              </a:rPr>
              <a:t>Dataflow Diagram of HalloDoc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140" name="Google Shape;182;g1f2f14a1b2e_0_1" descr=""/>
          <p:cNvPicPr/>
          <p:nvPr/>
        </p:nvPicPr>
        <p:blipFill>
          <a:blip r:embed="rId1"/>
          <a:stretch/>
        </p:blipFill>
        <p:spPr>
          <a:xfrm>
            <a:off x="603360" y="731880"/>
            <a:ext cx="10991520" cy="60120"/>
          </a:xfrm>
          <a:prstGeom prst="rect">
            <a:avLst/>
          </a:prstGeom>
          <a:ln>
            <a:noFill/>
          </a:ln>
        </p:spPr>
      </p:pic>
      <p:sp>
        <p:nvSpPr>
          <p:cNvPr id="141" name="CustomShape 2"/>
          <p:cNvSpPr/>
          <p:nvPr/>
        </p:nvSpPr>
        <p:spPr>
          <a:xfrm>
            <a:off x="8737560" y="6356520"/>
            <a:ext cx="2844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r">
              <a:lnSpc>
                <a:spcPct val="100000"/>
              </a:lnSpc>
            </a:pPr>
            <a:fld id="{C26EE664-3A73-48F1-BCF5-9A604502580B}" type="slidenum">
              <a:rPr b="0" lang="en-IN" sz="1200" spc="-1" strike="noStrike">
                <a:solidFill>
                  <a:srgbClr val="898989"/>
                </a:solidFill>
                <a:latin typeface="Calibri"/>
                <a:ea typeface="Calibri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5703480" y="4669560"/>
            <a:ext cx="938880" cy="60192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Calibri"/>
              </a:rPr>
              <a:t>Admin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55440" y="2030760"/>
            <a:ext cx="1478880" cy="139968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Calibri"/>
              </a:rPr>
              <a:t>HalloDoc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9126360" y="2429640"/>
            <a:ext cx="1073880" cy="60192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Calibri"/>
              </a:rPr>
              <a:t>Provider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2387160" y="2429640"/>
            <a:ext cx="938880" cy="60192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Calibri"/>
              </a:rPr>
              <a:t>Patient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6" name="CustomShape 7"/>
          <p:cNvSpPr/>
          <p:nvPr/>
        </p:nvSpPr>
        <p:spPr>
          <a:xfrm>
            <a:off x="3467160" y="2562120"/>
            <a:ext cx="1902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8"/>
          <p:cNvSpPr/>
          <p:nvPr/>
        </p:nvSpPr>
        <p:spPr>
          <a:xfrm flipH="1">
            <a:off x="3467160" y="2991240"/>
            <a:ext cx="1960560" cy="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9"/>
          <p:cNvSpPr/>
          <p:nvPr/>
        </p:nvSpPr>
        <p:spPr>
          <a:xfrm>
            <a:off x="3960360" y="2345040"/>
            <a:ext cx="1208520" cy="18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Calibri"/>
                <a:ea typeface="Calibri"/>
              </a:rPr>
              <a:t>Add Request Data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49" name="CustomShape 10"/>
          <p:cNvSpPr/>
          <p:nvPr/>
        </p:nvSpPr>
        <p:spPr>
          <a:xfrm>
            <a:off x="3849120" y="2693520"/>
            <a:ext cx="1406880" cy="33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Calibri"/>
                <a:ea typeface="Calibri"/>
              </a:rPr>
              <a:t>Retrieve Request Data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50" name="CustomShape 11"/>
          <p:cNvSpPr/>
          <p:nvPr/>
        </p:nvSpPr>
        <p:spPr>
          <a:xfrm>
            <a:off x="7028280" y="2604240"/>
            <a:ext cx="1902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12"/>
          <p:cNvSpPr/>
          <p:nvPr/>
        </p:nvSpPr>
        <p:spPr>
          <a:xfrm flipH="1">
            <a:off x="7028280" y="3033360"/>
            <a:ext cx="1960560" cy="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13"/>
          <p:cNvSpPr/>
          <p:nvPr/>
        </p:nvSpPr>
        <p:spPr>
          <a:xfrm>
            <a:off x="7521480" y="2387520"/>
            <a:ext cx="1208520" cy="18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Calibri"/>
                <a:ea typeface="Calibri"/>
              </a:rPr>
              <a:t>Get Request Data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53" name="CustomShape 14"/>
          <p:cNvSpPr/>
          <p:nvPr/>
        </p:nvSpPr>
        <p:spPr>
          <a:xfrm>
            <a:off x="7410240" y="2735640"/>
            <a:ext cx="1406880" cy="33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Calibri"/>
                <a:ea typeface="Calibri"/>
              </a:rPr>
              <a:t>Manage Request Data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54" name="CustomShape 15"/>
          <p:cNvSpPr/>
          <p:nvPr/>
        </p:nvSpPr>
        <p:spPr>
          <a:xfrm rot="5400000">
            <a:off x="5806440" y="4050000"/>
            <a:ext cx="1154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16"/>
          <p:cNvSpPr/>
          <p:nvPr/>
        </p:nvSpPr>
        <p:spPr>
          <a:xfrm flipH="1" rot="5400000">
            <a:off x="5349240" y="4021560"/>
            <a:ext cx="1189800" cy="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17"/>
          <p:cNvSpPr/>
          <p:nvPr/>
        </p:nvSpPr>
        <p:spPr>
          <a:xfrm>
            <a:off x="6495120" y="3738600"/>
            <a:ext cx="1697400" cy="53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Calibri"/>
                <a:ea typeface="Calibri"/>
              </a:rPr>
              <a:t>Get all record of 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Calibri"/>
                <a:ea typeface="Calibri"/>
              </a:rPr>
              <a:t>Database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57" name="CustomShape 18"/>
          <p:cNvSpPr/>
          <p:nvPr/>
        </p:nvSpPr>
        <p:spPr>
          <a:xfrm>
            <a:off x="4862160" y="3683160"/>
            <a:ext cx="1208520" cy="64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Calibri"/>
                <a:ea typeface="Calibri"/>
              </a:rPr>
              <a:t>Manage , Access control , modify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IN" sz="1000" spc="-1" strike="noStrike">
                <a:solidFill>
                  <a:srgbClr val="000000"/>
                </a:solidFill>
                <a:latin typeface="Calibri"/>
                <a:ea typeface="Calibri"/>
              </a:rPr>
              <a:t>all Record</a:t>
            </a:r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Content Placeholder 11" descr=""/>
          <p:cNvPicPr/>
          <p:nvPr/>
        </p:nvPicPr>
        <p:blipFill>
          <a:blip r:embed="rId1"/>
          <a:stretch/>
        </p:blipFill>
        <p:spPr>
          <a:xfrm>
            <a:off x="3533400" y="643320"/>
            <a:ext cx="5124960" cy="5570640"/>
          </a:xfrm>
          <a:prstGeom prst="rect">
            <a:avLst/>
          </a:prstGeom>
          <a:ln>
            <a:noFill/>
          </a:ln>
        </p:spPr>
      </p:pic>
      <p:sp>
        <p:nvSpPr>
          <p:cNvPr id="159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100000"/>
              </a:lnSpc>
              <a:spcAft>
                <a:spcPts val="601"/>
              </a:spcAft>
            </a:pPr>
            <a:fld id="{F252D975-A614-4D3F-827D-B18962316214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288000" y="125280"/>
            <a:ext cx="655200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288000" y="125280"/>
            <a:ext cx="5616000" cy="6426720"/>
          </a:xfrm>
          <a:prstGeom prst="rect">
            <a:avLst/>
          </a:prstGeom>
          <a:ln>
            <a:noFill/>
          </a:ln>
        </p:spPr>
      </p:pic>
      <p:pic>
        <p:nvPicPr>
          <p:cNvPr id="162" name="" descr=""/>
          <p:cNvPicPr/>
          <p:nvPr/>
        </p:nvPicPr>
        <p:blipFill>
          <a:blip r:embed="rId2"/>
          <a:stretch/>
        </p:blipFill>
        <p:spPr>
          <a:xfrm>
            <a:off x="6192000" y="144000"/>
            <a:ext cx="5760000" cy="640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Content Placeholder 4" descr=""/>
          <p:cNvPicPr/>
          <p:nvPr/>
        </p:nvPicPr>
        <p:blipFill>
          <a:blip r:embed="rId1"/>
          <a:stretch/>
        </p:blipFill>
        <p:spPr>
          <a:xfrm>
            <a:off x="289080" y="576000"/>
            <a:ext cx="5470920" cy="5570640"/>
          </a:xfrm>
          <a:prstGeom prst="rect">
            <a:avLst/>
          </a:prstGeom>
          <a:ln>
            <a:noFill/>
          </a:ln>
        </p:spPr>
      </p:pic>
      <p:sp>
        <p:nvSpPr>
          <p:cNvPr id="164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100000"/>
              </a:lnSpc>
              <a:spcAft>
                <a:spcPts val="601"/>
              </a:spcAft>
            </a:pPr>
            <a:fld id="{CD60F728-77C9-4993-900E-1BFB10055C1A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165" name="Content Placeholder 4" descr=""/>
          <p:cNvPicPr/>
          <p:nvPr/>
        </p:nvPicPr>
        <p:blipFill>
          <a:blip r:embed="rId2"/>
          <a:stretch/>
        </p:blipFill>
        <p:spPr>
          <a:xfrm>
            <a:off x="6071400" y="587520"/>
            <a:ext cx="5808600" cy="5388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576000" y="274680"/>
            <a:ext cx="7163640" cy="6583320"/>
          </a:xfrm>
          <a:prstGeom prst="rect">
            <a:avLst/>
          </a:prstGeom>
          <a:ln>
            <a:noFill/>
          </a:ln>
        </p:spPr>
      </p:pic>
      <p:pic>
        <p:nvPicPr>
          <p:cNvPr id="167" name="" descr=""/>
          <p:cNvPicPr/>
          <p:nvPr/>
        </p:nvPicPr>
        <p:blipFill>
          <a:blip r:embed="rId2"/>
          <a:stretch/>
        </p:blipFill>
        <p:spPr>
          <a:xfrm>
            <a:off x="8136000" y="216000"/>
            <a:ext cx="3088080" cy="655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Content Placeholder 4" descr=""/>
          <p:cNvPicPr/>
          <p:nvPr/>
        </p:nvPicPr>
        <p:blipFill>
          <a:blip r:embed="rId1"/>
          <a:stretch/>
        </p:blipFill>
        <p:spPr>
          <a:xfrm>
            <a:off x="643320" y="689040"/>
            <a:ext cx="10904760" cy="5479560"/>
          </a:xfrm>
          <a:prstGeom prst="rect">
            <a:avLst/>
          </a:prstGeom>
          <a:ln>
            <a:noFill/>
          </a:ln>
        </p:spPr>
      </p:pic>
      <p:sp>
        <p:nvSpPr>
          <p:cNvPr id="169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100000"/>
              </a:lnSpc>
              <a:spcAft>
                <a:spcPts val="601"/>
              </a:spcAft>
            </a:pPr>
            <a:fld id="{910D89BD-4616-44B5-AF7A-B1F97F8B54E5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100000"/>
              </a:lnSpc>
              <a:spcAft>
                <a:spcPts val="601"/>
              </a:spcAft>
            </a:pPr>
            <a:fld id="{B016661A-F983-4A33-ADD0-7C9544E77DBC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1080000" y="615240"/>
            <a:ext cx="10224000" cy="5663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Content Placeholder 4" descr=""/>
          <p:cNvPicPr/>
          <p:nvPr/>
        </p:nvPicPr>
        <p:blipFill>
          <a:blip r:embed="rId1"/>
          <a:stretch/>
        </p:blipFill>
        <p:spPr>
          <a:xfrm>
            <a:off x="521280" y="836640"/>
            <a:ext cx="11027160" cy="5127480"/>
          </a:xfrm>
          <a:prstGeom prst="rect">
            <a:avLst/>
          </a:prstGeom>
          <a:ln>
            <a:noFill/>
          </a:ln>
        </p:spPr>
      </p:pic>
      <p:sp>
        <p:nvSpPr>
          <p:cNvPr id="173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100000"/>
              </a:lnSpc>
              <a:spcAft>
                <a:spcPts val="601"/>
              </a:spcAft>
            </a:pPr>
            <a:fld id="{4C2B2E3C-2FB2-4B85-B008-74BBB4D67E69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Content Placeholder 4" descr=""/>
          <p:cNvPicPr/>
          <p:nvPr/>
        </p:nvPicPr>
        <p:blipFill>
          <a:blip r:embed="rId1"/>
          <a:stretch/>
        </p:blipFill>
        <p:spPr>
          <a:xfrm>
            <a:off x="643320" y="743760"/>
            <a:ext cx="10904760" cy="5370480"/>
          </a:xfrm>
          <a:prstGeom prst="rect">
            <a:avLst/>
          </a:prstGeom>
          <a:ln>
            <a:noFill/>
          </a:ln>
        </p:spPr>
      </p:pic>
      <p:sp>
        <p:nvSpPr>
          <p:cNvPr id="175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100000"/>
              </a:lnSpc>
              <a:spcAft>
                <a:spcPts val="601"/>
              </a:spcAft>
            </a:pPr>
            <a:fld id="{AE5B442E-73F1-4307-B760-9D44CA0E4CD1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100000"/>
              </a:lnSpc>
              <a:spcAft>
                <a:spcPts val="601"/>
              </a:spcAft>
            </a:pPr>
            <a:fld id="{F9C698FA-3057-45B7-BB18-052F1C62E664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360000" y="547920"/>
            <a:ext cx="5112000" cy="5644080"/>
          </a:xfrm>
          <a:prstGeom prst="rect">
            <a:avLst/>
          </a:prstGeom>
          <a:ln>
            <a:noFill/>
          </a:ln>
        </p:spPr>
      </p:pic>
      <p:pic>
        <p:nvPicPr>
          <p:cNvPr id="178" name="" descr=""/>
          <p:cNvPicPr/>
          <p:nvPr/>
        </p:nvPicPr>
        <p:blipFill>
          <a:blip r:embed="rId2"/>
          <a:stretch/>
        </p:blipFill>
        <p:spPr>
          <a:xfrm rot="21594600">
            <a:off x="6989760" y="362880"/>
            <a:ext cx="3879360" cy="3017880"/>
          </a:xfrm>
          <a:prstGeom prst="rect">
            <a:avLst/>
          </a:prstGeom>
          <a:ln>
            <a:noFill/>
          </a:ln>
        </p:spPr>
      </p:pic>
      <p:pic>
        <p:nvPicPr>
          <p:cNvPr id="179" name="" descr=""/>
          <p:cNvPicPr/>
          <p:nvPr/>
        </p:nvPicPr>
        <p:blipFill>
          <a:blip r:embed="rId3"/>
          <a:stretch/>
        </p:blipFill>
        <p:spPr>
          <a:xfrm>
            <a:off x="7035120" y="3798720"/>
            <a:ext cx="3908880" cy="2922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09480" y="0"/>
            <a:ext cx="1098036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0070c0"/>
                </a:solidFill>
                <a:latin typeface="Book Antiqua"/>
              </a:rPr>
              <a:t>Outline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99" name="Line 2"/>
          <p:cNvSpPr/>
          <p:nvPr/>
        </p:nvSpPr>
        <p:spPr>
          <a:xfrm>
            <a:off x="609480" y="761760"/>
            <a:ext cx="10980000" cy="360"/>
          </a:xfrm>
          <a:prstGeom prst="line">
            <a:avLst/>
          </a:prstGeom>
          <a:ln w="5076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TextShape 3"/>
          <p:cNvSpPr txBox="1"/>
          <p:nvPr/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3899E3C-210E-4A5F-B4BF-7D2ACA06FD5F}" type="slidenum">
              <a:rPr b="0" lang="en-IN" sz="1200" spc="-1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01" name="CustomShape 4"/>
          <p:cNvSpPr/>
          <p:nvPr/>
        </p:nvSpPr>
        <p:spPr>
          <a:xfrm>
            <a:off x="609480" y="1066680"/>
            <a:ext cx="11201040" cy="152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16000" indent="-34272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IN" sz="2400" spc="-1" strike="noStrike">
                <a:solidFill>
                  <a:srgbClr val="000000"/>
                </a:solidFill>
                <a:latin typeface="Book Antiqua"/>
              </a:rPr>
              <a:t>Company Profile</a:t>
            </a:r>
            <a:endParaRPr b="0" lang="en-IN" sz="2400" spc="-1" strike="noStrike">
              <a:latin typeface="Arial"/>
            </a:endParaRPr>
          </a:p>
          <a:p>
            <a:pPr marL="216000" indent="-34272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IN" sz="2400" spc="-1" strike="noStrike">
                <a:solidFill>
                  <a:srgbClr val="000000"/>
                </a:solidFill>
                <a:latin typeface="Book Antiqua"/>
              </a:rPr>
              <a:t>Introduction</a:t>
            </a:r>
            <a:endParaRPr b="0" lang="en-IN" sz="2400" spc="-1" strike="noStrike">
              <a:latin typeface="Arial"/>
            </a:endParaRPr>
          </a:p>
          <a:p>
            <a:pPr marL="216000" indent="-34272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IN" sz="2400" spc="-1" strike="noStrike">
                <a:solidFill>
                  <a:srgbClr val="000000"/>
                </a:solidFill>
                <a:latin typeface="Book Antiqua"/>
              </a:rPr>
              <a:t>Project Profile</a:t>
            </a:r>
            <a:endParaRPr b="0" lang="en-IN" sz="2400" spc="-1" strike="noStrike">
              <a:latin typeface="Arial"/>
            </a:endParaRPr>
          </a:p>
          <a:p>
            <a:pPr marL="216000" indent="-34272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IN" sz="2400" spc="-1" strike="noStrike">
                <a:solidFill>
                  <a:srgbClr val="000000"/>
                </a:solidFill>
                <a:latin typeface="Book Antiqua"/>
              </a:rPr>
              <a:t>Project Modules</a:t>
            </a:r>
            <a:endParaRPr b="0" lang="en-IN" sz="2400" spc="-1" strike="noStrike">
              <a:latin typeface="Arial"/>
            </a:endParaRPr>
          </a:p>
          <a:p>
            <a:pPr marL="216000" indent="-34272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IN" sz="2400" spc="-1" strike="noStrike">
                <a:solidFill>
                  <a:srgbClr val="000000"/>
                </a:solidFill>
                <a:latin typeface="Book Antiqua"/>
              </a:rPr>
              <a:t>Use Case Diagram</a:t>
            </a:r>
            <a:endParaRPr b="0" lang="en-IN" sz="2400" spc="-1" strike="noStrike">
              <a:latin typeface="Arial"/>
            </a:endParaRPr>
          </a:p>
          <a:p>
            <a:pPr marL="216000" indent="-34272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IN" sz="2400" spc="-1" strike="noStrike">
                <a:solidFill>
                  <a:srgbClr val="000000"/>
                </a:solidFill>
                <a:latin typeface="Book Antiqua"/>
              </a:rPr>
              <a:t>Data Flow Diagram</a:t>
            </a:r>
            <a:endParaRPr b="0" lang="en-IN" sz="2400" spc="-1" strike="noStrike">
              <a:latin typeface="Arial"/>
            </a:endParaRPr>
          </a:p>
          <a:p>
            <a:pPr marL="216000" indent="-34272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IN" sz="2400" spc="-1" strike="noStrike">
                <a:solidFill>
                  <a:srgbClr val="000000"/>
                </a:solidFill>
                <a:latin typeface="Book Antiqua"/>
              </a:rPr>
              <a:t>Project Images</a:t>
            </a:r>
            <a:endParaRPr b="0" lang="en-IN" sz="2400" spc="-1" strike="noStrike">
              <a:latin typeface="Arial"/>
            </a:endParaRPr>
          </a:p>
          <a:p>
            <a:pPr marL="216000" indent="-34272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IN" sz="2400" spc="-1" strike="noStrike">
                <a:solidFill>
                  <a:srgbClr val="000000"/>
                </a:solidFill>
                <a:latin typeface="Book Antiqua"/>
              </a:rPr>
              <a:t>References</a:t>
            </a:r>
            <a:endParaRPr b="0" lang="en-IN" sz="2400" spc="-1" strike="noStrike">
              <a:latin typeface="Arial"/>
            </a:endParaRPr>
          </a:p>
          <a:p>
            <a:pPr marL="216000" indent="-34272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IN" sz="2400" spc="-1" strike="noStrike">
                <a:solidFill>
                  <a:srgbClr val="000000"/>
                </a:solidFill>
                <a:latin typeface="Book Antiqua"/>
              </a:rPr>
              <a:t>Conclusion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Content Placeholder 4" descr=""/>
          <p:cNvPicPr/>
          <p:nvPr/>
        </p:nvPicPr>
        <p:blipFill>
          <a:blip r:embed="rId1"/>
          <a:stretch/>
        </p:blipFill>
        <p:spPr>
          <a:xfrm>
            <a:off x="643320" y="893520"/>
            <a:ext cx="10904760" cy="5070600"/>
          </a:xfrm>
          <a:prstGeom prst="rect">
            <a:avLst/>
          </a:prstGeom>
          <a:ln>
            <a:noFill/>
          </a:ln>
        </p:spPr>
      </p:pic>
      <p:sp>
        <p:nvSpPr>
          <p:cNvPr id="181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100000"/>
              </a:lnSpc>
              <a:spcAft>
                <a:spcPts val="601"/>
              </a:spcAft>
            </a:pPr>
            <a:fld id="{CE42906F-645D-497F-8033-AA5FDDC64431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1018800" y="504000"/>
            <a:ext cx="10153080" cy="5621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609480" y="0"/>
            <a:ext cx="1098036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0070c0"/>
                </a:solidFill>
                <a:latin typeface="Book Antiqua"/>
              </a:rPr>
              <a:t>References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84" name="Line 2"/>
          <p:cNvSpPr/>
          <p:nvPr/>
        </p:nvSpPr>
        <p:spPr>
          <a:xfrm>
            <a:off x="609480" y="761760"/>
            <a:ext cx="10980000" cy="360"/>
          </a:xfrm>
          <a:prstGeom prst="line">
            <a:avLst/>
          </a:prstGeom>
          <a:ln w="5076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TextShape 3"/>
          <p:cNvSpPr txBox="1"/>
          <p:nvPr/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E8367F0-033E-4553-BF41-A69673E74A05}" type="slidenum">
              <a:rPr b="0" lang="en-IN" sz="1200" spc="-1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86" name="CustomShape 4"/>
          <p:cNvSpPr/>
          <p:nvPr/>
        </p:nvSpPr>
        <p:spPr>
          <a:xfrm>
            <a:off x="609480" y="1066680"/>
            <a:ext cx="11201040" cy="152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Book Antiqua"/>
              </a:rPr>
              <a:t>1. http://www.msdn.microsoft.com/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1" lang="en-IN" sz="2000" spc="-1" strike="noStrike">
                <a:solidFill>
                  <a:srgbClr val="000000"/>
                </a:solidFill>
                <a:latin typeface="Book Antiqua"/>
              </a:rPr>
              <a:t>All about Microsoft controls in C# 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Book Antiqua"/>
              </a:rPr>
              <a:t>2. http://stackoverflow.com/questions/tagged/asp.net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1" lang="en-IN" sz="2000" spc="-1" strike="noStrike">
                <a:solidFill>
                  <a:srgbClr val="000000"/>
                </a:solidFill>
                <a:latin typeface="Book Antiqua"/>
              </a:rPr>
              <a:t>Error related queries and other queries solution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609480" y="0"/>
            <a:ext cx="1098036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0070c0"/>
                </a:solidFill>
                <a:latin typeface="Book Antiqua"/>
              </a:rPr>
              <a:t>Conclusion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88" name="Line 2"/>
          <p:cNvSpPr/>
          <p:nvPr/>
        </p:nvSpPr>
        <p:spPr>
          <a:xfrm>
            <a:off x="609480" y="761760"/>
            <a:ext cx="10980000" cy="360"/>
          </a:xfrm>
          <a:prstGeom prst="line">
            <a:avLst/>
          </a:prstGeom>
          <a:ln w="5076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TextShape 3"/>
          <p:cNvSpPr txBox="1"/>
          <p:nvPr/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AF0B387-7971-4D30-A07D-552FF537C547}" type="slidenum">
              <a:rPr b="0" lang="en-IN" sz="1200" spc="-1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90" name="CustomShape 4"/>
          <p:cNvSpPr/>
          <p:nvPr/>
        </p:nvSpPr>
        <p:spPr>
          <a:xfrm>
            <a:off x="609480" y="1066680"/>
            <a:ext cx="11201040" cy="152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Book Antiqua"/>
              </a:rPr>
              <a:t> </a:t>
            </a:r>
            <a:r>
              <a:rPr b="1" lang="en-IN" sz="2400" spc="-1" strike="noStrike">
                <a:solidFill>
                  <a:srgbClr val="000000"/>
                </a:solidFill>
                <a:latin typeface="Book Antiqua"/>
              </a:rPr>
              <a:t>HalloDoc</a:t>
            </a:r>
            <a:r>
              <a:rPr b="1" lang="en-IN" sz="2400" spc="-1" strike="noStrike">
                <a:solidFill>
                  <a:srgbClr val="000000"/>
                </a:solidFill>
                <a:latin typeface="Calibri"/>
              </a:rPr>
              <a:t> is a dynamic online platform facilitating seamless communication and healthcare management between doctors and patients. Offering a user-friendly interface, patients can effortlessly schedule appointments, consult doctors remotely, and securely obtain prescriptions.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1981080" y="281952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0070c0"/>
                </a:solidFill>
                <a:latin typeface="Book Antiqua"/>
              </a:rPr>
              <a:t>Thank You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92" name="Line 2"/>
          <p:cNvSpPr/>
          <p:nvPr/>
        </p:nvSpPr>
        <p:spPr>
          <a:xfrm>
            <a:off x="1981080" y="2819160"/>
            <a:ext cx="8229600" cy="360"/>
          </a:xfrm>
          <a:prstGeom prst="line">
            <a:avLst/>
          </a:prstGeom>
          <a:ln w="6984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Line 3"/>
          <p:cNvSpPr/>
          <p:nvPr/>
        </p:nvSpPr>
        <p:spPr>
          <a:xfrm>
            <a:off x="1981080" y="4114800"/>
            <a:ext cx="8229600" cy="360"/>
          </a:xfrm>
          <a:prstGeom prst="line">
            <a:avLst/>
          </a:prstGeom>
          <a:ln w="6984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TextShape 4"/>
          <p:cNvSpPr txBox="1"/>
          <p:nvPr/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3F85E357-1BE3-4426-952F-5B21E59B01FE}" type="slidenum">
              <a:rPr b="0" lang="en-IN" sz="1200" spc="-1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609480" y="0"/>
            <a:ext cx="10980360" cy="914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0070c0"/>
                </a:solidFill>
                <a:latin typeface="Book Antiqua"/>
              </a:rPr>
              <a:t>Company Profile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03" name="Line 2"/>
          <p:cNvSpPr/>
          <p:nvPr/>
        </p:nvSpPr>
        <p:spPr>
          <a:xfrm>
            <a:off x="609480" y="706320"/>
            <a:ext cx="10980000" cy="360"/>
          </a:xfrm>
          <a:prstGeom prst="line">
            <a:avLst/>
          </a:prstGeom>
          <a:ln w="5076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TextShape 3"/>
          <p:cNvSpPr txBox="1"/>
          <p:nvPr/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4C14E15B-81C1-460E-96A5-BF8AF53C3316}" type="slidenum">
              <a:rPr b="0" lang="en-IN" sz="1200" spc="-1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05" name="CustomShape 4"/>
          <p:cNvSpPr/>
          <p:nvPr/>
        </p:nvSpPr>
        <p:spPr>
          <a:xfrm>
            <a:off x="609480" y="1066680"/>
            <a:ext cx="11201040" cy="480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TatvaSoft is a custom software development company located in Ahmedabad. . It was founded in 2001 and offers services on diverse technology platforms such as Microsoft, Java,.NET, PHP, Open Source, BI, and mobile.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TatvaSoft delivering splendid business IT Solutions and related services to customers across the globe. . The proficiency in understanding business challenges and professional competence allows them to create a better experience for customers.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TatvaSoft design and implement advanced custom software solutions and mobile apps              </a:t>
            </a:r>
            <a:r>
              <a:rPr b="0" lang="en-IN" sz="2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to simplify your business problems.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609480" y="0"/>
            <a:ext cx="1098036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0070c0"/>
                </a:solidFill>
                <a:latin typeface="Book Antiqua"/>
              </a:rPr>
              <a:t>Introduction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07" name="Line 2"/>
          <p:cNvSpPr/>
          <p:nvPr/>
        </p:nvSpPr>
        <p:spPr>
          <a:xfrm>
            <a:off x="609480" y="761760"/>
            <a:ext cx="10980000" cy="360"/>
          </a:xfrm>
          <a:prstGeom prst="line">
            <a:avLst/>
          </a:prstGeom>
          <a:ln w="5076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TextShape 3"/>
          <p:cNvSpPr txBox="1"/>
          <p:nvPr/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C81BDE5-7460-4BE7-9F0F-607B09CFF4B5}" type="slidenum">
              <a:rPr b="0" lang="en-IN" sz="1200" spc="-1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09" name="CustomShape 4"/>
          <p:cNvSpPr/>
          <p:nvPr/>
        </p:nvSpPr>
        <p:spPr>
          <a:xfrm>
            <a:off x="609480" y="1066680"/>
            <a:ext cx="11201040" cy="152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16000" indent="-34272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IN" sz="2400" spc="-1" strike="noStrike">
                <a:solidFill>
                  <a:srgbClr val="000000"/>
                </a:solidFill>
                <a:latin typeface="Book Antiqua"/>
              </a:rPr>
              <a:t>“</a:t>
            </a:r>
            <a:r>
              <a:rPr b="0" lang="en-IN" sz="2400" spc="-1" strike="noStrike">
                <a:solidFill>
                  <a:srgbClr val="000000"/>
                </a:solidFill>
                <a:latin typeface="Book Antiqua"/>
              </a:rPr>
              <a:t>HalloDoc” is a Health care website.</a:t>
            </a:r>
            <a:endParaRPr b="0" lang="en-IN" sz="2400" spc="-1" strike="noStrike">
              <a:latin typeface="Arial"/>
            </a:endParaRPr>
          </a:p>
          <a:p>
            <a:pPr marL="216000" indent="-34272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IN" sz="2400" spc="-1" strike="noStrike">
                <a:solidFill>
                  <a:srgbClr val="000000"/>
                </a:solidFill>
                <a:latin typeface="Book Antiqua"/>
              </a:rPr>
              <a:t>Patient can register themselves for consultation</a:t>
            </a:r>
            <a:endParaRPr b="0" lang="en-IN" sz="2400" spc="-1" strike="noStrike">
              <a:latin typeface="Arial"/>
            </a:endParaRPr>
          </a:p>
          <a:p>
            <a:pPr marL="216000" indent="-34272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IN" sz="2400" spc="-1" strike="noStrike">
                <a:solidFill>
                  <a:srgbClr val="000000"/>
                </a:solidFill>
                <a:latin typeface="Book Antiqua"/>
              </a:rPr>
              <a:t>Admin can add the patient and provider.</a:t>
            </a:r>
            <a:endParaRPr b="0" lang="en-IN" sz="2400" spc="-1" strike="noStrike">
              <a:latin typeface="Arial"/>
            </a:endParaRPr>
          </a:p>
          <a:p>
            <a:pPr marL="216000" indent="-34272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IN" sz="2400" spc="-1" strike="noStrike">
                <a:solidFill>
                  <a:srgbClr val="000000"/>
                </a:solidFill>
                <a:latin typeface="Book Antiqua"/>
              </a:rPr>
              <a:t>Admin can assign provider to patients.</a:t>
            </a:r>
            <a:endParaRPr b="0" lang="en-IN" sz="2400" spc="-1" strike="noStrike">
              <a:latin typeface="Arial"/>
            </a:endParaRPr>
          </a:p>
          <a:p>
            <a:pPr marL="216000" indent="-34272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IN" sz="2400" spc="-1" strike="noStrike">
                <a:solidFill>
                  <a:srgbClr val="000000"/>
                </a:solidFill>
                <a:latin typeface="Book Antiqua"/>
              </a:rPr>
              <a:t>Provider can schedule patient's reservation.</a:t>
            </a:r>
            <a:endParaRPr b="0" lang="en-IN" sz="2400" spc="-1" strike="noStrike">
              <a:latin typeface="Arial"/>
            </a:endParaRPr>
          </a:p>
          <a:p>
            <a:pPr marL="216000" indent="-34272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IN" sz="2400" spc="-1" strike="noStrike">
                <a:solidFill>
                  <a:srgbClr val="000000"/>
                </a:solidFill>
                <a:latin typeface="Book Antiqua"/>
              </a:rPr>
              <a:t>Patient can order the prescribed medicines also.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648000" y="216000"/>
            <a:ext cx="10362960" cy="1469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2800" spc="-1" strike="noStrike">
                <a:solidFill>
                  <a:srgbClr val="0070c0"/>
                </a:solidFill>
                <a:latin typeface="Book Antiqua"/>
              </a:rPr>
              <a:t>Project Profile</a:t>
            </a:r>
            <a:br/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907560" y="18547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Project Name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: HalloDoc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Objective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: The main objective of this site is provide people best medication servi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      through seamless communication.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Technology Used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: Asp.Net with C# as a programmin language and PostgreSQL as a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database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Line 3"/>
          <p:cNvSpPr/>
          <p:nvPr/>
        </p:nvSpPr>
        <p:spPr>
          <a:xfrm>
            <a:off x="648000" y="936000"/>
            <a:ext cx="10980000" cy="360"/>
          </a:xfrm>
          <a:prstGeom prst="line">
            <a:avLst/>
          </a:prstGeom>
          <a:ln w="5076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Shape 4"/>
          <p:cNvSpPr txBox="1"/>
          <p:nvPr/>
        </p:nvSpPr>
        <p:spPr>
          <a:xfrm>
            <a:off x="8737920" y="635688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7B725A0-BC4B-47FD-9C70-ED7C4D236262}" type="slidenum">
              <a:rPr b="0" lang="en-IN" sz="1200" spc="-1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609480" y="0"/>
            <a:ext cx="1098036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0070c0"/>
                </a:solidFill>
                <a:latin typeface="Book Antiqua"/>
              </a:rPr>
              <a:t>Modules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15" name="Line 2"/>
          <p:cNvSpPr/>
          <p:nvPr/>
        </p:nvSpPr>
        <p:spPr>
          <a:xfrm>
            <a:off x="609480" y="761760"/>
            <a:ext cx="10980000" cy="360"/>
          </a:xfrm>
          <a:prstGeom prst="line">
            <a:avLst/>
          </a:prstGeom>
          <a:ln w="5076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TextShape 3"/>
          <p:cNvSpPr txBox="1"/>
          <p:nvPr/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581F770-3723-4BFE-9D1A-9910738A969E}" type="slidenum">
              <a:rPr b="0" lang="en-IN" sz="1200" spc="-1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17" name="CustomShape 4"/>
          <p:cNvSpPr/>
          <p:nvPr/>
        </p:nvSpPr>
        <p:spPr>
          <a:xfrm>
            <a:off x="1752480" y="2299680"/>
            <a:ext cx="1951560" cy="662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rmAutofit fontScale="94000"/>
          </a:bodyPr>
          <a:p>
            <a:pPr>
              <a:lnSpc>
                <a:spcPct val="100000"/>
              </a:lnSpc>
            </a:pPr>
            <a:r>
              <a:rPr b="1" lang="en-IN" sz="50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en-IN" sz="5000" spc="-1" strike="noStrike">
                <a:solidFill>
                  <a:srgbClr val="948a54"/>
                </a:solidFill>
                <a:latin typeface="Calibri"/>
              </a:rPr>
              <a:t>Admin</a:t>
            </a:r>
            <a:endParaRPr b="0" lang="en-IN" sz="5000" spc="-1" strike="noStrike">
              <a:latin typeface="Arial"/>
            </a:endParaRPr>
          </a:p>
        </p:txBody>
      </p:sp>
      <p:sp>
        <p:nvSpPr>
          <p:cNvPr id="118" name="CustomShape 5"/>
          <p:cNvSpPr/>
          <p:nvPr/>
        </p:nvSpPr>
        <p:spPr>
          <a:xfrm>
            <a:off x="1295280" y="3150360"/>
            <a:ext cx="3047760" cy="356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lvl="1" marL="457200" algn="just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1050" spc="-1" strike="noStrike">
                <a:solidFill>
                  <a:srgbClr val="000000"/>
                </a:solidFill>
                <a:latin typeface="Calibri"/>
              </a:rPr>
              <a:t>Login</a:t>
            </a:r>
            <a:endParaRPr b="0" lang="en-IN" sz="1050" spc="-1" strike="noStrike">
              <a:latin typeface="Arial"/>
            </a:endParaRPr>
          </a:p>
          <a:p>
            <a:pPr lvl="1" marL="457200" algn="just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1050" spc="-1" strike="noStrike">
                <a:solidFill>
                  <a:srgbClr val="000000"/>
                </a:solidFill>
                <a:latin typeface="Calibri"/>
              </a:rPr>
              <a:t>Home </a:t>
            </a:r>
            <a:endParaRPr b="0" lang="en-IN" sz="1050" spc="-1" strike="noStrike">
              <a:latin typeface="Arial"/>
            </a:endParaRPr>
          </a:p>
          <a:p>
            <a:pPr lvl="1" marL="457200" algn="just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1050" spc="-1" strike="noStrike">
                <a:solidFill>
                  <a:srgbClr val="000000"/>
                </a:solidFill>
                <a:latin typeface="Calibri"/>
              </a:rPr>
              <a:t>Request List in New, Pending, Active, conclude, To close, Unpaid state</a:t>
            </a:r>
            <a:endParaRPr b="0" lang="en-IN" sz="1050" spc="-1" strike="noStrike">
              <a:latin typeface="Arial"/>
            </a:endParaRPr>
          </a:p>
          <a:p>
            <a:pPr lvl="1" marL="457200" algn="just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1050" spc="-1" strike="noStrike">
                <a:solidFill>
                  <a:srgbClr val="000000"/>
                </a:solidFill>
                <a:latin typeface="Calibri"/>
              </a:rPr>
              <a:t>View Case</a:t>
            </a:r>
            <a:endParaRPr b="0" lang="en-IN" sz="1050" spc="-1" strike="noStrike">
              <a:latin typeface="Arial"/>
            </a:endParaRPr>
          </a:p>
          <a:p>
            <a:pPr lvl="1" marL="457200" algn="just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1050" spc="-1" strike="noStrike">
                <a:solidFill>
                  <a:srgbClr val="000000"/>
                </a:solidFill>
                <a:latin typeface="Calibri"/>
              </a:rPr>
              <a:t>View notes</a:t>
            </a:r>
            <a:endParaRPr b="0" lang="en-IN" sz="1050" spc="-1" strike="noStrike">
              <a:latin typeface="Arial"/>
            </a:endParaRPr>
          </a:p>
          <a:p>
            <a:pPr lvl="1" marL="457200" algn="just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1050" spc="-1" strike="noStrike">
                <a:solidFill>
                  <a:srgbClr val="000000"/>
                </a:solidFill>
                <a:latin typeface="Calibri"/>
              </a:rPr>
              <a:t>Assign Case</a:t>
            </a:r>
            <a:endParaRPr b="0" lang="en-IN" sz="1050" spc="-1" strike="noStrike">
              <a:latin typeface="Arial"/>
            </a:endParaRPr>
          </a:p>
          <a:p>
            <a:pPr lvl="1" marL="457200" algn="just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1050" spc="-1" strike="noStrike">
                <a:solidFill>
                  <a:srgbClr val="000000"/>
                </a:solidFill>
                <a:latin typeface="Calibri"/>
              </a:rPr>
              <a:t>Block Case</a:t>
            </a:r>
            <a:endParaRPr b="0" lang="en-IN" sz="1050" spc="-1" strike="noStrike">
              <a:latin typeface="Arial"/>
            </a:endParaRPr>
          </a:p>
          <a:p>
            <a:pPr lvl="1" marL="457200" algn="just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1050" spc="-1" strike="noStrike">
                <a:solidFill>
                  <a:srgbClr val="000000"/>
                </a:solidFill>
                <a:latin typeface="Calibri"/>
              </a:rPr>
              <a:t>View Uploads</a:t>
            </a:r>
            <a:endParaRPr b="0" lang="en-IN" sz="1050" spc="-1" strike="noStrike">
              <a:latin typeface="Arial"/>
            </a:endParaRPr>
          </a:p>
          <a:p>
            <a:pPr lvl="1" marL="457200" algn="just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1050" spc="-1" strike="noStrike">
                <a:solidFill>
                  <a:srgbClr val="000000"/>
                </a:solidFill>
                <a:latin typeface="Calibri"/>
              </a:rPr>
              <a:t>Transfer case</a:t>
            </a:r>
            <a:endParaRPr b="0" lang="en-IN" sz="1050" spc="-1" strike="noStrike">
              <a:latin typeface="Arial"/>
            </a:endParaRPr>
          </a:p>
          <a:p>
            <a:pPr lvl="1" marL="457200" algn="just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1050" spc="-1" strike="noStrike">
                <a:solidFill>
                  <a:srgbClr val="000000"/>
                </a:solidFill>
                <a:latin typeface="Calibri"/>
              </a:rPr>
              <a:t>Clear case </a:t>
            </a:r>
            <a:endParaRPr b="0" lang="en-IN" sz="1050" spc="-1" strike="noStrike">
              <a:latin typeface="Arial"/>
            </a:endParaRPr>
          </a:p>
          <a:p>
            <a:pPr lvl="1" marL="457200" algn="just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1050" spc="-1" strike="noStrike">
                <a:solidFill>
                  <a:srgbClr val="000000"/>
                </a:solidFill>
                <a:latin typeface="Calibri"/>
              </a:rPr>
              <a:t>Close Case</a:t>
            </a:r>
            <a:endParaRPr b="0" lang="en-IN" sz="1050" spc="-1" strike="noStrike">
              <a:latin typeface="Arial"/>
            </a:endParaRPr>
          </a:p>
          <a:p>
            <a:pPr lvl="1" marL="457200" algn="just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1050" spc="-1" strike="noStrike">
                <a:solidFill>
                  <a:srgbClr val="000000"/>
                </a:solidFill>
                <a:latin typeface="Calibri"/>
              </a:rPr>
              <a:t>Create, View, Update,Delete shifts</a:t>
            </a:r>
            <a:endParaRPr b="0" lang="en-IN" sz="1050" spc="-1" strike="noStrike">
              <a:latin typeface="Arial"/>
            </a:endParaRPr>
          </a:p>
          <a:p>
            <a:pPr lvl="1" marL="457200" algn="just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1050" spc="-1" strike="noStrike">
                <a:solidFill>
                  <a:srgbClr val="000000"/>
                </a:solidFill>
                <a:latin typeface="Calibri"/>
              </a:rPr>
              <a:t>Create vendors</a:t>
            </a:r>
            <a:endParaRPr b="0" lang="en-IN" sz="1050" spc="-1" strike="noStrike">
              <a:latin typeface="Arial"/>
            </a:endParaRPr>
          </a:p>
          <a:p>
            <a:pPr lvl="1" marL="457200" algn="just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1050" spc="-1" strike="noStrike">
                <a:solidFill>
                  <a:srgbClr val="000000"/>
                </a:solidFill>
                <a:latin typeface="Calibri"/>
              </a:rPr>
              <a:t>Create providers</a:t>
            </a:r>
            <a:endParaRPr b="0" lang="en-IN" sz="1050" spc="-1" strike="noStrike">
              <a:latin typeface="Arial"/>
            </a:endParaRPr>
          </a:p>
          <a:p>
            <a:pPr lvl="1" marL="457200" algn="just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1050" spc="-1" strike="noStrike">
                <a:solidFill>
                  <a:srgbClr val="000000"/>
                </a:solidFill>
                <a:latin typeface="Calibri"/>
              </a:rPr>
              <a:t>Make patient request</a:t>
            </a:r>
            <a:endParaRPr b="0" lang="en-IN" sz="1050" spc="-1" strike="noStrike">
              <a:latin typeface="Arial"/>
            </a:endParaRPr>
          </a:p>
          <a:p>
            <a:pPr lvl="1" marL="457200" algn="just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1050" spc="-1" strike="noStrike">
                <a:solidFill>
                  <a:srgbClr val="000000"/>
                </a:solidFill>
                <a:latin typeface="Calibri"/>
              </a:rPr>
              <a:t>Send mail/Sms </a:t>
            </a:r>
            <a:endParaRPr b="0" lang="en-IN" sz="1050" spc="-1" strike="noStrike">
              <a:latin typeface="Arial"/>
            </a:endParaRPr>
          </a:p>
          <a:p>
            <a:pPr lvl="1" marL="457200" algn="just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1050" spc="-1" strike="noStrike">
                <a:solidFill>
                  <a:srgbClr val="000000"/>
                </a:solidFill>
                <a:latin typeface="Calibri"/>
              </a:rPr>
              <a:t>Create other admin and manage access</a:t>
            </a:r>
            <a:endParaRPr b="0" lang="en-IN" sz="1050" spc="-1" strike="noStrike">
              <a:latin typeface="Arial"/>
            </a:endParaRPr>
          </a:p>
          <a:p>
            <a:pPr lvl="1" marL="457200" algn="just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1050" spc="-1" strike="noStrike">
                <a:solidFill>
                  <a:srgbClr val="000000"/>
                </a:solidFill>
                <a:latin typeface="Calibri"/>
              </a:rPr>
              <a:t>Manage Records</a:t>
            </a:r>
            <a:endParaRPr b="0" lang="en-IN" sz="1050" spc="-1" strike="noStrike">
              <a:latin typeface="Arial"/>
            </a:endParaRPr>
          </a:p>
          <a:p>
            <a:pPr lvl="1" marL="457200" algn="just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1050" spc="-1" strike="noStrike">
                <a:solidFill>
                  <a:srgbClr val="000000"/>
                </a:solidFill>
                <a:latin typeface="Calibri"/>
              </a:rPr>
              <a:t>Block user</a:t>
            </a:r>
            <a:endParaRPr b="0" lang="en-IN" sz="1050" spc="-1" strike="noStrike">
              <a:latin typeface="Arial"/>
            </a:endParaRPr>
          </a:p>
          <a:p>
            <a:pPr lvl="1" marL="457200" algn="just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1050" spc="-1" strike="noStrike">
                <a:solidFill>
                  <a:srgbClr val="000000"/>
                </a:solidFill>
                <a:latin typeface="Calibri"/>
              </a:rPr>
              <a:t>ChangePassword</a:t>
            </a:r>
            <a:endParaRPr b="0" lang="en-IN" sz="1050" spc="-1" strike="noStrike">
              <a:latin typeface="Arial"/>
            </a:endParaRPr>
          </a:p>
          <a:p>
            <a:pPr lvl="1" marL="457200" algn="just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1050" spc="-1" strike="noStrike">
                <a:solidFill>
                  <a:srgbClr val="000000"/>
                </a:solidFill>
                <a:latin typeface="Calibri"/>
              </a:rPr>
              <a:t>Logout</a:t>
            </a:r>
            <a:endParaRPr b="0" lang="en-IN" sz="105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20"/>
              </a:spcBef>
            </a:pPr>
            <a:endParaRPr b="0" lang="en-IN" sz="105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20"/>
              </a:spcBef>
            </a:pPr>
            <a:endParaRPr b="0" lang="en-IN" sz="105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20"/>
              </a:spcBef>
            </a:pPr>
            <a:endParaRPr b="0" lang="en-IN" sz="105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20"/>
              </a:spcBef>
            </a:pPr>
            <a:endParaRPr b="0" lang="en-IN" sz="105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  <a:spcBef>
                <a:spcPts val="320"/>
              </a:spcBef>
            </a:pPr>
            <a:endParaRPr b="0" lang="en-IN" sz="1050" spc="-1" strike="noStrike">
              <a:latin typeface="Arial"/>
            </a:endParaRPr>
          </a:p>
        </p:txBody>
      </p:sp>
      <p:sp>
        <p:nvSpPr>
          <p:cNvPr id="119" name="CustomShape 6"/>
          <p:cNvSpPr/>
          <p:nvPr/>
        </p:nvSpPr>
        <p:spPr>
          <a:xfrm>
            <a:off x="4537080" y="3140280"/>
            <a:ext cx="3387240" cy="246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69000"/>
          </a:bodyPr>
          <a:p>
            <a:pPr lvl="1" marL="640080" indent="-245880">
              <a:lnSpc>
                <a:spcPct val="100000"/>
              </a:lnSpc>
              <a:spcBef>
                <a:spcPts val="320"/>
              </a:spcBef>
              <a:buClr>
                <a:srgbClr val="4f81bd"/>
              </a:buClr>
              <a:buSzPct val="85000"/>
              <a:buFont typeface="Arial"/>
              <a:buChar char="•"/>
            </a:pPr>
            <a:r>
              <a:rPr b="1" lang="en-IN" sz="1600" spc="-1" strike="noStrike">
                <a:solidFill>
                  <a:srgbClr val="000000"/>
                </a:solidFill>
                <a:latin typeface="Calibri"/>
              </a:rPr>
              <a:t>Login</a:t>
            </a:r>
            <a:endParaRPr b="0" lang="en-IN" sz="1600" spc="-1" strike="noStrike">
              <a:latin typeface="Arial"/>
            </a:endParaRPr>
          </a:p>
          <a:p>
            <a:pPr lvl="1" marL="640080" indent="-245880">
              <a:lnSpc>
                <a:spcPct val="100000"/>
              </a:lnSpc>
              <a:spcBef>
                <a:spcPts val="320"/>
              </a:spcBef>
              <a:buClr>
                <a:srgbClr val="4f81bd"/>
              </a:buClr>
              <a:buSzPct val="85000"/>
              <a:buFont typeface="Arial"/>
              <a:buChar char="•"/>
            </a:pPr>
            <a:r>
              <a:rPr b="1" lang="en-IN" sz="1600" spc="-1" strike="noStrike">
                <a:solidFill>
                  <a:srgbClr val="000000"/>
                </a:solidFill>
                <a:latin typeface="Calibri"/>
              </a:rPr>
              <a:t>Create request</a:t>
            </a:r>
            <a:endParaRPr b="0" lang="en-IN" sz="1600" spc="-1" strike="noStrike">
              <a:latin typeface="Arial"/>
            </a:endParaRPr>
          </a:p>
          <a:p>
            <a:pPr lvl="1" marL="640080" indent="-245880">
              <a:lnSpc>
                <a:spcPct val="100000"/>
              </a:lnSpc>
              <a:spcBef>
                <a:spcPts val="320"/>
              </a:spcBef>
              <a:buClr>
                <a:srgbClr val="4f81bd"/>
              </a:buClr>
              <a:buSzPct val="85000"/>
              <a:buFont typeface="Arial"/>
              <a:buChar char="•"/>
            </a:pPr>
            <a:r>
              <a:rPr b="1" lang="en-IN" sz="1600" spc="-1" strike="noStrike">
                <a:solidFill>
                  <a:srgbClr val="000000"/>
                </a:solidFill>
                <a:latin typeface="Calibri"/>
              </a:rPr>
              <a:t>Submit request on behalf of family, friend, concierge, business partners</a:t>
            </a:r>
            <a:endParaRPr b="0" lang="en-IN" sz="1600" spc="-1" strike="noStrike">
              <a:latin typeface="Arial"/>
            </a:endParaRPr>
          </a:p>
          <a:p>
            <a:pPr lvl="1" marL="640080" indent="-245880">
              <a:lnSpc>
                <a:spcPct val="100000"/>
              </a:lnSpc>
              <a:spcBef>
                <a:spcPts val="320"/>
              </a:spcBef>
              <a:buClr>
                <a:srgbClr val="4f81bd"/>
              </a:buClr>
              <a:buSzPct val="85000"/>
              <a:buFont typeface="Arial"/>
              <a:buChar char="•"/>
            </a:pPr>
            <a:r>
              <a:rPr b="1" lang="en-IN" sz="1600" spc="-1" strike="noStrike">
                <a:solidFill>
                  <a:srgbClr val="000000"/>
                </a:solidFill>
                <a:latin typeface="Calibri"/>
              </a:rPr>
              <a:t>Dashboard</a:t>
            </a:r>
            <a:endParaRPr b="0" lang="en-IN" sz="1600" spc="-1" strike="noStrike">
              <a:latin typeface="Arial"/>
            </a:endParaRPr>
          </a:p>
          <a:p>
            <a:pPr lvl="1" marL="640080" indent="-245880">
              <a:lnSpc>
                <a:spcPct val="100000"/>
              </a:lnSpc>
              <a:spcBef>
                <a:spcPts val="320"/>
              </a:spcBef>
              <a:buClr>
                <a:srgbClr val="4f81bd"/>
              </a:buClr>
              <a:buSzPct val="85000"/>
              <a:buFont typeface="Arial"/>
              <a:buChar char="•"/>
            </a:pPr>
            <a:r>
              <a:rPr b="1" lang="en-IN" sz="1600" spc="-1" strike="noStrike">
                <a:solidFill>
                  <a:srgbClr val="000000"/>
                </a:solidFill>
                <a:latin typeface="Calibri"/>
              </a:rPr>
              <a:t>View and edit profile</a:t>
            </a:r>
            <a:endParaRPr b="0" lang="en-IN" sz="1600" spc="-1" strike="noStrike">
              <a:latin typeface="Arial"/>
            </a:endParaRPr>
          </a:p>
          <a:p>
            <a:pPr lvl="1" marL="640080" indent="-245880">
              <a:lnSpc>
                <a:spcPct val="100000"/>
              </a:lnSpc>
              <a:spcBef>
                <a:spcPts val="320"/>
              </a:spcBef>
              <a:buClr>
                <a:srgbClr val="4f81bd"/>
              </a:buClr>
              <a:buSzPct val="85000"/>
              <a:buFont typeface="Arial"/>
              <a:buChar char="•"/>
            </a:pPr>
            <a:r>
              <a:rPr b="1" lang="en-IN" sz="1600" spc="-1" strike="noStrike">
                <a:solidFill>
                  <a:srgbClr val="000000"/>
                </a:solidFill>
                <a:latin typeface="Calibri"/>
              </a:rPr>
              <a:t>View requests</a:t>
            </a:r>
            <a:endParaRPr b="0" lang="en-IN" sz="1600" spc="-1" strike="noStrike">
              <a:latin typeface="Arial"/>
            </a:endParaRPr>
          </a:p>
          <a:p>
            <a:pPr lvl="1" marL="640080" indent="-245880">
              <a:lnSpc>
                <a:spcPct val="100000"/>
              </a:lnSpc>
              <a:spcBef>
                <a:spcPts val="320"/>
              </a:spcBef>
              <a:buClr>
                <a:srgbClr val="4f81bd"/>
              </a:buClr>
              <a:buSzPct val="85000"/>
              <a:buFont typeface="Arial"/>
              <a:buChar char="•"/>
            </a:pPr>
            <a:r>
              <a:rPr b="1" lang="en-IN" sz="1600" spc="-1" strike="noStrike">
                <a:solidFill>
                  <a:srgbClr val="000000"/>
                </a:solidFill>
                <a:latin typeface="Calibri"/>
              </a:rPr>
              <a:t>View uploads</a:t>
            </a:r>
            <a:endParaRPr b="0" lang="en-IN" sz="1600" spc="-1" strike="noStrike">
              <a:latin typeface="Arial"/>
            </a:endParaRPr>
          </a:p>
          <a:p>
            <a:pPr lvl="1" marL="640080" indent="-245880">
              <a:lnSpc>
                <a:spcPct val="100000"/>
              </a:lnSpc>
              <a:spcBef>
                <a:spcPts val="320"/>
              </a:spcBef>
              <a:buClr>
                <a:srgbClr val="4f81bd"/>
              </a:buClr>
              <a:buSzPct val="85000"/>
              <a:buFont typeface="Arial"/>
              <a:buChar char="•"/>
            </a:pPr>
            <a:r>
              <a:rPr b="1" lang="en-IN" sz="1600" spc="-1" strike="noStrike">
                <a:solidFill>
                  <a:srgbClr val="000000"/>
                </a:solidFill>
                <a:latin typeface="Calibri"/>
              </a:rPr>
              <a:t>Upload, download, delete files</a:t>
            </a:r>
            <a:endParaRPr b="0" lang="en-IN" sz="1600" spc="-1" strike="noStrike">
              <a:latin typeface="Arial"/>
            </a:endParaRPr>
          </a:p>
          <a:p>
            <a:pPr lvl="1" marL="640080" indent="-245880">
              <a:lnSpc>
                <a:spcPct val="100000"/>
              </a:lnSpc>
              <a:spcBef>
                <a:spcPts val="320"/>
              </a:spcBef>
              <a:buClr>
                <a:srgbClr val="4f81bd"/>
              </a:buClr>
              <a:buSzPct val="85000"/>
              <a:buFont typeface="Arial"/>
              <a:buChar char="•"/>
            </a:pPr>
            <a:r>
              <a:rPr b="1" lang="en-IN" sz="1600" spc="-1" strike="noStrike">
                <a:solidFill>
                  <a:srgbClr val="000000"/>
                </a:solidFill>
                <a:latin typeface="Calibri"/>
              </a:rPr>
              <a:t>Change Password</a:t>
            </a:r>
            <a:endParaRPr b="0" lang="en-IN" sz="1600" spc="-1" strike="noStrike">
              <a:latin typeface="Arial"/>
            </a:endParaRPr>
          </a:p>
          <a:p>
            <a:pPr lvl="1" marL="640080" indent="-245880">
              <a:lnSpc>
                <a:spcPct val="100000"/>
              </a:lnSpc>
              <a:spcBef>
                <a:spcPts val="320"/>
              </a:spcBef>
              <a:buClr>
                <a:srgbClr val="4f81bd"/>
              </a:buClr>
              <a:buSzPct val="85000"/>
              <a:buFont typeface="Arial"/>
              <a:buChar char="•"/>
            </a:pPr>
            <a:r>
              <a:rPr b="1" lang="en-IN" sz="1600" spc="-1" strike="noStrike">
                <a:solidFill>
                  <a:srgbClr val="000000"/>
                </a:solidFill>
                <a:latin typeface="Calibri"/>
              </a:rPr>
              <a:t>Logout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en-IN" sz="1600" spc="-1" strike="noStrike"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320"/>
              </a:spcBef>
            </a:pPr>
            <a:endParaRPr b="0" lang="en-IN" sz="1600" spc="-1" strike="noStrike">
              <a:latin typeface="Arial"/>
            </a:endParaRPr>
          </a:p>
          <a:p>
            <a:pPr marL="640080" indent="-245880">
              <a:lnSpc>
                <a:spcPct val="100000"/>
              </a:lnSpc>
              <a:spcBef>
                <a:spcPts val="320"/>
              </a:spcBef>
            </a:pPr>
            <a:endParaRPr b="0" lang="en-IN" sz="1600" spc="-1" strike="noStrike">
              <a:latin typeface="Arial"/>
            </a:endParaRPr>
          </a:p>
        </p:txBody>
      </p:sp>
      <p:sp>
        <p:nvSpPr>
          <p:cNvPr id="120" name="CustomShape 7"/>
          <p:cNvSpPr/>
          <p:nvPr/>
        </p:nvSpPr>
        <p:spPr>
          <a:xfrm>
            <a:off x="7620120" y="3150360"/>
            <a:ext cx="2971440" cy="302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lvl="1" marL="640080" indent="-245880">
              <a:lnSpc>
                <a:spcPct val="100000"/>
              </a:lnSpc>
              <a:spcBef>
                <a:spcPts val="241"/>
              </a:spcBef>
              <a:buClr>
                <a:srgbClr val="4f81bd"/>
              </a:buClr>
              <a:buSzPct val="85000"/>
              <a:buFont typeface="Arial"/>
              <a:buChar char="•"/>
            </a:pPr>
            <a:r>
              <a:rPr b="1" lang="en-IN" sz="1200" spc="-1" strike="noStrike">
                <a:solidFill>
                  <a:srgbClr val="000000"/>
                </a:solidFill>
                <a:latin typeface="Calibri"/>
              </a:rPr>
              <a:t>Login</a:t>
            </a:r>
            <a:endParaRPr b="0" lang="en-IN" sz="1200" spc="-1" strike="noStrike">
              <a:latin typeface="Arial"/>
            </a:endParaRPr>
          </a:p>
          <a:p>
            <a:pPr lvl="1" marL="640080" indent="-245880">
              <a:lnSpc>
                <a:spcPct val="100000"/>
              </a:lnSpc>
              <a:spcBef>
                <a:spcPts val="241"/>
              </a:spcBef>
              <a:buClr>
                <a:srgbClr val="4f81bd"/>
              </a:buClr>
              <a:buSzPct val="85000"/>
              <a:buFont typeface="Arial"/>
              <a:buChar char="•"/>
            </a:pPr>
            <a:r>
              <a:rPr b="1" lang="en-IN" sz="1200" spc="-1" strike="noStrike">
                <a:solidFill>
                  <a:srgbClr val="000000"/>
                </a:solidFill>
                <a:latin typeface="Calibri"/>
              </a:rPr>
              <a:t>Dashboard</a:t>
            </a:r>
            <a:endParaRPr b="0" lang="en-IN" sz="1200" spc="-1" strike="noStrike">
              <a:latin typeface="Arial"/>
            </a:endParaRPr>
          </a:p>
          <a:p>
            <a:pPr lvl="1" marL="640080" indent="-245880">
              <a:lnSpc>
                <a:spcPct val="100000"/>
              </a:lnSpc>
              <a:spcBef>
                <a:spcPts val="241"/>
              </a:spcBef>
              <a:buClr>
                <a:srgbClr val="4f81bd"/>
              </a:buClr>
              <a:buSzPct val="85000"/>
              <a:buFont typeface="Arial"/>
              <a:buChar char="•"/>
            </a:pPr>
            <a:r>
              <a:rPr b="1" lang="en-IN" sz="1200" spc="-1" strike="noStrike">
                <a:solidFill>
                  <a:srgbClr val="000000"/>
                </a:solidFill>
                <a:latin typeface="Calibri"/>
              </a:rPr>
              <a:t>Request List in New, Pending, Active, Conclude state</a:t>
            </a:r>
            <a:endParaRPr b="0" lang="en-IN" sz="1200" spc="-1" strike="noStrike">
              <a:latin typeface="Arial"/>
            </a:endParaRPr>
          </a:p>
          <a:p>
            <a:pPr lvl="1" marL="640080" indent="-245880">
              <a:lnSpc>
                <a:spcPct val="100000"/>
              </a:lnSpc>
              <a:spcBef>
                <a:spcPts val="241"/>
              </a:spcBef>
              <a:buClr>
                <a:srgbClr val="4f81bd"/>
              </a:buClr>
              <a:buSzPct val="85000"/>
              <a:buFont typeface="Arial"/>
              <a:buChar char="•"/>
            </a:pPr>
            <a:r>
              <a:rPr b="1" lang="en-IN" sz="1200" spc="-1" strike="noStrike">
                <a:solidFill>
                  <a:srgbClr val="000000"/>
                </a:solidFill>
                <a:latin typeface="Calibri"/>
              </a:rPr>
              <a:t>Filter requests</a:t>
            </a:r>
            <a:endParaRPr b="0" lang="en-IN" sz="1200" spc="-1" strike="noStrike">
              <a:latin typeface="Arial"/>
            </a:endParaRPr>
          </a:p>
          <a:p>
            <a:pPr lvl="1" marL="640080" indent="-245880">
              <a:lnSpc>
                <a:spcPct val="100000"/>
              </a:lnSpc>
              <a:spcBef>
                <a:spcPts val="241"/>
              </a:spcBef>
              <a:buClr>
                <a:srgbClr val="4f81bd"/>
              </a:buClr>
              <a:buSzPct val="85000"/>
              <a:buFont typeface="Arial"/>
              <a:buChar char="•"/>
            </a:pPr>
            <a:r>
              <a:rPr b="1" lang="en-IN" sz="1200" spc="-1" strike="noStrike">
                <a:solidFill>
                  <a:srgbClr val="000000"/>
                </a:solidFill>
                <a:latin typeface="Calibri"/>
              </a:rPr>
              <a:t>Select encounter type</a:t>
            </a:r>
            <a:endParaRPr b="0" lang="en-IN" sz="1200" spc="-1" strike="noStrike">
              <a:latin typeface="Arial"/>
            </a:endParaRPr>
          </a:p>
          <a:p>
            <a:pPr lvl="1" marL="640080" indent="-245880">
              <a:lnSpc>
                <a:spcPct val="100000"/>
              </a:lnSpc>
              <a:spcBef>
                <a:spcPts val="241"/>
              </a:spcBef>
              <a:buClr>
                <a:srgbClr val="4f81bd"/>
              </a:buClr>
              <a:buSzPct val="85000"/>
              <a:buFont typeface="Arial"/>
              <a:buChar char="•"/>
            </a:pPr>
            <a:r>
              <a:rPr b="1" lang="en-IN" sz="1200" spc="-1" strike="noStrike">
                <a:solidFill>
                  <a:srgbClr val="000000"/>
                </a:solidFill>
                <a:latin typeface="Calibri"/>
              </a:rPr>
              <a:t>Submit and download encounter form</a:t>
            </a:r>
            <a:endParaRPr b="0" lang="en-IN" sz="1200" spc="-1" strike="noStrike">
              <a:latin typeface="Arial"/>
            </a:endParaRPr>
          </a:p>
          <a:p>
            <a:pPr lvl="1" marL="640080" indent="-245880">
              <a:lnSpc>
                <a:spcPct val="100000"/>
              </a:lnSpc>
              <a:spcBef>
                <a:spcPts val="241"/>
              </a:spcBef>
              <a:buClr>
                <a:srgbClr val="4f81bd"/>
              </a:buClr>
              <a:buSzPct val="85000"/>
              <a:buFont typeface="Arial"/>
              <a:buChar char="•"/>
            </a:pPr>
            <a:r>
              <a:rPr b="1" lang="en-IN" sz="1200" spc="-1" strike="noStrike">
                <a:solidFill>
                  <a:srgbClr val="000000"/>
                </a:solidFill>
                <a:latin typeface="Calibri"/>
              </a:rPr>
              <a:t>Transfer request</a:t>
            </a:r>
            <a:endParaRPr b="0" lang="en-IN" sz="1200" spc="-1" strike="noStrike">
              <a:latin typeface="Arial"/>
            </a:endParaRPr>
          </a:p>
          <a:p>
            <a:pPr lvl="1" marL="640080" indent="-245880">
              <a:lnSpc>
                <a:spcPct val="100000"/>
              </a:lnSpc>
              <a:spcBef>
                <a:spcPts val="241"/>
              </a:spcBef>
              <a:buClr>
                <a:srgbClr val="4f81bd"/>
              </a:buClr>
              <a:buSzPct val="85000"/>
              <a:buFont typeface="Arial"/>
              <a:buChar char="•"/>
            </a:pPr>
            <a:r>
              <a:rPr b="1" lang="en-IN" sz="1200" spc="-1" strike="noStrike">
                <a:solidFill>
                  <a:srgbClr val="000000"/>
                </a:solidFill>
                <a:latin typeface="Calibri"/>
              </a:rPr>
              <a:t>Edit profile</a:t>
            </a:r>
            <a:endParaRPr b="0" lang="en-IN" sz="1200" spc="-1" strike="noStrike">
              <a:latin typeface="Arial"/>
            </a:endParaRPr>
          </a:p>
          <a:p>
            <a:pPr lvl="1" marL="640080" indent="-245880">
              <a:lnSpc>
                <a:spcPct val="100000"/>
              </a:lnSpc>
              <a:spcBef>
                <a:spcPts val="241"/>
              </a:spcBef>
              <a:buClr>
                <a:srgbClr val="4f81bd"/>
              </a:buClr>
              <a:buSzPct val="85000"/>
              <a:buFont typeface="Arial"/>
              <a:buChar char="•"/>
            </a:pPr>
            <a:r>
              <a:rPr b="1" lang="en-IN" sz="1200" spc="-1" strike="noStrike">
                <a:solidFill>
                  <a:srgbClr val="000000"/>
                </a:solidFill>
                <a:latin typeface="Calibri"/>
              </a:rPr>
              <a:t>Manage shifts</a:t>
            </a:r>
            <a:endParaRPr b="0" lang="en-IN" sz="1200" spc="-1" strike="noStrike">
              <a:latin typeface="Arial"/>
            </a:endParaRPr>
          </a:p>
          <a:p>
            <a:pPr lvl="1" marL="640080" indent="-245880">
              <a:lnSpc>
                <a:spcPct val="100000"/>
              </a:lnSpc>
              <a:spcBef>
                <a:spcPts val="241"/>
              </a:spcBef>
              <a:buClr>
                <a:srgbClr val="4f81bd"/>
              </a:buClr>
              <a:buSzPct val="85000"/>
              <a:buFont typeface="Arial"/>
              <a:buChar char="•"/>
            </a:pPr>
            <a:r>
              <a:rPr b="1" lang="en-IN" sz="1200" spc="-1" strike="noStrike">
                <a:solidFill>
                  <a:srgbClr val="000000"/>
                </a:solidFill>
                <a:latin typeface="Calibri"/>
              </a:rPr>
              <a:t>Create schedule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en-IN" sz="1200" spc="-1" strike="noStrike">
              <a:latin typeface="Arial"/>
            </a:endParaRPr>
          </a:p>
        </p:txBody>
      </p:sp>
      <p:sp>
        <p:nvSpPr>
          <p:cNvPr id="121" name="CustomShape 8"/>
          <p:cNvSpPr/>
          <p:nvPr/>
        </p:nvSpPr>
        <p:spPr>
          <a:xfrm>
            <a:off x="4689720" y="1004400"/>
            <a:ext cx="2625120" cy="837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rmAutofit/>
          </a:bodyPr>
          <a:p>
            <a:pPr>
              <a:lnSpc>
                <a:spcPct val="100000"/>
              </a:lnSpc>
            </a:pPr>
            <a:r>
              <a:rPr b="1" lang="en-IN" sz="5000" spc="-1" strike="noStrike">
                <a:solidFill>
                  <a:srgbClr val="cf2e2b"/>
                </a:solidFill>
                <a:latin typeface="Calibri"/>
              </a:rPr>
              <a:t> </a:t>
            </a:r>
            <a:r>
              <a:rPr b="1" lang="en-IN" sz="5000" spc="-1" strike="noStrike">
                <a:solidFill>
                  <a:srgbClr val="cf2e2b"/>
                </a:solidFill>
                <a:latin typeface="Calibri"/>
              </a:rPr>
              <a:t>Modules</a:t>
            </a:r>
            <a:endParaRPr b="0" lang="en-IN" sz="5000" spc="-1" strike="noStrike">
              <a:latin typeface="Arial"/>
            </a:endParaRPr>
          </a:p>
        </p:txBody>
      </p:sp>
      <p:sp>
        <p:nvSpPr>
          <p:cNvPr id="122" name="CustomShape 9"/>
          <p:cNvSpPr/>
          <p:nvPr/>
        </p:nvSpPr>
        <p:spPr>
          <a:xfrm>
            <a:off x="7696080" y="2299680"/>
            <a:ext cx="2895120" cy="662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bIns="0" anchor="b">
            <a:normAutofit fontScale="94000"/>
          </a:bodyPr>
          <a:p>
            <a:pPr algn="ctr">
              <a:lnSpc>
                <a:spcPct val="100000"/>
              </a:lnSpc>
            </a:pPr>
            <a:r>
              <a:rPr b="1" lang="en-IN" sz="5000" spc="-1" strike="noStrike">
                <a:solidFill>
                  <a:srgbClr val="ffffff"/>
                </a:solidFill>
                <a:latin typeface="Calibri"/>
              </a:rPr>
              <a:t> </a:t>
            </a:r>
            <a:r>
              <a:rPr b="1" lang="en-IN" sz="5000" spc="-1" strike="noStrike">
                <a:solidFill>
                  <a:srgbClr val="948a54"/>
                </a:solidFill>
                <a:latin typeface="Calibri"/>
              </a:rPr>
              <a:t>Provider</a:t>
            </a:r>
            <a:endParaRPr b="0" lang="en-IN" sz="5000" spc="-1" strike="noStrike">
              <a:latin typeface="Arial"/>
            </a:endParaRPr>
          </a:p>
        </p:txBody>
      </p:sp>
      <p:sp>
        <p:nvSpPr>
          <p:cNvPr id="123" name="CustomShape 10"/>
          <p:cNvSpPr/>
          <p:nvPr/>
        </p:nvSpPr>
        <p:spPr>
          <a:xfrm>
            <a:off x="5105520" y="2299680"/>
            <a:ext cx="1828440" cy="662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bIns="0" anchor="b">
            <a:normAutofit fontScale="33000"/>
          </a:bodyPr>
          <a:p>
            <a:pPr>
              <a:lnSpc>
                <a:spcPct val="100000"/>
              </a:lnSpc>
            </a:pPr>
            <a:r>
              <a:rPr b="1" lang="en-IN" sz="5000" spc="-1" strike="noStrike">
                <a:solidFill>
                  <a:srgbClr val="948a54"/>
                </a:solidFill>
                <a:latin typeface="Calibri"/>
              </a:rPr>
              <a:t>Patient</a:t>
            </a:r>
            <a:endParaRPr b="0" lang="en-IN" sz="5000" spc="-1" strike="noStrike">
              <a:latin typeface="Arial"/>
            </a:endParaRPr>
          </a:p>
        </p:txBody>
      </p:sp>
      <p:sp>
        <p:nvSpPr>
          <p:cNvPr id="124" name="CustomShape 11"/>
          <p:cNvSpPr/>
          <p:nvPr/>
        </p:nvSpPr>
        <p:spPr>
          <a:xfrm>
            <a:off x="7315200" y="1424160"/>
            <a:ext cx="2261880" cy="875880"/>
          </a:xfrm>
          <a:prstGeom prst="bentConnector3">
            <a:avLst>
              <a:gd name="adj1" fmla="val 99005"/>
            </a:avLst>
          </a:prstGeom>
          <a:noFill/>
          <a:ln w="57240">
            <a:solidFill>
              <a:schemeClr val="accent2"/>
            </a:solidFill>
            <a:round/>
          </a:ln>
          <a:effectLst>
            <a:outerShdw algn="bl" blurRad="50800" dir="18900000" dist="37674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12"/>
          <p:cNvSpPr/>
          <p:nvPr/>
        </p:nvSpPr>
        <p:spPr>
          <a:xfrm flipV="1" rot="10800000">
            <a:off x="4689720" y="2298960"/>
            <a:ext cx="1960920" cy="875880"/>
          </a:xfrm>
          <a:prstGeom prst="bentConnector2">
            <a:avLst/>
          </a:prstGeom>
          <a:noFill/>
          <a:ln w="57240">
            <a:solidFill>
              <a:schemeClr val="accent2"/>
            </a:solidFill>
            <a:round/>
          </a:ln>
          <a:effectLst>
            <a:outerShdw algn="bl" blurRad="50800" dir="18900000" dist="37674" rotWithShape="0">
              <a:srgbClr val="000000">
                <a:alpha val="40000"/>
              </a:srgb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26" name="CustomShape 13"/>
          <p:cNvSpPr/>
          <p:nvPr/>
        </p:nvSpPr>
        <p:spPr>
          <a:xfrm>
            <a:off x="6064200" y="1690560"/>
            <a:ext cx="360" cy="60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accent2"/>
            </a:solidFill>
            <a:round/>
          </a:ln>
          <a:effectLst>
            <a:outerShdw algn="bl" blurRad="50800" dir="18900000" dist="37674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609480" y="0"/>
            <a:ext cx="1098036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0070c0"/>
                </a:solidFill>
                <a:latin typeface="Book Antiqua"/>
              </a:rPr>
              <a:t>Use Case Diagram of Admin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28" name="Line 2"/>
          <p:cNvSpPr/>
          <p:nvPr/>
        </p:nvSpPr>
        <p:spPr>
          <a:xfrm>
            <a:off x="609480" y="761760"/>
            <a:ext cx="10980000" cy="360"/>
          </a:xfrm>
          <a:prstGeom prst="line">
            <a:avLst/>
          </a:prstGeom>
          <a:ln w="5076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TextShape 3"/>
          <p:cNvSpPr txBox="1"/>
          <p:nvPr/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667B0A1-0B19-4512-A2D1-02026A6DBFDE}" type="slidenum">
              <a:rPr b="0" lang="en-IN" sz="1200" spc="-1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130" name="Picture 16" descr=""/>
          <p:cNvPicPr/>
          <p:nvPr/>
        </p:nvPicPr>
        <p:blipFill>
          <a:blip r:embed="rId1"/>
          <a:srcRect l="3945" t="0" r="3945" b="0"/>
          <a:stretch/>
        </p:blipFill>
        <p:spPr>
          <a:xfrm>
            <a:off x="2686680" y="917280"/>
            <a:ext cx="6881760" cy="5913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609480" y="0"/>
            <a:ext cx="1098036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0070c0"/>
                </a:solidFill>
                <a:latin typeface="Book Antiqua"/>
              </a:rPr>
              <a:t>Use Case Diagram of Patient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32" name="Line 2"/>
          <p:cNvSpPr/>
          <p:nvPr/>
        </p:nvSpPr>
        <p:spPr>
          <a:xfrm>
            <a:off x="609480" y="761760"/>
            <a:ext cx="10980000" cy="360"/>
          </a:xfrm>
          <a:prstGeom prst="line">
            <a:avLst/>
          </a:prstGeom>
          <a:ln w="5076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TextShape 3"/>
          <p:cNvSpPr txBox="1"/>
          <p:nvPr/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1363AB5-943A-4C39-9E4B-00D3A5B20055}" type="slidenum">
              <a:rPr b="0" lang="en-IN" sz="1200" spc="-1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134" name="Picture 2" descr=""/>
          <p:cNvPicPr/>
          <p:nvPr/>
        </p:nvPicPr>
        <p:blipFill>
          <a:blip r:embed="rId1"/>
          <a:stretch/>
        </p:blipFill>
        <p:spPr>
          <a:xfrm>
            <a:off x="4575240" y="1023840"/>
            <a:ext cx="3401280" cy="5681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609480" y="0"/>
            <a:ext cx="1098036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0070c0"/>
                </a:solidFill>
                <a:latin typeface="Book Antiqua"/>
              </a:rPr>
              <a:t>Use Case Diagram of Provider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36" name="Line 2"/>
          <p:cNvSpPr/>
          <p:nvPr/>
        </p:nvSpPr>
        <p:spPr>
          <a:xfrm>
            <a:off x="609480" y="761760"/>
            <a:ext cx="10980000" cy="360"/>
          </a:xfrm>
          <a:prstGeom prst="line">
            <a:avLst/>
          </a:prstGeom>
          <a:ln w="5076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TextShape 3"/>
          <p:cNvSpPr txBox="1"/>
          <p:nvPr/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6ACCE7C-4604-477A-A3B0-63C0A2353764}" type="slidenum">
              <a:rPr b="0" lang="en-IN" sz="1200" spc="-1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138" name="Picture 3" descr=""/>
          <p:cNvPicPr/>
          <p:nvPr/>
        </p:nvPicPr>
        <p:blipFill>
          <a:blip r:embed="rId1"/>
          <a:stretch/>
        </p:blipFill>
        <p:spPr>
          <a:xfrm>
            <a:off x="4587120" y="928800"/>
            <a:ext cx="2941200" cy="5798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6650</TotalTime>
  <Application>LibreOffice/6.1.3.2$Windows_X86_64 LibreOffice_project/86daf60bf00efa86ad547e59e09d6bb77c699acb</Application>
  <Words>581</Words>
  <Paragraphs>143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2011-04-17T06:50:48Z</dcterms:created>
  <dc:creator>Admin</dc:creator>
  <dc:description/>
  <dc:language>en-IN</dc:language>
  <cp:lastModifiedBy/>
  <dcterms:modified xsi:type="dcterms:W3CDTF">2024-03-22T10:33:17Z</dcterms:modified>
  <cp:revision>1909</cp:revision>
  <dc:subject/>
  <dc:title>Assemblers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24</vt:i4>
  </property>
</Properties>
</file>