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68" r:id="rId2"/>
    <p:sldId id="269" r:id="rId3"/>
    <p:sldId id="270" r:id="rId4"/>
    <p:sldId id="271" r:id="rId5"/>
    <p:sldId id="273" r:id="rId6"/>
    <p:sldId id="274" r:id="rId7"/>
    <p:sldId id="275" r:id="rId8"/>
    <p:sldId id="272" r:id="rId9"/>
    <p:sldId id="277" r:id="rId10"/>
    <p:sldId id="278" r:id="rId11"/>
    <p:sldId id="279" r:id="rId12"/>
    <p:sldId id="280" r:id="rId13"/>
    <p:sldId id="281" r:id="rId14"/>
    <p:sldId id="283" r:id="rId15"/>
    <p:sldId id="284" r:id="rId16"/>
    <p:sldId id="285" r:id="rId17"/>
    <p:sldId id="286" r:id="rId18"/>
    <p:sldId id="28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34FA781-3715-FDC4-8544-E4D8E13A8138}" name="Vinit Rathod" initials="VR" userId="S::vrj285@uregina.ca::e211d81f-1e43-4177-806f-8842f9dc8db8"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247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3103AE-2558-49C7-A851-A6917A753BDE}" v="1" dt="2025-06-09T05:04:26.614"/>
    <p1510:client id="{230D2FDB-CE42-0B7F-450A-B2491BC8B2E7}" v="1457" dt="2025-06-09T02:37:17.053"/>
    <p1510:client id="{4C7E3343-8275-E79A-AE26-B72FB2513483}" v="66" dt="2025-06-08T03:55:26.521"/>
    <p1510:client id="{99069351-B433-D639-ABA0-93ED7C6C1270}" v="1164" dt="2025-06-09T05:01:22.350"/>
    <p1510:client id="{B83A3E45-766B-4B4F-C148-A7B90D87F5EC}" v="549" dt="2025-06-08T22:33:34.055"/>
    <p1510:client id="{CEEE8E9B-CF47-200E-A9C0-F7D9CE0AB1FA}" v="1" dt="2025-06-08T03:51:19.2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2" d="100"/>
          <a:sy n="82" d="100"/>
        </p:scale>
        <p:origin x="64" y="6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https://uregina-my.sharepoint.com/personal/vrj285_uregina_ca/Documents/Presentation%201_Pi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Sets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0B5-4F42-9F31-8394E6766C8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0B5-4F42-9F31-8394E6766C8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0B5-4F42-9F31-8394E6766C8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0B5-4F42-9F31-8394E6766C8C}"/>
              </c:ext>
            </c:extLst>
          </c:dPt>
          <c:cat>
            <c:strRef>
              <c:f>Sheet1!$A$2:$A$5</c:f>
              <c:strCache>
                <c:ptCount val="3"/>
                <c:pt idx="0">
                  <c:v>Training</c:v>
                </c:pt>
                <c:pt idx="1">
                  <c:v>Testing</c:v>
                </c:pt>
                <c:pt idx="2">
                  <c:v>Validation</c:v>
                </c:pt>
              </c:strCache>
            </c:strRef>
          </c:cat>
          <c:val>
            <c:numRef>
              <c:f>Sheet1!$B$2:$B$5</c:f>
              <c:numCache>
                <c:formatCode>General</c:formatCode>
                <c:ptCount val="4"/>
                <c:pt idx="0">
                  <c:v>2605</c:v>
                </c:pt>
                <c:pt idx="1">
                  <c:v>82</c:v>
                </c:pt>
                <c:pt idx="2">
                  <c:v>114</c:v>
                </c:pt>
              </c:numCache>
            </c:numRef>
          </c:val>
          <c:extLst>
            <c:ext xmlns:c16="http://schemas.microsoft.com/office/drawing/2014/chart" uri="{C3380CC4-5D6E-409C-BE32-E72D297353CC}">
              <c16:uniqueId val="{00000000-3A00-4C66-98B5-19002DD7724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97D561-6D0F-4248-97A5-FEABA0D3ADD7}"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57E895A1-657F-441D-A99F-C83E76E3DD5C}">
      <dgm:prSet/>
      <dgm:spPr/>
      <dgm:t>
        <a:bodyPr/>
        <a:lstStyle/>
        <a:p>
          <a:pPr>
            <a:lnSpc>
              <a:spcPct val="100000"/>
            </a:lnSpc>
            <a:defRPr b="1"/>
          </a:pPr>
          <a:r>
            <a:rPr lang="en-US"/>
            <a:t>Core Technology</a:t>
          </a:r>
        </a:p>
      </dgm:t>
    </dgm:pt>
    <dgm:pt modelId="{6B93A93E-41BE-41E1-BD70-4F6AEE373DFC}" type="parTrans" cxnId="{BE48E481-1170-4E60-83D1-D1C87A5BD7E2}">
      <dgm:prSet/>
      <dgm:spPr/>
      <dgm:t>
        <a:bodyPr/>
        <a:lstStyle/>
        <a:p>
          <a:endParaRPr lang="en-US"/>
        </a:p>
      </dgm:t>
    </dgm:pt>
    <dgm:pt modelId="{71CEDD71-6A95-409E-B679-E1A30031650C}" type="sibTrans" cxnId="{BE48E481-1170-4E60-83D1-D1C87A5BD7E2}">
      <dgm:prSet/>
      <dgm:spPr/>
      <dgm:t>
        <a:bodyPr/>
        <a:lstStyle/>
        <a:p>
          <a:endParaRPr lang="en-US"/>
        </a:p>
      </dgm:t>
    </dgm:pt>
    <dgm:pt modelId="{BBFA3A59-611B-4027-A579-6F71E23B1243}">
      <dgm:prSet/>
      <dgm:spPr/>
      <dgm:t>
        <a:bodyPr/>
        <a:lstStyle/>
        <a:p>
          <a:pPr>
            <a:lnSpc>
              <a:spcPct val="100000"/>
            </a:lnSpc>
          </a:pPr>
          <a:r>
            <a:rPr lang="en-US"/>
            <a:t>YOLOv5 </a:t>
          </a:r>
        </a:p>
      </dgm:t>
    </dgm:pt>
    <dgm:pt modelId="{12DA07D1-E5FB-495B-8E53-349220C80C76}" type="parTrans" cxnId="{E4CAE9F2-52C2-4205-9D52-E72C8B8ADD7C}">
      <dgm:prSet/>
      <dgm:spPr/>
      <dgm:t>
        <a:bodyPr/>
        <a:lstStyle/>
        <a:p>
          <a:endParaRPr lang="en-US"/>
        </a:p>
      </dgm:t>
    </dgm:pt>
    <dgm:pt modelId="{35A0AA1B-E1D0-4B13-884D-41D5978275C2}" type="sibTrans" cxnId="{E4CAE9F2-52C2-4205-9D52-E72C8B8ADD7C}">
      <dgm:prSet/>
      <dgm:spPr/>
      <dgm:t>
        <a:bodyPr/>
        <a:lstStyle/>
        <a:p>
          <a:endParaRPr lang="en-US"/>
        </a:p>
      </dgm:t>
    </dgm:pt>
    <dgm:pt modelId="{F6F19757-C168-44A1-8B72-954456F794B3}">
      <dgm:prSet/>
      <dgm:spPr/>
      <dgm:t>
        <a:bodyPr/>
        <a:lstStyle/>
        <a:p>
          <a:pPr>
            <a:lnSpc>
              <a:spcPct val="100000"/>
            </a:lnSpc>
          </a:pPr>
          <a:r>
            <a:rPr lang="en-US"/>
            <a:t>Pytorch</a:t>
          </a:r>
        </a:p>
      </dgm:t>
    </dgm:pt>
    <dgm:pt modelId="{6D50C66E-9A26-4FAA-925C-8ED1C308A8B1}" type="parTrans" cxnId="{9F860880-C47D-41E2-A73E-A30B2B36EA48}">
      <dgm:prSet/>
      <dgm:spPr/>
      <dgm:t>
        <a:bodyPr/>
        <a:lstStyle/>
        <a:p>
          <a:endParaRPr lang="en-US"/>
        </a:p>
      </dgm:t>
    </dgm:pt>
    <dgm:pt modelId="{E3A99DB9-EF3C-49E7-B10C-AA2EC6611036}" type="sibTrans" cxnId="{9F860880-C47D-41E2-A73E-A30B2B36EA48}">
      <dgm:prSet/>
      <dgm:spPr/>
      <dgm:t>
        <a:bodyPr/>
        <a:lstStyle/>
        <a:p>
          <a:endParaRPr lang="en-US"/>
        </a:p>
      </dgm:t>
    </dgm:pt>
    <dgm:pt modelId="{82D5A8C0-7C92-4727-9087-BCD8A89333B3}">
      <dgm:prSet/>
      <dgm:spPr/>
      <dgm:t>
        <a:bodyPr/>
        <a:lstStyle/>
        <a:p>
          <a:pPr>
            <a:lnSpc>
              <a:spcPct val="100000"/>
            </a:lnSpc>
            <a:defRPr b="1"/>
          </a:pPr>
          <a:r>
            <a:rPr lang="en-US"/>
            <a:t>For web app</a:t>
          </a:r>
        </a:p>
      </dgm:t>
    </dgm:pt>
    <dgm:pt modelId="{2FA44051-56F3-4205-AE40-5DFB41263A52}" type="parTrans" cxnId="{8BAF44DE-4333-4955-B75B-2A75E4EE241A}">
      <dgm:prSet/>
      <dgm:spPr/>
      <dgm:t>
        <a:bodyPr/>
        <a:lstStyle/>
        <a:p>
          <a:endParaRPr lang="en-US"/>
        </a:p>
      </dgm:t>
    </dgm:pt>
    <dgm:pt modelId="{3A9E0C19-E6D2-4DA2-B9B6-951EC5508072}" type="sibTrans" cxnId="{8BAF44DE-4333-4955-B75B-2A75E4EE241A}">
      <dgm:prSet/>
      <dgm:spPr/>
      <dgm:t>
        <a:bodyPr/>
        <a:lstStyle/>
        <a:p>
          <a:endParaRPr lang="en-US"/>
        </a:p>
      </dgm:t>
    </dgm:pt>
    <dgm:pt modelId="{87EAAE22-C782-4DE4-B14E-4BA854A51210}">
      <dgm:prSet/>
      <dgm:spPr/>
      <dgm:t>
        <a:bodyPr/>
        <a:lstStyle/>
        <a:p>
          <a:pPr>
            <a:lnSpc>
              <a:spcPct val="100000"/>
            </a:lnSpc>
          </a:pPr>
          <a:r>
            <a:rPr lang="en-US"/>
            <a:t>Flask</a:t>
          </a:r>
        </a:p>
      </dgm:t>
    </dgm:pt>
    <dgm:pt modelId="{48BBE02B-8289-4338-905B-49C6EF720D5A}" type="parTrans" cxnId="{CEA00F17-0DB3-4540-B2E7-C507388CFDFD}">
      <dgm:prSet/>
      <dgm:spPr/>
      <dgm:t>
        <a:bodyPr/>
        <a:lstStyle/>
        <a:p>
          <a:endParaRPr lang="en-US"/>
        </a:p>
      </dgm:t>
    </dgm:pt>
    <dgm:pt modelId="{50D3FD4C-4341-4C46-A44A-223972BEC7B1}" type="sibTrans" cxnId="{CEA00F17-0DB3-4540-B2E7-C507388CFDFD}">
      <dgm:prSet/>
      <dgm:spPr/>
      <dgm:t>
        <a:bodyPr/>
        <a:lstStyle/>
        <a:p>
          <a:endParaRPr lang="en-US"/>
        </a:p>
      </dgm:t>
    </dgm:pt>
    <dgm:pt modelId="{592436E8-C691-4CEE-BB96-E5C02E1D0ADD}">
      <dgm:prSet/>
      <dgm:spPr/>
      <dgm:t>
        <a:bodyPr/>
        <a:lstStyle/>
        <a:p>
          <a:pPr>
            <a:lnSpc>
              <a:spcPct val="100000"/>
            </a:lnSpc>
          </a:pPr>
          <a:r>
            <a:rPr lang="en-US"/>
            <a:t>Pytorch</a:t>
          </a:r>
        </a:p>
      </dgm:t>
    </dgm:pt>
    <dgm:pt modelId="{F332BBAB-BD2C-44E2-8513-1ED4F116CE09}" type="parTrans" cxnId="{6B37C50B-43B6-42CA-8CD3-91E1E13CAB59}">
      <dgm:prSet/>
      <dgm:spPr/>
      <dgm:t>
        <a:bodyPr/>
        <a:lstStyle/>
        <a:p>
          <a:endParaRPr lang="en-US"/>
        </a:p>
      </dgm:t>
    </dgm:pt>
    <dgm:pt modelId="{D664E98D-1E48-4435-84B8-750F8A17A6C8}" type="sibTrans" cxnId="{6B37C50B-43B6-42CA-8CD3-91E1E13CAB59}">
      <dgm:prSet/>
      <dgm:spPr/>
      <dgm:t>
        <a:bodyPr/>
        <a:lstStyle/>
        <a:p>
          <a:endParaRPr lang="en-US"/>
        </a:p>
      </dgm:t>
    </dgm:pt>
    <dgm:pt modelId="{E418FB20-AB83-472B-A704-08CF190B35C5}">
      <dgm:prSet/>
      <dgm:spPr/>
      <dgm:t>
        <a:bodyPr/>
        <a:lstStyle/>
        <a:p>
          <a:pPr>
            <a:lnSpc>
              <a:spcPct val="100000"/>
            </a:lnSpc>
          </a:pPr>
          <a:r>
            <a:rPr lang="en-US"/>
            <a:t>OpenCV</a:t>
          </a:r>
        </a:p>
      </dgm:t>
    </dgm:pt>
    <dgm:pt modelId="{26A98195-79B1-4E85-A5EA-091597FCDDF9}" type="parTrans" cxnId="{FEA64CE5-2A1C-46A6-9485-FA64ADBF7EBD}">
      <dgm:prSet/>
      <dgm:spPr/>
      <dgm:t>
        <a:bodyPr/>
        <a:lstStyle/>
        <a:p>
          <a:endParaRPr lang="en-US"/>
        </a:p>
      </dgm:t>
    </dgm:pt>
    <dgm:pt modelId="{8DC98971-93FE-475C-959B-2F56B83ABBBC}" type="sibTrans" cxnId="{FEA64CE5-2A1C-46A6-9485-FA64ADBF7EBD}">
      <dgm:prSet/>
      <dgm:spPr/>
      <dgm:t>
        <a:bodyPr/>
        <a:lstStyle/>
        <a:p>
          <a:endParaRPr lang="en-US"/>
        </a:p>
      </dgm:t>
    </dgm:pt>
    <dgm:pt modelId="{D85908A6-D227-4AB9-AE6F-3DA034312725}">
      <dgm:prSet/>
      <dgm:spPr/>
      <dgm:t>
        <a:bodyPr/>
        <a:lstStyle/>
        <a:p>
          <a:pPr>
            <a:lnSpc>
              <a:spcPct val="100000"/>
            </a:lnSpc>
          </a:pPr>
          <a:r>
            <a:rPr lang="en-US"/>
            <a:t>Javascript</a:t>
          </a:r>
        </a:p>
      </dgm:t>
    </dgm:pt>
    <dgm:pt modelId="{051433C8-2AB0-4D91-9B39-B831C9289558}" type="parTrans" cxnId="{2F661DBB-9651-4E88-8E6E-52F95738AD8D}">
      <dgm:prSet/>
      <dgm:spPr/>
      <dgm:t>
        <a:bodyPr/>
        <a:lstStyle/>
        <a:p>
          <a:endParaRPr lang="en-US"/>
        </a:p>
      </dgm:t>
    </dgm:pt>
    <dgm:pt modelId="{7AF2DA56-FBA0-448A-B9BE-B666031F0B51}" type="sibTrans" cxnId="{2F661DBB-9651-4E88-8E6E-52F95738AD8D}">
      <dgm:prSet/>
      <dgm:spPr/>
      <dgm:t>
        <a:bodyPr/>
        <a:lstStyle/>
        <a:p>
          <a:endParaRPr lang="en-US"/>
        </a:p>
      </dgm:t>
    </dgm:pt>
    <dgm:pt modelId="{1A700D8D-0318-494A-A128-4EC812E01C6C}">
      <dgm:prSet/>
      <dgm:spPr/>
      <dgm:t>
        <a:bodyPr/>
        <a:lstStyle/>
        <a:p>
          <a:pPr>
            <a:lnSpc>
              <a:spcPct val="100000"/>
            </a:lnSpc>
          </a:pPr>
          <a:r>
            <a:rPr lang="en-US"/>
            <a:t>HTML/CSS</a:t>
          </a:r>
        </a:p>
      </dgm:t>
    </dgm:pt>
    <dgm:pt modelId="{FD3690F7-52FB-496D-9032-9670A91477B4}" type="parTrans" cxnId="{D2C27CB0-0BE3-4273-9803-AD008335080D}">
      <dgm:prSet/>
      <dgm:spPr/>
      <dgm:t>
        <a:bodyPr/>
        <a:lstStyle/>
        <a:p>
          <a:endParaRPr lang="en-US"/>
        </a:p>
      </dgm:t>
    </dgm:pt>
    <dgm:pt modelId="{2CA8F3F2-CA89-4B2A-8979-621458184B0C}" type="sibTrans" cxnId="{D2C27CB0-0BE3-4273-9803-AD008335080D}">
      <dgm:prSet/>
      <dgm:spPr/>
      <dgm:t>
        <a:bodyPr/>
        <a:lstStyle/>
        <a:p>
          <a:endParaRPr lang="en-US"/>
        </a:p>
      </dgm:t>
    </dgm:pt>
    <dgm:pt modelId="{C822AF8E-7783-43E7-A123-DB4FDDA72781}" type="pres">
      <dgm:prSet presAssocID="{0297D561-6D0F-4248-97A5-FEABA0D3ADD7}" presName="root" presStyleCnt="0">
        <dgm:presLayoutVars>
          <dgm:dir/>
          <dgm:resizeHandles val="exact"/>
        </dgm:presLayoutVars>
      </dgm:prSet>
      <dgm:spPr/>
    </dgm:pt>
    <dgm:pt modelId="{96338BD1-D4B9-4149-BEBC-D849086649DB}" type="pres">
      <dgm:prSet presAssocID="{57E895A1-657F-441D-A99F-C83E76E3DD5C}" presName="compNode" presStyleCnt="0"/>
      <dgm:spPr/>
    </dgm:pt>
    <dgm:pt modelId="{8E3E2F4A-8978-438E-9002-7FCF8A0B89EF}" type="pres">
      <dgm:prSet presAssocID="{57E895A1-657F-441D-A99F-C83E76E3DD5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F26B4016-4105-49A9-A7DB-C6630F42E79F}" type="pres">
      <dgm:prSet presAssocID="{57E895A1-657F-441D-A99F-C83E76E3DD5C}" presName="iconSpace" presStyleCnt="0"/>
      <dgm:spPr/>
    </dgm:pt>
    <dgm:pt modelId="{13CEA783-4494-4AFE-A83F-BB5E7655A7AF}" type="pres">
      <dgm:prSet presAssocID="{57E895A1-657F-441D-A99F-C83E76E3DD5C}" presName="parTx" presStyleLbl="revTx" presStyleIdx="0" presStyleCnt="4">
        <dgm:presLayoutVars>
          <dgm:chMax val="0"/>
          <dgm:chPref val="0"/>
        </dgm:presLayoutVars>
      </dgm:prSet>
      <dgm:spPr/>
    </dgm:pt>
    <dgm:pt modelId="{8543E17F-CD5D-4057-B6CC-1A66EFDE79AE}" type="pres">
      <dgm:prSet presAssocID="{57E895A1-657F-441D-A99F-C83E76E3DD5C}" presName="txSpace" presStyleCnt="0"/>
      <dgm:spPr/>
    </dgm:pt>
    <dgm:pt modelId="{ED020B67-03B4-4918-BDBC-6F0615D39F75}" type="pres">
      <dgm:prSet presAssocID="{57E895A1-657F-441D-A99F-C83E76E3DD5C}" presName="desTx" presStyleLbl="revTx" presStyleIdx="1" presStyleCnt="4">
        <dgm:presLayoutVars/>
      </dgm:prSet>
      <dgm:spPr/>
    </dgm:pt>
    <dgm:pt modelId="{2EF66052-69FF-40E6-87D0-9D7EEEE657BA}" type="pres">
      <dgm:prSet presAssocID="{71CEDD71-6A95-409E-B679-E1A30031650C}" presName="sibTrans" presStyleCnt="0"/>
      <dgm:spPr/>
    </dgm:pt>
    <dgm:pt modelId="{C858A2D1-792D-475A-B365-4D10746F6ADE}" type="pres">
      <dgm:prSet presAssocID="{82D5A8C0-7C92-4727-9087-BCD8A89333B3}" presName="compNode" presStyleCnt="0"/>
      <dgm:spPr/>
    </dgm:pt>
    <dgm:pt modelId="{C9AD5640-6AC7-4EB7-8FC5-7BE5817A4474}" type="pres">
      <dgm:prSet presAssocID="{82D5A8C0-7C92-4727-9087-BCD8A89333B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ask"/>
        </a:ext>
      </dgm:extLst>
    </dgm:pt>
    <dgm:pt modelId="{35A85837-D297-4973-921D-3CAD31FC08F3}" type="pres">
      <dgm:prSet presAssocID="{82D5A8C0-7C92-4727-9087-BCD8A89333B3}" presName="iconSpace" presStyleCnt="0"/>
      <dgm:spPr/>
    </dgm:pt>
    <dgm:pt modelId="{F8BA461F-C731-4A8A-96A3-A478F6D7AEBC}" type="pres">
      <dgm:prSet presAssocID="{82D5A8C0-7C92-4727-9087-BCD8A89333B3}" presName="parTx" presStyleLbl="revTx" presStyleIdx="2" presStyleCnt="4">
        <dgm:presLayoutVars>
          <dgm:chMax val="0"/>
          <dgm:chPref val="0"/>
        </dgm:presLayoutVars>
      </dgm:prSet>
      <dgm:spPr/>
    </dgm:pt>
    <dgm:pt modelId="{4F9B51F1-BD20-4E92-B924-A18F7D9E1DE7}" type="pres">
      <dgm:prSet presAssocID="{82D5A8C0-7C92-4727-9087-BCD8A89333B3}" presName="txSpace" presStyleCnt="0"/>
      <dgm:spPr/>
    </dgm:pt>
    <dgm:pt modelId="{73CC63A1-ACB6-4697-9BAE-6D87A24C96A8}" type="pres">
      <dgm:prSet presAssocID="{82D5A8C0-7C92-4727-9087-BCD8A89333B3}" presName="desTx" presStyleLbl="revTx" presStyleIdx="3" presStyleCnt="4">
        <dgm:presLayoutVars/>
      </dgm:prSet>
      <dgm:spPr/>
    </dgm:pt>
  </dgm:ptLst>
  <dgm:cxnLst>
    <dgm:cxn modelId="{7CC8BB04-22A2-475E-A2EB-E26ABDCD6804}" type="presOf" srcId="{D85908A6-D227-4AB9-AE6F-3DA034312725}" destId="{73CC63A1-ACB6-4697-9BAE-6D87A24C96A8}" srcOrd="0" destOrd="3" presId="urn:microsoft.com/office/officeart/2018/5/layout/CenteredIconLabelDescriptionList"/>
    <dgm:cxn modelId="{0D8CCC09-0A0B-4B0F-B310-7A797CAC5FA1}" type="presOf" srcId="{0297D561-6D0F-4248-97A5-FEABA0D3ADD7}" destId="{C822AF8E-7783-43E7-A123-DB4FDDA72781}" srcOrd="0" destOrd="0" presId="urn:microsoft.com/office/officeart/2018/5/layout/CenteredIconLabelDescriptionList"/>
    <dgm:cxn modelId="{6B37C50B-43B6-42CA-8CD3-91E1E13CAB59}" srcId="{82D5A8C0-7C92-4727-9087-BCD8A89333B3}" destId="{592436E8-C691-4CEE-BB96-E5C02E1D0ADD}" srcOrd="1" destOrd="0" parTransId="{F332BBAB-BD2C-44E2-8513-1ED4F116CE09}" sibTransId="{D664E98D-1E48-4435-84B8-750F8A17A6C8}"/>
    <dgm:cxn modelId="{344DE60F-FFF5-40AF-B3CB-83E10997BFD4}" type="presOf" srcId="{E418FB20-AB83-472B-A704-08CF190B35C5}" destId="{73CC63A1-ACB6-4697-9BAE-6D87A24C96A8}" srcOrd="0" destOrd="2" presId="urn:microsoft.com/office/officeart/2018/5/layout/CenteredIconLabelDescriptionList"/>
    <dgm:cxn modelId="{CEA00F17-0DB3-4540-B2E7-C507388CFDFD}" srcId="{82D5A8C0-7C92-4727-9087-BCD8A89333B3}" destId="{87EAAE22-C782-4DE4-B14E-4BA854A51210}" srcOrd="0" destOrd="0" parTransId="{48BBE02B-8289-4338-905B-49C6EF720D5A}" sibTransId="{50D3FD4C-4341-4C46-A44A-223972BEC7B1}"/>
    <dgm:cxn modelId="{9F860880-C47D-41E2-A73E-A30B2B36EA48}" srcId="{57E895A1-657F-441D-A99F-C83E76E3DD5C}" destId="{F6F19757-C168-44A1-8B72-954456F794B3}" srcOrd="1" destOrd="0" parTransId="{6D50C66E-9A26-4FAA-925C-8ED1C308A8B1}" sibTransId="{E3A99DB9-EF3C-49E7-B10C-AA2EC6611036}"/>
    <dgm:cxn modelId="{BE48E481-1170-4E60-83D1-D1C87A5BD7E2}" srcId="{0297D561-6D0F-4248-97A5-FEABA0D3ADD7}" destId="{57E895A1-657F-441D-A99F-C83E76E3DD5C}" srcOrd="0" destOrd="0" parTransId="{6B93A93E-41BE-41E1-BD70-4F6AEE373DFC}" sibTransId="{71CEDD71-6A95-409E-B679-E1A30031650C}"/>
    <dgm:cxn modelId="{8CB3A18C-5994-465F-B340-9D7C2401E448}" type="presOf" srcId="{592436E8-C691-4CEE-BB96-E5C02E1D0ADD}" destId="{73CC63A1-ACB6-4697-9BAE-6D87A24C96A8}" srcOrd="0" destOrd="1" presId="urn:microsoft.com/office/officeart/2018/5/layout/CenteredIconLabelDescriptionList"/>
    <dgm:cxn modelId="{69F68294-C61A-461A-B2A7-6E00A669FEBC}" type="presOf" srcId="{1A700D8D-0318-494A-A128-4EC812E01C6C}" destId="{73CC63A1-ACB6-4697-9BAE-6D87A24C96A8}" srcOrd="0" destOrd="4" presId="urn:microsoft.com/office/officeart/2018/5/layout/CenteredIconLabelDescriptionList"/>
    <dgm:cxn modelId="{888BFC9D-9F81-4725-B45D-4963AAA90ED8}" type="presOf" srcId="{F6F19757-C168-44A1-8B72-954456F794B3}" destId="{ED020B67-03B4-4918-BDBC-6F0615D39F75}" srcOrd="0" destOrd="1" presId="urn:microsoft.com/office/officeart/2018/5/layout/CenteredIconLabelDescriptionList"/>
    <dgm:cxn modelId="{D2C27CB0-0BE3-4273-9803-AD008335080D}" srcId="{82D5A8C0-7C92-4727-9087-BCD8A89333B3}" destId="{1A700D8D-0318-494A-A128-4EC812E01C6C}" srcOrd="4" destOrd="0" parTransId="{FD3690F7-52FB-496D-9032-9670A91477B4}" sibTransId="{2CA8F3F2-CA89-4B2A-8979-621458184B0C}"/>
    <dgm:cxn modelId="{7343BCB7-8198-43AD-9A9B-03CF81AC1707}" type="presOf" srcId="{82D5A8C0-7C92-4727-9087-BCD8A89333B3}" destId="{F8BA461F-C731-4A8A-96A3-A478F6D7AEBC}" srcOrd="0" destOrd="0" presId="urn:microsoft.com/office/officeart/2018/5/layout/CenteredIconLabelDescriptionList"/>
    <dgm:cxn modelId="{2F661DBB-9651-4E88-8E6E-52F95738AD8D}" srcId="{82D5A8C0-7C92-4727-9087-BCD8A89333B3}" destId="{D85908A6-D227-4AB9-AE6F-3DA034312725}" srcOrd="3" destOrd="0" parTransId="{051433C8-2AB0-4D91-9B39-B831C9289558}" sibTransId="{7AF2DA56-FBA0-448A-B9BE-B666031F0B51}"/>
    <dgm:cxn modelId="{9B5AC0C1-6BA2-4E33-A5F3-6076F4080ADF}" type="presOf" srcId="{87EAAE22-C782-4DE4-B14E-4BA854A51210}" destId="{73CC63A1-ACB6-4697-9BAE-6D87A24C96A8}" srcOrd="0" destOrd="0" presId="urn:microsoft.com/office/officeart/2018/5/layout/CenteredIconLabelDescriptionList"/>
    <dgm:cxn modelId="{8BAF44DE-4333-4955-B75B-2A75E4EE241A}" srcId="{0297D561-6D0F-4248-97A5-FEABA0D3ADD7}" destId="{82D5A8C0-7C92-4727-9087-BCD8A89333B3}" srcOrd="1" destOrd="0" parTransId="{2FA44051-56F3-4205-AE40-5DFB41263A52}" sibTransId="{3A9E0C19-E6D2-4DA2-B9B6-951EC5508072}"/>
    <dgm:cxn modelId="{FEA64CE5-2A1C-46A6-9485-FA64ADBF7EBD}" srcId="{82D5A8C0-7C92-4727-9087-BCD8A89333B3}" destId="{E418FB20-AB83-472B-A704-08CF190B35C5}" srcOrd="2" destOrd="0" parTransId="{26A98195-79B1-4E85-A5EA-091597FCDDF9}" sibTransId="{8DC98971-93FE-475C-959B-2F56B83ABBBC}"/>
    <dgm:cxn modelId="{BD5EB0EB-A763-42A7-9669-87D8151F3063}" type="presOf" srcId="{57E895A1-657F-441D-A99F-C83E76E3DD5C}" destId="{13CEA783-4494-4AFE-A83F-BB5E7655A7AF}" srcOrd="0" destOrd="0" presId="urn:microsoft.com/office/officeart/2018/5/layout/CenteredIconLabelDescriptionList"/>
    <dgm:cxn modelId="{0EAB49EC-D3EF-4B14-B25C-3EDF8D2FF13B}" type="presOf" srcId="{BBFA3A59-611B-4027-A579-6F71E23B1243}" destId="{ED020B67-03B4-4918-BDBC-6F0615D39F75}" srcOrd="0" destOrd="0" presId="urn:microsoft.com/office/officeart/2018/5/layout/CenteredIconLabelDescriptionList"/>
    <dgm:cxn modelId="{E4CAE9F2-52C2-4205-9D52-E72C8B8ADD7C}" srcId="{57E895A1-657F-441D-A99F-C83E76E3DD5C}" destId="{BBFA3A59-611B-4027-A579-6F71E23B1243}" srcOrd="0" destOrd="0" parTransId="{12DA07D1-E5FB-495B-8E53-349220C80C76}" sibTransId="{35A0AA1B-E1D0-4B13-884D-41D5978275C2}"/>
    <dgm:cxn modelId="{94CBECA9-9120-4E44-BE37-77FA8CA89303}" type="presParOf" srcId="{C822AF8E-7783-43E7-A123-DB4FDDA72781}" destId="{96338BD1-D4B9-4149-BEBC-D849086649DB}" srcOrd="0" destOrd="0" presId="urn:microsoft.com/office/officeart/2018/5/layout/CenteredIconLabelDescriptionList"/>
    <dgm:cxn modelId="{D4B7F013-113D-4F86-94C7-7F0294642F86}" type="presParOf" srcId="{96338BD1-D4B9-4149-BEBC-D849086649DB}" destId="{8E3E2F4A-8978-438E-9002-7FCF8A0B89EF}" srcOrd="0" destOrd="0" presId="urn:microsoft.com/office/officeart/2018/5/layout/CenteredIconLabelDescriptionList"/>
    <dgm:cxn modelId="{CDBABF8C-6409-4309-9525-1BEBE1E75111}" type="presParOf" srcId="{96338BD1-D4B9-4149-BEBC-D849086649DB}" destId="{F26B4016-4105-49A9-A7DB-C6630F42E79F}" srcOrd="1" destOrd="0" presId="urn:microsoft.com/office/officeart/2018/5/layout/CenteredIconLabelDescriptionList"/>
    <dgm:cxn modelId="{2349F7F9-1050-4CD0-AC46-D0B95E27A535}" type="presParOf" srcId="{96338BD1-D4B9-4149-BEBC-D849086649DB}" destId="{13CEA783-4494-4AFE-A83F-BB5E7655A7AF}" srcOrd="2" destOrd="0" presId="urn:microsoft.com/office/officeart/2018/5/layout/CenteredIconLabelDescriptionList"/>
    <dgm:cxn modelId="{4B2731EF-CF15-49E1-B406-A18F2E8494DB}" type="presParOf" srcId="{96338BD1-D4B9-4149-BEBC-D849086649DB}" destId="{8543E17F-CD5D-4057-B6CC-1A66EFDE79AE}" srcOrd="3" destOrd="0" presId="urn:microsoft.com/office/officeart/2018/5/layout/CenteredIconLabelDescriptionList"/>
    <dgm:cxn modelId="{58BC6CAD-9C4E-4441-915B-E98E4B8DA1CB}" type="presParOf" srcId="{96338BD1-D4B9-4149-BEBC-D849086649DB}" destId="{ED020B67-03B4-4918-BDBC-6F0615D39F75}" srcOrd="4" destOrd="0" presId="urn:microsoft.com/office/officeart/2018/5/layout/CenteredIconLabelDescriptionList"/>
    <dgm:cxn modelId="{D2150B57-6931-4096-A779-277ACA420A69}" type="presParOf" srcId="{C822AF8E-7783-43E7-A123-DB4FDDA72781}" destId="{2EF66052-69FF-40E6-87D0-9D7EEEE657BA}" srcOrd="1" destOrd="0" presId="urn:microsoft.com/office/officeart/2018/5/layout/CenteredIconLabelDescriptionList"/>
    <dgm:cxn modelId="{20F8AEA4-A1FB-4C12-B131-6749EA4B1C6C}" type="presParOf" srcId="{C822AF8E-7783-43E7-A123-DB4FDDA72781}" destId="{C858A2D1-792D-475A-B365-4D10746F6ADE}" srcOrd="2" destOrd="0" presId="urn:microsoft.com/office/officeart/2018/5/layout/CenteredIconLabelDescriptionList"/>
    <dgm:cxn modelId="{FE28318A-CDF1-438B-AD82-4DC05717AFFB}" type="presParOf" srcId="{C858A2D1-792D-475A-B365-4D10746F6ADE}" destId="{C9AD5640-6AC7-4EB7-8FC5-7BE5817A4474}" srcOrd="0" destOrd="0" presId="urn:microsoft.com/office/officeart/2018/5/layout/CenteredIconLabelDescriptionList"/>
    <dgm:cxn modelId="{FEBB2CBC-1783-4222-9F1D-9E0A282EC2AF}" type="presParOf" srcId="{C858A2D1-792D-475A-B365-4D10746F6ADE}" destId="{35A85837-D297-4973-921D-3CAD31FC08F3}" srcOrd="1" destOrd="0" presId="urn:microsoft.com/office/officeart/2018/5/layout/CenteredIconLabelDescriptionList"/>
    <dgm:cxn modelId="{0FC0E302-7D6B-4261-A26F-143573CC94B1}" type="presParOf" srcId="{C858A2D1-792D-475A-B365-4D10746F6ADE}" destId="{F8BA461F-C731-4A8A-96A3-A478F6D7AEBC}" srcOrd="2" destOrd="0" presId="urn:microsoft.com/office/officeart/2018/5/layout/CenteredIconLabelDescriptionList"/>
    <dgm:cxn modelId="{1B4B6E0D-12E0-444F-8CD7-10837A0094E6}" type="presParOf" srcId="{C858A2D1-792D-475A-B365-4D10746F6ADE}" destId="{4F9B51F1-BD20-4E92-B924-A18F7D9E1DE7}" srcOrd="3" destOrd="0" presId="urn:microsoft.com/office/officeart/2018/5/layout/CenteredIconLabelDescriptionList"/>
    <dgm:cxn modelId="{BBB62C27-A48D-4FC0-B295-4F525E1F81DE}" type="presParOf" srcId="{C858A2D1-792D-475A-B365-4D10746F6ADE}" destId="{73CC63A1-ACB6-4697-9BAE-6D87A24C96A8}"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992C2C-AA17-4B53-B046-5C0FD2B8041B}"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7944697C-1B1A-4544-8866-3024B707D47F}">
      <dgm:prSet/>
      <dgm:spPr/>
      <dgm:t>
        <a:bodyPr/>
        <a:lstStyle/>
        <a:p>
          <a:pPr rtl="0"/>
          <a:r>
            <a:rPr lang="en-US" dirty="0"/>
            <a:t>50 epochs completed </a:t>
          </a:r>
          <a:r>
            <a:rPr lang="en-US" dirty="0">
              <a:latin typeface="Aptos Display" panose="020F0302020204030204"/>
            </a:rPr>
            <a:t>around 3 hours</a:t>
          </a:r>
          <a:endParaRPr lang="en-US" dirty="0"/>
        </a:p>
      </dgm:t>
    </dgm:pt>
    <dgm:pt modelId="{1E1C1AC1-88A4-4844-9532-49230A96D6BA}" type="parTrans" cxnId="{DB6CC9A4-53A2-4DA8-96C5-8DCEED5B3440}">
      <dgm:prSet/>
      <dgm:spPr/>
      <dgm:t>
        <a:bodyPr/>
        <a:lstStyle/>
        <a:p>
          <a:endParaRPr lang="en-US"/>
        </a:p>
      </dgm:t>
    </dgm:pt>
    <dgm:pt modelId="{71B92827-2867-48DB-AB06-EDEDF00E4992}" type="sibTrans" cxnId="{DB6CC9A4-53A2-4DA8-96C5-8DCEED5B3440}">
      <dgm:prSet/>
      <dgm:spPr/>
      <dgm:t>
        <a:bodyPr/>
        <a:lstStyle/>
        <a:p>
          <a:endParaRPr lang="en-US"/>
        </a:p>
      </dgm:t>
    </dgm:pt>
    <dgm:pt modelId="{B8DB9715-524B-4F5B-9C95-9ACAAA62CC19}">
      <dgm:prSet/>
      <dgm:spPr/>
      <dgm:t>
        <a:bodyPr/>
        <a:lstStyle/>
        <a:p>
          <a:pPr rtl="0"/>
          <a:r>
            <a:rPr lang="en-US" dirty="0"/>
            <a:t>Fast training time indicates efficient GPU utilization (likely </a:t>
          </a:r>
          <a:r>
            <a:rPr lang="en-US" dirty="0">
              <a:latin typeface="Aptos Display" panose="020F0302020204030204"/>
            </a:rPr>
            <a:t>my RTX</a:t>
          </a:r>
          <a:r>
            <a:rPr lang="en-US" dirty="0"/>
            <a:t> 4070)</a:t>
          </a:r>
        </a:p>
      </dgm:t>
    </dgm:pt>
    <dgm:pt modelId="{CB04A05F-9EEF-4A36-8CC7-888897434E4F}" type="parTrans" cxnId="{9B406910-91D7-4423-8EE4-39CAC55B1F05}">
      <dgm:prSet/>
      <dgm:spPr/>
      <dgm:t>
        <a:bodyPr/>
        <a:lstStyle/>
        <a:p>
          <a:endParaRPr lang="en-US"/>
        </a:p>
      </dgm:t>
    </dgm:pt>
    <dgm:pt modelId="{CDE8F323-EBDE-478A-84F8-EE530F98B0A6}" type="sibTrans" cxnId="{9B406910-91D7-4423-8EE4-39CAC55B1F05}">
      <dgm:prSet/>
      <dgm:spPr/>
      <dgm:t>
        <a:bodyPr/>
        <a:lstStyle/>
        <a:p>
          <a:endParaRPr lang="en-US"/>
        </a:p>
      </dgm:t>
    </dgm:pt>
    <dgm:pt modelId="{5A9ED118-8B3B-43DE-86C3-526B84E5D3A8}">
      <dgm:prSet/>
      <dgm:spPr/>
      <dgm:t>
        <a:bodyPr/>
        <a:lstStyle/>
        <a:p>
          <a:r>
            <a:rPr lang="en-US" dirty="0"/>
            <a:t>Model size: 14.5MB (YOLOv5s small variant)</a:t>
          </a:r>
        </a:p>
      </dgm:t>
    </dgm:pt>
    <dgm:pt modelId="{DBEC4DC0-C54D-4659-9FB4-659B446D62C3}" type="parTrans" cxnId="{2A3535EB-2B43-45AF-91C4-2E0DFB5A5330}">
      <dgm:prSet/>
      <dgm:spPr/>
      <dgm:t>
        <a:bodyPr/>
        <a:lstStyle/>
        <a:p>
          <a:endParaRPr lang="en-US"/>
        </a:p>
      </dgm:t>
    </dgm:pt>
    <dgm:pt modelId="{22D90FBD-00B8-4723-9843-DC59A91C2A8A}" type="sibTrans" cxnId="{2A3535EB-2B43-45AF-91C4-2E0DFB5A5330}">
      <dgm:prSet/>
      <dgm:spPr/>
      <dgm:t>
        <a:bodyPr/>
        <a:lstStyle/>
        <a:p>
          <a:endParaRPr lang="en-US"/>
        </a:p>
      </dgm:t>
    </dgm:pt>
    <dgm:pt modelId="{044587C1-1862-4E61-9F85-E7A597523D1C}">
      <dgm:prSet/>
      <dgm:spPr/>
      <dgm:t>
        <a:bodyPr/>
        <a:lstStyle/>
        <a:p>
          <a:r>
            <a:rPr lang="en-US" dirty="0"/>
            <a:t>Architecture: 157 layers, 7.04M parameters, 15.8 GFLOPs (suitable for real-time detection)</a:t>
          </a:r>
        </a:p>
      </dgm:t>
    </dgm:pt>
    <dgm:pt modelId="{5D474FE8-BB14-48AE-A359-5F46AC7FF830}" type="parTrans" cxnId="{E7EB7E3C-8933-42F2-B776-45F8CA58728A}">
      <dgm:prSet/>
      <dgm:spPr/>
      <dgm:t>
        <a:bodyPr/>
        <a:lstStyle/>
        <a:p>
          <a:endParaRPr lang="en-US"/>
        </a:p>
      </dgm:t>
    </dgm:pt>
    <dgm:pt modelId="{1E90B648-501E-42F8-8D45-1A5B1FB538A7}" type="sibTrans" cxnId="{E7EB7E3C-8933-42F2-B776-45F8CA58728A}">
      <dgm:prSet/>
      <dgm:spPr/>
      <dgm:t>
        <a:bodyPr/>
        <a:lstStyle/>
        <a:p>
          <a:endParaRPr lang="en-US"/>
        </a:p>
      </dgm:t>
    </dgm:pt>
    <dgm:pt modelId="{F05AB6BD-3AB3-459B-95BE-D1E3FC0A5CAA}" type="pres">
      <dgm:prSet presAssocID="{13992C2C-AA17-4B53-B046-5C0FD2B8041B}" presName="root" presStyleCnt="0">
        <dgm:presLayoutVars>
          <dgm:dir/>
          <dgm:resizeHandles val="exact"/>
        </dgm:presLayoutVars>
      </dgm:prSet>
      <dgm:spPr/>
    </dgm:pt>
    <dgm:pt modelId="{FF6182EF-0436-4C12-A0CB-380F85FCEC8E}" type="pres">
      <dgm:prSet presAssocID="{7944697C-1B1A-4544-8866-3024B707D47F}" presName="compNode" presStyleCnt="0"/>
      <dgm:spPr/>
    </dgm:pt>
    <dgm:pt modelId="{96F0B3C2-5807-40D7-8762-C91EE3F7E5C7}" type="pres">
      <dgm:prSet presAssocID="{7944697C-1B1A-4544-8866-3024B707D47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ientist"/>
        </a:ext>
      </dgm:extLst>
    </dgm:pt>
    <dgm:pt modelId="{462513E2-30ED-4F4D-AB74-6F20D30ADDBE}" type="pres">
      <dgm:prSet presAssocID="{7944697C-1B1A-4544-8866-3024B707D47F}" presName="spaceRect" presStyleCnt="0"/>
      <dgm:spPr/>
    </dgm:pt>
    <dgm:pt modelId="{E02B3374-CC15-4F5C-807D-C485AA418BF5}" type="pres">
      <dgm:prSet presAssocID="{7944697C-1B1A-4544-8866-3024B707D47F}" presName="textRect" presStyleLbl="revTx" presStyleIdx="0" presStyleCnt="4">
        <dgm:presLayoutVars>
          <dgm:chMax val="1"/>
          <dgm:chPref val="1"/>
        </dgm:presLayoutVars>
      </dgm:prSet>
      <dgm:spPr/>
    </dgm:pt>
    <dgm:pt modelId="{56605C95-8DAC-4981-ACD7-90D4081F4E90}" type="pres">
      <dgm:prSet presAssocID="{71B92827-2867-48DB-AB06-EDEDF00E4992}" presName="sibTrans" presStyleCnt="0"/>
      <dgm:spPr/>
    </dgm:pt>
    <dgm:pt modelId="{F028ABC0-C471-45A8-877A-1D1EFDB57A51}" type="pres">
      <dgm:prSet presAssocID="{B8DB9715-524B-4F5B-9C95-9ACAAA62CC19}" presName="compNode" presStyleCnt="0"/>
      <dgm:spPr/>
    </dgm:pt>
    <dgm:pt modelId="{B36A52F2-AE87-45EE-8FD7-B98A8CFEAC21}" type="pres">
      <dgm:prSet presAssocID="{B8DB9715-524B-4F5B-9C95-9ACAAA62CC1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B1072522-F8AD-454A-A1A5-6F77AE9030B4}" type="pres">
      <dgm:prSet presAssocID="{B8DB9715-524B-4F5B-9C95-9ACAAA62CC19}" presName="spaceRect" presStyleCnt="0"/>
      <dgm:spPr/>
    </dgm:pt>
    <dgm:pt modelId="{BD042203-C203-4843-8EFC-7F98E95A97D1}" type="pres">
      <dgm:prSet presAssocID="{B8DB9715-524B-4F5B-9C95-9ACAAA62CC19}" presName="textRect" presStyleLbl="revTx" presStyleIdx="1" presStyleCnt="4">
        <dgm:presLayoutVars>
          <dgm:chMax val="1"/>
          <dgm:chPref val="1"/>
        </dgm:presLayoutVars>
      </dgm:prSet>
      <dgm:spPr/>
    </dgm:pt>
    <dgm:pt modelId="{12868C15-0022-4B16-9DFF-3179A7C739E9}" type="pres">
      <dgm:prSet presAssocID="{CDE8F323-EBDE-478A-84F8-EE530F98B0A6}" presName="sibTrans" presStyleCnt="0"/>
      <dgm:spPr/>
    </dgm:pt>
    <dgm:pt modelId="{44CB461E-5907-4814-8CB3-1CB2F52DC516}" type="pres">
      <dgm:prSet presAssocID="{5A9ED118-8B3B-43DE-86C3-526B84E5D3A8}" presName="compNode" presStyleCnt="0"/>
      <dgm:spPr/>
    </dgm:pt>
    <dgm:pt modelId="{837B1F08-806B-45B5-A437-501AF8C8E752}" type="pres">
      <dgm:prSet presAssocID="{5A9ED118-8B3B-43DE-86C3-526B84E5D3A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VD player"/>
        </a:ext>
      </dgm:extLst>
    </dgm:pt>
    <dgm:pt modelId="{989EC938-EB5F-4FF6-9175-4181C20CBA47}" type="pres">
      <dgm:prSet presAssocID="{5A9ED118-8B3B-43DE-86C3-526B84E5D3A8}" presName="spaceRect" presStyleCnt="0"/>
      <dgm:spPr/>
    </dgm:pt>
    <dgm:pt modelId="{43664069-5F25-402C-A38E-A5C1877AB43B}" type="pres">
      <dgm:prSet presAssocID="{5A9ED118-8B3B-43DE-86C3-526B84E5D3A8}" presName="textRect" presStyleLbl="revTx" presStyleIdx="2" presStyleCnt="4">
        <dgm:presLayoutVars>
          <dgm:chMax val="1"/>
          <dgm:chPref val="1"/>
        </dgm:presLayoutVars>
      </dgm:prSet>
      <dgm:spPr/>
    </dgm:pt>
    <dgm:pt modelId="{C3A7D4F3-E65B-4F33-837D-C7493B0C10C3}" type="pres">
      <dgm:prSet presAssocID="{22D90FBD-00B8-4723-9843-DC59A91C2A8A}" presName="sibTrans" presStyleCnt="0"/>
      <dgm:spPr/>
    </dgm:pt>
    <dgm:pt modelId="{FB304177-9A42-4BAC-997C-39C68D8CBB4D}" type="pres">
      <dgm:prSet presAssocID="{044587C1-1862-4E61-9F85-E7A597523D1C}" presName="compNode" presStyleCnt="0"/>
      <dgm:spPr/>
    </dgm:pt>
    <dgm:pt modelId="{BFCCBB18-8166-4B4D-B3C3-B6304F3758C7}" type="pres">
      <dgm:prSet presAssocID="{044587C1-1862-4E61-9F85-E7A597523D1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me"/>
        </a:ext>
      </dgm:extLst>
    </dgm:pt>
    <dgm:pt modelId="{8A557344-C960-4771-A381-1000ED093FB3}" type="pres">
      <dgm:prSet presAssocID="{044587C1-1862-4E61-9F85-E7A597523D1C}" presName="spaceRect" presStyleCnt="0"/>
      <dgm:spPr/>
    </dgm:pt>
    <dgm:pt modelId="{70B8F008-A8C8-4AF7-ADD3-FF23C1D6B66C}" type="pres">
      <dgm:prSet presAssocID="{044587C1-1862-4E61-9F85-E7A597523D1C}" presName="textRect" presStyleLbl="revTx" presStyleIdx="3" presStyleCnt="4">
        <dgm:presLayoutVars>
          <dgm:chMax val="1"/>
          <dgm:chPref val="1"/>
        </dgm:presLayoutVars>
      </dgm:prSet>
      <dgm:spPr/>
    </dgm:pt>
  </dgm:ptLst>
  <dgm:cxnLst>
    <dgm:cxn modelId="{9B406910-91D7-4423-8EE4-39CAC55B1F05}" srcId="{13992C2C-AA17-4B53-B046-5C0FD2B8041B}" destId="{B8DB9715-524B-4F5B-9C95-9ACAAA62CC19}" srcOrd="1" destOrd="0" parTransId="{CB04A05F-9EEF-4A36-8CC7-888897434E4F}" sibTransId="{CDE8F323-EBDE-478A-84F8-EE530F98B0A6}"/>
    <dgm:cxn modelId="{BD0B2411-DAD4-4533-85C2-47D445DE1585}" type="presOf" srcId="{5A9ED118-8B3B-43DE-86C3-526B84E5D3A8}" destId="{43664069-5F25-402C-A38E-A5C1877AB43B}" srcOrd="0" destOrd="0" presId="urn:microsoft.com/office/officeart/2018/2/layout/IconLabelList"/>
    <dgm:cxn modelId="{E7EB7E3C-8933-42F2-B776-45F8CA58728A}" srcId="{13992C2C-AA17-4B53-B046-5C0FD2B8041B}" destId="{044587C1-1862-4E61-9F85-E7A597523D1C}" srcOrd="3" destOrd="0" parTransId="{5D474FE8-BB14-48AE-A359-5F46AC7FF830}" sibTransId="{1E90B648-501E-42F8-8D45-1A5B1FB538A7}"/>
    <dgm:cxn modelId="{392F8A62-AE5C-4788-B432-5E729BB6E6D0}" type="presOf" srcId="{13992C2C-AA17-4B53-B046-5C0FD2B8041B}" destId="{F05AB6BD-3AB3-459B-95BE-D1E3FC0A5CAA}" srcOrd="0" destOrd="0" presId="urn:microsoft.com/office/officeart/2018/2/layout/IconLabelList"/>
    <dgm:cxn modelId="{EAEDE563-C5D4-436E-BAD7-E410C4129B88}" type="presOf" srcId="{7944697C-1B1A-4544-8866-3024B707D47F}" destId="{E02B3374-CC15-4F5C-807D-C485AA418BF5}" srcOrd="0" destOrd="0" presId="urn:microsoft.com/office/officeart/2018/2/layout/IconLabelList"/>
    <dgm:cxn modelId="{71FF6389-BD13-46A2-A1B0-117364C7928F}" type="presOf" srcId="{B8DB9715-524B-4F5B-9C95-9ACAAA62CC19}" destId="{BD042203-C203-4843-8EFC-7F98E95A97D1}" srcOrd="0" destOrd="0" presId="urn:microsoft.com/office/officeart/2018/2/layout/IconLabelList"/>
    <dgm:cxn modelId="{DB6CC9A4-53A2-4DA8-96C5-8DCEED5B3440}" srcId="{13992C2C-AA17-4B53-B046-5C0FD2B8041B}" destId="{7944697C-1B1A-4544-8866-3024B707D47F}" srcOrd="0" destOrd="0" parTransId="{1E1C1AC1-88A4-4844-9532-49230A96D6BA}" sibTransId="{71B92827-2867-48DB-AB06-EDEDF00E4992}"/>
    <dgm:cxn modelId="{311BD3DA-3906-46F9-AFD2-D8935B866514}" type="presOf" srcId="{044587C1-1862-4E61-9F85-E7A597523D1C}" destId="{70B8F008-A8C8-4AF7-ADD3-FF23C1D6B66C}" srcOrd="0" destOrd="0" presId="urn:microsoft.com/office/officeart/2018/2/layout/IconLabelList"/>
    <dgm:cxn modelId="{2A3535EB-2B43-45AF-91C4-2E0DFB5A5330}" srcId="{13992C2C-AA17-4B53-B046-5C0FD2B8041B}" destId="{5A9ED118-8B3B-43DE-86C3-526B84E5D3A8}" srcOrd="2" destOrd="0" parTransId="{DBEC4DC0-C54D-4659-9FB4-659B446D62C3}" sibTransId="{22D90FBD-00B8-4723-9843-DC59A91C2A8A}"/>
    <dgm:cxn modelId="{66BD29D5-3155-4912-A6B6-E1E8AC06A478}" type="presParOf" srcId="{F05AB6BD-3AB3-459B-95BE-D1E3FC0A5CAA}" destId="{FF6182EF-0436-4C12-A0CB-380F85FCEC8E}" srcOrd="0" destOrd="0" presId="urn:microsoft.com/office/officeart/2018/2/layout/IconLabelList"/>
    <dgm:cxn modelId="{CCE1B765-6354-4E24-AD4D-1D231A3654A7}" type="presParOf" srcId="{FF6182EF-0436-4C12-A0CB-380F85FCEC8E}" destId="{96F0B3C2-5807-40D7-8762-C91EE3F7E5C7}" srcOrd="0" destOrd="0" presId="urn:microsoft.com/office/officeart/2018/2/layout/IconLabelList"/>
    <dgm:cxn modelId="{9B4B7F3E-714A-475E-869B-4EE13EC61903}" type="presParOf" srcId="{FF6182EF-0436-4C12-A0CB-380F85FCEC8E}" destId="{462513E2-30ED-4F4D-AB74-6F20D30ADDBE}" srcOrd="1" destOrd="0" presId="urn:microsoft.com/office/officeart/2018/2/layout/IconLabelList"/>
    <dgm:cxn modelId="{C44CBA76-4912-4CAB-B1FD-6F72B289902C}" type="presParOf" srcId="{FF6182EF-0436-4C12-A0CB-380F85FCEC8E}" destId="{E02B3374-CC15-4F5C-807D-C485AA418BF5}" srcOrd="2" destOrd="0" presId="urn:microsoft.com/office/officeart/2018/2/layout/IconLabelList"/>
    <dgm:cxn modelId="{4CFE4D96-AB7F-4B3D-BD91-ADA4D06B8809}" type="presParOf" srcId="{F05AB6BD-3AB3-459B-95BE-D1E3FC0A5CAA}" destId="{56605C95-8DAC-4981-ACD7-90D4081F4E90}" srcOrd="1" destOrd="0" presId="urn:microsoft.com/office/officeart/2018/2/layout/IconLabelList"/>
    <dgm:cxn modelId="{E477E45F-126B-411D-B15E-066F0A52BF16}" type="presParOf" srcId="{F05AB6BD-3AB3-459B-95BE-D1E3FC0A5CAA}" destId="{F028ABC0-C471-45A8-877A-1D1EFDB57A51}" srcOrd="2" destOrd="0" presId="urn:microsoft.com/office/officeart/2018/2/layout/IconLabelList"/>
    <dgm:cxn modelId="{25781F4D-EDF3-454E-A04C-220DDD71708D}" type="presParOf" srcId="{F028ABC0-C471-45A8-877A-1D1EFDB57A51}" destId="{B36A52F2-AE87-45EE-8FD7-B98A8CFEAC21}" srcOrd="0" destOrd="0" presId="urn:microsoft.com/office/officeart/2018/2/layout/IconLabelList"/>
    <dgm:cxn modelId="{4FC3040C-5E02-45F8-9B2B-90A9DACD8F74}" type="presParOf" srcId="{F028ABC0-C471-45A8-877A-1D1EFDB57A51}" destId="{B1072522-F8AD-454A-A1A5-6F77AE9030B4}" srcOrd="1" destOrd="0" presId="urn:microsoft.com/office/officeart/2018/2/layout/IconLabelList"/>
    <dgm:cxn modelId="{B86C2A11-E9BC-460A-9D7B-B18DB558A8EF}" type="presParOf" srcId="{F028ABC0-C471-45A8-877A-1D1EFDB57A51}" destId="{BD042203-C203-4843-8EFC-7F98E95A97D1}" srcOrd="2" destOrd="0" presId="urn:microsoft.com/office/officeart/2018/2/layout/IconLabelList"/>
    <dgm:cxn modelId="{C47BC4A9-CB32-4CDA-8151-F01549BEB879}" type="presParOf" srcId="{F05AB6BD-3AB3-459B-95BE-D1E3FC0A5CAA}" destId="{12868C15-0022-4B16-9DFF-3179A7C739E9}" srcOrd="3" destOrd="0" presId="urn:microsoft.com/office/officeart/2018/2/layout/IconLabelList"/>
    <dgm:cxn modelId="{F0DEBABF-5706-44A0-AAE1-F1029D7C4C1B}" type="presParOf" srcId="{F05AB6BD-3AB3-459B-95BE-D1E3FC0A5CAA}" destId="{44CB461E-5907-4814-8CB3-1CB2F52DC516}" srcOrd="4" destOrd="0" presId="urn:microsoft.com/office/officeart/2018/2/layout/IconLabelList"/>
    <dgm:cxn modelId="{51FDD53B-B629-436D-A32B-3C89C12C67E9}" type="presParOf" srcId="{44CB461E-5907-4814-8CB3-1CB2F52DC516}" destId="{837B1F08-806B-45B5-A437-501AF8C8E752}" srcOrd="0" destOrd="0" presId="urn:microsoft.com/office/officeart/2018/2/layout/IconLabelList"/>
    <dgm:cxn modelId="{BF89FCBF-BCFB-4FD4-9B28-9BB46AA897E7}" type="presParOf" srcId="{44CB461E-5907-4814-8CB3-1CB2F52DC516}" destId="{989EC938-EB5F-4FF6-9175-4181C20CBA47}" srcOrd="1" destOrd="0" presId="urn:microsoft.com/office/officeart/2018/2/layout/IconLabelList"/>
    <dgm:cxn modelId="{AB060A3C-2CB8-46A0-849D-AB73473AB8F3}" type="presParOf" srcId="{44CB461E-5907-4814-8CB3-1CB2F52DC516}" destId="{43664069-5F25-402C-A38E-A5C1877AB43B}" srcOrd="2" destOrd="0" presId="urn:microsoft.com/office/officeart/2018/2/layout/IconLabelList"/>
    <dgm:cxn modelId="{690C79BF-EE1D-47B8-B125-8C5E3B18CAE5}" type="presParOf" srcId="{F05AB6BD-3AB3-459B-95BE-D1E3FC0A5CAA}" destId="{C3A7D4F3-E65B-4F33-837D-C7493B0C10C3}" srcOrd="5" destOrd="0" presId="urn:microsoft.com/office/officeart/2018/2/layout/IconLabelList"/>
    <dgm:cxn modelId="{A204F310-AAF6-43AC-8665-D89FEB584901}" type="presParOf" srcId="{F05AB6BD-3AB3-459B-95BE-D1E3FC0A5CAA}" destId="{FB304177-9A42-4BAC-997C-39C68D8CBB4D}" srcOrd="6" destOrd="0" presId="urn:microsoft.com/office/officeart/2018/2/layout/IconLabelList"/>
    <dgm:cxn modelId="{59A6E9F8-D433-4A21-8B56-AC347682BBC0}" type="presParOf" srcId="{FB304177-9A42-4BAC-997C-39C68D8CBB4D}" destId="{BFCCBB18-8166-4B4D-B3C3-B6304F3758C7}" srcOrd="0" destOrd="0" presId="urn:microsoft.com/office/officeart/2018/2/layout/IconLabelList"/>
    <dgm:cxn modelId="{BA912A6F-0478-4967-9718-21D95594F3F7}" type="presParOf" srcId="{FB304177-9A42-4BAC-997C-39C68D8CBB4D}" destId="{8A557344-C960-4771-A381-1000ED093FB3}" srcOrd="1" destOrd="0" presId="urn:microsoft.com/office/officeart/2018/2/layout/IconLabelList"/>
    <dgm:cxn modelId="{CB966D2D-4EC6-478D-A7E4-918608BD88DA}" type="presParOf" srcId="{FB304177-9A42-4BAC-997C-39C68D8CBB4D}" destId="{70B8F008-A8C8-4AF7-ADD3-FF23C1D6B66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3E2F4A-8978-438E-9002-7FCF8A0B89EF}">
      <dsp:nvSpPr>
        <dsp:cNvPr id="0" name=""/>
        <dsp:cNvSpPr/>
      </dsp:nvSpPr>
      <dsp:spPr>
        <a:xfrm>
          <a:off x="1822068" y="98219"/>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CEA783-4494-4AFE-A83F-BB5E7655A7AF}">
      <dsp:nvSpPr>
        <dsp:cNvPr id="0" name=""/>
        <dsp:cNvSpPr/>
      </dsp:nvSpPr>
      <dsp:spPr>
        <a:xfrm>
          <a:off x="418068" y="1788145"/>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Core Technology</a:t>
          </a:r>
        </a:p>
      </dsp:txBody>
      <dsp:txXfrm>
        <a:off x="418068" y="1788145"/>
        <a:ext cx="4320000" cy="648000"/>
      </dsp:txXfrm>
    </dsp:sp>
    <dsp:sp modelId="{ED020B67-03B4-4918-BDBC-6F0615D39F75}">
      <dsp:nvSpPr>
        <dsp:cNvPr id="0" name=""/>
        <dsp:cNvSpPr/>
      </dsp:nvSpPr>
      <dsp:spPr>
        <a:xfrm>
          <a:off x="418068" y="2518901"/>
          <a:ext cx="4320000" cy="1717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YOLOv5 </a:t>
          </a:r>
        </a:p>
        <a:p>
          <a:pPr marL="0" lvl="0" indent="0" algn="ctr" defTabSz="755650">
            <a:lnSpc>
              <a:spcPct val="100000"/>
            </a:lnSpc>
            <a:spcBef>
              <a:spcPct val="0"/>
            </a:spcBef>
            <a:spcAft>
              <a:spcPct val="35000"/>
            </a:spcAft>
            <a:buNone/>
          </a:pPr>
          <a:r>
            <a:rPr lang="en-US" sz="1700" kern="1200"/>
            <a:t>Pytorch</a:t>
          </a:r>
        </a:p>
      </dsp:txBody>
      <dsp:txXfrm>
        <a:off x="418068" y="2518901"/>
        <a:ext cx="4320000" cy="1717134"/>
      </dsp:txXfrm>
    </dsp:sp>
    <dsp:sp modelId="{C9AD5640-6AC7-4EB7-8FC5-7BE5817A4474}">
      <dsp:nvSpPr>
        <dsp:cNvPr id="0" name=""/>
        <dsp:cNvSpPr/>
      </dsp:nvSpPr>
      <dsp:spPr>
        <a:xfrm>
          <a:off x="6898068" y="98219"/>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BA461F-C731-4A8A-96A3-A478F6D7AEBC}">
      <dsp:nvSpPr>
        <dsp:cNvPr id="0" name=""/>
        <dsp:cNvSpPr/>
      </dsp:nvSpPr>
      <dsp:spPr>
        <a:xfrm>
          <a:off x="5494068" y="1788145"/>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For web app</a:t>
          </a:r>
        </a:p>
      </dsp:txBody>
      <dsp:txXfrm>
        <a:off x="5494068" y="1788145"/>
        <a:ext cx="4320000" cy="648000"/>
      </dsp:txXfrm>
    </dsp:sp>
    <dsp:sp modelId="{73CC63A1-ACB6-4697-9BAE-6D87A24C96A8}">
      <dsp:nvSpPr>
        <dsp:cNvPr id="0" name=""/>
        <dsp:cNvSpPr/>
      </dsp:nvSpPr>
      <dsp:spPr>
        <a:xfrm>
          <a:off x="5494068" y="2518901"/>
          <a:ext cx="4320000" cy="1717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Flask</a:t>
          </a:r>
        </a:p>
        <a:p>
          <a:pPr marL="0" lvl="0" indent="0" algn="ctr" defTabSz="755650">
            <a:lnSpc>
              <a:spcPct val="100000"/>
            </a:lnSpc>
            <a:spcBef>
              <a:spcPct val="0"/>
            </a:spcBef>
            <a:spcAft>
              <a:spcPct val="35000"/>
            </a:spcAft>
            <a:buNone/>
          </a:pPr>
          <a:r>
            <a:rPr lang="en-US" sz="1700" kern="1200"/>
            <a:t>Pytorch</a:t>
          </a:r>
        </a:p>
        <a:p>
          <a:pPr marL="0" lvl="0" indent="0" algn="ctr" defTabSz="755650">
            <a:lnSpc>
              <a:spcPct val="100000"/>
            </a:lnSpc>
            <a:spcBef>
              <a:spcPct val="0"/>
            </a:spcBef>
            <a:spcAft>
              <a:spcPct val="35000"/>
            </a:spcAft>
            <a:buNone/>
          </a:pPr>
          <a:r>
            <a:rPr lang="en-US" sz="1700" kern="1200"/>
            <a:t>OpenCV</a:t>
          </a:r>
        </a:p>
        <a:p>
          <a:pPr marL="0" lvl="0" indent="0" algn="ctr" defTabSz="755650">
            <a:lnSpc>
              <a:spcPct val="100000"/>
            </a:lnSpc>
            <a:spcBef>
              <a:spcPct val="0"/>
            </a:spcBef>
            <a:spcAft>
              <a:spcPct val="35000"/>
            </a:spcAft>
            <a:buNone/>
          </a:pPr>
          <a:r>
            <a:rPr lang="en-US" sz="1700" kern="1200"/>
            <a:t>Javascript</a:t>
          </a:r>
        </a:p>
        <a:p>
          <a:pPr marL="0" lvl="0" indent="0" algn="ctr" defTabSz="755650">
            <a:lnSpc>
              <a:spcPct val="100000"/>
            </a:lnSpc>
            <a:spcBef>
              <a:spcPct val="0"/>
            </a:spcBef>
            <a:spcAft>
              <a:spcPct val="35000"/>
            </a:spcAft>
            <a:buNone/>
          </a:pPr>
          <a:r>
            <a:rPr lang="en-US" sz="1700" kern="1200"/>
            <a:t>HTML/CSS</a:t>
          </a:r>
        </a:p>
      </dsp:txBody>
      <dsp:txXfrm>
        <a:off x="5494068" y="2518901"/>
        <a:ext cx="4320000" cy="17171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F0B3C2-5807-40D7-8762-C91EE3F7E5C7}">
      <dsp:nvSpPr>
        <dsp:cNvPr id="0" name=""/>
        <dsp:cNvSpPr/>
      </dsp:nvSpPr>
      <dsp:spPr>
        <a:xfrm>
          <a:off x="752566" y="1045320"/>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2B3374-CC15-4F5C-807D-C485AA418BF5}">
      <dsp:nvSpPr>
        <dsp:cNvPr id="0" name=""/>
        <dsp:cNvSpPr/>
      </dsp:nvSpPr>
      <dsp:spPr>
        <a:xfrm>
          <a:off x="10068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rtl="0">
            <a:lnSpc>
              <a:spcPct val="90000"/>
            </a:lnSpc>
            <a:spcBef>
              <a:spcPct val="0"/>
            </a:spcBef>
            <a:spcAft>
              <a:spcPct val="35000"/>
            </a:spcAft>
            <a:buNone/>
          </a:pPr>
          <a:r>
            <a:rPr lang="en-US" sz="1300" kern="1200" dirty="0"/>
            <a:t>50 epochs completed </a:t>
          </a:r>
          <a:r>
            <a:rPr lang="en-US" sz="1300" kern="1200" dirty="0">
              <a:latin typeface="Aptos Display" panose="020F0302020204030204"/>
            </a:rPr>
            <a:t>around 3 hours</a:t>
          </a:r>
          <a:endParaRPr lang="en-US" sz="1300" kern="1200" dirty="0"/>
        </a:p>
      </dsp:txBody>
      <dsp:txXfrm>
        <a:off x="100682" y="2427484"/>
        <a:ext cx="2370489" cy="720000"/>
      </dsp:txXfrm>
    </dsp:sp>
    <dsp:sp modelId="{B36A52F2-AE87-45EE-8FD7-B98A8CFEAC21}">
      <dsp:nvSpPr>
        <dsp:cNvPr id="0" name=""/>
        <dsp:cNvSpPr/>
      </dsp:nvSpPr>
      <dsp:spPr>
        <a:xfrm>
          <a:off x="3537891" y="1045320"/>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042203-C203-4843-8EFC-7F98E95A97D1}">
      <dsp:nvSpPr>
        <dsp:cNvPr id="0" name=""/>
        <dsp:cNvSpPr/>
      </dsp:nvSpPr>
      <dsp:spPr>
        <a:xfrm>
          <a:off x="288600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rtl="0">
            <a:lnSpc>
              <a:spcPct val="90000"/>
            </a:lnSpc>
            <a:spcBef>
              <a:spcPct val="0"/>
            </a:spcBef>
            <a:spcAft>
              <a:spcPct val="35000"/>
            </a:spcAft>
            <a:buNone/>
          </a:pPr>
          <a:r>
            <a:rPr lang="en-US" sz="1300" kern="1200" dirty="0"/>
            <a:t>Fast training time indicates efficient GPU utilization (likely </a:t>
          </a:r>
          <a:r>
            <a:rPr lang="en-US" sz="1300" kern="1200" dirty="0">
              <a:latin typeface="Aptos Display" panose="020F0302020204030204"/>
            </a:rPr>
            <a:t>my RTX</a:t>
          </a:r>
          <a:r>
            <a:rPr lang="en-US" sz="1300" kern="1200" dirty="0"/>
            <a:t> 4070)</a:t>
          </a:r>
        </a:p>
      </dsp:txBody>
      <dsp:txXfrm>
        <a:off x="2886007" y="2427484"/>
        <a:ext cx="2370489" cy="720000"/>
      </dsp:txXfrm>
    </dsp:sp>
    <dsp:sp modelId="{837B1F08-806B-45B5-A437-501AF8C8E752}">
      <dsp:nvSpPr>
        <dsp:cNvPr id="0" name=""/>
        <dsp:cNvSpPr/>
      </dsp:nvSpPr>
      <dsp:spPr>
        <a:xfrm>
          <a:off x="6323216" y="1045320"/>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664069-5F25-402C-A38E-A5C1877AB43B}">
      <dsp:nvSpPr>
        <dsp:cNvPr id="0" name=""/>
        <dsp:cNvSpPr/>
      </dsp:nvSpPr>
      <dsp:spPr>
        <a:xfrm>
          <a:off x="567133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dirty="0"/>
            <a:t>Model size: 14.5MB (YOLOv5s small variant)</a:t>
          </a:r>
        </a:p>
      </dsp:txBody>
      <dsp:txXfrm>
        <a:off x="5671332" y="2427484"/>
        <a:ext cx="2370489" cy="720000"/>
      </dsp:txXfrm>
    </dsp:sp>
    <dsp:sp modelId="{BFCCBB18-8166-4B4D-B3C3-B6304F3758C7}">
      <dsp:nvSpPr>
        <dsp:cNvPr id="0" name=""/>
        <dsp:cNvSpPr/>
      </dsp:nvSpPr>
      <dsp:spPr>
        <a:xfrm>
          <a:off x="9108541" y="1045320"/>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B8F008-A8C8-4AF7-ADD3-FF23C1D6B66C}">
      <dsp:nvSpPr>
        <dsp:cNvPr id="0" name=""/>
        <dsp:cNvSpPr/>
      </dsp:nvSpPr>
      <dsp:spPr>
        <a:xfrm>
          <a:off x="845665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dirty="0"/>
            <a:t>Architecture: 157 layers, 7.04M parameters, 15.8 GFLOPs (suitable for real-time detection)</a:t>
          </a:r>
        </a:p>
      </dsp:txBody>
      <dsp:txXfrm>
        <a:off x="8456657" y="2427484"/>
        <a:ext cx="2370489"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256C99-C9AE-48AE-8F70-B1984B04657F}" type="datetimeFigureOut">
              <a:t>6/8/2025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E8376C-8B06-4159-B8C0-BB5826690EDF}" type="slidenum">
              <a:t>‹#›</a:t>
            </a:fld>
            <a:endParaRPr lang="en-US"/>
          </a:p>
        </p:txBody>
      </p:sp>
    </p:spTree>
    <p:extLst>
      <p:ext uri="{BB962C8B-B14F-4D97-AF65-F5344CB8AC3E}">
        <p14:creationId xmlns:p14="http://schemas.microsoft.com/office/powerpoint/2010/main" val="2193779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CA" dirty="0">
                <a:ea typeface="Calibri"/>
                <a:cs typeface="Calibri"/>
              </a:rPr>
              <a:t>Hello guys,</a:t>
            </a:r>
          </a:p>
          <a:p>
            <a:pPr algn="just"/>
            <a:r>
              <a:rPr lang="en-CA" dirty="0">
                <a:ea typeface="Calibri"/>
                <a:cs typeface="Calibri"/>
              </a:rPr>
              <a:t>First of all good morning.</a:t>
            </a:r>
          </a:p>
          <a:p>
            <a:pPr algn="just"/>
            <a:r>
              <a:rPr lang="en-CA" dirty="0">
                <a:ea typeface="Calibri"/>
                <a:cs typeface="Calibri"/>
              </a:rPr>
              <a:t>So today I am going to present on project title.</a:t>
            </a:r>
          </a:p>
          <a:p>
            <a:pPr algn="just"/>
            <a:r>
              <a:rPr lang="en-CA" dirty="0">
                <a:ea typeface="Calibri"/>
                <a:cs typeface="Calibri"/>
              </a:rPr>
              <a:t>Subject is Subject Name,</a:t>
            </a:r>
          </a:p>
          <a:p>
            <a:pPr algn="just"/>
            <a:r>
              <a:rPr lang="en-CA" dirty="0">
                <a:ea typeface="Calibri"/>
                <a:cs typeface="Calibri"/>
              </a:rPr>
              <a:t>I would like to thank our professor for giving us this </a:t>
            </a:r>
            <a:r>
              <a:rPr lang="en-CA" dirty="0" err="1">
                <a:ea typeface="Calibri"/>
                <a:cs typeface="Calibri"/>
              </a:rPr>
              <a:t>oppurtunity</a:t>
            </a:r>
            <a:r>
              <a:rPr lang="en-CA" dirty="0">
                <a:ea typeface="Calibri"/>
                <a:cs typeface="Calibri"/>
              </a:rPr>
              <a:t>.</a:t>
            </a:r>
          </a:p>
          <a:p>
            <a:pPr algn="just"/>
            <a:r>
              <a:rPr lang="en-CA" dirty="0">
                <a:ea typeface="Calibri"/>
                <a:cs typeface="Calibri"/>
              </a:rPr>
              <a:t>I can already see some tired faces come on guys there is still long way to go and hear </a:t>
            </a:r>
            <a:r>
              <a:rPr lang="en-CA" dirty="0" err="1">
                <a:ea typeface="Calibri"/>
                <a:cs typeface="Calibri"/>
              </a:rPr>
              <a:t>everyones</a:t>
            </a:r>
            <a:r>
              <a:rPr lang="en-CA" dirty="0">
                <a:ea typeface="Calibri"/>
                <a:cs typeface="Calibri"/>
              </a:rPr>
              <a:t> presentation.</a:t>
            </a:r>
          </a:p>
          <a:p>
            <a:pPr algn="just"/>
            <a:r>
              <a:rPr lang="en-CA">
                <a:ea typeface="Calibri"/>
                <a:cs typeface="Calibri"/>
              </a:rPr>
              <a:t>Hemin all good no you saw your watch probably thinking when this guy is </a:t>
            </a:r>
            <a:r>
              <a:rPr lang="en-CA" err="1">
                <a:ea typeface="Calibri"/>
                <a:cs typeface="Calibri"/>
              </a:rPr>
              <a:t>gonna</a:t>
            </a:r>
            <a:r>
              <a:rPr lang="en-CA">
                <a:ea typeface="Calibri"/>
                <a:cs typeface="Calibri"/>
              </a:rPr>
              <a:t> complete the presentation.</a:t>
            </a:r>
          </a:p>
          <a:p>
            <a:pPr algn="just"/>
            <a:r>
              <a:rPr lang="en-CA" dirty="0">
                <a:ea typeface="Calibri"/>
                <a:cs typeface="Calibri"/>
              </a:rPr>
              <a:t>And yeah of course I will be presenting this project to you guys so yeah you all are stuck with me for next 15 minutes.</a:t>
            </a:r>
          </a:p>
          <a:p>
            <a:pPr algn="just"/>
            <a:r>
              <a:rPr lang="en-CA" dirty="0">
                <a:ea typeface="Calibri"/>
                <a:cs typeface="Calibri"/>
              </a:rPr>
              <a:t>Okay so lets start the presentation without wasting any more time.</a:t>
            </a:r>
          </a:p>
        </p:txBody>
      </p:sp>
      <p:sp>
        <p:nvSpPr>
          <p:cNvPr id="4" name="Slide Number Placeholder 3"/>
          <p:cNvSpPr>
            <a:spLocks noGrp="1"/>
          </p:cNvSpPr>
          <p:nvPr>
            <p:ph type="sldNum" sz="quarter" idx="5"/>
          </p:nvPr>
        </p:nvSpPr>
        <p:spPr/>
        <p:txBody>
          <a:bodyPr/>
          <a:lstStyle/>
          <a:p>
            <a:fld id="{1077917C-8020-473B-8A4A-5C90BE7AFA33}" type="slidenum">
              <a:rPr lang="en-CA" smtClean="0"/>
              <a:t>1</a:t>
            </a:fld>
            <a:endParaRPr lang="en-CA"/>
          </a:p>
        </p:txBody>
      </p:sp>
    </p:spTree>
    <p:extLst>
      <p:ext uri="{BB962C8B-B14F-4D97-AF65-F5344CB8AC3E}">
        <p14:creationId xmlns:p14="http://schemas.microsoft.com/office/powerpoint/2010/main" val="3579083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So these are the things that we </a:t>
            </a:r>
            <a:r>
              <a:rPr lang="en-US" dirty="0" err="1">
                <a:ea typeface="Calibri"/>
                <a:cs typeface="Calibri"/>
              </a:rPr>
              <a:t>gonna</a:t>
            </a:r>
            <a:r>
              <a:rPr lang="en-US" dirty="0">
                <a:ea typeface="Calibri"/>
                <a:cs typeface="Calibri"/>
              </a:rPr>
              <a:t> go through in the these presentation</a:t>
            </a:r>
          </a:p>
          <a:p>
            <a:r>
              <a:rPr lang="en-US" dirty="0">
                <a:ea typeface="Calibri"/>
                <a:cs typeface="Calibri"/>
              </a:rPr>
              <a:t>We will start with the problem statement and how I got motivation to create this project</a:t>
            </a:r>
          </a:p>
          <a:p>
            <a:r>
              <a:rPr lang="en-US" dirty="0">
                <a:ea typeface="Calibri"/>
                <a:cs typeface="Calibri"/>
              </a:rPr>
              <a:t>Technology Used when creating the project.</a:t>
            </a:r>
          </a:p>
          <a:p>
            <a:r>
              <a:rPr lang="en-US" dirty="0">
                <a:ea typeface="Calibri"/>
                <a:cs typeface="Calibri"/>
              </a:rPr>
              <a:t>The methodology how I trained my model what hyperparameters I used to train the model and regarding the dataset that I have used to train the model.</a:t>
            </a:r>
          </a:p>
          <a:p>
            <a:r>
              <a:rPr lang="en-US" dirty="0">
                <a:ea typeface="Calibri"/>
                <a:cs typeface="Calibri"/>
              </a:rPr>
              <a:t>Next we are going to discuss about the results graphs what I got when I trained my model and tested it on testing images</a:t>
            </a:r>
          </a:p>
          <a:p>
            <a:r>
              <a:rPr lang="en-US" dirty="0">
                <a:ea typeface="Calibri"/>
                <a:cs typeface="Calibri"/>
              </a:rPr>
              <a:t>Last but not least a demo of how my project look likes and you will be able to see some real time detection of the </a:t>
            </a:r>
            <a:r>
              <a:rPr lang="en-US" dirty="0" err="1">
                <a:ea typeface="Calibri"/>
                <a:cs typeface="Calibri"/>
              </a:rPr>
              <a:t>ppe</a:t>
            </a:r>
            <a:r>
              <a:rPr lang="en-US" dirty="0">
                <a:ea typeface="Calibri"/>
                <a:cs typeface="Calibri"/>
              </a:rPr>
              <a:t>(personal protective equipment). </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78E8376C-8B06-4159-B8C0-BB5826690EDF}" type="slidenum">
              <a:rPr lang="en-US"/>
              <a:t>2</a:t>
            </a:fld>
            <a:endParaRPr lang="en-US"/>
          </a:p>
        </p:txBody>
      </p:sp>
    </p:spTree>
    <p:extLst>
      <p:ext uri="{BB962C8B-B14F-4D97-AF65-F5344CB8AC3E}">
        <p14:creationId xmlns:p14="http://schemas.microsoft.com/office/powerpoint/2010/main" val="3997932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Before Starting with first part of my presentation can I please get a raise of hand how many of you witness unsafe PPE practices.</a:t>
            </a:r>
          </a:p>
          <a:p>
            <a:endParaRPr lang="en-US" dirty="0">
              <a:ea typeface="Calibri"/>
              <a:cs typeface="Calibri"/>
            </a:endParaRPr>
          </a:p>
          <a:p>
            <a:r>
              <a:rPr lang="en-US" dirty="0">
                <a:ea typeface="Calibri"/>
                <a:cs typeface="Calibri"/>
              </a:rPr>
              <a:t>As a Home Depot associate I witness daily safety risks that could be prevented with better </a:t>
            </a:r>
            <a:r>
              <a:rPr lang="en-US" dirty="0" err="1">
                <a:ea typeface="Calibri"/>
                <a:cs typeface="Calibri"/>
              </a:rPr>
              <a:t>ppe</a:t>
            </a:r>
            <a:r>
              <a:rPr lang="en-US" dirty="0">
                <a:ea typeface="Calibri"/>
                <a:cs typeface="Calibri"/>
              </a:rPr>
              <a:t> compliance.</a:t>
            </a:r>
          </a:p>
          <a:p>
            <a:r>
              <a:rPr lang="en-US" dirty="0">
                <a:ea typeface="Calibri"/>
                <a:cs typeface="Calibri"/>
              </a:rPr>
              <a:t>This project was born from the real world issues that we witness daily and a deep commitment to protecting our team or work colleagues.</a:t>
            </a:r>
          </a:p>
          <a:p>
            <a:r>
              <a:rPr lang="en-US" dirty="0">
                <a:ea typeface="Calibri"/>
                <a:cs typeface="Calibri"/>
              </a:rPr>
              <a:t>So this are the reason I built helmet and safety gear detection.</a:t>
            </a:r>
          </a:p>
          <a:p>
            <a:endParaRPr lang="en-US" dirty="0">
              <a:ea typeface="Calibri"/>
              <a:cs typeface="Calibri"/>
            </a:endParaRPr>
          </a:p>
          <a:p>
            <a:r>
              <a:rPr lang="en-US" dirty="0">
                <a:ea typeface="Calibri"/>
                <a:cs typeface="Calibri"/>
              </a:rPr>
              <a:t>1st point</a:t>
            </a:r>
          </a:p>
          <a:p>
            <a:r>
              <a:rPr lang="en-US" dirty="0">
                <a:ea typeface="Calibri"/>
                <a:cs typeface="Calibri"/>
              </a:rPr>
              <a:t>Many times I notice that seasonal workers often skip </a:t>
            </a:r>
            <a:r>
              <a:rPr lang="en-US" dirty="0" err="1">
                <a:ea typeface="Calibri"/>
                <a:cs typeface="Calibri"/>
              </a:rPr>
              <a:t>ppe</a:t>
            </a:r>
            <a:r>
              <a:rPr lang="en-US" dirty="0">
                <a:ea typeface="Calibri"/>
                <a:cs typeface="Calibri"/>
              </a:rPr>
              <a:t> during rush hours, risking object falls , cuts or even worse.</a:t>
            </a:r>
          </a:p>
          <a:p>
            <a:r>
              <a:rPr lang="en-US" dirty="0">
                <a:ea typeface="Calibri"/>
                <a:cs typeface="Calibri"/>
              </a:rPr>
              <a:t>We can prevent this if we had real time alerts so that the injury might never have happened</a:t>
            </a:r>
          </a:p>
          <a:p>
            <a:endParaRPr lang="en-US" dirty="0">
              <a:ea typeface="Calibri"/>
              <a:cs typeface="Calibri"/>
            </a:endParaRPr>
          </a:p>
          <a:p>
            <a:r>
              <a:rPr lang="en-US" dirty="0">
                <a:ea typeface="Calibri"/>
                <a:cs typeface="Calibri"/>
              </a:rPr>
              <a:t>2nd Point</a:t>
            </a:r>
          </a:p>
          <a:p>
            <a:r>
              <a:rPr lang="en-US" dirty="0">
                <a:ea typeface="Calibri"/>
                <a:cs typeface="Calibri"/>
              </a:rPr>
              <a:t>Supervisors can't keep watch in every aisle, department especially during the peak hours</a:t>
            </a:r>
          </a:p>
          <a:p>
            <a:r>
              <a:rPr lang="en-US" dirty="0">
                <a:ea typeface="Calibri"/>
                <a:cs typeface="Calibri"/>
              </a:rPr>
              <a:t>Safety audits are reactive checking the camera making a report after the incident already happened instead of proactive</a:t>
            </a:r>
          </a:p>
          <a:p>
            <a:r>
              <a:rPr lang="en-US" dirty="0">
                <a:ea typeface="Calibri"/>
                <a:cs typeface="Calibri"/>
              </a:rPr>
              <a:t>We need some one that keeps an eye out and never blinks.</a:t>
            </a:r>
          </a:p>
          <a:p>
            <a:endParaRPr lang="en-US" dirty="0">
              <a:ea typeface="Calibri"/>
              <a:cs typeface="Calibri"/>
            </a:endParaRPr>
          </a:p>
          <a:p>
            <a:r>
              <a:rPr lang="en-US" dirty="0">
                <a:ea typeface="Calibri"/>
                <a:cs typeface="Calibri"/>
              </a:rPr>
              <a:t>3rd point</a:t>
            </a:r>
          </a:p>
          <a:p>
            <a:r>
              <a:rPr lang="en-US" dirty="0">
                <a:ea typeface="Calibri"/>
                <a:cs typeface="Calibri"/>
              </a:rPr>
              <a:t>Many times supervisor can also face specific challenges like if we talk about our region in regina in winter times it gets extreme cold and due to that many employees wear bulky clothing, making </a:t>
            </a:r>
            <a:r>
              <a:rPr lang="en-US" dirty="0" err="1">
                <a:ea typeface="Calibri"/>
                <a:cs typeface="Calibri"/>
              </a:rPr>
              <a:t>ppe</a:t>
            </a:r>
            <a:r>
              <a:rPr lang="en-US" dirty="0">
                <a:ea typeface="Calibri"/>
                <a:cs typeface="Calibri"/>
              </a:rPr>
              <a:t> harder to spot</a:t>
            </a:r>
          </a:p>
          <a:p>
            <a:r>
              <a:rPr lang="en-US" dirty="0">
                <a:ea typeface="Calibri"/>
                <a:cs typeface="Calibri"/>
              </a:rPr>
              <a:t>This just isn't about rules this is about the protection of our family, friends and colleagues.</a:t>
            </a:r>
          </a:p>
        </p:txBody>
      </p:sp>
      <p:sp>
        <p:nvSpPr>
          <p:cNvPr id="4" name="Slide Number Placeholder 3"/>
          <p:cNvSpPr>
            <a:spLocks noGrp="1"/>
          </p:cNvSpPr>
          <p:nvPr>
            <p:ph type="sldNum" sz="quarter" idx="5"/>
          </p:nvPr>
        </p:nvSpPr>
        <p:spPr/>
        <p:txBody>
          <a:bodyPr/>
          <a:lstStyle/>
          <a:p>
            <a:fld id="{78E8376C-8B06-4159-B8C0-BB5826690EDF}" type="slidenum">
              <a:rPr lang="en-US"/>
              <a:t>3</a:t>
            </a:fld>
            <a:endParaRPr lang="en-US"/>
          </a:p>
        </p:txBody>
      </p:sp>
    </p:spTree>
    <p:extLst>
      <p:ext uri="{BB962C8B-B14F-4D97-AF65-F5344CB8AC3E}">
        <p14:creationId xmlns:p14="http://schemas.microsoft.com/office/powerpoint/2010/main" val="2308470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Read out the whole slide first</a:t>
            </a:r>
          </a:p>
          <a:p>
            <a:endParaRPr lang="en-US" dirty="0">
              <a:ea typeface="Calibri"/>
              <a:cs typeface="Calibri"/>
            </a:endParaRPr>
          </a:p>
          <a:p>
            <a:r>
              <a:rPr lang="en-US" dirty="0">
                <a:ea typeface="Calibri"/>
                <a:cs typeface="Calibri"/>
              </a:rPr>
              <a:t>Now you guys must be thinking why I used yolov5 instead of yolov8 that is the newest version, the thing is that is some aspects yolov5 outperforms yolov8 one of the example:</a:t>
            </a:r>
          </a:p>
          <a:p>
            <a:r>
              <a:rPr lang="en-US" dirty="0">
                <a:ea typeface="Calibri"/>
                <a:cs typeface="Calibri"/>
              </a:rPr>
              <a:t>1) we can take is the speed and accuracy. For the accuracy yolov8 performs better and for the speed or the real time detection yolov5 works better the thing is that yolov5 inference speed is more than yolov8</a:t>
            </a:r>
          </a:p>
          <a:p>
            <a:r>
              <a:rPr lang="en-US" dirty="0">
                <a:ea typeface="Calibri"/>
                <a:cs typeface="Calibri"/>
              </a:rPr>
              <a:t>And when it comes to real time detection speed is the most critical thing we take into account.</a:t>
            </a:r>
          </a:p>
          <a:p>
            <a:r>
              <a:rPr lang="en-US" dirty="0">
                <a:ea typeface="Calibri"/>
                <a:cs typeface="Calibri"/>
              </a:rPr>
              <a:t>Now you must all be thinking what is inference speed.  it is basically how fast our model can process new data image or </a:t>
            </a:r>
            <a:r>
              <a:rPr lang="en-US" dirty="0" err="1">
                <a:ea typeface="Calibri"/>
                <a:cs typeface="Calibri"/>
              </a:rPr>
              <a:t>vidoes</a:t>
            </a:r>
            <a:r>
              <a:rPr lang="en-US" dirty="0">
                <a:ea typeface="Calibri"/>
                <a:cs typeface="Calibri"/>
              </a:rPr>
              <a:t> and generates predictions.</a:t>
            </a:r>
          </a:p>
          <a:p>
            <a:r>
              <a:rPr lang="en-US" dirty="0">
                <a:ea typeface="Calibri"/>
                <a:cs typeface="Calibri"/>
              </a:rPr>
              <a:t>It takes different parameters into account like FPS (Frames per second), latency and Throughput that is batch processing rate (</a:t>
            </a:r>
            <a:r>
              <a:rPr lang="en-US" dirty="0" err="1">
                <a:ea typeface="Calibri"/>
                <a:cs typeface="Calibri"/>
              </a:rPr>
              <a:t>imgs</a:t>
            </a:r>
            <a:r>
              <a:rPr lang="en-US" dirty="0">
                <a:ea typeface="Calibri"/>
                <a:cs typeface="Calibri"/>
              </a:rPr>
              <a:t>/sec)</a:t>
            </a:r>
          </a:p>
          <a:p>
            <a:r>
              <a:rPr lang="en-US" dirty="0">
                <a:ea typeface="Calibri"/>
                <a:cs typeface="Calibri"/>
              </a:rPr>
              <a:t>It can be helpful </a:t>
            </a:r>
            <a:r>
              <a:rPr lang="en-US" dirty="0" err="1">
                <a:ea typeface="Calibri"/>
                <a:cs typeface="Calibri"/>
              </a:rPr>
              <a:t>trigerring</a:t>
            </a:r>
            <a:r>
              <a:rPr lang="en-US" dirty="0">
                <a:ea typeface="Calibri"/>
                <a:cs typeface="Calibri"/>
              </a:rPr>
              <a:t> audio alarms before an employee/site worker </a:t>
            </a:r>
            <a:r>
              <a:rPr lang="en-US" dirty="0" err="1">
                <a:ea typeface="Calibri"/>
                <a:cs typeface="Calibri"/>
              </a:rPr>
              <a:t>enter's</a:t>
            </a:r>
            <a:r>
              <a:rPr lang="en-US" dirty="0">
                <a:ea typeface="Calibri"/>
                <a:cs typeface="Calibri"/>
              </a:rPr>
              <a:t> the danger zone.</a:t>
            </a:r>
          </a:p>
          <a:p>
            <a:endParaRPr lang="en-US" dirty="0">
              <a:ea typeface="Calibri"/>
              <a:cs typeface="Calibri"/>
            </a:endParaRPr>
          </a:p>
          <a:p>
            <a:r>
              <a:rPr lang="en-US" dirty="0">
                <a:ea typeface="Calibri"/>
                <a:cs typeface="Calibri"/>
              </a:rPr>
              <a:t>2) and regarding the </a:t>
            </a:r>
            <a:r>
              <a:rPr lang="en-US" dirty="0" err="1">
                <a:ea typeface="Calibri"/>
                <a:cs typeface="Calibri"/>
              </a:rPr>
              <a:t>pytorch</a:t>
            </a:r>
            <a:r>
              <a:rPr lang="en-US" dirty="0">
                <a:ea typeface="Calibri"/>
                <a:cs typeface="Calibri"/>
              </a:rPr>
              <a:t> it is more compatible with yolov5. Giving us more inference speed, less training time and less </a:t>
            </a:r>
            <a:r>
              <a:rPr lang="en-US" dirty="0" err="1">
                <a:ea typeface="Calibri"/>
                <a:cs typeface="Calibri"/>
              </a:rPr>
              <a:t>gpu</a:t>
            </a:r>
            <a:r>
              <a:rPr lang="en-US">
                <a:ea typeface="Calibri"/>
                <a:cs typeface="Calibri"/>
              </a:rPr>
              <a:t> memory use. </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78E8376C-8B06-4159-B8C0-BB5826690EDF}" type="slidenum">
              <a:rPr lang="en-US"/>
              <a:t>4</a:t>
            </a:fld>
            <a:endParaRPr lang="en-US"/>
          </a:p>
        </p:txBody>
      </p:sp>
    </p:spTree>
    <p:extLst>
      <p:ext uri="{BB962C8B-B14F-4D97-AF65-F5344CB8AC3E}">
        <p14:creationId xmlns:p14="http://schemas.microsoft.com/office/powerpoint/2010/main" val="2419677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I have used </a:t>
            </a:r>
            <a:r>
              <a:rPr lang="en-US" dirty="0" err="1">
                <a:ea typeface="Calibri"/>
                <a:cs typeface="Calibri"/>
              </a:rPr>
              <a:t>roboflow</a:t>
            </a:r>
            <a:r>
              <a:rPr lang="en-US" dirty="0">
                <a:ea typeface="Calibri"/>
                <a:cs typeface="Calibri"/>
              </a:rPr>
              <a:t> dataset to train my models, mainly </a:t>
            </a:r>
            <a:r>
              <a:rPr lang="en-US" dirty="0" err="1">
                <a:ea typeface="Calibri"/>
                <a:cs typeface="Calibri"/>
              </a:rPr>
              <a:t>roboflow</a:t>
            </a:r>
            <a:r>
              <a:rPr lang="en-US" dirty="0">
                <a:ea typeface="Calibri"/>
                <a:cs typeface="Calibri"/>
              </a:rPr>
              <a:t> provides a free public dataset in many popular formats example JSON, COCO JSON, Yolov5, Yolov8 </a:t>
            </a:r>
            <a:r>
              <a:rPr lang="en-US" dirty="0" err="1">
                <a:ea typeface="Calibri"/>
                <a:cs typeface="Calibri"/>
              </a:rPr>
              <a:t>etc</a:t>
            </a:r>
            <a:endParaRPr lang="en-US" dirty="0">
              <a:ea typeface="Calibri"/>
              <a:cs typeface="Calibri"/>
            </a:endParaRPr>
          </a:p>
          <a:p>
            <a:r>
              <a:rPr lang="en-US" dirty="0">
                <a:ea typeface="Calibri"/>
                <a:cs typeface="Calibri"/>
              </a:rPr>
              <a:t>So the total images that was in the dataset was around 2801 and the 93% of its goes to the training set, around 4% to the validation set and the rest of the part is used for testing the model around 3%</a:t>
            </a:r>
            <a:endParaRPr lang="en-US" dirty="0"/>
          </a:p>
          <a:p>
            <a:r>
              <a:rPr lang="en-US" dirty="0">
                <a:ea typeface="Calibri"/>
                <a:cs typeface="Calibri"/>
              </a:rPr>
              <a:t>So I have used the dataset that already has the annotations file wait a second I will show you guys</a:t>
            </a:r>
          </a:p>
          <a:p>
            <a:endParaRPr lang="en-US" dirty="0">
              <a:ea typeface="Calibri"/>
              <a:cs typeface="Calibri"/>
            </a:endParaRPr>
          </a:p>
          <a:p>
            <a:r>
              <a:rPr lang="en-US" dirty="0">
                <a:ea typeface="Calibri"/>
                <a:cs typeface="Calibri"/>
              </a:rPr>
              <a:t>Talk about preprocessing auto orient, resize stretch to 640x640</a:t>
            </a:r>
          </a:p>
          <a:p>
            <a:r>
              <a:rPr lang="en-US" dirty="0">
                <a:ea typeface="Calibri"/>
                <a:cs typeface="Calibri"/>
              </a:rPr>
              <a:t>Talk about augmentations Flipping the images horizontally Cropping the images, rotation between –12 deg to +12 deg Grayscale has been applied, hue saturation brightness exposure blur cutout </a:t>
            </a:r>
            <a:r>
              <a:rPr lang="en-US" dirty="0" err="1">
                <a:ea typeface="Calibri"/>
                <a:cs typeface="Calibri"/>
              </a:rPr>
              <a:t>mosiac</a:t>
            </a:r>
          </a:p>
          <a:p>
            <a:endParaRPr lang="en-US" dirty="0">
              <a:ea typeface="Calibri"/>
              <a:cs typeface="Calibri"/>
            </a:endParaRPr>
          </a:p>
          <a:p>
            <a:r>
              <a:rPr lang="en-US" dirty="0">
                <a:ea typeface="Calibri"/>
                <a:cs typeface="Calibri"/>
              </a:rPr>
              <a:t>For Dataset 1</a:t>
            </a:r>
          </a:p>
          <a:p>
            <a:r>
              <a:rPr lang="en-US" dirty="0">
                <a:ea typeface="Calibri"/>
                <a:cs typeface="Calibri"/>
              </a:rPr>
              <a:t>In training set we have around 19K images resize to 416 x 416 </a:t>
            </a:r>
          </a:p>
          <a:p>
            <a:r>
              <a:rPr lang="en-US" dirty="0">
                <a:ea typeface="Calibri"/>
                <a:cs typeface="Calibri"/>
              </a:rPr>
              <a:t>Augmentations that applied to the first dataset was flip crop saturation brightness exposure blur and added noise in the images</a:t>
            </a:r>
          </a:p>
          <a:p>
            <a:endParaRPr lang="en-US" dirty="0">
              <a:ea typeface="Calibri"/>
              <a:cs typeface="Calibri"/>
            </a:endParaRPr>
          </a:p>
          <a:p>
            <a:r>
              <a:rPr lang="en-US" dirty="0">
                <a:ea typeface="Calibri"/>
                <a:cs typeface="Calibri"/>
              </a:rPr>
              <a:t>Explain about dataset 2</a:t>
            </a:r>
          </a:p>
          <a:p>
            <a:r>
              <a:rPr lang="en-US" dirty="0">
                <a:ea typeface="Calibri"/>
                <a:cs typeface="Calibri"/>
              </a:rPr>
              <a:t>Training data size testing data size and the augmentations that were applied on the dataset 2</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78E8376C-8B06-4159-B8C0-BB5826690EDF}" type="slidenum">
              <a:rPr lang="en-US"/>
              <a:t>8</a:t>
            </a:fld>
            <a:endParaRPr lang="en-US"/>
          </a:p>
        </p:txBody>
      </p:sp>
    </p:spTree>
    <p:extLst>
      <p:ext uri="{BB962C8B-B14F-4D97-AF65-F5344CB8AC3E}">
        <p14:creationId xmlns:p14="http://schemas.microsoft.com/office/powerpoint/2010/main" val="1892772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Explain Stochastic Gradient Descent, it updates model weights to minimize loss using learning rate, Gradient loss and momentum.</a:t>
            </a:r>
          </a:p>
          <a:p>
            <a:endParaRPr lang="en-US" dirty="0">
              <a:ea typeface="Calibri"/>
              <a:cs typeface="Calibri"/>
            </a:endParaRPr>
          </a:p>
          <a:p>
            <a:r>
              <a:rPr lang="en-US" dirty="0">
                <a:ea typeface="Calibri"/>
                <a:cs typeface="Calibri"/>
              </a:rPr>
              <a:t>The reason for </a:t>
            </a:r>
            <a:r>
              <a:rPr lang="en-US" dirty="0" err="1">
                <a:ea typeface="Calibri"/>
                <a:cs typeface="Calibri"/>
              </a:rPr>
              <a:t>chosing</a:t>
            </a:r>
            <a:r>
              <a:rPr lang="en-US" dirty="0">
                <a:ea typeface="Calibri"/>
                <a:cs typeface="Calibri"/>
              </a:rPr>
              <a:t> Stochastic Gradient Descent because it behaves like a weighted ball rolling down hills, maintaining direction ever when gradients get noisy. This was critical when detecting small PPE items like masks </a:t>
            </a:r>
            <a:endParaRPr lang="en-US"/>
          </a:p>
        </p:txBody>
      </p:sp>
      <p:sp>
        <p:nvSpPr>
          <p:cNvPr id="4" name="Slide Number Placeholder 3"/>
          <p:cNvSpPr>
            <a:spLocks noGrp="1"/>
          </p:cNvSpPr>
          <p:nvPr>
            <p:ph type="sldNum" sz="quarter" idx="5"/>
          </p:nvPr>
        </p:nvSpPr>
        <p:spPr/>
        <p:txBody>
          <a:bodyPr/>
          <a:lstStyle/>
          <a:p>
            <a:fld id="{78E8376C-8B06-4159-B8C0-BB5826690EDF}" type="slidenum">
              <a:rPr lang="en-US"/>
              <a:t>11</a:t>
            </a:fld>
            <a:endParaRPr lang="en-US"/>
          </a:p>
        </p:txBody>
      </p:sp>
    </p:spTree>
    <p:extLst>
      <p:ext uri="{BB962C8B-B14F-4D97-AF65-F5344CB8AC3E}">
        <p14:creationId xmlns:p14="http://schemas.microsoft.com/office/powerpoint/2010/main" val="2946563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Thick blue line is the </a:t>
            </a:r>
            <a:r>
              <a:rPr lang="en-US" dirty="0" err="1">
                <a:ea typeface="Calibri"/>
                <a:cs typeface="Calibri"/>
              </a:rPr>
              <a:t>aggregrated</a:t>
            </a:r>
            <a:r>
              <a:rPr lang="en-US" dirty="0">
                <a:ea typeface="Calibri"/>
                <a:cs typeface="Calibri"/>
              </a:rPr>
              <a:t> F1 curve across all the classes</a:t>
            </a:r>
          </a:p>
          <a:p>
            <a:r>
              <a:rPr lang="en-US" dirty="0">
                <a:ea typeface="Calibri"/>
                <a:cs typeface="Calibri"/>
              </a:rPr>
              <a:t>The label says the maximum F1 score across all the classes in 0.82</a:t>
            </a:r>
          </a:p>
          <a:p>
            <a:r>
              <a:rPr lang="en-US" dirty="0">
                <a:ea typeface="Calibri"/>
                <a:cs typeface="Calibri"/>
              </a:rPr>
              <a:t>And at confidence threshold 0.42 we get the highest f1 score</a:t>
            </a:r>
          </a:p>
          <a:p>
            <a:r>
              <a:rPr lang="en-US" dirty="0">
                <a:ea typeface="Calibri"/>
                <a:cs typeface="Calibri"/>
              </a:rPr>
              <a:t>Using this graph we can select a confidence threshold that give us the best performance for our model.</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78E8376C-8B06-4159-B8C0-BB5826690EDF}" type="slidenum">
              <a:rPr lang="en-US"/>
              <a:t>12</a:t>
            </a:fld>
            <a:endParaRPr lang="en-US"/>
          </a:p>
        </p:txBody>
      </p:sp>
    </p:spTree>
    <p:extLst>
      <p:ext uri="{BB962C8B-B14F-4D97-AF65-F5344CB8AC3E}">
        <p14:creationId xmlns:p14="http://schemas.microsoft.com/office/powerpoint/2010/main" val="1279541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05A2E-C9B3-A3B9-DE1C-18190728D7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6C769C-2F64-A62E-A5B0-9809CBB584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7D576D-5537-6A05-4613-9785630F9CBE}"/>
              </a:ext>
            </a:extLst>
          </p:cNvPr>
          <p:cNvSpPr>
            <a:spLocks noGrp="1"/>
          </p:cNvSpPr>
          <p:nvPr>
            <p:ph type="body" idx="1"/>
          </p:nvPr>
        </p:nvSpPr>
        <p:spPr/>
        <p:txBody>
          <a:bodyPr/>
          <a:lstStyle/>
          <a:p>
            <a:r>
              <a:rPr lang="en-US" dirty="0">
                <a:ea typeface="Calibri"/>
                <a:cs typeface="Calibri"/>
              </a:rPr>
              <a:t>Thick blue line is the </a:t>
            </a:r>
            <a:r>
              <a:rPr lang="en-US" dirty="0" err="1">
                <a:ea typeface="Calibri"/>
                <a:cs typeface="Calibri"/>
              </a:rPr>
              <a:t>aggregrated</a:t>
            </a:r>
            <a:r>
              <a:rPr lang="en-US" dirty="0">
                <a:ea typeface="Calibri"/>
                <a:cs typeface="Calibri"/>
              </a:rPr>
              <a:t> F1 curve across all the classes</a:t>
            </a:r>
          </a:p>
          <a:p>
            <a:r>
              <a:rPr lang="en-US" dirty="0">
                <a:ea typeface="Calibri"/>
                <a:cs typeface="Calibri"/>
              </a:rPr>
              <a:t>The label says the maximum F1 score across all the classes in 0.82</a:t>
            </a:r>
          </a:p>
          <a:p>
            <a:r>
              <a:rPr lang="en-US" dirty="0">
                <a:ea typeface="Calibri"/>
                <a:cs typeface="Calibri"/>
              </a:rPr>
              <a:t>And at confidence threshold 0.42 we get the highest f1 score</a:t>
            </a:r>
          </a:p>
          <a:p>
            <a:r>
              <a:rPr lang="en-US" dirty="0">
                <a:ea typeface="Calibri"/>
                <a:cs typeface="Calibri"/>
              </a:rPr>
              <a:t>Using this graph we can select a confidence threshold that give us the best performance for our model.</a:t>
            </a:r>
          </a:p>
          <a:p>
            <a:endParaRPr lang="en-US" dirty="0">
              <a:ea typeface="Calibri"/>
              <a:cs typeface="Calibri"/>
            </a:endParaRPr>
          </a:p>
        </p:txBody>
      </p:sp>
      <p:sp>
        <p:nvSpPr>
          <p:cNvPr id="4" name="Slide Number Placeholder 3">
            <a:extLst>
              <a:ext uri="{FF2B5EF4-FFF2-40B4-BE49-F238E27FC236}">
                <a16:creationId xmlns:a16="http://schemas.microsoft.com/office/drawing/2014/main" id="{B018F45D-CFAC-860F-76B1-8CA00D121A89}"/>
              </a:ext>
            </a:extLst>
          </p:cNvPr>
          <p:cNvSpPr>
            <a:spLocks noGrp="1"/>
          </p:cNvSpPr>
          <p:nvPr>
            <p:ph type="sldNum" sz="quarter" idx="5"/>
          </p:nvPr>
        </p:nvSpPr>
        <p:spPr/>
        <p:txBody>
          <a:bodyPr/>
          <a:lstStyle/>
          <a:p>
            <a:fld id="{78E8376C-8B06-4159-B8C0-BB5826690EDF}" type="slidenum">
              <a:rPr lang="en-US"/>
              <a:t>14</a:t>
            </a:fld>
            <a:endParaRPr lang="en-US"/>
          </a:p>
        </p:txBody>
      </p:sp>
    </p:spTree>
    <p:extLst>
      <p:ext uri="{BB962C8B-B14F-4D97-AF65-F5344CB8AC3E}">
        <p14:creationId xmlns:p14="http://schemas.microsoft.com/office/powerpoint/2010/main" val="2748501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73AAF9D-40E7-92C1-3A19-A8E0D5F7CA5D}"/>
              </a:ext>
            </a:extLst>
          </p:cNvPr>
          <p:cNvSpPr/>
          <p:nvPr userDrawn="1"/>
        </p:nvSpPr>
        <p:spPr>
          <a:xfrm>
            <a:off x="0" y="5618480"/>
            <a:ext cx="6096000" cy="934720"/>
          </a:xfrm>
          <a:prstGeom prst="rect">
            <a:avLst/>
          </a:prstGeom>
          <a:solidFill>
            <a:srgbClr val="FFC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8FE73E0-ABF0-1B57-F249-0B5D0A559993}"/>
              </a:ext>
            </a:extLst>
          </p:cNvPr>
          <p:cNvSpPr/>
          <p:nvPr userDrawn="1"/>
        </p:nvSpPr>
        <p:spPr>
          <a:xfrm>
            <a:off x="6096000" y="5618320"/>
            <a:ext cx="6096000" cy="93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972A49E-1654-ECBB-68FA-F61CE4792ADC}"/>
              </a:ext>
            </a:extLst>
          </p:cNvPr>
          <p:cNvPicPr>
            <a:picLocks noChangeAspect="1"/>
          </p:cNvPicPr>
          <p:nvPr userDrawn="1"/>
        </p:nvPicPr>
        <p:blipFill>
          <a:blip r:embed="rId2"/>
          <a:stretch>
            <a:fillRect/>
          </a:stretch>
        </p:blipFill>
        <p:spPr>
          <a:xfrm>
            <a:off x="6934200" y="5757623"/>
            <a:ext cx="3967566" cy="656115"/>
          </a:xfrm>
          <a:prstGeom prst="rect">
            <a:avLst/>
          </a:prstGeom>
        </p:spPr>
      </p:pic>
      <p:sp>
        <p:nvSpPr>
          <p:cNvPr id="13" name="Text Placeholder 16">
            <a:extLst>
              <a:ext uri="{FF2B5EF4-FFF2-40B4-BE49-F238E27FC236}">
                <a16:creationId xmlns:a16="http://schemas.microsoft.com/office/drawing/2014/main" id="{0A0FEFBC-F75A-9C95-6EB4-F707281891E9}"/>
              </a:ext>
            </a:extLst>
          </p:cNvPr>
          <p:cNvSpPr>
            <a:spLocks noGrp="1"/>
          </p:cNvSpPr>
          <p:nvPr>
            <p:ph type="body" sz="quarter" idx="10" hasCustomPrompt="1"/>
          </p:nvPr>
        </p:nvSpPr>
        <p:spPr>
          <a:xfrm>
            <a:off x="843280" y="5811201"/>
            <a:ext cx="4683760" cy="548957"/>
          </a:xfrm>
          <a:prstGeom prst="rect">
            <a:avLst/>
          </a:prstGeom>
        </p:spPr>
        <p:txBody>
          <a:bodyPr anchor="ctr"/>
          <a:lstStyle>
            <a:lvl1pPr marL="0" indent="0">
              <a:buNone/>
              <a:defRPr sz="1800" b="1" i="0">
                <a:latin typeface="Arial" panose="020B0604020202020204" pitchFamily="34" charset="0"/>
                <a:cs typeface="Arial" panose="020B0604020202020204" pitchFamily="34" charset="0"/>
              </a:defRPr>
            </a:lvl1pPr>
          </a:lstStyle>
          <a:p>
            <a:r>
              <a:rPr lang="en-CA" b="1">
                <a:latin typeface="Arial" panose="020B0604020202020204" pitchFamily="34" charset="0"/>
              </a:rPr>
              <a:t>Date XX, 20XX</a:t>
            </a:r>
            <a:endParaRPr lang="en-CA">
              <a:latin typeface="Arial" panose="020B0604020202020204" pitchFamily="34" charset="0"/>
            </a:endParaRPr>
          </a:p>
        </p:txBody>
      </p:sp>
      <p:sp>
        <p:nvSpPr>
          <p:cNvPr id="2" name="Subtitle 1">
            <a:extLst>
              <a:ext uri="{FF2B5EF4-FFF2-40B4-BE49-F238E27FC236}">
                <a16:creationId xmlns:a16="http://schemas.microsoft.com/office/drawing/2014/main" id="{FE3C3D3C-6CE4-3AAB-32B0-9B9BD98F945D}"/>
              </a:ext>
            </a:extLst>
          </p:cNvPr>
          <p:cNvSpPr>
            <a:spLocks noGrp="1"/>
          </p:cNvSpPr>
          <p:nvPr>
            <p:ph type="subTitle" idx="1" hasCustomPrompt="1"/>
          </p:nvPr>
        </p:nvSpPr>
        <p:spPr>
          <a:xfrm>
            <a:off x="628650" y="2601120"/>
            <a:ext cx="8068310" cy="985361"/>
          </a:xfrm>
          <a:prstGeom prst="rect">
            <a:avLst/>
          </a:prstGeom>
        </p:spPr>
        <p:txBody>
          <a:bodyPr/>
          <a:lstStyle>
            <a:lvl1pPr marL="0" indent="0">
              <a:buNone/>
              <a:defRPr b="0" i="0">
                <a:latin typeface="Arial" panose="020B0604020202020204" pitchFamily="34" charset="0"/>
                <a:cs typeface="Arial" panose="020B0604020202020204" pitchFamily="34" charset="0"/>
              </a:defRPr>
            </a:lvl1pPr>
          </a:lstStyle>
          <a:p>
            <a:r>
              <a:rPr lang="en-CA">
                <a:effectLst/>
                <a:latin typeface="Arial" panose="020B0604020202020204" pitchFamily="34" charset="0"/>
              </a:rPr>
              <a:t>Faculty Name </a:t>
            </a:r>
            <a:br>
              <a:rPr lang="en-CA">
                <a:effectLst/>
                <a:latin typeface="Arial" panose="020B0604020202020204" pitchFamily="34" charset="0"/>
              </a:rPr>
            </a:br>
            <a:r>
              <a:rPr lang="en-CA">
                <a:effectLst/>
                <a:latin typeface="Arial" panose="020B0604020202020204" pitchFamily="34" charset="0"/>
              </a:rPr>
              <a:t>Appears Here</a:t>
            </a:r>
          </a:p>
        </p:txBody>
      </p:sp>
      <p:sp>
        <p:nvSpPr>
          <p:cNvPr id="3" name="Text Placeholder 3">
            <a:extLst>
              <a:ext uri="{FF2B5EF4-FFF2-40B4-BE49-F238E27FC236}">
                <a16:creationId xmlns:a16="http://schemas.microsoft.com/office/drawing/2014/main" id="{F1DCA7C0-9A0E-28E0-8214-51A3691098D7}"/>
              </a:ext>
            </a:extLst>
          </p:cNvPr>
          <p:cNvSpPr>
            <a:spLocks noGrp="1"/>
          </p:cNvSpPr>
          <p:nvPr>
            <p:ph type="body" sz="quarter" idx="12" hasCustomPrompt="1"/>
          </p:nvPr>
        </p:nvSpPr>
        <p:spPr>
          <a:xfrm>
            <a:off x="628650" y="707866"/>
            <a:ext cx="11170868" cy="1700213"/>
          </a:xfrm>
          <a:prstGeom prst="rect">
            <a:avLst/>
          </a:prstGeom>
        </p:spPr>
        <p:txBody>
          <a:bodyPr/>
          <a:lstStyle>
            <a:lvl1pPr marL="0" indent="0">
              <a:buNone/>
              <a:defRPr sz="6000" b="0" i="0">
                <a:solidFill>
                  <a:srgbClr val="124734"/>
                </a:solidFill>
                <a:latin typeface="Arial" panose="020B0604020202020204" pitchFamily="34" charset="0"/>
                <a:cs typeface="Arial" panose="020B0604020202020204" pitchFamily="34" charset="0"/>
              </a:defRPr>
            </a:lvl1pPr>
          </a:lstStyle>
          <a:p>
            <a:r>
              <a:rPr lang="en-US"/>
              <a:t>TITLE OF POWERPOINT PRESENTATION</a:t>
            </a:r>
          </a:p>
        </p:txBody>
      </p:sp>
    </p:spTree>
    <p:extLst>
      <p:ext uri="{BB962C8B-B14F-4D97-AF65-F5344CB8AC3E}">
        <p14:creationId xmlns:p14="http://schemas.microsoft.com/office/powerpoint/2010/main" val="1853276218"/>
      </p:ext>
    </p:extLst>
  </p:cSld>
  <p:clrMapOvr>
    <a:masterClrMapping/>
  </p:clrMapOvr>
  <p:transition spd="slow">
    <p:push dir="u"/>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6/8/2025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00F623-4C90-9607-44FC-CDCFAF1734FD}"/>
              </a:ext>
            </a:extLst>
          </p:cNvPr>
          <p:cNvSpPr>
            <a:spLocks noGrp="1"/>
          </p:cNvSpPr>
          <p:nvPr>
            <p:ph type="body" sz="quarter" idx="10"/>
          </p:nvPr>
        </p:nvSpPr>
        <p:spPr/>
        <p:txBody>
          <a:bodyPr/>
          <a:lstStyle/>
          <a:p>
            <a:r>
              <a:rPr lang="en-US" dirty="0">
                <a:latin typeface="+mn-lt"/>
                <a:cs typeface="Arial"/>
              </a:rPr>
              <a:t>2025, June 9</a:t>
            </a:r>
            <a:endParaRPr lang="en-CA" dirty="0">
              <a:cs typeface="Arial"/>
            </a:endParaRPr>
          </a:p>
        </p:txBody>
      </p:sp>
      <p:sp>
        <p:nvSpPr>
          <p:cNvPr id="3" name="Subtitle 2">
            <a:extLst>
              <a:ext uri="{FF2B5EF4-FFF2-40B4-BE49-F238E27FC236}">
                <a16:creationId xmlns:a16="http://schemas.microsoft.com/office/drawing/2014/main" id="{B3D2F969-9C5C-5F2A-9673-E4558BEA3936}"/>
              </a:ext>
            </a:extLst>
          </p:cNvPr>
          <p:cNvSpPr>
            <a:spLocks noGrp="1"/>
          </p:cNvSpPr>
          <p:nvPr>
            <p:ph type="subTitle" idx="1"/>
          </p:nvPr>
        </p:nvSpPr>
        <p:spPr>
          <a:xfrm>
            <a:off x="628650" y="2408079"/>
            <a:ext cx="10381221" cy="2645559"/>
          </a:xfrm>
        </p:spPr>
        <p:txBody>
          <a:bodyPr vert="horz" lIns="91440" tIns="45720" rIns="91440" bIns="45720" rtlCol="0" anchor="t">
            <a:normAutofit/>
          </a:bodyPr>
          <a:lstStyle/>
          <a:p>
            <a:pPr fontAlgn="base">
              <a:lnSpc>
                <a:spcPts val="1564"/>
              </a:lnSpc>
              <a:spcAft>
                <a:spcPts val="800"/>
              </a:spcAft>
            </a:pPr>
            <a:r>
              <a:rPr lang="en-CA" sz="1800" b="1" i="0" u="none" strike="noStrike" dirty="0">
                <a:effectLst/>
                <a:latin typeface="+mn-lt"/>
                <a:cs typeface="Arial"/>
              </a:rPr>
              <a:t>Subject: </a:t>
            </a:r>
            <a:r>
              <a:rPr lang="en-CA" sz="1800" b="1" dirty="0">
                <a:latin typeface="+mn-lt"/>
                <a:cs typeface="Arial"/>
              </a:rPr>
              <a:t>Applied Machine Learning </a:t>
            </a:r>
            <a:r>
              <a:rPr lang="en-CA" sz="1800" b="1" i="0" u="none" strike="noStrike" dirty="0">
                <a:effectLst/>
                <a:latin typeface="+mn-lt"/>
                <a:cs typeface="Arial"/>
              </a:rPr>
              <a:t>(CS </a:t>
            </a:r>
            <a:r>
              <a:rPr lang="en-CA" sz="1800" b="1" dirty="0">
                <a:latin typeface="+mn-lt"/>
                <a:cs typeface="Arial"/>
              </a:rPr>
              <a:t>713</a:t>
            </a:r>
            <a:r>
              <a:rPr lang="en-CA" sz="1800" b="1" i="0" u="none" strike="noStrike" dirty="0">
                <a:effectLst/>
                <a:latin typeface="+mn-lt"/>
                <a:cs typeface="Arial"/>
              </a:rPr>
              <a:t>)</a:t>
            </a:r>
            <a:r>
              <a:rPr lang="en-CA" sz="1800" b="0" i="0" u="none" strike="noStrike" dirty="0">
                <a:effectLst/>
                <a:latin typeface="+mn-lt"/>
                <a:cs typeface="Arial"/>
              </a:rPr>
              <a:t> </a:t>
            </a:r>
            <a:r>
              <a:rPr lang="en-CA" sz="1800" dirty="0">
                <a:latin typeface="+mn-lt"/>
                <a:cs typeface="Arial"/>
              </a:rPr>
              <a:t>                           </a:t>
            </a:r>
            <a:r>
              <a:rPr lang="en-CA" sz="1800" b="1" dirty="0">
                <a:latin typeface="+mn-lt"/>
                <a:cs typeface="Arial"/>
              </a:rPr>
              <a:t>Instructor: </a:t>
            </a:r>
            <a:r>
              <a:rPr lang="en-CA" sz="1800" b="1" dirty="0">
                <a:solidFill>
                  <a:srgbClr val="333333"/>
                </a:solidFill>
                <a:latin typeface="Aptos"/>
                <a:cs typeface="Arial"/>
              </a:rPr>
              <a:t>Aymen Ben Said</a:t>
            </a:r>
            <a:endParaRPr lang="en-US" sz="1800" i="0" dirty="0">
              <a:latin typeface="Aptos"/>
              <a:cs typeface="Arial"/>
            </a:endParaRPr>
          </a:p>
          <a:p>
            <a:pPr fontAlgn="base">
              <a:lnSpc>
                <a:spcPts val="1564"/>
              </a:lnSpc>
              <a:spcAft>
                <a:spcPts val="800"/>
              </a:spcAft>
            </a:pPr>
            <a:endParaRPr lang="en-CA" sz="1800" b="1">
              <a:latin typeface="+mn-lt"/>
              <a:cs typeface="Arial"/>
            </a:endParaRPr>
          </a:p>
          <a:p>
            <a:pPr fontAlgn="base">
              <a:lnSpc>
                <a:spcPts val="1564"/>
              </a:lnSpc>
              <a:spcAft>
                <a:spcPts val="800"/>
              </a:spcAft>
            </a:pPr>
            <a:r>
              <a:rPr lang="en-CA" sz="1800" b="1" dirty="0">
                <a:latin typeface="+mn-lt"/>
                <a:cs typeface="Arial"/>
              </a:rPr>
              <a:t>Presenting By:  </a:t>
            </a:r>
          </a:p>
          <a:p>
            <a:pPr fontAlgn="base">
              <a:lnSpc>
                <a:spcPts val="1564"/>
              </a:lnSpc>
              <a:spcAft>
                <a:spcPts val="800"/>
              </a:spcAft>
            </a:pPr>
            <a:r>
              <a:rPr lang="en-CA" sz="1800" b="1" dirty="0">
                <a:latin typeface="+mn-lt"/>
                <a:cs typeface="Arial"/>
              </a:rPr>
              <a:t>Vinit Rathod </a:t>
            </a:r>
            <a:r>
              <a:rPr lang="en-CA" sz="1800" b="1" dirty="0">
                <a:latin typeface="Arial"/>
                <a:cs typeface="Arial"/>
              </a:rPr>
              <a:t>(Student ID: 200528537)</a:t>
            </a:r>
          </a:p>
          <a:p>
            <a:pPr fontAlgn="base">
              <a:lnSpc>
                <a:spcPts val="1564"/>
              </a:lnSpc>
              <a:spcAft>
                <a:spcPts val="800"/>
              </a:spcAft>
            </a:pPr>
            <a:endParaRPr lang="en-CA" sz="1800" b="1">
              <a:latin typeface="+mn-lt"/>
              <a:cs typeface="Arial"/>
            </a:endParaRPr>
          </a:p>
        </p:txBody>
      </p:sp>
      <p:sp>
        <p:nvSpPr>
          <p:cNvPr id="4" name="Text Placeholder 3">
            <a:extLst>
              <a:ext uri="{FF2B5EF4-FFF2-40B4-BE49-F238E27FC236}">
                <a16:creationId xmlns:a16="http://schemas.microsoft.com/office/drawing/2014/main" id="{1E8B2B52-DD1F-616F-FDF5-EB229FE99305}"/>
              </a:ext>
            </a:extLst>
          </p:cNvPr>
          <p:cNvSpPr>
            <a:spLocks noGrp="1"/>
          </p:cNvSpPr>
          <p:nvPr>
            <p:ph type="body" sz="quarter" idx="12"/>
          </p:nvPr>
        </p:nvSpPr>
        <p:spPr/>
        <p:txBody>
          <a:bodyPr vert="horz" lIns="91440" tIns="45720" rIns="91440" bIns="45720" rtlCol="0" anchor="t">
            <a:normAutofit lnSpcReduction="10000"/>
          </a:bodyPr>
          <a:lstStyle/>
          <a:p>
            <a:r>
              <a:rPr lang="en-CA" b="1" dirty="0">
                <a:latin typeface="Aptos"/>
                <a:cs typeface="Arial"/>
              </a:rPr>
              <a:t>YOLO – Based Helmet and Safety Gear Detection</a:t>
            </a:r>
            <a:endParaRPr lang="en-CA" b="1">
              <a:latin typeface="Aptos"/>
            </a:endParaRPr>
          </a:p>
        </p:txBody>
      </p:sp>
    </p:spTree>
    <p:extLst>
      <p:ext uri="{BB962C8B-B14F-4D97-AF65-F5344CB8AC3E}">
        <p14:creationId xmlns:p14="http://schemas.microsoft.com/office/powerpoint/2010/main" val="67700252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F817ABB-888E-0F87-6041-B6272C6270DB}"/>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6EDAA3-45B2-6301-FEE8-22D5CAA3A715}"/>
              </a:ext>
            </a:extLst>
          </p:cNvPr>
          <p:cNvSpPr>
            <a:spLocks noGrp="1"/>
          </p:cNvSpPr>
          <p:nvPr>
            <p:ph type="title"/>
          </p:nvPr>
        </p:nvSpPr>
        <p:spPr>
          <a:xfrm>
            <a:off x="1115568" y="509521"/>
            <a:ext cx="10232136" cy="1014984"/>
          </a:xfrm>
        </p:spPr>
        <p:txBody>
          <a:bodyPr>
            <a:normAutofit/>
          </a:bodyPr>
          <a:lstStyle/>
          <a:p>
            <a:r>
              <a:rPr lang="en-US" sz="3700"/>
              <a:t>Summary for the </a:t>
            </a:r>
            <a:r>
              <a:rPr lang="en-US" sz="3700">
                <a:latin typeface="Aptos Display"/>
              </a:rPr>
              <a:t>Construction Site Safety Dataset</a:t>
            </a:r>
          </a:p>
        </p:txBody>
      </p:sp>
      <p:sp>
        <p:nvSpPr>
          <p:cNvPr id="22" name="Rectangle 21">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Content Placeholder 3">
            <a:extLst>
              <a:ext uri="{FF2B5EF4-FFF2-40B4-BE49-F238E27FC236}">
                <a16:creationId xmlns:a16="http://schemas.microsoft.com/office/drawing/2014/main" id="{5FCE6EEA-C43E-CD5E-6DD5-81F218FBD6AE}"/>
              </a:ext>
            </a:extLst>
          </p:cNvPr>
          <p:cNvGraphicFramePr>
            <a:graphicFrameLocks noGrp="1"/>
          </p:cNvGraphicFramePr>
          <p:nvPr>
            <p:ph idx="1"/>
            <p:extLst>
              <p:ext uri="{D42A27DB-BD31-4B8C-83A1-F6EECF244321}">
                <p14:modId xmlns:p14="http://schemas.microsoft.com/office/powerpoint/2010/main" val="1765777494"/>
              </p:ext>
            </p:extLst>
          </p:nvPr>
        </p:nvGraphicFramePr>
        <p:xfrm>
          <a:off x="1430496" y="1821180"/>
          <a:ext cx="9602280" cy="4038600"/>
        </p:xfrm>
        <a:graphic>
          <a:graphicData uri="http://schemas.openxmlformats.org/drawingml/2006/table">
            <a:tbl>
              <a:tblPr firstRow="1" bandRow="1">
                <a:tableStyleId>{5C22544A-7EE6-4342-B048-85BDC9FD1C3A}</a:tableStyleId>
              </a:tblPr>
              <a:tblGrid>
                <a:gridCol w="2556510">
                  <a:extLst>
                    <a:ext uri="{9D8B030D-6E8A-4147-A177-3AD203B41FA5}">
                      <a16:colId xmlns:a16="http://schemas.microsoft.com/office/drawing/2014/main" val="1535731392"/>
                    </a:ext>
                  </a:extLst>
                </a:gridCol>
                <a:gridCol w="1648460">
                  <a:extLst>
                    <a:ext uri="{9D8B030D-6E8A-4147-A177-3AD203B41FA5}">
                      <a16:colId xmlns:a16="http://schemas.microsoft.com/office/drawing/2014/main" val="1964753428"/>
                    </a:ext>
                  </a:extLst>
                </a:gridCol>
                <a:gridCol w="5397310">
                  <a:extLst>
                    <a:ext uri="{9D8B030D-6E8A-4147-A177-3AD203B41FA5}">
                      <a16:colId xmlns:a16="http://schemas.microsoft.com/office/drawing/2014/main" val="4261961277"/>
                    </a:ext>
                  </a:extLst>
                </a:gridCol>
              </a:tblGrid>
              <a:tr h="707136">
                <a:tc>
                  <a:txBody>
                    <a:bodyPr/>
                    <a:lstStyle/>
                    <a:p>
                      <a:pPr lvl="0">
                        <a:buNone/>
                      </a:pPr>
                      <a:r>
                        <a:rPr lang="en-US" sz="3300" dirty="0"/>
                        <a:t>Metric</a:t>
                      </a:r>
                    </a:p>
                  </a:txBody>
                  <a:tcPr marL="167640" marR="167640" marT="83820" marB="83820"/>
                </a:tc>
                <a:tc>
                  <a:txBody>
                    <a:bodyPr/>
                    <a:lstStyle/>
                    <a:p>
                      <a:r>
                        <a:rPr lang="en-US" sz="3300" dirty="0"/>
                        <a:t>Value</a:t>
                      </a:r>
                    </a:p>
                  </a:txBody>
                  <a:tcPr marL="167640" marR="167640" marT="83820" marB="83820"/>
                </a:tc>
                <a:tc>
                  <a:txBody>
                    <a:bodyPr/>
                    <a:lstStyle/>
                    <a:p>
                      <a:r>
                        <a:rPr lang="en-US" sz="3300" dirty="0"/>
                        <a:t>Interpretation</a:t>
                      </a:r>
                    </a:p>
                  </a:txBody>
                  <a:tcPr marL="167640" marR="167640" marT="83820" marB="83820"/>
                </a:tc>
                <a:extLst>
                  <a:ext uri="{0D108BD9-81ED-4DB2-BD59-A6C34878D82A}">
                    <a16:rowId xmlns:a16="http://schemas.microsoft.com/office/drawing/2014/main" val="654030409"/>
                  </a:ext>
                </a:extLst>
              </a:tr>
              <a:tr h="707136">
                <a:tc>
                  <a:txBody>
                    <a:bodyPr/>
                    <a:lstStyle/>
                    <a:p>
                      <a:r>
                        <a:rPr lang="en-US" sz="3300" dirty="0"/>
                        <a:t>mAP50</a:t>
                      </a:r>
                    </a:p>
                  </a:txBody>
                  <a:tcPr marL="167640" marR="167640" marT="83820" marB="83820"/>
                </a:tc>
                <a:tc>
                  <a:txBody>
                    <a:bodyPr/>
                    <a:lstStyle/>
                    <a:p>
                      <a:r>
                        <a:rPr lang="en-US" sz="3300" dirty="0"/>
                        <a:t>0.817</a:t>
                      </a:r>
                    </a:p>
                  </a:txBody>
                  <a:tcPr marL="167640" marR="167640" marT="83820" marB="83820"/>
                </a:tc>
                <a:tc>
                  <a:txBody>
                    <a:bodyPr/>
                    <a:lstStyle/>
                    <a:p>
                      <a:r>
                        <a:rPr lang="en-US" sz="3300" dirty="0"/>
                        <a:t>Excellent Detection Quality</a:t>
                      </a:r>
                    </a:p>
                  </a:txBody>
                  <a:tcPr marL="167640" marR="167640" marT="83820" marB="83820"/>
                </a:tc>
                <a:extLst>
                  <a:ext uri="{0D108BD9-81ED-4DB2-BD59-A6C34878D82A}">
                    <a16:rowId xmlns:a16="http://schemas.microsoft.com/office/drawing/2014/main" val="2303291233"/>
                  </a:ext>
                </a:extLst>
              </a:tr>
              <a:tr h="1210056">
                <a:tc>
                  <a:txBody>
                    <a:bodyPr/>
                    <a:lstStyle/>
                    <a:p>
                      <a:r>
                        <a:rPr lang="en-US" sz="3300" dirty="0"/>
                        <a:t>mAP50-95</a:t>
                      </a:r>
                    </a:p>
                  </a:txBody>
                  <a:tcPr marL="167640" marR="167640" marT="83820" marB="83820"/>
                </a:tc>
                <a:tc>
                  <a:txBody>
                    <a:bodyPr/>
                    <a:lstStyle/>
                    <a:p>
                      <a:r>
                        <a:rPr lang="en-US" sz="3300" dirty="0"/>
                        <a:t>0.485</a:t>
                      </a:r>
                    </a:p>
                  </a:txBody>
                  <a:tcPr marL="167640" marR="167640" marT="83820" marB="83820"/>
                </a:tc>
                <a:tc>
                  <a:txBody>
                    <a:bodyPr/>
                    <a:lstStyle/>
                    <a:p>
                      <a:r>
                        <a:rPr lang="en-US" sz="3300" dirty="0"/>
                        <a:t>Moderate Precise Localization</a:t>
                      </a:r>
                    </a:p>
                  </a:txBody>
                  <a:tcPr marL="167640" marR="167640" marT="83820" marB="83820"/>
                </a:tc>
                <a:extLst>
                  <a:ext uri="{0D108BD9-81ED-4DB2-BD59-A6C34878D82A}">
                    <a16:rowId xmlns:a16="http://schemas.microsoft.com/office/drawing/2014/main" val="1990155590"/>
                  </a:ext>
                </a:extLst>
              </a:tr>
              <a:tr h="707136">
                <a:tc>
                  <a:txBody>
                    <a:bodyPr/>
                    <a:lstStyle/>
                    <a:p>
                      <a:r>
                        <a:rPr lang="en-US" sz="3300" dirty="0"/>
                        <a:t>Precision</a:t>
                      </a:r>
                    </a:p>
                  </a:txBody>
                  <a:tcPr marL="167640" marR="167640" marT="83820" marB="83820"/>
                </a:tc>
                <a:tc>
                  <a:txBody>
                    <a:bodyPr/>
                    <a:lstStyle/>
                    <a:p>
                      <a:r>
                        <a:rPr lang="en-US" sz="3300" dirty="0"/>
                        <a:t>0.867</a:t>
                      </a:r>
                    </a:p>
                  </a:txBody>
                  <a:tcPr marL="167640" marR="167640" marT="83820" marB="83820"/>
                </a:tc>
                <a:tc>
                  <a:txBody>
                    <a:bodyPr/>
                    <a:lstStyle/>
                    <a:p>
                      <a:r>
                        <a:rPr lang="en-US" sz="3300" dirty="0"/>
                        <a:t>Low False Positive Rates</a:t>
                      </a:r>
                    </a:p>
                  </a:txBody>
                  <a:tcPr marL="167640" marR="167640" marT="83820" marB="83820"/>
                </a:tc>
                <a:extLst>
                  <a:ext uri="{0D108BD9-81ED-4DB2-BD59-A6C34878D82A}">
                    <a16:rowId xmlns:a16="http://schemas.microsoft.com/office/drawing/2014/main" val="473832029"/>
                  </a:ext>
                </a:extLst>
              </a:tr>
              <a:tr h="707136">
                <a:tc>
                  <a:txBody>
                    <a:bodyPr/>
                    <a:lstStyle/>
                    <a:p>
                      <a:r>
                        <a:rPr lang="en-US" sz="3300" dirty="0"/>
                        <a:t>Recall</a:t>
                      </a:r>
                    </a:p>
                  </a:txBody>
                  <a:tcPr marL="167640" marR="167640" marT="83820" marB="83820"/>
                </a:tc>
                <a:tc>
                  <a:txBody>
                    <a:bodyPr/>
                    <a:lstStyle/>
                    <a:p>
                      <a:r>
                        <a:rPr lang="en-US" sz="3300" dirty="0"/>
                        <a:t>0.772</a:t>
                      </a:r>
                    </a:p>
                  </a:txBody>
                  <a:tcPr marL="167640" marR="167640" marT="83820" marB="83820"/>
                </a:tc>
                <a:tc>
                  <a:txBody>
                    <a:bodyPr/>
                    <a:lstStyle/>
                    <a:p>
                      <a:r>
                        <a:rPr lang="en-US" sz="3300" dirty="0"/>
                        <a:t>Good Coverage </a:t>
                      </a:r>
                    </a:p>
                  </a:txBody>
                  <a:tcPr marL="167640" marR="167640" marT="83820" marB="83820"/>
                </a:tc>
                <a:extLst>
                  <a:ext uri="{0D108BD9-81ED-4DB2-BD59-A6C34878D82A}">
                    <a16:rowId xmlns:a16="http://schemas.microsoft.com/office/drawing/2014/main" val="1308636448"/>
                  </a:ext>
                </a:extLst>
              </a:tr>
            </a:tbl>
          </a:graphicData>
        </a:graphic>
      </p:graphicFrame>
      <p:sp>
        <p:nvSpPr>
          <p:cNvPr id="5" name="TextBox 4">
            <a:extLst>
              <a:ext uri="{FF2B5EF4-FFF2-40B4-BE49-F238E27FC236}">
                <a16:creationId xmlns:a16="http://schemas.microsoft.com/office/drawing/2014/main" id="{61AD0BA5-0C1B-1061-2570-2261D300FBAB}"/>
              </a:ext>
            </a:extLst>
          </p:cNvPr>
          <p:cNvSpPr txBox="1"/>
          <p:nvPr/>
        </p:nvSpPr>
        <p:spPr>
          <a:xfrm>
            <a:off x="9093972" y="6363691"/>
            <a:ext cx="2631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Page 8</a:t>
            </a:r>
          </a:p>
        </p:txBody>
      </p:sp>
    </p:spTree>
    <p:extLst>
      <p:ext uri="{BB962C8B-B14F-4D97-AF65-F5344CB8AC3E}">
        <p14:creationId xmlns:p14="http://schemas.microsoft.com/office/powerpoint/2010/main" val="4258367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AFCDC2E-5501-E8E6-9174-A0E450F52985}"/>
              </a:ext>
            </a:extLst>
          </p:cNvPr>
          <p:cNvSpPr>
            <a:spLocks noGrp="1"/>
          </p:cNvSpPr>
          <p:nvPr>
            <p:ph type="title"/>
          </p:nvPr>
        </p:nvSpPr>
        <p:spPr>
          <a:xfrm>
            <a:off x="1115568" y="509521"/>
            <a:ext cx="10232136" cy="1014984"/>
          </a:xfrm>
        </p:spPr>
        <p:txBody>
          <a:bodyPr>
            <a:normAutofit/>
          </a:bodyPr>
          <a:lstStyle/>
          <a:p>
            <a:r>
              <a:rPr lang="en-US" sz="4000" b="1" dirty="0">
                <a:solidFill>
                  <a:srgbClr val="124734"/>
                </a:solidFill>
                <a:latin typeface="Aptos"/>
              </a:rPr>
              <a:t>Hyperparameters</a:t>
            </a:r>
          </a:p>
        </p:txBody>
      </p:sp>
      <p:sp>
        <p:nvSpPr>
          <p:cNvPr id="13" name="Rectangle 12">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Content Placeholder 3">
            <a:extLst>
              <a:ext uri="{FF2B5EF4-FFF2-40B4-BE49-F238E27FC236}">
                <a16:creationId xmlns:a16="http://schemas.microsoft.com/office/drawing/2014/main" id="{41AA8506-BE44-B978-2BCA-38B36C310C32}"/>
              </a:ext>
            </a:extLst>
          </p:cNvPr>
          <p:cNvGraphicFramePr>
            <a:graphicFrameLocks noGrp="1"/>
          </p:cNvGraphicFramePr>
          <p:nvPr>
            <p:ph idx="1"/>
            <p:extLst>
              <p:ext uri="{D42A27DB-BD31-4B8C-83A1-F6EECF244321}">
                <p14:modId xmlns:p14="http://schemas.microsoft.com/office/powerpoint/2010/main" val="1918062919"/>
              </p:ext>
            </p:extLst>
          </p:nvPr>
        </p:nvGraphicFramePr>
        <p:xfrm>
          <a:off x="1115568" y="2043574"/>
          <a:ext cx="10232137" cy="3593814"/>
        </p:xfrm>
        <a:graphic>
          <a:graphicData uri="http://schemas.openxmlformats.org/drawingml/2006/table">
            <a:tbl>
              <a:tblPr firstRow="1" bandRow="1">
                <a:tableStyleId>{5C22544A-7EE6-4342-B048-85BDC9FD1C3A}</a:tableStyleId>
              </a:tblPr>
              <a:tblGrid>
                <a:gridCol w="4251938">
                  <a:extLst>
                    <a:ext uri="{9D8B030D-6E8A-4147-A177-3AD203B41FA5}">
                      <a16:colId xmlns:a16="http://schemas.microsoft.com/office/drawing/2014/main" val="3289043429"/>
                    </a:ext>
                  </a:extLst>
                </a:gridCol>
                <a:gridCol w="1728261">
                  <a:extLst>
                    <a:ext uri="{9D8B030D-6E8A-4147-A177-3AD203B41FA5}">
                      <a16:colId xmlns:a16="http://schemas.microsoft.com/office/drawing/2014/main" val="3606601362"/>
                    </a:ext>
                  </a:extLst>
                </a:gridCol>
                <a:gridCol w="4251938">
                  <a:extLst>
                    <a:ext uri="{9D8B030D-6E8A-4147-A177-3AD203B41FA5}">
                      <a16:colId xmlns:a16="http://schemas.microsoft.com/office/drawing/2014/main" val="662863861"/>
                    </a:ext>
                  </a:extLst>
                </a:gridCol>
              </a:tblGrid>
              <a:tr h="488049">
                <a:tc>
                  <a:txBody>
                    <a:bodyPr/>
                    <a:lstStyle/>
                    <a:p>
                      <a:r>
                        <a:rPr lang="en-US" sz="2200"/>
                        <a:t>Parameter</a:t>
                      </a:r>
                    </a:p>
                  </a:txBody>
                  <a:tcPr marL="110920" marR="110920" marT="55460" marB="55460"/>
                </a:tc>
                <a:tc>
                  <a:txBody>
                    <a:bodyPr/>
                    <a:lstStyle/>
                    <a:p>
                      <a:r>
                        <a:rPr lang="en-US" sz="2200"/>
                        <a:t>Value</a:t>
                      </a:r>
                    </a:p>
                  </a:txBody>
                  <a:tcPr marL="110920" marR="110920" marT="55460" marB="55460"/>
                </a:tc>
                <a:tc>
                  <a:txBody>
                    <a:bodyPr/>
                    <a:lstStyle/>
                    <a:p>
                      <a:r>
                        <a:rPr lang="en-US" sz="2200"/>
                        <a:t>Rationale</a:t>
                      </a:r>
                    </a:p>
                  </a:txBody>
                  <a:tcPr marL="110920" marR="110920" marT="55460" marB="55460"/>
                </a:tc>
                <a:extLst>
                  <a:ext uri="{0D108BD9-81ED-4DB2-BD59-A6C34878D82A}">
                    <a16:rowId xmlns:a16="http://schemas.microsoft.com/office/drawing/2014/main" val="2539737664"/>
                  </a:ext>
                </a:extLst>
              </a:tr>
              <a:tr h="488049">
                <a:tc>
                  <a:txBody>
                    <a:bodyPr/>
                    <a:lstStyle/>
                    <a:p>
                      <a:r>
                        <a:rPr lang="en-US" sz="2200" err="1"/>
                        <a:t>batch_size</a:t>
                      </a:r>
                    </a:p>
                  </a:txBody>
                  <a:tcPr marL="110920" marR="110920" marT="55460" marB="55460"/>
                </a:tc>
                <a:tc>
                  <a:txBody>
                    <a:bodyPr/>
                    <a:lstStyle/>
                    <a:p>
                      <a:r>
                        <a:rPr lang="en-US" sz="2200"/>
                        <a:t>16</a:t>
                      </a:r>
                    </a:p>
                  </a:txBody>
                  <a:tcPr marL="110920" marR="110920" marT="55460" marB="55460"/>
                </a:tc>
                <a:tc>
                  <a:txBody>
                    <a:bodyPr/>
                    <a:lstStyle/>
                    <a:p>
                      <a:r>
                        <a:rPr lang="en-US" sz="2200"/>
                        <a:t>Max GPU VRAM utilization</a:t>
                      </a:r>
                    </a:p>
                  </a:txBody>
                  <a:tcPr marL="110920" marR="110920" marT="55460" marB="55460"/>
                </a:tc>
                <a:extLst>
                  <a:ext uri="{0D108BD9-81ED-4DB2-BD59-A6C34878D82A}">
                    <a16:rowId xmlns:a16="http://schemas.microsoft.com/office/drawing/2014/main" val="2995285255"/>
                  </a:ext>
                </a:extLst>
              </a:tr>
              <a:tr h="488049">
                <a:tc>
                  <a:txBody>
                    <a:bodyPr/>
                    <a:lstStyle/>
                    <a:p>
                      <a:r>
                        <a:rPr lang="en-US" sz="2200"/>
                        <a:t>lr0 (Initial Learning Rate) </a:t>
                      </a:r>
                    </a:p>
                  </a:txBody>
                  <a:tcPr marL="110920" marR="110920" marT="55460" marB="55460"/>
                </a:tc>
                <a:tc>
                  <a:txBody>
                    <a:bodyPr/>
                    <a:lstStyle/>
                    <a:p>
                      <a:r>
                        <a:rPr lang="en-US" sz="2200"/>
                        <a:t>0.01</a:t>
                      </a:r>
                    </a:p>
                  </a:txBody>
                  <a:tcPr marL="110920" marR="110920" marT="55460" marB="55460"/>
                </a:tc>
                <a:tc>
                  <a:txBody>
                    <a:bodyPr/>
                    <a:lstStyle/>
                    <a:p>
                      <a:r>
                        <a:rPr lang="en-US" sz="2200"/>
                        <a:t>Avoids Overshooting</a:t>
                      </a:r>
                    </a:p>
                  </a:txBody>
                  <a:tcPr marL="110920" marR="110920" marT="55460" marB="55460"/>
                </a:tc>
                <a:extLst>
                  <a:ext uri="{0D108BD9-81ED-4DB2-BD59-A6C34878D82A}">
                    <a16:rowId xmlns:a16="http://schemas.microsoft.com/office/drawing/2014/main" val="3176229452"/>
                  </a:ext>
                </a:extLst>
              </a:tr>
              <a:tr h="488049">
                <a:tc>
                  <a:txBody>
                    <a:bodyPr/>
                    <a:lstStyle/>
                    <a:p>
                      <a:r>
                        <a:rPr lang="en-US" sz="2200" err="1"/>
                        <a:t>fliplr</a:t>
                      </a:r>
                    </a:p>
                  </a:txBody>
                  <a:tcPr marL="110920" marR="110920" marT="55460" marB="55460"/>
                </a:tc>
                <a:tc>
                  <a:txBody>
                    <a:bodyPr/>
                    <a:lstStyle/>
                    <a:p>
                      <a:r>
                        <a:rPr lang="en-US" sz="2200"/>
                        <a:t>0.5</a:t>
                      </a:r>
                    </a:p>
                  </a:txBody>
                  <a:tcPr marL="110920" marR="110920" marT="55460" marB="55460"/>
                </a:tc>
                <a:tc>
                  <a:txBody>
                    <a:bodyPr/>
                    <a:lstStyle/>
                    <a:p>
                      <a:r>
                        <a:rPr lang="en-US" sz="2200"/>
                        <a:t>Simulates varied worker poses</a:t>
                      </a:r>
                    </a:p>
                  </a:txBody>
                  <a:tcPr marL="110920" marR="110920" marT="55460" marB="55460"/>
                </a:tc>
                <a:extLst>
                  <a:ext uri="{0D108BD9-81ED-4DB2-BD59-A6C34878D82A}">
                    <a16:rowId xmlns:a16="http://schemas.microsoft.com/office/drawing/2014/main" val="938218469"/>
                  </a:ext>
                </a:extLst>
              </a:tr>
              <a:tr h="820809">
                <a:tc>
                  <a:txBody>
                    <a:bodyPr/>
                    <a:lstStyle/>
                    <a:p>
                      <a:pPr lvl="0">
                        <a:buNone/>
                      </a:pPr>
                      <a:r>
                        <a:rPr lang="en-US" sz="2200"/>
                        <a:t>Optimizer</a:t>
                      </a:r>
                    </a:p>
                  </a:txBody>
                  <a:tcPr marL="110920" marR="110920" marT="55460" marB="55460"/>
                </a:tc>
                <a:tc>
                  <a:txBody>
                    <a:bodyPr/>
                    <a:lstStyle/>
                    <a:p>
                      <a:pPr lvl="0">
                        <a:buNone/>
                      </a:pPr>
                      <a:r>
                        <a:rPr lang="en-US" sz="2200"/>
                        <a:t>SGD</a:t>
                      </a:r>
                    </a:p>
                  </a:txBody>
                  <a:tcPr marL="110920" marR="110920" marT="55460" marB="55460"/>
                </a:tc>
                <a:tc>
                  <a:txBody>
                    <a:bodyPr/>
                    <a:lstStyle/>
                    <a:p>
                      <a:pPr lvl="0">
                        <a:buNone/>
                      </a:pPr>
                      <a:r>
                        <a:rPr lang="en-US" sz="2200"/>
                        <a:t>Classic choice for stable convergence.</a:t>
                      </a:r>
                    </a:p>
                  </a:txBody>
                  <a:tcPr marL="110920" marR="110920" marT="55460" marB="55460"/>
                </a:tc>
                <a:extLst>
                  <a:ext uri="{0D108BD9-81ED-4DB2-BD59-A6C34878D82A}">
                    <a16:rowId xmlns:a16="http://schemas.microsoft.com/office/drawing/2014/main" val="3668070691"/>
                  </a:ext>
                </a:extLst>
              </a:tr>
              <a:tr h="820809">
                <a:tc>
                  <a:txBody>
                    <a:bodyPr/>
                    <a:lstStyle/>
                    <a:p>
                      <a:pPr lvl="0">
                        <a:buNone/>
                      </a:pPr>
                      <a:r>
                        <a:rPr lang="en-US" sz="2200"/>
                        <a:t>hsv_s</a:t>
                      </a:r>
                    </a:p>
                  </a:txBody>
                  <a:tcPr marL="110920" marR="110920" marT="55460" marB="55460"/>
                </a:tc>
                <a:tc>
                  <a:txBody>
                    <a:bodyPr/>
                    <a:lstStyle/>
                    <a:p>
                      <a:pPr lvl="0">
                        <a:buNone/>
                      </a:pPr>
                      <a:r>
                        <a:rPr lang="en-US" sz="2200"/>
                        <a:t>0.7</a:t>
                      </a:r>
                    </a:p>
                  </a:txBody>
                  <a:tcPr marL="110920" marR="110920" marT="55460" marB="55460"/>
                </a:tc>
                <a:tc>
                  <a:txBody>
                    <a:bodyPr/>
                    <a:lstStyle/>
                    <a:p>
                      <a:pPr lvl="0">
                        <a:buNone/>
                      </a:pPr>
                      <a:r>
                        <a:rPr lang="en-US" sz="2200"/>
                        <a:t>Simulates harsh warehouse lighting variations</a:t>
                      </a:r>
                    </a:p>
                  </a:txBody>
                  <a:tcPr marL="110920" marR="110920" marT="55460" marB="55460"/>
                </a:tc>
                <a:extLst>
                  <a:ext uri="{0D108BD9-81ED-4DB2-BD59-A6C34878D82A}">
                    <a16:rowId xmlns:a16="http://schemas.microsoft.com/office/drawing/2014/main" val="815402926"/>
                  </a:ext>
                </a:extLst>
              </a:tr>
            </a:tbl>
          </a:graphicData>
        </a:graphic>
      </p:graphicFrame>
      <p:sp>
        <p:nvSpPr>
          <p:cNvPr id="5" name="TextBox 4">
            <a:extLst>
              <a:ext uri="{FF2B5EF4-FFF2-40B4-BE49-F238E27FC236}">
                <a16:creationId xmlns:a16="http://schemas.microsoft.com/office/drawing/2014/main" id="{554617A8-D86D-C978-C46B-16A461CCE769}"/>
              </a:ext>
            </a:extLst>
          </p:cNvPr>
          <p:cNvSpPr txBox="1"/>
          <p:nvPr/>
        </p:nvSpPr>
        <p:spPr>
          <a:xfrm>
            <a:off x="9093972" y="6363691"/>
            <a:ext cx="2631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Page 9</a:t>
            </a:r>
          </a:p>
        </p:txBody>
      </p:sp>
    </p:spTree>
    <p:extLst>
      <p:ext uri="{BB962C8B-B14F-4D97-AF65-F5344CB8AC3E}">
        <p14:creationId xmlns:p14="http://schemas.microsoft.com/office/powerpoint/2010/main" val="1919502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B0884-A365-D0EA-4E42-B382AFC0BFD9}"/>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b="1" dirty="0">
                <a:solidFill>
                  <a:srgbClr val="124734"/>
                </a:solidFill>
                <a:latin typeface="Aptos"/>
              </a:rPr>
              <a:t>Results</a:t>
            </a:r>
          </a:p>
        </p:txBody>
      </p:sp>
      <p:sp>
        <p:nvSpPr>
          <p:cNvPr id="30" name="Rectangle 2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C0123FA6-B944-7CD9-6612-7EEF4E9E5105}"/>
              </a:ext>
            </a:extLst>
          </p:cNvPr>
          <p:cNvPicPr>
            <a:picLocks noGrp="1" noChangeAspect="1"/>
          </p:cNvPicPr>
          <p:nvPr>
            <p:ph idx="1"/>
          </p:nvPr>
        </p:nvPicPr>
        <p:blipFill>
          <a:blip r:embed="rId3"/>
          <a:stretch>
            <a:fillRect/>
          </a:stretch>
        </p:blipFill>
        <p:spPr>
          <a:xfrm>
            <a:off x="545238" y="925206"/>
            <a:ext cx="7608304" cy="5078543"/>
          </a:xfrm>
          <a:prstGeom prst="rect">
            <a:avLst/>
          </a:prstGeom>
        </p:spPr>
      </p:pic>
      <p:sp>
        <p:nvSpPr>
          <p:cNvPr id="32" name="Rectangle 31">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B9DAC45-6BF3-580B-E579-159D3B286236}"/>
              </a:ext>
            </a:extLst>
          </p:cNvPr>
          <p:cNvSpPr txBox="1"/>
          <p:nvPr/>
        </p:nvSpPr>
        <p:spPr>
          <a:xfrm>
            <a:off x="9093972" y="6363691"/>
            <a:ext cx="2631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Page 10</a:t>
            </a:r>
          </a:p>
        </p:txBody>
      </p:sp>
    </p:spTree>
    <p:extLst>
      <p:ext uri="{BB962C8B-B14F-4D97-AF65-F5344CB8AC3E}">
        <p14:creationId xmlns:p14="http://schemas.microsoft.com/office/powerpoint/2010/main" val="1712317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9A51CE-F2F1-C950-6F95-F1EBBBC81A53}"/>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b="1" kern="1200" dirty="0">
                <a:solidFill>
                  <a:srgbClr val="124734"/>
                </a:solidFill>
                <a:latin typeface="Aptos"/>
              </a:rPr>
              <a:t>Confusion Matrix</a:t>
            </a:r>
          </a:p>
        </p:txBody>
      </p:sp>
      <p:sp>
        <p:nvSpPr>
          <p:cNvPr id="2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2F5B44B1-33C9-DD30-8EDC-9B00D7B3373E}"/>
              </a:ext>
            </a:extLst>
          </p:cNvPr>
          <p:cNvPicPr>
            <a:picLocks noGrp="1" noChangeAspect="1"/>
          </p:cNvPicPr>
          <p:nvPr>
            <p:ph idx="1"/>
          </p:nvPr>
        </p:nvPicPr>
        <p:blipFill>
          <a:blip r:embed="rId2"/>
          <a:srcRect l="16112" r="8661"/>
          <a:stretch>
            <a:fillRect/>
          </a:stretch>
        </p:blipFill>
        <p:spPr>
          <a:xfrm>
            <a:off x="4213081" y="152400"/>
            <a:ext cx="7578885" cy="66019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2431FE9E-2A39-1E0A-8FC2-DD04674C31E8}"/>
              </a:ext>
            </a:extLst>
          </p:cNvPr>
          <p:cNvSpPr txBox="1"/>
          <p:nvPr/>
        </p:nvSpPr>
        <p:spPr>
          <a:xfrm>
            <a:off x="9093972" y="6363691"/>
            <a:ext cx="2631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Page 11</a:t>
            </a:r>
          </a:p>
        </p:txBody>
      </p:sp>
    </p:spTree>
    <p:extLst>
      <p:ext uri="{BB962C8B-B14F-4D97-AF65-F5344CB8AC3E}">
        <p14:creationId xmlns:p14="http://schemas.microsoft.com/office/powerpoint/2010/main" val="2096674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0F7D150-08D7-4808-AF8A-1D24D888AA16}"/>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EF1B98F2-FCF4-77C4-16E6-BD410FA54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902E4F-3122-7058-22CC-B13637745AC2}"/>
              </a:ext>
            </a:extLst>
          </p:cNvPr>
          <p:cNvSpPr>
            <a:spLocks noGrp="1"/>
          </p:cNvSpPr>
          <p:nvPr>
            <p:ph type="title"/>
          </p:nvPr>
        </p:nvSpPr>
        <p:spPr>
          <a:xfrm>
            <a:off x="9267909" y="2023110"/>
            <a:ext cx="2789664" cy="2846070"/>
          </a:xfrm>
        </p:spPr>
        <p:txBody>
          <a:bodyPr vert="horz" lIns="91440" tIns="45720" rIns="91440" bIns="45720" rtlCol="0" anchor="ctr">
            <a:normAutofit/>
          </a:bodyPr>
          <a:lstStyle/>
          <a:p>
            <a:r>
              <a:rPr lang="en-US" b="1" dirty="0">
                <a:solidFill>
                  <a:srgbClr val="124734"/>
                </a:solidFill>
                <a:latin typeface="Aptos"/>
              </a:rPr>
              <a:t>Precision Curve</a:t>
            </a:r>
          </a:p>
        </p:txBody>
      </p:sp>
      <p:sp>
        <p:nvSpPr>
          <p:cNvPr id="30" name="Rectangle 29">
            <a:extLst>
              <a:ext uri="{FF2B5EF4-FFF2-40B4-BE49-F238E27FC236}">
                <a16:creationId xmlns:a16="http://schemas.microsoft.com/office/drawing/2014/main" id="{3BC6F05A-7DD4-A058-0A2A-1B16A2E59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9B1F5A3F-3FEE-9874-E9B6-FD6FF267F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F529D26-49F3-6761-E69C-FE93DC510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graph of a graph showing the difference between safety and safety&#10;&#10;AI-generated content may be incorrect.">
            <a:extLst>
              <a:ext uri="{FF2B5EF4-FFF2-40B4-BE49-F238E27FC236}">
                <a16:creationId xmlns:a16="http://schemas.microsoft.com/office/drawing/2014/main" id="{BCC8F7B2-0D5E-C1F6-E599-5AF93A342453}"/>
              </a:ext>
            </a:extLst>
          </p:cNvPr>
          <p:cNvPicPr>
            <a:picLocks noGrp="1" noChangeAspect="1"/>
          </p:cNvPicPr>
          <p:nvPr>
            <p:ph idx="1"/>
          </p:nvPr>
        </p:nvPicPr>
        <p:blipFill>
          <a:blip r:embed="rId3"/>
          <a:stretch>
            <a:fillRect/>
          </a:stretch>
        </p:blipFill>
        <p:spPr>
          <a:xfrm>
            <a:off x="312420" y="666274"/>
            <a:ext cx="8061960" cy="5588000"/>
          </a:xfrm>
        </p:spPr>
      </p:pic>
      <p:sp>
        <p:nvSpPr>
          <p:cNvPr id="4" name="TextBox 3">
            <a:extLst>
              <a:ext uri="{FF2B5EF4-FFF2-40B4-BE49-F238E27FC236}">
                <a16:creationId xmlns:a16="http://schemas.microsoft.com/office/drawing/2014/main" id="{D8F259C5-891F-B70B-32DD-102D97FEAE01}"/>
              </a:ext>
            </a:extLst>
          </p:cNvPr>
          <p:cNvSpPr txBox="1"/>
          <p:nvPr/>
        </p:nvSpPr>
        <p:spPr>
          <a:xfrm>
            <a:off x="9093972" y="6363691"/>
            <a:ext cx="2631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Page 12</a:t>
            </a:r>
          </a:p>
        </p:txBody>
      </p:sp>
    </p:spTree>
    <p:extLst>
      <p:ext uri="{BB962C8B-B14F-4D97-AF65-F5344CB8AC3E}">
        <p14:creationId xmlns:p14="http://schemas.microsoft.com/office/powerpoint/2010/main" val="2459889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213B20D-53FD-D2FB-AE22-98A384492684}"/>
              </a:ext>
            </a:extLst>
          </p:cNvPr>
          <p:cNvSpPr>
            <a:spLocks noGrp="1"/>
          </p:cNvSpPr>
          <p:nvPr>
            <p:ph type="title"/>
          </p:nvPr>
        </p:nvSpPr>
        <p:spPr>
          <a:xfrm>
            <a:off x="1371597" y="348865"/>
            <a:ext cx="10044023" cy="877729"/>
          </a:xfrm>
        </p:spPr>
        <p:txBody>
          <a:bodyPr anchor="ctr">
            <a:normAutofit/>
          </a:bodyPr>
          <a:lstStyle/>
          <a:p>
            <a:r>
              <a:rPr lang="en-US" sz="4000" b="1">
                <a:solidFill>
                  <a:srgbClr val="FFFFFF"/>
                </a:solidFill>
                <a:latin typeface="Aptos"/>
              </a:rPr>
              <a:t>Training Summary</a:t>
            </a:r>
          </a:p>
        </p:txBody>
      </p:sp>
      <p:graphicFrame>
        <p:nvGraphicFramePr>
          <p:cNvPr id="5" name="Content Placeholder 2">
            <a:extLst>
              <a:ext uri="{FF2B5EF4-FFF2-40B4-BE49-F238E27FC236}">
                <a16:creationId xmlns:a16="http://schemas.microsoft.com/office/drawing/2014/main" id="{76326222-A08A-17E9-5A3C-665885D3D162}"/>
              </a:ext>
            </a:extLst>
          </p:cNvPr>
          <p:cNvGraphicFramePr>
            <a:graphicFrameLocks noGrp="1"/>
          </p:cNvGraphicFramePr>
          <p:nvPr>
            <p:ph idx="1"/>
            <p:extLst>
              <p:ext uri="{D42A27DB-BD31-4B8C-83A1-F6EECF244321}">
                <p14:modId xmlns:p14="http://schemas.microsoft.com/office/powerpoint/2010/main" val="152198046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2" name="TextBox 171">
            <a:extLst>
              <a:ext uri="{FF2B5EF4-FFF2-40B4-BE49-F238E27FC236}">
                <a16:creationId xmlns:a16="http://schemas.microsoft.com/office/drawing/2014/main" id="{E0CD55CC-E8A1-F80B-F3C4-E899135BA957}"/>
              </a:ext>
            </a:extLst>
          </p:cNvPr>
          <p:cNvSpPr txBox="1"/>
          <p:nvPr/>
        </p:nvSpPr>
        <p:spPr>
          <a:xfrm>
            <a:off x="9093972" y="6363691"/>
            <a:ext cx="2631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Page 13</a:t>
            </a:r>
          </a:p>
        </p:txBody>
      </p:sp>
    </p:spTree>
    <p:extLst>
      <p:ext uri="{BB962C8B-B14F-4D97-AF65-F5344CB8AC3E}">
        <p14:creationId xmlns:p14="http://schemas.microsoft.com/office/powerpoint/2010/main" val="104651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7D97271-8943-2007-76A2-2888D1AEA39C}"/>
              </a:ext>
            </a:extLst>
          </p:cNvPr>
          <p:cNvGraphicFramePr>
            <a:graphicFrameLocks noGrp="1"/>
          </p:cNvGraphicFramePr>
          <p:nvPr>
            <p:ph idx="1"/>
            <p:extLst>
              <p:ext uri="{D42A27DB-BD31-4B8C-83A1-F6EECF244321}">
                <p14:modId xmlns:p14="http://schemas.microsoft.com/office/powerpoint/2010/main" val="2623691972"/>
              </p:ext>
            </p:extLst>
          </p:nvPr>
        </p:nvGraphicFramePr>
        <p:xfrm>
          <a:off x="838200" y="751205"/>
          <a:ext cx="10515596" cy="4719320"/>
        </p:xfrm>
        <a:graphic>
          <a:graphicData uri="http://schemas.openxmlformats.org/drawingml/2006/table">
            <a:tbl>
              <a:tblPr firstRow="1" bandRow="1">
                <a:tableStyleId>{5C22544A-7EE6-4342-B048-85BDC9FD1C3A}</a:tableStyleId>
              </a:tblPr>
              <a:tblGrid>
                <a:gridCol w="1502228">
                  <a:extLst>
                    <a:ext uri="{9D8B030D-6E8A-4147-A177-3AD203B41FA5}">
                      <a16:colId xmlns:a16="http://schemas.microsoft.com/office/drawing/2014/main" val="1827775308"/>
                    </a:ext>
                  </a:extLst>
                </a:gridCol>
                <a:gridCol w="1502228">
                  <a:extLst>
                    <a:ext uri="{9D8B030D-6E8A-4147-A177-3AD203B41FA5}">
                      <a16:colId xmlns:a16="http://schemas.microsoft.com/office/drawing/2014/main" val="1261651022"/>
                    </a:ext>
                  </a:extLst>
                </a:gridCol>
                <a:gridCol w="1502228">
                  <a:extLst>
                    <a:ext uri="{9D8B030D-6E8A-4147-A177-3AD203B41FA5}">
                      <a16:colId xmlns:a16="http://schemas.microsoft.com/office/drawing/2014/main" val="525184795"/>
                    </a:ext>
                  </a:extLst>
                </a:gridCol>
                <a:gridCol w="1502228">
                  <a:extLst>
                    <a:ext uri="{9D8B030D-6E8A-4147-A177-3AD203B41FA5}">
                      <a16:colId xmlns:a16="http://schemas.microsoft.com/office/drawing/2014/main" val="3570665029"/>
                    </a:ext>
                  </a:extLst>
                </a:gridCol>
                <a:gridCol w="1502228">
                  <a:extLst>
                    <a:ext uri="{9D8B030D-6E8A-4147-A177-3AD203B41FA5}">
                      <a16:colId xmlns:a16="http://schemas.microsoft.com/office/drawing/2014/main" val="3075790181"/>
                    </a:ext>
                  </a:extLst>
                </a:gridCol>
                <a:gridCol w="1502228">
                  <a:extLst>
                    <a:ext uri="{9D8B030D-6E8A-4147-A177-3AD203B41FA5}">
                      <a16:colId xmlns:a16="http://schemas.microsoft.com/office/drawing/2014/main" val="2890397247"/>
                    </a:ext>
                  </a:extLst>
                </a:gridCol>
                <a:gridCol w="1502228">
                  <a:extLst>
                    <a:ext uri="{9D8B030D-6E8A-4147-A177-3AD203B41FA5}">
                      <a16:colId xmlns:a16="http://schemas.microsoft.com/office/drawing/2014/main" val="1241859898"/>
                    </a:ext>
                  </a:extLst>
                </a:gridCol>
              </a:tblGrid>
              <a:tr h="370840">
                <a:tc>
                  <a:txBody>
                    <a:bodyPr/>
                    <a:lstStyle/>
                    <a:p>
                      <a:r>
                        <a:rPr lang="en-US" dirty="0"/>
                        <a:t>Class</a:t>
                      </a:r>
                    </a:p>
                  </a:txBody>
                  <a:tcPr/>
                </a:tc>
                <a:tc>
                  <a:txBody>
                    <a:bodyPr/>
                    <a:lstStyle/>
                    <a:p>
                      <a:r>
                        <a:rPr lang="en-US" dirty="0"/>
                        <a:t>Images</a:t>
                      </a:r>
                    </a:p>
                  </a:txBody>
                  <a:tcPr/>
                </a:tc>
                <a:tc>
                  <a:txBody>
                    <a:bodyPr/>
                    <a:lstStyle/>
                    <a:p>
                      <a:r>
                        <a:rPr lang="en-US" dirty="0"/>
                        <a:t>Instances</a:t>
                      </a:r>
                    </a:p>
                  </a:txBody>
                  <a:tcPr/>
                </a:tc>
                <a:tc>
                  <a:txBody>
                    <a:bodyPr/>
                    <a:lstStyle/>
                    <a:p>
                      <a:r>
                        <a:rPr lang="en-US" dirty="0"/>
                        <a:t>Precision</a:t>
                      </a:r>
                    </a:p>
                  </a:txBody>
                  <a:tcPr/>
                </a:tc>
                <a:tc>
                  <a:txBody>
                    <a:bodyPr/>
                    <a:lstStyle/>
                    <a:p>
                      <a:r>
                        <a:rPr lang="en-US" dirty="0"/>
                        <a:t>Recall</a:t>
                      </a:r>
                    </a:p>
                  </a:txBody>
                  <a:tcPr/>
                </a:tc>
                <a:tc>
                  <a:txBody>
                    <a:bodyPr/>
                    <a:lstStyle/>
                    <a:p>
                      <a:r>
                        <a:rPr lang="en-US" dirty="0"/>
                        <a:t>mAP50</a:t>
                      </a:r>
                    </a:p>
                  </a:txBody>
                  <a:tcPr/>
                </a:tc>
                <a:tc>
                  <a:txBody>
                    <a:bodyPr/>
                    <a:lstStyle/>
                    <a:p>
                      <a:r>
                        <a:rPr lang="en-US" dirty="0"/>
                        <a:t>mAP50-95</a:t>
                      </a:r>
                    </a:p>
                  </a:txBody>
                  <a:tcPr/>
                </a:tc>
                <a:extLst>
                  <a:ext uri="{0D108BD9-81ED-4DB2-BD59-A6C34878D82A}">
                    <a16:rowId xmlns:a16="http://schemas.microsoft.com/office/drawing/2014/main" val="3570325874"/>
                  </a:ext>
                </a:extLst>
              </a:tr>
              <a:tr h="370840">
                <a:tc>
                  <a:txBody>
                    <a:bodyPr/>
                    <a:lstStyle/>
                    <a:p>
                      <a:r>
                        <a:rPr lang="en-US" dirty="0"/>
                        <a:t>All</a:t>
                      </a:r>
                    </a:p>
                  </a:txBody>
                  <a:tcPr/>
                </a:tc>
                <a:tc>
                  <a:txBody>
                    <a:bodyPr/>
                    <a:lstStyle/>
                    <a:p>
                      <a:r>
                        <a:rPr lang="en-US" dirty="0"/>
                        <a:t>114</a:t>
                      </a:r>
                    </a:p>
                  </a:txBody>
                  <a:tcPr/>
                </a:tc>
                <a:tc>
                  <a:txBody>
                    <a:bodyPr/>
                    <a:lstStyle/>
                    <a:p>
                      <a:r>
                        <a:rPr lang="en-US" dirty="0"/>
                        <a:t>697</a:t>
                      </a:r>
                    </a:p>
                  </a:txBody>
                  <a:tcPr/>
                </a:tc>
                <a:tc>
                  <a:txBody>
                    <a:bodyPr/>
                    <a:lstStyle/>
                    <a:p>
                      <a:r>
                        <a:rPr lang="en-US" dirty="0"/>
                        <a:t>0.867</a:t>
                      </a:r>
                    </a:p>
                  </a:txBody>
                  <a:tcPr/>
                </a:tc>
                <a:tc>
                  <a:txBody>
                    <a:bodyPr/>
                    <a:lstStyle/>
                    <a:p>
                      <a:r>
                        <a:rPr lang="en-US" dirty="0"/>
                        <a:t>0.772</a:t>
                      </a:r>
                    </a:p>
                  </a:txBody>
                  <a:tcPr/>
                </a:tc>
                <a:tc>
                  <a:txBody>
                    <a:bodyPr/>
                    <a:lstStyle/>
                    <a:p>
                      <a:r>
                        <a:rPr lang="en-US" dirty="0"/>
                        <a:t>0.817</a:t>
                      </a:r>
                    </a:p>
                  </a:txBody>
                  <a:tcPr/>
                </a:tc>
                <a:tc>
                  <a:txBody>
                    <a:bodyPr/>
                    <a:lstStyle/>
                    <a:p>
                      <a:r>
                        <a:rPr lang="en-US" dirty="0"/>
                        <a:t>0.485</a:t>
                      </a:r>
                    </a:p>
                  </a:txBody>
                  <a:tcPr/>
                </a:tc>
                <a:extLst>
                  <a:ext uri="{0D108BD9-81ED-4DB2-BD59-A6C34878D82A}">
                    <a16:rowId xmlns:a16="http://schemas.microsoft.com/office/drawing/2014/main" val="491648550"/>
                  </a:ext>
                </a:extLst>
              </a:tr>
              <a:tr h="370840">
                <a:tc>
                  <a:txBody>
                    <a:bodyPr/>
                    <a:lstStyle/>
                    <a:p>
                      <a:r>
                        <a:rPr lang="en-US" dirty="0"/>
                        <a:t>Hardhat</a:t>
                      </a:r>
                    </a:p>
                  </a:txBody>
                  <a:tcPr/>
                </a:tc>
                <a:tc>
                  <a:txBody>
                    <a:bodyPr/>
                    <a:lstStyle/>
                    <a:p>
                      <a:r>
                        <a:rPr lang="en-US" dirty="0"/>
                        <a:t>114</a:t>
                      </a:r>
                    </a:p>
                  </a:txBody>
                  <a:tcPr/>
                </a:tc>
                <a:tc>
                  <a:txBody>
                    <a:bodyPr/>
                    <a:lstStyle/>
                    <a:p>
                      <a:r>
                        <a:rPr lang="en-US" dirty="0"/>
                        <a:t>79</a:t>
                      </a:r>
                    </a:p>
                  </a:txBody>
                  <a:tcPr/>
                </a:tc>
                <a:tc>
                  <a:txBody>
                    <a:bodyPr/>
                    <a:lstStyle/>
                    <a:p>
                      <a:r>
                        <a:rPr lang="en-US" dirty="0"/>
                        <a:t>0.94</a:t>
                      </a:r>
                    </a:p>
                  </a:txBody>
                  <a:tcPr/>
                </a:tc>
                <a:tc>
                  <a:txBody>
                    <a:bodyPr/>
                    <a:lstStyle/>
                    <a:p>
                      <a:r>
                        <a:rPr lang="en-US" dirty="0"/>
                        <a:t>0.785</a:t>
                      </a:r>
                    </a:p>
                  </a:txBody>
                  <a:tcPr/>
                </a:tc>
                <a:tc>
                  <a:txBody>
                    <a:bodyPr/>
                    <a:lstStyle/>
                    <a:p>
                      <a:r>
                        <a:rPr lang="en-US" dirty="0"/>
                        <a:t>0.886</a:t>
                      </a:r>
                    </a:p>
                  </a:txBody>
                  <a:tcPr/>
                </a:tc>
                <a:tc>
                  <a:txBody>
                    <a:bodyPr/>
                    <a:lstStyle/>
                    <a:p>
                      <a:r>
                        <a:rPr lang="en-US" dirty="0"/>
                        <a:t>0.551</a:t>
                      </a:r>
                    </a:p>
                  </a:txBody>
                  <a:tcPr/>
                </a:tc>
                <a:extLst>
                  <a:ext uri="{0D108BD9-81ED-4DB2-BD59-A6C34878D82A}">
                    <a16:rowId xmlns:a16="http://schemas.microsoft.com/office/drawing/2014/main" val="1351133664"/>
                  </a:ext>
                </a:extLst>
              </a:tr>
              <a:tr h="370840">
                <a:tc>
                  <a:txBody>
                    <a:bodyPr/>
                    <a:lstStyle/>
                    <a:p>
                      <a:r>
                        <a:rPr lang="en-US" dirty="0"/>
                        <a:t>Mask</a:t>
                      </a:r>
                    </a:p>
                  </a:txBody>
                  <a:tcPr/>
                </a:tc>
                <a:tc>
                  <a:txBody>
                    <a:bodyPr/>
                    <a:lstStyle/>
                    <a:p>
                      <a:r>
                        <a:rPr lang="en-US" dirty="0"/>
                        <a:t>114</a:t>
                      </a:r>
                    </a:p>
                  </a:txBody>
                  <a:tcPr/>
                </a:tc>
                <a:tc>
                  <a:txBody>
                    <a:bodyPr/>
                    <a:lstStyle/>
                    <a:p>
                      <a:r>
                        <a:rPr lang="en-US" dirty="0"/>
                        <a:t>21</a:t>
                      </a:r>
                    </a:p>
                  </a:txBody>
                  <a:tcPr/>
                </a:tc>
                <a:tc>
                  <a:txBody>
                    <a:bodyPr/>
                    <a:lstStyle/>
                    <a:p>
                      <a:r>
                        <a:rPr lang="en-US" dirty="0"/>
                        <a:t>1</a:t>
                      </a:r>
                    </a:p>
                  </a:txBody>
                  <a:tcPr/>
                </a:tc>
                <a:tc>
                  <a:txBody>
                    <a:bodyPr/>
                    <a:lstStyle/>
                    <a:p>
                      <a:r>
                        <a:rPr lang="en-US" dirty="0"/>
                        <a:t>0.935</a:t>
                      </a:r>
                    </a:p>
                  </a:txBody>
                  <a:tcPr/>
                </a:tc>
                <a:tc>
                  <a:txBody>
                    <a:bodyPr/>
                    <a:lstStyle/>
                    <a:p>
                      <a:r>
                        <a:rPr lang="en-US" dirty="0"/>
                        <a:t>0.956</a:t>
                      </a:r>
                    </a:p>
                  </a:txBody>
                  <a:tcPr/>
                </a:tc>
                <a:tc>
                  <a:txBody>
                    <a:bodyPr/>
                    <a:lstStyle/>
                    <a:p>
                      <a:r>
                        <a:rPr lang="en-US" dirty="0"/>
                        <a:t>0.675</a:t>
                      </a:r>
                    </a:p>
                  </a:txBody>
                  <a:tcPr/>
                </a:tc>
                <a:extLst>
                  <a:ext uri="{0D108BD9-81ED-4DB2-BD59-A6C34878D82A}">
                    <a16:rowId xmlns:a16="http://schemas.microsoft.com/office/drawing/2014/main" val="3616310011"/>
                  </a:ext>
                </a:extLst>
              </a:tr>
              <a:tr h="370840">
                <a:tc>
                  <a:txBody>
                    <a:bodyPr/>
                    <a:lstStyle/>
                    <a:p>
                      <a:r>
                        <a:rPr lang="en-US" dirty="0"/>
                        <a:t>NO-Hardhat</a:t>
                      </a:r>
                    </a:p>
                  </a:txBody>
                  <a:tcPr/>
                </a:tc>
                <a:tc>
                  <a:txBody>
                    <a:bodyPr/>
                    <a:lstStyle/>
                    <a:p>
                      <a:r>
                        <a:rPr lang="en-US" dirty="0"/>
                        <a:t>114</a:t>
                      </a:r>
                    </a:p>
                  </a:txBody>
                  <a:tcPr/>
                </a:tc>
                <a:tc>
                  <a:txBody>
                    <a:bodyPr/>
                    <a:lstStyle/>
                    <a:p>
                      <a:r>
                        <a:rPr lang="en-US" dirty="0"/>
                        <a:t>69</a:t>
                      </a:r>
                    </a:p>
                  </a:txBody>
                  <a:tcPr/>
                </a:tc>
                <a:tc>
                  <a:txBody>
                    <a:bodyPr/>
                    <a:lstStyle/>
                    <a:p>
                      <a:r>
                        <a:rPr lang="en-US" dirty="0"/>
                        <a:t>0.866</a:t>
                      </a:r>
                    </a:p>
                  </a:txBody>
                  <a:tcPr/>
                </a:tc>
                <a:tc>
                  <a:txBody>
                    <a:bodyPr/>
                    <a:lstStyle/>
                    <a:p>
                      <a:r>
                        <a:rPr lang="en-US" dirty="0"/>
                        <a:t>0.656</a:t>
                      </a:r>
                    </a:p>
                  </a:txBody>
                  <a:tcPr/>
                </a:tc>
                <a:tc>
                  <a:txBody>
                    <a:bodyPr/>
                    <a:lstStyle/>
                    <a:p>
                      <a:r>
                        <a:rPr lang="en-US" dirty="0"/>
                        <a:t>0.75</a:t>
                      </a:r>
                    </a:p>
                  </a:txBody>
                  <a:tcPr/>
                </a:tc>
                <a:tc>
                  <a:txBody>
                    <a:bodyPr/>
                    <a:lstStyle/>
                    <a:p>
                      <a:r>
                        <a:rPr lang="en-US" dirty="0"/>
                        <a:t>0.38</a:t>
                      </a:r>
                    </a:p>
                  </a:txBody>
                  <a:tcPr/>
                </a:tc>
                <a:extLst>
                  <a:ext uri="{0D108BD9-81ED-4DB2-BD59-A6C34878D82A}">
                    <a16:rowId xmlns:a16="http://schemas.microsoft.com/office/drawing/2014/main" val="1056703133"/>
                  </a:ext>
                </a:extLst>
              </a:tr>
              <a:tr h="370840">
                <a:tc>
                  <a:txBody>
                    <a:bodyPr/>
                    <a:lstStyle/>
                    <a:p>
                      <a:r>
                        <a:rPr lang="en-US" dirty="0"/>
                        <a:t>NO-Mask</a:t>
                      </a:r>
                    </a:p>
                  </a:txBody>
                  <a:tcPr/>
                </a:tc>
                <a:tc>
                  <a:txBody>
                    <a:bodyPr/>
                    <a:lstStyle/>
                    <a:p>
                      <a:r>
                        <a:rPr lang="en-US" dirty="0"/>
                        <a:t>114</a:t>
                      </a:r>
                    </a:p>
                  </a:txBody>
                  <a:tcPr/>
                </a:tc>
                <a:tc>
                  <a:txBody>
                    <a:bodyPr/>
                    <a:lstStyle/>
                    <a:p>
                      <a:r>
                        <a:rPr lang="en-US" dirty="0"/>
                        <a:t>74</a:t>
                      </a:r>
                    </a:p>
                  </a:txBody>
                  <a:tcPr/>
                </a:tc>
                <a:tc>
                  <a:txBody>
                    <a:bodyPr/>
                    <a:lstStyle/>
                    <a:p>
                      <a:r>
                        <a:rPr lang="en-US" dirty="0"/>
                        <a:t>0.812</a:t>
                      </a:r>
                    </a:p>
                  </a:txBody>
                  <a:tcPr/>
                </a:tc>
                <a:tc>
                  <a:txBody>
                    <a:bodyPr/>
                    <a:lstStyle/>
                    <a:p>
                      <a:r>
                        <a:rPr lang="en-US" dirty="0"/>
                        <a:t>0.662</a:t>
                      </a:r>
                    </a:p>
                  </a:txBody>
                  <a:tcPr/>
                </a:tc>
                <a:tc>
                  <a:txBody>
                    <a:bodyPr/>
                    <a:lstStyle/>
                    <a:p>
                      <a:r>
                        <a:rPr lang="en-US" dirty="0"/>
                        <a:t>0.678</a:t>
                      </a:r>
                    </a:p>
                  </a:txBody>
                  <a:tcPr/>
                </a:tc>
                <a:tc>
                  <a:txBody>
                    <a:bodyPr/>
                    <a:lstStyle/>
                    <a:p>
                      <a:pPr lvl="0">
                        <a:buNone/>
                      </a:pPr>
                      <a:r>
                        <a:rPr lang="en-US" sz="1800" b="0" i="0" u="none" strike="noStrike" baseline="0" noProof="0" dirty="0">
                          <a:solidFill>
                            <a:srgbClr val="000000"/>
                          </a:solidFill>
                          <a:latin typeface="Aptos"/>
                        </a:rPr>
                        <a:t>0.337</a:t>
                      </a:r>
                      <a:endParaRPr lang="en-US" dirty="0"/>
                    </a:p>
                  </a:txBody>
                  <a:tcPr/>
                </a:tc>
                <a:extLst>
                  <a:ext uri="{0D108BD9-81ED-4DB2-BD59-A6C34878D82A}">
                    <a16:rowId xmlns:a16="http://schemas.microsoft.com/office/drawing/2014/main" val="3407729578"/>
                  </a:ext>
                </a:extLst>
              </a:tr>
              <a:tr h="370840">
                <a:tc>
                  <a:txBody>
                    <a:bodyPr/>
                    <a:lstStyle/>
                    <a:p>
                      <a:r>
                        <a:rPr lang="en-US" dirty="0"/>
                        <a:t>NO-Safety Vest</a:t>
                      </a:r>
                    </a:p>
                  </a:txBody>
                  <a:tcPr/>
                </a:tc>
                <a:tc>
                  <a:txBody>
                    <a:bodyPr/>
                    <a:lstStyle/>
                    <a:p>
                      <a:pPr lvl="0">
                        <a:buNone/>
                      </a:pPr>
                      <a:r>
                        <a:rPr lang="en-US" sz="1800" b="0" i="0" u="none" strike="noStrike" noProof="0" dirty="0">
                          <a:solidFill>
                            <a:srgbClr val="000000"/>
                          </a:solidFill>
                          <a:latin typeface="Aptos"/>
                        </a:rPr>
                        <a:t>114</a:t>
                      </a:r>
                      <a:endParaRPr lang="en-US" dirty="0"/>
                    </a:p>
                  </a:txBody>
                  <a:tcPr/>
                </a:tc>
                <a:tc>
                  <a:txBody>
                    <a:bodyPr/>
                    <a:lstStyle/>
                    <a:p>
                      <a:r>
                        <a:rPr lang="en-US" dirty="0"/>
                        <a:t>106</a:t>
                      </a:r>
                    </a:p>
                  </a:txBody>
                  <a:tcPr/>
                </a:tc>
                <a:tc>
                  <a:txBody>
                    <a:bodyPr/>
                    <a:lstStyle/>
                    <a:p>
                      <a:r>
                        <a:rPr lang="en-US" dirty="0"/>
                        <a:t>0.818</a:t>
                      </a:r>
                    </a:p>
                  </a:txBody>
                  <a:tcPr/>
                </a:tc>
                <a:tc>
                  <a:txBody>
                    <a:bodyPr/>
                    <a:lstStyle/>
                    <a:p>
                      <a:r>
                        <a:rPr lang="en-US" dirty="0"/>
                        <a:t>0.679</a:t>
                      </a:r>
                    </a:p>
                  </a:txBody>
                  <a:tcPr/>
                </a:tc>
                <a:tc>
                  <a:txBody>
                    <a:bodyPr/>
                    <a:lstStyle/>
                    <a:p>
                      <a:pPr lvl="0">
                        <a:buNone/>
                      </a:pPr>
                      <a:r>
                        <a:rPr lang="en-US" sz="1800" b="0" i="0" u="none" strike="noStrike" baseline="0" noProof="0" dirty="0">
                          <a:solidFill>
                            <a:srgbClr val="000000"/>
                          </a:solidFill>
                          <a:latin typeface="Aptos"/>
                        </a:rPr>
                        <a:t>0.701 </a:t>
                      </a:r>
                      <a:endParaRPr lang="en-US" dirty="0"/>
                    </a:p>
                  </a:txBody>
                  <a:tcPr/>
                </a:tc>
                <a:tc>
                  <a:txBody>
                    <a:bodyPr/>
                    <a:lstStyle/>
                    <a:p>
                      <a:pPr lvl="0">
                        <a:buNone/>
                      </a:pPr>
                      <a:r>
                        <a:rPr lang="en-US" sz="1800" b="0" i="0" u="none" strike="noStrike" baseline="0" noProof="0" dirty="0">
                          <a:solidFill>
                            <a:srgbClr val="000000"/>
                          </a:solidFill>
                          <a:latin typeface="Aptos"/>
                        </a:rPr>
                        <a:t>0.357</a:t>
                      </a:r>
                      <a:endParaRPr lang="en-US" dirty="0"/>
                    </a:p>
                  </a:txBody>
                  <a:tcPr/>
                </a:tc>
                <a:extLst>
                  <a:ext uri="{0D108BD9-81ED-4DB2-BD59-A6C34878D82A}">
                    <a16:rowId xmlns:a16="http://schemas.microsoft.com/office/drawing/2014/main" val="4253550684"/>
                  </a:ext>
                </a:extLst>
              </a:tr>
              <a:tr h="370840">
                <a:tc>
                  <a:txBody>
                    <a:bodyPr/>
                    <a:lstStyle/>
                    <a:p>
                      <a:r>
                        <a:rPr lang="en-US" dirty="0"/>
                        <a:t>Person</a:t>
                      </a:r>
                    </a:p>
                  </a:txBody>
                  <a:tcPr/>
                </a:tc>
                <a:tc>
                  <a:txBody>
                    <a:bodyPr/>
                    <a:lstStyle/>
                    <a:p>
                      <a:pPr lvl="0">
                        <a:buNone/>
                      </a:pPr>
                      <a:r>
                        <a:rPr lang="en-US" sz="1800" b="0" i="0" u="none" strike="noStrike" noProof="0" dirty="0">
                          <a:solidFill>
                            <a:srgbClr val="000000"/>
                          </a:solidFill>
                          <a:latin typeface="Aptos"/>
                        </a:rPr>
                        <a:t>114</a:t>
                      </a:r>
                      <a:endParaRPr lang="en-US" dirty="0"/>
                    </a:p>
                  </a:txBody>
                  <a:tcPr/>
                </a:tc>
                <a:tc>
                  <a:txBody>
                    <a:bodyPr/>
                    <a:lstStyle/>
                    <a:p>
                      <a:r>
                        <a:rPr lang="en-US" dirty="0"/>
                        <a:t>166</a:t>
                      </a:r>
                    </a:p>
                  </a:txBody>
                  <a:tcPr/>
                </a:tc>
                <a:tc>
                  <a:txBody>
                    <a:bodyPr/>
                    <a:lstStyle/>
                    <a:p>
                      <a:r>
                        <a:rPr lang="en-US" dirty="0"/>
                        <a:t>0.9</a:t>
                      </a:r>
                    </a:p>
                  </a:txBody>
                  <a:tcPr/>
                </a:tc>
                <a:tc>
                  <a:txBody>
                    <a:bodyPr/>
                    <a:lstStyle/>
                    <a:p>
                      <a:r>
                        <a:rPr lang="en-US" dirty="0"/>
                        <a:t>0.741</a:t>
                      </a:r>
                    </a:p>
                  </a:txBody>
                  <a:tcPr/>
                </a:tc>
                <a:tc>
                  <a:txBody>
                    <a:bodyPr/>
                    <a:lstStyle/>
                    <a:p>
                      <a:pPr lvl="0">
                        <a:buNone/>
                      </a:pPr>
                      <a:r>
                        <a:rPr lang="en-US" sz="1800" b="0" i="0" u="none" strike="noStrike" baseline="0" noProof="0" dirty="0">
                          <a:solidFill>
                            <a:srgbClr val="000000"/>
                          </a:solidFill>
                          <a:latin typeface="Aptos"/>
                        </a:rPr>
                        <a:t>0.859 </a:t>
                      </a:r>
                      <a:endParaRPr lang="en-US" dirty="0"/>
                    </a:p>
                  </a:txBody>
                  <a:tcPr/>
                </a:tc>
                <a:tc>
                  <a:txBody>
                    <a:bodyPr/>
                    <a:lstStyle/>
                    <a:p>
                      <a:pPr lvl="0">
                        <a:buNone/>
                      </a:pPr>
                      <a:r>
                        <a:rPr lang="en-US" sz="1800" b="0" i="0" u="none" strike="noStrike" baseline="0" noProof="0" dirty="0">
                          <a:solidFill>
                            <a:srgbClr val="000000"/>
                          </a:solidFill>
                          <a:latin typeface="Aptos"/>
                        </a:rPr>
                        <a:t>0.49</a:t>
                      </a:r>
                      <a:endParaRPr lang="en-US" dirty="0"/>
                    </a:p>
                  </a:txBody>
                  <a:tcPr/>
                </a:tc>
                <a:extLst>
                  <a:ext uri="{0D108BD9-81ED-4DB2-BD59-A6C34878D82A}">
                    <a16:rowId xmlns:a16="http://schemas.microsoft.com/office/drawing/2014/main" val="278900659"/>
                  </a:ext>
                </a:extLst>
              </a:tr>
              <a:tr h="370840">
                <a:tc>
                  <a:txBody>
                    <a:bodyPr/>
                    <a:lstStyle/>
                    <a:p>
                      <a:r>
                        <a:rPr lang="en-US" dirty="0"/>
                        <a:t>Safety Cone</a:t>
                      </a:r>
                    </a:p>
                  </a:txBody>
                  <a:tcPr/>
                </a:tc>
                <a:tc>
                  <a:txBody>
                    <a:bodyPr/>
                    <a:lstStyle/>
                    <a:p>
                      <a:pPr lvl="0">
                        <a:buNone/>
                      </a:pPr>
                      <a:r>
                        <a:rPr lang="en-US" sz="1800" b="0" i="0" u="none" strike="noStrike" noProof="0" dirty="0">
                          <a:solidFill>
                            <a:srgbClr val="000000"/>
                          </a:solidFill>
                          <a:latin typeface="Aptos"/>
                        </a:rPr>
                        <a:t>114</a:t>
                      </a:r>
                      <a:endParaRPr lang="en-US" dirty="0"/>
                    </a:p>
                  </a:txBody>
                  <a:tcPr/>
                </a:tc>
                <a:tc>
                  <a:txBody>
                    <a:bodyPr/>
                    <a:lstStyle/>
                    <a:p>
                      <a:r>
                        <a:rPr lang="en-US" dirty="0"/>
                        <a:t>44</a:t>
                      </a:r>
                    </a:p>
                  </a:txBody>
                  <a:tcPr/>
                </a:tc>
                <a:tc>
                  <a:txBody>
                    <a:bodyPr/>
                    <a:lstStyle/>
                    <a:p>
                      <a:r>
                        <a:rPr lang="en-US" dirty="0"/>
                        <a:t>0.842</a:t>
                      </a:r>
                    </a:p>
                  </a:txBody>
                  <a:tcPr/>
                </a:tc>
                <a:tc>
                  <a:txBody>
                    <a:bodyPr/>
                    <a:lstStyle/>
                    <a:p>
                      <a:r>
                        <a:rPr lang="en-US" dirty="0"/>
                        <a:t>0.864</a:t>
                      </a:r>
                    </a:p>
                  </a:txBody>
                  <a:tcPr/>
                </a:tc>
                <a:tc>
                  <a:txBody>
                    <a:bodyPr/>
                    <a:lstStyle/>
                    <a:p>
                      <a:pPr lvl="0">
                        <a:buNone/>
                      </a:pPr>
                      <a:r>
                        <a:rPr lang="en-US" sz="1800" b="0" i="0" u="none" strike="noStrike" baseline="0" noProof="0" dirty="0">
                          <a:solidFill>
                            <a:srgbClr val="000000"/>
                          </a:solidFill>
                          <a:latin typeface="Aptos"/>
                        </a:rPr>
                        <a:t>0.858 </a:t>
                      </a:r>
                      <a:endParaRPr lang="en-US" dirty="0"/>
                    </a:p>
                  </a:txBody>
                  <a:tcPr/>
                </a:tc>
                <a:tc>
                  <a:txBody>
                    <a:bodyPr/>
                    <a:lstStyle/>
                    <a:p>
                      <a:pPr lvl="0">
                        <a:buNone/>
                      </a:pPr>
                      <a:r>
                        <a:rPr lang="en-US" sz="1800" b="0" i="0" u="none" strike="noStrike" baseline="0" noProof="0" dirty="0">
                          <a:solidFill>
                            <a:srgbClr val="000000"/>
                          </a:solidFill>
                          <a:latin typeface="Aptos"/>
                        </a:rPr>
                        <a:t>0.514</a:t>
                      </a:r>
                      <a:endParaRPr lang="en-US" dirty="0"/>
                    </a:p>
                  </a:txBody>
                  <a:tcPr/>
                </a:tc>
                <a:extLst>
                  <a:ext uri="{0D108BD9-81ED-4DB2-BD59-A6C34878D82A}">
                    <a16:rowId xmlns:a16="http://schemas.microsoft.com/office/drawing/2014/main" val="850612656"/>
                  </a:ext>
                </a:extLst>
              </a:tr>
              <a:tr h="370840">
                <a:tc>
                  <a:txBody>
                    <a:bodyPr/>
                    <a:lstStyle/>
                    <a:p>
                      <a:r>
                        <a:rPr lang="en-US" dirty="0"/>
                        <a:t>Safety Vest</a:t>
                      </a:r>
                    </a:p>
                  </a:txBody>
                  <a:tcPr/>
                </a:tc>
                <a:tc>
                  <a:txBody>
                    <a:bodyPr/>
                    <a:lstStyle/>
                    <a:p>
                      <a:pPr lvl="0">
                        <a:buNone/>
                      </a:pPr>
                      <a:r>
                        <a:rPr lang="en-US" sz="1800" b="0" i="0" u="none" strike="noStrike" noProof="0" dirty="0">
                          <a:solidFill>
                            <a:srgbClr val="000000"/>
                          </a:solidFill>
                          <a:latin typeface="Aptos"/>
                        </a:rPr>
                        <a:t>114</a:t>
                      </a:r>
                      <a:endParaRPr lang="en-US" dirty="0"/>
                    </a:p>
                  </a:txBody>
                  <a:tcPr/>
                </a:tc>
                <a:tc>
                  <a:txBody>
                    <a:bodyPr/>
                    <a:lstStyle/>
                    <a:p>
                      <a:r>
                        <a:rPr lang="en-US" dirty="0"/>
                        <a:t>41</a:t>
                      </a:r>
                    </a:p>
                  </a:txBody>
                  <a:tcPr/>
                </a:tc>
                <a:tc>
                  <a:txBody>
                    <a:bodyPr/>
                    <a:lstStyle/>
                    <a:p>
                      <a:r>
                        <a:rPr lang="en-US" dirty="0"/>
                        <a:t>0.853</a:t>
                      </a:r>
                    </a:p>
                  </a:txBody>
                  <a:tcPr/>
                </a:tc>
                <a:tc>
                  <a:txBody>
                    <a:bodyPr/>
                    <a:lstStyle/>
                    <a:p>
                      <a:r>
                        <a:rPr lang="en-US" dirty="0"/>
                        <a:t>0.849</a:t>
                      </a:r>
                    </a:p>
                  </a:txBody>
                  <a:tcPr/>
                </a:tc>
                <a:tc>
                  <a:txBody>
                    <a:bodyPr/>
                    <a:lstStyle/>
                    <a:p>
                      <a:pPr lvl="0">
                        <a:buNone/>
                      </a:pPr>
                      <a:r>
                        <a:rPr lang="en-US" sz="1800" b="0" i="0" u="none" strike="noStrike" baseline="0" noProof="0" dirty="0">
                          <a:solidFill>
                            <a:srgbClr val="000000"/>
                          </a:solidFill>
                          <a:latin typeface="Aptos"/>
                        </a:rPr>
                        <a:t>0.888 </a:t>
                      </a:r>
                      <a:endParaRPr lang="en-US" dirty="0"/>
                    </a:p>
                  </a:txBody>
                  <a:tcPr/>
                </a:tc>
                <a:tc>
                  <a:txBody>
                    <a:bodyPr/>
                    <a:lstStyle/>
                    <a:p>
                      <a:pPr lvl="0">
                        <a:buNone/>
                      </a:pPr>
                      <a:r>
                        <a:rPr lang="en-US" sz="1800" b="0" i="0" u="none" strike="noStrike" baseline="0" noProof="0" dirty="0">
                          <a:solidFill>
                            <a:srgbClr val="000000"/>
                          </a:solidFill>
                          <a:latin typeface="Aptos"/>
                        </a:rPr>
                        <a:t>0.522</a:t>
                      </a:r>
                      <a:endParaRPr lang="en-US" dirty="0"/>
                    </a:p>
                  </a:txBody>
                  <a:tcPr/>
                </a:tc>
                <a:extLst>
                  <a:ext uri="{0D108BD9-81ED-4DB2-BD59-A6C34878D82A}">
                    <a16:rowId xmlns:a16="http://schemas.microsoft.com/office/drawing/2014/main" val="1546899680"/>
                  </a:ext>
                </a:extLst>
              </a:tr>
              <a:tr h="370840">
                <a:tc>
                  <a:txBody>
                    <a:bodyPr/>
                    <a:lstStyle/>
                    <a:p>
                      <a:r>
                        <a:rPr lang="en-US" dirty="0"/>
                        <a:t>Machinery</a:t>
                      </a:r>
                    </a:p>
                  </a:txBody>
                  <a:tcPr/>
                </a:tc>
                <a:tc>
                  <a:txBody>
                    <a:bodyPr/>
                    <a:lstStyle/>
                    <a:p>
                      <a:pPr lvl="0">
                        <a:buNone/>
                      </a:pPr>
                      <a:r>
                        <a:rPr lang="en-US" sz="1800" b="0" i="0" u="none" strike="noStrike" noProof="0" dirty="0">
                          <a:solidFill>
                            <a:srgbClr val="000000"/>
                          </a:solidFill>
                          <a:latin typeface="Aptos"/>
                        </a:rPr>
                        <a:t>114</a:t>
                      </a:r>
                      <a:endParaRPr lang="en-US" dirty="0"/>
                    </a:p>
                  </a:txBody>
                  <a:tcPr/>
                </a:tc>
                <a:tc>
                  <a:txBody>
                    <a:bodyPr/>
                    <a:lstStyle/>
                    <a:p>
                      <a:r>
                        <a:rPr lang="en-US" dirty="0"/>
                        <a:t>55</a:t>
                      </a:r>
                    </a:p>
                  </a:txBody>
                  <a:tcPr/>
                </a:tc>
                <a:tc>
                  <a:txBody>
                    <a:bodyPr/>
                    <a:lstStyle/>
                    <a:p>
                      <a:r>
                        <a:rPr lang="en-US" dirty="0"/>
                        <a:t>0.891</a:t>
                      </a:r>
                    </a:p>
                  </a:txBody>
                  <a:tcPr/>
                </a:tc>
                <a:tc>
                  <a:txBody>
                    <a:bodyPr/>
                    <a:lstStyle/>
                    <a:p>
                      <a:r>
                        <a:rPr lang="en-US" dirty="0"/>
                        <a:t>0.927</a:t>
                      </a:r>
                    </a:p>
                  </a:txBody>
                  <a:tcPr/>
                </a:tc>
                <a:tc>
                  <a:txBody>
                    <a:bodyPr/>
                    <a:lstStyle/>
                    <a:p>
                      <a:pPr lvl="0">
                        <a:buNone/>
                      </a:pPr>
                      <a:r>
                        <a:rPr lang="en-US" sz="1800" b="0" i="0" u="none" strike="noStrike" baseline="0" noProof="0" dirty="0">
                          <a:solidFill>
                            <a:srgbClr val="000000"/>
                          </a:solidFill>
                          <a:latin typeface="Aptos"/>
                        </a:rPr>
                        <a:t>0.954 </a:t>
                      </a:r>
                      <a:endParaRPr lang="en-US" dirty="0"/>
                    </a:p>
                  </a:txBody>
                  <a:tcPr/>
                </a:tc>
                <a:tc>
                  <a:txBody>
                    <a:bodyPr/>
                    <a:lstStyle/>
                    <a:p>
                      <a:pPr lvl="0">
                        <a:buNone/>
                      </a:pPr>
                      <a:r>
                        <a:rPr lang="en-US" sz="1800" b="0" i="0" u="none" strike="noStrike" baseline="0" noProof="0" dirty="0">
                          <a:solidFill>
                            <a:srgbClr val="000000"/>
                          </a:solidFill>
                          <a:latin typeface="Aptos"/>
                        </a:rPr>
                        <a:t>0.652</a:t>
                      </a:r>
                      <a:endParaRPr lang="en-US" dirty="0"/>
                    </a:p>
                  </a:txBody>
                  <a:tcPr/>
                </a:tc>
                <a:extLst>
                  <a:ext uri="{0D108BD9-81ED-4DB2-BD59-A6C34878D82A}">
                    <a16:rowId xmlns:a16="http://schemas.microsoft.com/office/drawing/2014/main" val="103247802"/>
                  </a:ext>
                </a:extLst>
              </a:tr>
              <a:tr h="370840">
                <a:tc>
                  <a:txBody>
                    <a:bodyPr/>
                    <a:lstStyle/>
                    <a:p>
                      <a:r>
                        <a:rPr lang="en-US" dirty="0"/>
                        <a:t>Vehicle</a:t>
                      </a:r>
                    </a:p>
                  </a:txBody>
                  <a:tcPr/>
                </a:tc>
                <a:tc>
                  <a:txBody>
                    <a:bodyPr/>
                    <a:lstStyle/>
                    <a:p>
                      <a:pPr lvl="0">
                        <a:buNone/>
                      </a:pPr>
                      <a:r>
                        <a:rPr lang="en-US" sz="1800" b="0" i="0" u="none" strike="noStrike" noProof="0" dirty="0">
                          <a:solidFill>
                            <a:srgbClr val="000000"/>
                          </a:solidFill>
                          <a:latin typeface="Aptos"/>
                        </a:rPr>
                        <a:t>114</a:t>
                      </a:r>
                      <a:endParaRPr lang="en-US" dirty="0"/>
                    </a:p>
                  </a:txBody>
                  <a:tcPr/>
                </a:tc>
                <a:tc>
                  <a:txBody>
                    <a:bodyPr/>
                    <a:lstStyle/>
                    <a:p>
                      <a:r>
                        <a:rPr lang="en-US" dirty="0"/>
                        <a:t>42</a:t>
                      </a:r>
                    </a:p>
                  </a:txBody>
                  <a:tcPr/>
                </a:tc>
                <a:tc>
                  <a:txBody>
                    <a:bodyPr/>
                    <a:lstStyle/>
                    <a:p>
                      <a:r>
                        <a:rPr lang="en-US" dirty="0"/>
                        <a:t>0.746</a:t>
                      </a:r>
                    </a:p>
                  </a:txBody>
                  <a:tcPr/>
                </a:tc>
                <a:tc>
                  <a:txBody>
                    <a:bodyPr/>
                    <a:lstStyle/>
                    <a:p>
                      <a:r>
                        <a:rPr lang="en-US" dirty="0"/>
                        <a:t>0.619</a:t>
                      </a:r>
                    </a:p>
                  </a:txBody>
                  <a:tcPr/>
                </a:tc>
                <a:tc>
                  <a:txBody>
                    <a:bodyPr/>
                    <a:lstStyle/>
                    <a:p>
                      <a:pPr lvl="0">
                        <a:buNone/>
                      </a:pPr>
                      <a:r>
                        <a:rPr lang="en-US" sz="1800" b="0" i="0" u="none" strike="noStrike" baseline="0" noProof="0" dirty="0">
                          <a:solidFill>
                            <a:srgbClr val="000000"/>
                          </a:solidFill>
                          <a:latin typeface="Aptos"/>
                        </a:rPr>
                        <a:t>0.64 </a:t>
                      </a:r>
                      <a:endParaRPr lang="en-US" dirty="0"/>
                    </a:p>
                  </a:txBody>
                  <a:tcPr/>
                </a:tc>
                <a:tc>
                  <a:txBody>
                    <a:bodyPr/>
                    <a:lstStyle/>
                    <a:p>
                      <a:pPr lvl="0">
                        <a:buNone/>
                      </a:pPr>
                      <a:r>
                        <a:rPr lang="en-US" sz="1800" b="0" i="0" u="none" strike="noStrike" baseline="0" noProof="0" dirty="0">
                          <a:solidFill>
                            <a:srgbClr val="000000"/>
                          </a:solidFill>
                          <a:latin typeface="Aptos"/>
                        </a:rPr>
                        <a:t>0.369</a:t>
                      </a:r>
                      <a:endParaRPr lang="en-US" dirty="0"/>
                    </a:p>
                  </a:txBody>
                  <a:tcPr/>
                </a:tc>
                <a:extLst>
                  <a:ext uri="{0D108BD9-81ED-4DB2-BD59-A6C34878D82A}">
                    <a16:rowId xmlns:a16="http://schemas.microsoft.com/office/drawing/2014/main" val="4007003738"/>
                  </a:ext>
                </a:extLst>
              </a:tr>
            </a:tbl>
          </a:graphicData>
        </a:graphic>
      </p:graphicFrame>
      <p:sp>
        <p:nvSpPr>
          <p:cNvPr id="6" name="TextBox 5">
            <a:extLst>
              <a:ext uri="{FF2B5EF4-FFF2-40B4-BE49-F238E27FC236}">
                <a16:creationId xmlns:a16="http://schemas.microsoft.com/office/drawing/2014/main" id="{C2F374C3-D37D-8F94-109C-93F8457F5E2B}"/>
              </a:ext>
            </a:extLst>
          </p:cNvPr>
          <p:cNvSpPr txBox="1"/>
          <p:nvPr/>
        </p:nvSpPr>
        <p:spPr>
          <a:xfrm>
            <a:off x="9093972" y="6363691"/>
            <a:ext cx="2631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Page 14</a:t>
            </a:r>
          </a:p>
        </p:txBody>
      </p:sp>
    </p:spTree>
    <p:extLst>
      <p:ext uri="{BB962C8B-B14F-4D97-AF65-F5344CB8AC3E}">
        <p14:creationId xmlns:p14="http://schemas.microsoft.com/office/powerpoint/2010/main" val="3589474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273C34E-4E1F-85BB-1F25-4B7838E29862}"/>
              </a:ext>
            </a:extLst>
          </p:cNvPr>
          <p:cNvSpPr>
            <a:spLocks noGrp="1"/>
          </p:cNvSpPr>
          <p:nvPr>
            <p:ph idx="1"/>
          </p:nvPr>
        </p:nvSpPr>
        <p:spPr>
          <a:xfrm>
            <a:off x="2992216" y="1922095"/>
            <a:ext cx="6211569" cy="933699"/>
          </a:xfrm>
        </p:spPr>
        <p:txBody>
          <a:bodyPr vert="horz" lIns="91440" tIns="45720" rIns="91440" bIns="45720" rtlCol="0" anchor="t">
            <a:noAutofit/>
          </a:bodyPr>
          <a:lstStyle/>
          <a:p>
            <a:pPr marL="0" indent="0" algn="ctr">
              <a:buNone/>
            </a:pPr>
            <a:r>
              <a:rPr lang="en-US" sz="8000" dirty="0"/>
              <a:t>Live </a:t>
            </a:r>
            <a:endParaRPr lang="en-US"/>
          </a:p>
          <a:p>
            <a:pPr marL="0" indent="0" algn="ctr">
              <a:buNone/>
            </a:pPr>
            <a:r>
              <a:rPr lang="en-US" sz="8000"/>
              <a:t>Demo</a:t>
            </a:r>
            <a:endParaRPr lang="en-US"/>
          </a:p>
        </p:txBody>
      </p:sp>
      <p:pic>
        <p:nvPicPr>
          <p:cNvPr id="7" name="Graphic 6" descr="Monitor">
            <a:extLst>
              <a:ext uri="{FF2B5EF4-FFF2-40B4-BE49-F238E27FC236}">
                <a16:creationId xmlns:a16="http://schemas.microsoft.com/office/drawing/2014/main" id="{0DB9E3B5-4741-9C31-81B7-AA7F5B3C21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21539" y="654438"/>
            <a:ext cx="5551280" cy="5551280"/>
          </a:xfrm>
          <a:prstGeom prst="rect">
            <a:avLst/>
          </a:prstGeom>
        </p:spPr>
      </p:pic>
      <p:sp>
        <p:nvSpPr>
          <p:cNvPr id="6" name="TextBox 5">
            <a:extLst>
              <a:ext uri="{FF2B5EF4-FFF2-40B4-BE49-F238E27FC236}">
                <a16:creationId xmlns:a16="http://schemas.microsoft.com/office/drawing/2014/main" id="{9EB2DC9F-CB1B-8FC7-505A-2180BF72DD41}"/>
              </a:ext>
            </a:extLst>
          </p:cNvPr>
          <p:cNvSpPr txBox="1"/>
          <p:nvPr/>
        </p:nvSpPr>
        <p:spPr>
          <a:xfrm>
            <a:off x="9093972" y="6363691"/>
            <a:ext cx="2631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Page 15</a:t>
            </a:r>
          </a:p>
        </p:txBody>
      </p:sp>
    </p:spTree>
    <p:extLst>
      <p:ext uri="{BB962C8B-B14F-4D97-AF65-F5344CB8AC3E}">
        <p14:creationId xmlns:p14="http://schemas.microsoft.com/office/powerpoint/2010/main" val="3300902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2BAE60A-2DF0-6C02-18D3-F0651AC2249D}"/>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dirty="0">
                <a:latin typeface="+mj-lt"/>
                <a:ea typeface="+mj-ea"/>
                <a:cs typeface="+mj-cs"/>
              </a:rPr>
              <a:t>Thank you</a:t>
            </a:r>
            <a:br>
              <a:rPr lang="en-US" sz="7200" b="1" dirty="0"/>
            </a:br>
            <a:r>
              <a:rPr lang="en-US" sz="2400" b="1" dirty="0"/>
              <a:t>For your Attention</a:t>
            </a:r>
            <a:endParaRPr lang="en-US" sz="2400" kern="1200" dirty="0">
              <a:latin typeface="+mj-lt"/>
            </a:endParaRPr>
          </a:p>
        </p:txBody>
      </p:sp>
      <p:sp>
        <p:nvSpPr>
          <p:cNvPr id="20" name="Rectangle 19">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21257E3-E781-6F42-8668-EC0F2B0B2D21}"/>
              </a:ext>
            </a:extLst>
          </p:cNvPr>
          <p:cNvSpPr txBox="1"/>
          <p:nvPr/>
        </p:nvSpPr>
        <p:spPr>
          <a:xfrm>
            <a:off x="9093972" y="6363691"/>
            <a:ext cx="2631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Page 16</a:t>
            </a:r>
          </a:p>
        </p:txBody>
      </p:sp>
    </p:spTree>
    <p:extLst>
      <p:ext uri="{BB962C8B-B14F-4D97-AF65-F5344CB8AC3E}">
        <p14:creationId xmlns:p14="http://schemas.microsoft.com/office/powerpoint/2010/main" val="175089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1" name="Rectangle 3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0D049D82-4AB6-6276-10F8-9CE4F9280B7C}"/>
              </a:ext>
            </a:extLst>
          </p:cNvPr>
          <p:cNvSpPr>
            <a:spLocks noGrp="1"/>
          </p:cNvSpPr>
          <p:nvPr>
            <p:ph type="title"/>
          </p:nvPr>
        </p:nvSpPr>
        <p:spPr>
          <a:xfrm>
            <a:off x="1043631" y="809898"/>
            <a:ext cx="9942716" cy="1554480"/>
          </a:xfrm>
        </p:spPr>
        <p:txBody>
          <a:bodyPr anchor="ctr">
            <a:normAutofit/>
          </a:bodyPr>
          <a:lstStyle/>
          <a:p>
            <a:r>
              <a:rPr lang="en-US" sz="4800" b="1" dirty="0">
                <a:latin typeface="Aptos"/>
              </a:rPr>
              <a:t>Table of Contents</a:t>
            </a:r>
          </a:p>
        </p:txBody>
      </p:sp>
      <p:sp>
        <p:nvSpPr>
          <p:cNvPr id="11" name="Content Placeholder 2">
            <a:extLst>
              <a:ext uri="{FF2B5EF4-FFF2-40B4-BE49-F238E27FC236}">
                <a16:creationId xmlns:a16="http://schemas.microsoft.com/office/drawing/2014/main" id="{863C1220-5D03-8102-8A9F-AF740354E2A2}"/>
              </a:ext>
            </a:extLst>
          </p:cNvPr>
          <p:cNvSpPr>
            <a:spLocks noGrp="1"/>
          </p:cNvSpPr>
          <p:nvPr>
            <p:ph idx="1"/>
          </p:nvPr>
        </p:nvSpPr>
        <p:spPr>
          <a:xfrm>
            <a:off x="1045028" y="3017522"/>
            <a:ext cx="9941319" cy="3124658"/>
          </a:xfrm>
        </p:spPr>
        <p:txBody>
          <a:bodyPr vert="horz" lIns="91440" tIns="45720" rIns="91440" bIns="45720" rtlCol="0" anchor="ctr">
            <a:normAutofit/>
          </a:bodyPr>
          <a:lstStyle/>
          <a:p>
            <a:r>
              <a:rPr lang="en-US" sz="2400" dirty="0"/>
              <a:t>Problem Statement</a:t>
            </a:r>
          </a:p>
          <a:p>
            <a:r>
              <a:rPr lang="en-US" sz="2400" dirty="0"/>
              <a:t>Technology Used</a:t>
            </a:r>
          </a:p>
          <a:p>
            <a:r>
              <a:rPr lang="en-US" sz="2400" dirty="0"/>
              <a:t>Method</a:t>
            </a:r>
          </a:p>
          <a:p>
            <a:r>
              <a:rPr lang="en-US" sz="2400" dirty="0"/>
              <a:t>Results</a:t>
            </a:r>
          </a:p>
          <a:p>
            <a:r>
              <a:rPr lang="en-US" sz="2400" dirty="0"/>
              <a:t>Demo</a:t>
            </a:r>
          </a:p>
          <a:p>
            <a:r>
              <a:rPr lang="en-US" sz="2400" dirty="0"/>
              <a:t>Question and Answer</a:t>
            </a:r>
          </a:p>
        </p:txBody>
      </p:sp>
      <p:cxnSp>
        <p:nvCxnSpPr>
          <p:cNvPr id="25" name="Straight Connector 24">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43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2137B9-A6C0-8B20-BA1F-F476059683B2}"/>
              </a:ext>
            </a:extLst>
          </p:cNvPr>
          <p:cNvSpPr>
            <a:spLocks noGrp="1"/>
          </p:cNvSpPr>
          <p:nvPr>
            <p:ph type="title"/>
          </p:nvPr>
        </p:nvSpPr>
        <p:spPr>
          <a:xfrm>
            <a:off x="1006900" y="1188637"/>
            <a:ext cx="3141430" cy="4480726"/>
          </a:xfrm>
        </p:spPr>
        <p:txBody>
          <a:bodyPr>
            <a:normAutofit/>
          </a:bodyPr>
          <a:lstStyle/>
          <a:p>
            <a:pPr algn="r"/>
            <a:r>
              <a:rPr lang="en-US" sz="5100" b="1"/>
              <a:t>Motivation</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CBD198D-5453-D9BE-712E-BE7280221765}"/>
              </a:ext>
            </a:extLst>
          </p:cNvPr>
          <p:cNvSpPr>
            <a:spLocks noGrp="1"/>
          </p:cNvSpPr>
          <p:nvPr>
            <p:ph idx="1"/>
          </p:nvPr>
        </p:nvSpPr>
        <p:spPr>
          <a:xfrm>
            <a:off x="5138928" y="1338729"/>
            <a:ext cx="4795584" cy="4180542"/>
          </a:xfrm>
        </p:spPr>
        <p:txBody>
          <a:bodyPr vert="horz" lIns="91440" tIns="45720" rIns="91440" bIns="45720" rtlCol="0" anchor="ctr">
            <a:normAutofit/>
          </a:bodyPr>
          <a:lstStyle/>
          <a:p>
            <a:r>
              <a:rPr lang="en-US" sz="2400"/>
              <a:t>Preventable Accidents Hurt Real People</a:t>
            </a:r>
          </a:p>
          <a:p>
            <a:r>
              <a:rPr lang="en-US" sz="2400"/>
              <a:t>Manual Checks aren’t enough</a:t>
            </a:r>
          </a:p>
          <a:p>
            <a:r>
              <a:rPr lang="en-US" sz="2400"/>
              <a:t>Specific Challenges</a:t>
            </a:r>
          </a:p>
        </p:txBody>
      </p:sp>
      <p:sp>
        <p:nvSpPr>
          <p:cNvPr id="4" name="TextBox 3">
            <a:extLst>
              <a:ext uri="{FF2B5EF4-FFF2-40B4-BE49-F238E27FC236}">
                <a16:creationId xmlns:a16="http://schemas.microsoft.com/office/drawing/2014/main" id="{8667D30C-1C85-ABFB-9548-24E5E6966F9F}"/>
              </a:ext>
            </a:extLst>
          </p:cNvPr>
          <p:cNvSpPr txBox="1"/>
          <p:nvPr/>
        </p:nvSpPr>
        <p:spPr>
          <a:xfrm>
            <a:off x="992330" y="5802974"/>
            <a:ext cx="2631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Page 1</a:t>
            </a:r>
          </a:p>
        </p:txBody>
      </p:sp>
    </p:spTree>
    <p:extLst>
      <p:ext uri="{BB962C8B-B14F-4D97-AF65-F5344CB8AC3E}">
        <p14:creationId xmlns:p14="http://schemas.microsoft.com/office/powerpoint/2010/main" val="2940642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428DB7-E856-4437-D212-70F266D15205}"/>
              </a:ext>
            </a:extLst>
          </p:cNvPr>
          <p:cNvSpPr>
            <a:spLocks noGrp="1"/>
          </p:cNvSpPr>
          <p:nvPr>
            <p:ph type="title"/>
          </p:nvPr>
        </p:nvSpPr>
        <p:spPr>
          <a:xfrm>
            <a:off x="1115568" y="509521"/>
            <a:ext cx="10232136" cy="1014984"/>
          </a:xfrm>
        </p:spPr>
        <p:txBody>
          <a:bodyPr>
            <a:normAutofit/>
          </a:bodyPr>
          <a:lstStyle/>
          <a:p>
            <a:r>
              <a:rPr lang="en-US" sz="4000" b="1" dirty="0">
                <a:solidFill>
                  <a:srgbClr val="124734"/>
                </a:solidFill>
                <a:latin typeface="Aptos"/>
              </a:rPr>
              <a:t>Technology Used</a:t>
            </a:r>
          </a:p>
        </p:txBody>
      </p:sp>
      <p:sp>
        <p:nvSpPr>
          <p:cNvPr id="24" name="Rectangle 23">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589B6DB3-E50F-6A2D-66F5-15AAA95AA7C9}"/>
              </a:ext>
            </a:extLst>
          </p:cNvPr>
          <p:cNvGraphicFramePr>
            <a:graphicFrameLocks noGrp="1"/>
          </p:cNvGraphicFramePr>
          <p:nvPr>
            <p:ph idx="1"/>
            <p:extLst>
              <p:ext uri="{D42A27DB-BD31-4B8C-83A1-F6EECF244321}">
                <p14:modId xmlns:p14="http://schemas.microsoft.com/office/powerpoint/2010/main" val="2651357113"/>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6" name="TextBox 35">
            <a:extLst>
              <a:ext uri="{FF2B5EF4-FFF2-40B4-BE49-F238E27FC236}">
                <a16:creationId xmlns:a16="http://schemas.microsoft.com/office/drawing/2014/main" id="{01FDE825-DBB9-415D-1B2F-9A4FC71FDC7C}"/>
              </a:ext>
            </a:extLst>
          </p:cNvPr>
          <p:cNvSpPr txBox="1"/>
          <p:nvPr/>
        </p:nvSpPr>
        <p:spPr>
          <a:xfrm>
            <a:off x="9093972" y="6363691"/>
            <a:ext cx="2631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Page 2</a:t>
            </a:r>
          </a:p>
        </p:txBody>
      </p:sp>
    </p:spTree>
    <p:extLst>
      <p:ext uri="{BB962C8B-B14F-4D97-AF65-F5344CB8AC3E}">
        <p14:creationId xmlns:p14="http://schemas.microsoft.com/office/powerpoint/2010/main" val="2445472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30216-CF22-6A04-F1E0-156D51C940DD}"/>
              </a:ext>
            </a:extLst>
          </p:cNvPr>
          <p:cNvSpPr>
            <a:spLocks noGrp="1"/>
          </p:cNvSpPr>
          <p:nvPr>
            <p:ph type="title"/>
          </p:nvPr>
        </p:nvSpPr>
        <p:spPr/>
        <p:txBody>
          <a:bodyPr/>
          <a:lstStyle/>
          <a:p>
            <a:r>
              <a:rPr lang="en-US" b="1" dirty="0">
                <a:solidFill>
                  <a:srgbClr val="124734"/>
                </a:solidFill>
                <a:latin typeface="Aptos"/>
              </a:rPr>
              <a:t>YOLOv5 Architecture</a:t>
            </a:r>
          </a:p>
        </p:txBody>
      </p:sp>
      <p:graphicFrame>
        <p:nvGraphicFramePr>
          <p:cNvPr id="7" name="Content Placeholder 6">
            <a:extLst>
              <a:ext uri="{FF2B5EF4-FFF2-40B4-BE49-F238E27FC236}">
                <a16:creationId xmlns:a16="http://schemas.microsoft.com/office/drawing/2014/main" id="{DB684129-9BF5-1B72-1866-1B5BBC64CE4B}"/>
              </a:ext>
            </a:extLst>
          </p:cNvPr>
          <p:cNvGraphicFramePr>
            <a:graphicFrameLocks noGrp="1"/>
          </p:cNvGraphicFramePr>
          <p:nvPr>
            <p:ph idx="1"/>
            <p:extLst>
              <p:ext uri="{D42A27DB-BD31-4B8C-83A1-F6EECF244321}">
                <p14:modId xmlns:p14="http://schemas.microsoft.com/office/powerpoint/2010/main" val="3358681686"/>
              </p:ext>
            </p:extLst>
          </p:nvPr>
        </p:nvGraphicFramePr>
        <p:xfrm>
          <a:off x="838200" y="1825625"/>
          <a:ext cx="10515598" cy="2682240"/>
        </p:xfrm>
        <a:graphic>
          <a:graphicData uri="http://schemas.openxmlformats.org/drawingml/2006/table">
            <a:tbl>
              <a:tblPr bandRow="1">
                <a:tableStyleId>{5C22544A-7EE6-4342-B048-85BDC9FD1C3A}</a:tableStyleId>
              </a:tblPr>
              <a:tblGrid>
                <a:gridCol w="3463718">
                  <a:extLst>
                    <a:ext uri="{9D8B030D-6E8A-4147-A177-3AD203B41FA5}">
                      <a16:colId xmlns:a16="http://schemas.microsoft.com/office/drawing/2014/main" val="2545828204"/>
                    </a:ext>
                  </a:extLst>
                </a:gridCol>
                <a:gridCol w="3525940">
                  <a:extLst>
                    <a:ext uri="{9D8B030D-6E8A-4147-A177-3AD203B41FA5}">
                      <a16:colId xmlns:a16="http://schemas.microsoft.com/office/drawing/2014/main" val="2994012694"/>
                    </a:ext>
                  </a:extLst>
                </a:gridCol>
                <a:gridCol w="3525940">
                  <a:extLst>
                    <a:ext uri="{9D8B030D-6E8A-4147-A177-3AD203B41FA5}">
                      <a16:colId xmlns:a16="http://schemas.microsoft.com/office/drawing/2014/main" val="2056940929"/>
                    </a:ext>
                  </a:extLst>
                </a:gridCol>
              </a:tblGrid>
              <a:tr h="0">
                <a:tc>
                  <a:txBody>
                    <a:bodyPr/>
                    <a:lstStyle/>
                    <a:p>
                      <a:pPr algn="l">
                        <a:buNone/>
                      </a:pPr>
                      <a:r>
                        <a:rPr lang="en-US" b="1" dirty="0">
                          <a:solidFill>
                            <a:srgbClr val="124734"/>
                          </a:solidFill>
                          <a:effectLst/>
                        </a:rPr>
                        <a:t>Layer Type</a:t>
                      </a:r>
                    </a:p>
                  </a:txBody>
                  <a:tcPr marR="95250" marT="95250" marB="95250" anchor="ctr">
                    <a:lnL>
                      <a:noFill/>
                    </a:lnL>
                    <a:lnR>
                      <a:noFill/>
                    </a:lnR>
                    <a:lnT>
                      <a:noFill/>
                    </a:lnT>
                    <a:lnB w="6344" cap="flat" cmpd="sng" algn="ctr">
                      <a:solidFill>
                        <a:srgbClr val="8B8B8B"/>
                      </a:solidFill>
                      <a:prstDash val="solid"/>
                      <a:round/>
                      <a:headEnd type="none" w="med" len="med"/>
                      <a:tailEnd type="none" w="med" len="med"/>
                    </a:lnB>
                    <a:solidFill>
                      <a:schemeClr val="bg1"/>
                    </a:solidFill>
                  </a:tcPr>
                </a:tc>
                <a:tc>
                  <a:txBody>
                    <a:bodyPr/>
                    <a:lstStyle/>
                    <a:p>
                      <a:pPr algn="l">
                        <a:buNone/>
                      </a:pPr>
                      <a:r>
                        <a:rPr lang="en-US" b="1" dirty="0">
                          <a:solidFill>
                            <a:srgbClr val="124734"/>
                          </a:solidFill>
                          <a:effectLst/>
                        </a:rPr>
                        <a:t>Function</a:t>
                      </a:r>
                    </a:p>
                  </a:txBody>
                  <a:tcPr marL="95250" marR="95250" marT="95250" marB="95250" anchor="ctr">
                    <a:lnL>
                      <a:noFill/>
                    </a:lnL>
                    <a:lnR>
                      <a:noFill/>
                    </a:lnR>
                    <a:lnT>
                      <a:noFill/>
                    </a:lnT>
                    <a:lnB w="6344" cap="flat" cmpd="sng" algn="ctr">
                      <a:solidFill>
                        <a:srgbClr val="8B8B8B"/>
                      </a:solidFill>
                      <a:prstDash val="solid"/>
                      <a:round/>
                      <a:headEnd type="none" w="med" len="med"/>
                      <a:tailEnd type="none" w="med" len="med"/>
                    </a:lnB>
                    <a:solidFill>
                      <a:schemeClr val="bg1"/>
                    </a:solidFill>
                  </a:tcPr>
                </a:tc>
                <a:tc>
                  <a:txBody>
                    <a:bodyPr/>
                    <a:lstStyle/>
                    <a:p>
                      <a:pPr algn="l">
                        <a:buNone/>
                      </a:pPr>
                      <a:r>
                        <a:rPr lang="en-US" b="1" dirty="0">
                          <a:solidFill>
                            <a:srgbClr val="124734"/>
                          </a:solidFill>
                          <a:effectLst/>
                        </a:rPr>
                        <a:t>Key Feature for PPE Detection</a:t>
                      </a:r>
                    </a:p>
                  </a:txBody>
                  <a:tcPr marL="95250" marR="95250" marT="95250" marB="95250" anchor="ctr">
                    <a:lnL>
                      <a:noFill/>
                    </a:lnL>
                    <a:lnR>
                      <a:noFill/>
                    </a:lnR>
                    <a:lnT>
                      <a:noFill/>
                    </a:lnT>
                    <a:lnB w="6344" cap="flat" cmpd="sng" algn="ctr">
                      <a:solidFill>
                        <a:srgbClr val="8B8B8B"/>
                      </a:solidFill>
                      <a:prstDash val="solid"/>
                      <a:round/>
                      <a:headEnd type="none" w="med" len="med"/>
                      <a:tailEnd type="none" w="med" len="med"/>
                    </a:lnB>
                    <a:solidFill>
                      <a:schemeClr val="bg1"/>
                    </a:solidFill>
                  </a:tcPr>
                </a:tc>
                <a:extLst>
                  <a:ext uri="{0D108BD9-81ED-4DB2-BD59-A6C34878D82A}">
                    <a16:rowId xmlns:a16="http://schemas.microsoft.com/office/drawing/2014/main" val="3454842489"/>
                  </a:ext>
                </a:extLst>
              </a:tr>
              <a:tr h="0">
                <a:tc>
                  <a:txBody>
                    <a:bodyPr/>
                    <a:lstStyle/>
                    <a:p>
                      <a:pPr>
                        <a:buNone/>
                      </a:pPr>
                      <a:r>
                        <a:rPr lang="en-US" b="1" dirty="0">
                          <a:effectLst/>
                        </a:rPr>
                        <a:t>Backbone</a:t>
                      </a:r>
                      <a:r>
                        <a:rPr lang="en-US" dirty="0">
                          <a:effectLst/>
                        </a:rPr>
                        <a:t> (</a:t>
                      </a:r>
                      <a:r>
                        <a:rPr lang="en-US" err="1">
                          <a:effectLst/>
                        </a:rPr>
                        <a:t>CSPNet</a:t>
                      </a:r>
                      <a:r>
                        <a:rPr lang="en-US" dirty="0">
                          <a:effectLst/>
                        </a:rPr>
                        <a:t>)</a:t>
                      </a:r>
                    </a:p>
                  </a:txBody>
                  <a:tcPr marR="95250" marT="95250" marB="95250" anchor="ctr">
                    <a:lnL>
                      <a:noFill/>
                    </a:lnL>
                    <a:lnR>
                      <a:noFill/>
                    </a:lnR>
                    <a:lnT w="6344" cap="flat" cmpd="sng" algn="ctr">
                      <a:solidFill>
                        <a:srgbClr val="8B8B8B"/>
                      </a:solidFill>
                      <a:prstDash val="solid"/>
                      <a:round/>
                      <a:headEnd type="none" w="med" len="med"/>
                      <a:tailEnd type="none" w="med" len="med"/>
                    </a:lnT>
                    <a:lnB w="6344" cap="flat" cmpd="sng" algn="ctr">
                      <a:solidFill>
                        <a:srgbClr val="525252"/>
                      </a:solidFill>
                      <a:prstDash val="solid"/>
                      <a:round/>
                      <a:headEnd type="none" w="med" len="med"/>
                      <a:tailEnd type="none" w="med" len="med"/>
                    </a:lnB>
                    <a:solidFill>
                      <a:schemeClr val="bg1"/>
                    </a:solidFill>
                  </a:tcPr>
                </a:tc>
                <a:tc>
                  <a:txBody>
                    <a:bodyPr/>
                    <a:lstStyle/>
                    <a:p>
                      <a:pPr>
                        <a:buNone/>
                      </a:pPr>
                      <a:r>
                        <a:rPr lang="en-US" dirty="0">
                          <a:effectLst/>
                        </a:rPr>
                        <a:t>Feature extraction</a:t>
                      </a:r>
                    </a:p>
                  </a:txBody>
                  <a:tcPr marL="95250" marR="95250" marT="95250" marB="95250" anchor="ctr">
                    <a:lnL>
                      <a:noFill/>
                    </a:lnL>
                    <a:lnR>
                      <a:noFill/>
                    </a:lnR>
                    <a:lnT w="6344" cap="flat" cmpd="sng" algn="ctr">
                      <a:solidFill>
                        <a:srgbClr val="8B8B8B"/>
                      </a:solidFill>
                      <a:prstDash val="solid"/>
                      <a:round/>
                      <a:headEnd type="none" w="med" len="med"/>
                      <a:tailEnd type="none" w="med" len="med"/>
                    </a:lnT>
                    <a:lnB w="6344" cap="flat" cmpd="sng" algn="ctr">
                      <a:solidFill>
                        <a:srgbClr val="525252"/>
                      </a:solidFill>
                      <a:prstDash val="solid"/>
                      <a:round/>
                      <a:headEnd type="none" w="med" len="med"/>
                      <a:tailEnd type="none" w="med" len="med"/>
                    </a:lnB>
                    <a:solidFill>
                      <a:schemeClr val="bg1"/>
                    </a:solidFill>
                  </a:tcPr>
                </a:tc>
                <a:tc>
                  <a:txBody>
                    <a:bodyPr/>
                    <a:lstStyle/>
                    <a:p>
                      <a:pPr>
                        <a:buNone/>
                      </a:pPr>
                      <a:r>
                        <a:rPr lang="en-US" dirty="0">
                          <a:effectLst/>
                        </a:rPr>
                        <a:t>Lightweight CSPDarknet53 for real-time processing</a:t>
                      </a:r>
                    </a:p>
                  </a:txBody>
                  <a:tcPr marL="95250" marR="95250" marT="95250" marB="95250" anchor="ctr">
                    <a:lnL>
                      <a:noFill/>
                    </a:lnL>
                    <a:lnR>
                      <a:noFill/>
                    </a:lnR>
                    <a:lnT w="6344" cap="flat" cmpd="sng" algn="ctr">
                      <a:solidFill>
                        <a:srgbClr val="8B8B8B"/>
                      </a:solidFill>
                      <a:prstDash val="solid"/>
                      <a:round/>
                      <a:headEnd type="none" w="med" len="med"/>
                      <a:tailEnd type="none" w="med" len="med"/>
                    </a:lnT>
                    <a:lnB w="6344" cap="flat" cmpd="sng" algn="ctr">
                      <a:solidFill>
                        <a:srgbClr val="525252"/>
                      </a:solidFill>
                      <a:prstDash val="solid"/>
                      <a:round/>
                      <a:headEnd type="none" w="med" len="med"/>
                      <a:tailEnd type="none" w="med" len="med"/>
                    </a:lnB>
                    <a:solidFill>
                      <a:schemeClr val="bg1"/>
                    </a:solidFill>
                  </a:tcPr>
                </a:tc>
                <a:extLst>
                  <a:ext uri="{0D108BD9-81ED-4DB2-BD59-A6C34878D82A}">
                    <a16:rowId xmlns:a16="http://schemas.microsoft.com/office/drawing/2014/main" val="882641788"/>
                  </a:ext>
                </a:extLst>
              </a:tr>
              <a:tr h="0">
                <a:tc>
                  <a:txBody>
                    <a:bodyPr/>
                    <a:lstStyle/>
                    <a:p>
                      <a:pPr>
                        <a:buNone/>
                      </a:pPr>
                      <a:r>
                        <a:rPr lang="en-US" b="1" dirty="0">
                          <a:effectLst/>
                        </a:rPr>
                        <a:t>Neck</a:t>
                      </a:r>
                      <a:r>
                        <a:rPr lang="en-US" dirty="0">
                          <a:effectLst/>
                        </a:rPr>
                        <a:t> (PANet)</a:t>
                      </a:r>
                    </a:p>
                  </a:txBody>
                  <a:tcPr marR="95250" marT="95250" marB="95250" anchor="ctr">
                    <a:lnL>
                      <a:noFill/>
                    </a:lnL>
                    <a:lnR>
                      <a:noFill/>
                    </a:lnR>
                    <a:lnT w="6344" cap="flat" cmpd="sng" algn="ctr">
                      <a:solidFill>
                        <a:srgbClr val="525252"/>
                      </a:solidFill>
                      <a:prstDash val="solid"/>
                      <a:round/>
                      <a:headEnd type="none" w="med" len="med"/>
                      <a:tailEnd type="none" w="med" len="med"/>
                    </a:lnT>
                    <a:lnB w="6344" cap="flat" cmpd="sng" algn="ctr">
                      <a:solidFill>
                        <a:srgbClr val="525252"/>
                      </a:solidFill>
                      <a:prstDash val="solid"/>
                      <a:round/>
                      <a:headEnd type="none" w="med" len="med"/>
                      <a:tailEnd type="none" w="med" len="med"/>
                    </a:lnB>
                    <a:solidFill>
                      <a:schemeClr val="bg1"/>
                    </a:solidFill>
                  </a:tcPr>
                </a:tc>
                <a:tc>
                  <a:txBody>
                    <a:bodyPr/>
                    <a:lstStyle/>
                    <a:p>
                      <a:pPr>
                        <a:buNone/>
                      </a:pPr>
                      <a:r>
                        <a:rPr lang="en-US" dirty="0">
                          <a:effectLst/>
                        </a:rPr>
                        <a:t>Multi-scale feature fusion</a:t>
                      </a:r>
                    </a:p>
                  </a:txBody>
                  <a:tcPr marL="95250" marR="95250" marT="95250" marB="95250" anchor="ctr">
                    <a:lnL>
                      <a:noFill/>
                    </a:lnL>
                    <a:lnR>
                      <a:noFill/>
                    </a:lnR>
                    <a:lnT w="6344" cap="flat" cmpd="sng" algn="ctr">
                      <a:solidFill>
                        <a:srgbClr val="525252"/>
                      </a:solidFill>
                      <a:prstDash val="solid"/>
                      <a:round/>
                      <a:headEnd type="none" w="med" len="med"/>
                      <a:tailEnd type="none" w="med" len="med"/>
                    </a:lnT>
                    <a:lnB w="6344" cap="flat" cmpd="sng" algn="ctr">
                      <a:solidFill>
                        <a:srgbClr val="525252"/>
                      </a:solidFill>
                      <a:prstDash val="solid"/>
                      <a:round/>
                      <a:headEnd type="none" w="med" len="med"/>
                      <a:tailEnd type="none" w="med" len="med"/>
                    </a:lnB>
                    <a:solidFill>
                      <a:schemeClr val="bg1"/>
                    </a:solidFill>
                  </a:tcPr>
                </a:tc>
                <a:tc>
                  <a:txBody>
                    <a:bodyPr/>
                    <a:lstStyle/>
                    <a:p>
                      <a:pPr>
                        <a:buNone/>
                      </a:pPr>
                      <a:r>
                        <a:rPr lang="en-US" dirty="0">
                          <a:effectLst/>
                        </a:rPr>
                        <a:t>Detects small helmets/vests in crowded scenes</a:t>
                      </a:r>
                    </a:p>
                  </a:txBody>
                  <a:tcPr marL="95250" marR="95250" marT="95250" marB="95250" anchor="ctr">
                    <a:lnL>
                      <a:noFill/>
                    </a:lnL>
                    <a:lnR>
                      <a:noFill/>
                    </a:lnR>
                    <a:lnT w="6344" cap="flat" cmpd="sng" algn="ctr">
                      <a:solidFill>
                        <a:srgbClr val="525252"/>
                      </a:solidFill>
                      <a:prstDash val="solid"/>
                      <a:round/>
                      <a:headEnd type="none" w="med" len="med"/>
                      <a:tailEnd type="none" w="med" len="med"/>
                    </a:lnT>
                    <a:lnB w="6344" cap="flat" cmpd="sng" algn="ctr">
                      <a:solidFill>
                        <a:srgbClr val="525252"/>
                      </a:solidFill>
                      <a:prstDash val="solid"/>
                      <a:round/>
                      <a:headEnd type="none" w="med" len="med"/>
                      <a:tailEnd type="none" w="med" len="med"/>
                    </a:lnB>
                    <a:solidFill>
                      <a:schemeClr val="bg1"/>
                    </a:solidFill>
                  </a:tcPr>
                </a:tc>
                <a:extLst>
                  <a:ext uri="{0D108BD9-81ED-4DB2-BD59-A6C34878D82A}">
                    <a16:rowId xmlns:a16="http://schemas.microsoft.com/office/drawing/2014/main" val="3557280698"/>
                  </a:ext>
                </a:extLst>
              </a:tr>
              <a:tr h="0">
                <a:tc>
                  <a:txBody>
                    <a:bodyPr/>
                    <a:lstStyle/>
                    <a:p>
                      <a:pPr>
                        <a:buNone/>
                      </a:pPr>
                      <a:r>
                        <a:rPr lang="en-US" b="1" dirty="0">
                          <a:effectLst/>
                        </a:rPr>
                        <a:t>Head</a:t>
                      </a:r>
                      <a:endParaRPr lang="en-US" dirty="0">
                        <a:effectLst/>
                      </a:endParaRPr>
                    </a:p>
                  </a:txBody>
                  <a:tcPr marR="95250" marT="95250" marB="95250" anchor="ctr">
                    <a:lnL>
                      <a:noFill/>
                    </a:lnL>
                    <a:lnR>
                      <a:noFill/>
                    </a:lnR>
                    <a:lnT w="6344" cap="flat" cmpd="sng" algn="ctr">
                      <a:solidFill>
                        <a:srgbClr val="525252"/>
                      </a:solidFill>
                      <a:prstDash val="solid"/>
                      <a:round/>
                      <a:headEnd type="none" w="med" len="med"/>
                      <a:tailEnd type="none" w="med" len="med"/>
                    </a:lnT>
                    <a:lnB w="6344" cap="flat" cmpd="sng" algn="ctr">
                      <a:solidFill>
                        <a:srgbClr val="525252"/>
                      </a:solidFill>
                      <a:prstDash val="solid"/>
                      <a:round/>
                      <a:headEnd type="none" w="med" len="med"/>
                      <a:tailEnd type="none" w="med" len="med"/>
                    </a:lnB>
                    <a:solidFill>
                      <a:schemeClr val="bg1"/>
                    </a:solidFill>
                  </a:tcPr>
                </a:tc>
                <a:tc>
                  <a:txBody>
                    <a:bodyPr/>
                    <a:lstStyle/>
                    <a:p>
                      <a:pPr>
                        <a:buNone/>
                      </a:pPr>
                      <a:r>
                        <a:rPr lang="en-US" dirty="0">
                          <a:effectLst/>
                        </a:rPr>
                        <a:t>Prediction (</a:t>
                      </a:r>
                      <a:r>
                        <a:rPr lang="en-US" err="1">
                          <a:effectLst/>
                        </a:rPr>
                        <a:t>bbox</a:t>
                      </a:r>
                      <a:r>
                        <a:rPr lang="en-US" dirty="0">
                          <a:effectLst/>
                        </a:rPr>
                        <a:t>, class, confidence)</a:t>
                      </a:r>
                    </a:p>
                  </a:txBody>
                  <a:tcPr marL="95250" marR="95250" marT="95250" marB="95250" anchor="ctr">
                    <a:lnL>
                      <a:noFill/>
                    </a:lnL>
                    <a:lnR>
                      <a:noFill/>
                    </a:lnR>
                    <a:lnT w="6344" cap="flat" cmpd="sng" algn="ctr">
                      <a:solidFill>
                        <a:srgbClr val="525252"/>
                      </a:solidFill>
                      <a:prstDash val="solid"/>
                      <a:round/>
                      <a:headEnd type="none" w="med" len="med"/>
                      <a:tailEnd type="none" w="med" len="med"/>
                    </a:lnT>
                    <a:lnB w="6344" cap="flat" cmpd="sng" algn="ctr">
                      <a:solidFill>
                        <a:srgbClr val="525252"/>
                      </a:solidFill>
                      <a:prstDash val="solid"/>
                      <a:round/>
                      <a:headEnd type="none" w="med" len="med"/>
                      <a:tailEnd type="none" w="med" len="med"/>
                    </a:lnB>
                    <a:solidFill>
                      <a:schemeClr val="bg1"/>
                    </a:solidFill>
                  </a:tcPr>
                </a:tc>
                <a:tc>
                  <a:txBody>
                    <a:bodyPr/>
                    <a:lstStyle/>
                    <a:p>
                      <a:pPr>
                        <a:buNone/>
                      </a:pPr>
                      <a:r>
                        <a:rPr lang="en-US" dirty="0">
                          <a:effectLst/>
                        </a:rPr>
                        <a:t>Outputs 3 detection scales (P3-P5)</a:t>
                      </a:r>
                    </a:p>
                  </a:txBody>
                  <a:tcPr marL="95250" marR="95250" marT="95250" marB="95250" anchor="ctr">
                    <a:lnL>
                      <a:noFill/>
                    </a:lnL>
                    <a:lnR>
                      <a:noFill/>
                    </a:lnR>
                    <a:lnT w="6344" cap="flat" cmpd="sng" algn="ctr">
                      <a:solidFill>
                        <a:srgbClr val="525252"/>
                      </a:solidFill>
                      <a:prstDash val="solid"/>
                      <a:round/>
                      <a:headEnd type="none" w="med" len="med"/>
                      <a:tailEnd type="none" w="med" len="med"/>
                    </a:lnT>
                    <a:lnB w="6344" cap="flat" cmpd="sng" algn="ctr">
                      <a:solidFill>
                        <a:srgbClr val="525252"/>
                      </a:solidFill>
                      <a:prstDash val="solid"/>
                      <a:round/>
                      <a:headEnd type="none" w="med" len="med"/>
                      <a:tailEnd type="none" w="med" len="med"/>
                    </a:lnB>
                    <a:solidFill>
                      <a:schemeClr val="bg1"/>
                    </a:solidFill>
                  </a:tcPr>
                </a:tc>
                <a:extLst>
                  <a:ext uri="{0D108BD9-81ED-4DB2-BD59-A6C34878D82A}">
                    <a16:rowId xmlns:a16="http://schemas.microsoft.com/office/drawing/2014/main" val="3443214430"/>
                  </a:ext>
                </a:extLst>
              </a:tr>
            </a:tbl>
          </a:graphicData>
        </a:graphic>
      </p:graphicFrame>
      <p:sp>
        <p:nvSpPr>
          <p:cNvPr id="4" name="TextBox 3">
            <a:extLst>
              <a:ext uri="{FF2B5EF4-FFF2-40B4-BE49-F238E27FC236}">
                <a16:creationId xmlns:a16="http://schemas.microsoft.com/office/drawing/2014/main" id="{3C2E1610-3ED8-95DD-64C0-790218E9DB00}"/>
              </a:ext>
            </a:extLst>
          </p:cNvPr>
          <p:cNvSpPr txBox="1"/>
          <p:nvPr/>
        </p:nvSpPr>
        <p:spPr>
          <a:xfrm>
            <a:off x="9093972" y="6363691"/>
            <a:ext cx="2631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Page 3</a:t>
            </a:r>
          </a:p>
        </p:txBody>
      </p:sp>
    </p:spTree>
    <p:extLst>
      <p:ext uri="{BB962C8B-B14F-4D97-AF65-F5344CB8AC3E}">
        <p14:creationId xmlns:p14="http://schemas.microsoft.com/office/powerpoint/2010/main" val="1792442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diagram of a bottle&#10;&#10;AI-generated content may be incorrect.">
            <a:extLst>
              <a:ext uri="{FF2B5EF4-FFF2-40B4-BE49-F238E27FC236}">
                <a16:creationId xmlns:a16="http://schemas.microsoft.com/office/drawing/2014/main" id="{3EC49787-DC05-2298-E5CF-037090233700}"/>
              </a:ext>
            </a:extLst>
          </p:cNvPr>
          <p:cNvPicPr>
            <a:picLocks noChangeAspect="1"/>
          </p:cNvPicPr>
          <p:nvPr/>
        </p:nvPicPr>
        <p:blipFill>
          <a:blip r:embed="rId2"/>
          <a:stretch>
            <a:fillRect/>
          </a:stretch>
        </p:blipFill>
        <p:spPr>
          <a:xfrm>
            <a:off x="1414738" y="388252"/>
            <a:ext cx="8108079" cy="5447341"/>
          </a:xfrm>
          <a:prstGeom prst="rect">
            <a:avLst/>
          </a:prstGeom>
        </p:spPr>
      </p:pic>
      <p:grpSp>
        <p:nvGrpSpPr>
          <p:cNvPr id="33" name="Group 32">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2" name="Rectangle 1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48C5CA84-7773-D23C-9ED3-C121E0ACE4D3}"/>
              </a:ext>
            </a:extLst>
          </p:cNvPr>
          <p:cNvSpPr txBox="1"/>
          <p:nvPr/>
        </p:nvSpPr>
        <p:spPr>
          <a:xfrm>
            <a:off x="3238499" y="6095999"/>
            <a:ext cx="4470400" cy="276999"/>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u="sng" dirty="0">
                <a:solidFill>
                  <a:schemeClr val="tx2">
                    <a:lumMod val="49000"/>
                    <a:lumOff val="51000"/>
                  </a:schemeClr>
                </a:solidFill>
                <a:ea typeface="+mn-lt"/>
                <a:cs typeface="+mn-lt"/>
              </a:rPr>
              <a:t>https://iq.opengenus.org/yolov5/</a:t>
            </a:r>
            <a:endParaRPr lang="en-US" sz="1200" u="sng">
              <a:solidFill>
                <a:schemeClr val="tx2">
                  <a:lumMod val="49000"/>
                  <a:lumOff val="51000"/>
                </a:schemeClr>
              </a:solidFill>
            </a:endParaRPr>
          </a:p>
        </p:txBody>
      </p:sp>
      <p:sp>
        <p:nvSpPr>
          <p:cNvPr id="3" name="TextBox 2">
            <a:extLst>
              <a:ext uri="{FF2B5EF4-FFF2-40B4-BE49-F238E27FC236}">
                <a16:creationId xmlns:a16="http://schemas.microsoft.com/office/drawing/2014/main" id="{5B9B2D8C-A694-FAC2-0F26-C2B6C3169D8C}"/>
              </a:ext>
            </a:extLst>
          </p:cNvPr>
          <p:cNvSpPr txBox="1"/>
          <p:nvPr/>
        </p:nvSpPr>
        <p:spPr>
          <a:xfrm>
            <a:off x="9093972" y="6363691"/>
            <a:ext cx="2631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Page 4</a:t>
            </a:r>
          </a:p>
        </p:txBody>
      </p:sp>
    </p:spTree>
    <p:extLst>
      <p:ext uri="{BB962C8B-B14F-4D97-AF65-F5344CB8AC3E}">
        <p14:creationId xmlns:p14="http://schemas.microsoft.com/office/powerpoint/2010/main" val="1981534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table with numbers and symbols&#10;&#10;AI-generated content may be incorrect.">
            <a:extLst>
              <a:ext uri="{FF2B5EF4-FFF2-40B4-BE49-F238E27FC236}">
                <a16:creationId xmlns:a16="http://schemas.microsoft.com/office/drawing/2014/main" id="{85646E46-46C9-FDA5-56B1-FBD185F7CC72}"/>
              </a:ext>
            </a:extLst>
          </p:cNvPr>
          <p:cNvPicPr>
            <a:picLocks noGrp="1" noChangeAspect="1"/>
          </p:cNvPicPr>
          <p:nvPr>
            <p:ph idx="1"/>
          </p:nvPr>
        </p:nvPicPr>
        <p:blipFill>
          <a:blip r:embed="rId2"/>
          <a:stretch>
            <a:fillRect/>
          </a:stretch>
        </p:blipFill>
        <p:spPr>
          <a:xfrm>
            <a:off x="1874286" y="321426"/>
            <a:ext cx="8880641" cy="5804970"/>
          </a:xfrm>
          <a:prstGeom prst="rect">
            <a:avLst/>
          </a:prstGeom>
        </p:spPr>
      </p:pic>
      <p:sp>
        <p:nvSpPr>
          <p:cNvPr id="7" name="TextBox 6">
            <a:extLst>
              <a:ext uri="{FF2B5EF4-FFF2-40B4-BE49-F238E27FC236}">
                <a16:creationId xmlns:a16="http://schemas.microsoft.com/office/drawing/2014/main" id="{8A54ECE7-D6DB-F48B-6B58-8A735766BC9D}"/>
              </a:ext>
            </a:extLst>
          </p:cNvPr>
          <p:cNvSpPr txBox="1"/>
          <p:nvPr/>
        </p:nvSpPr>
        <p:spPr>
          <a:xfrm>
            <a:off x="4076699" y="6222999"/>
            <a:ext cx="4470400" cy="276999"/>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u="sng" dirty="0">
                <a:solidFill>
                  <a:schemeClr val="tx2">
                    <a:lumMod val="49000"/>
                    <a:lumOff val="51000"/>
                  </a:schemeClr>
                </a:solidFill>
                <a:ea typeface="+mn-lt"/>
                <a:cs typeface="+mn-lt"/>
              </a:rPr>
              <a:t>https://iq.opengenus.org/yolov5/</a:t>
            </a:r>
            <a:endParaRPr lang="en-US" sz="1200" u="sng">
              <a:solidFill>
                <a:schemeClr val="tx2">
                  <a:lumMod val="49000"/>
                  <a:lumOff val="51000"/>
                </a:schemeClr>
              </a:solidFill>
            </a:endParaRPr>
          </a:p>
        </p:txBody>
      </p:sp>
      <p:sp>
        <p:nvSpPr>
          <p:cNvPr id="3" name="TextBox 2">
            <a:extLst>
              <a:ext uri="{FF2B5EF4-FFF2-40B4-BE49-F238E27FC236}">
                <a16:creationId xmlns:a16="http://schemas.microsoft.com/office/drawing/2014/main" id="{F7601627-1602-CEB6-CF70-43A64E68ACC5}"/>
              </a:ext>
            </a:extLst>
          </p:cNvPr>
          <p:cNvSpPr txBox="1"/>
          <p:nvPr/>
        </p:nvSpPr>
        <p:spPr>
          <a:xfrm>
            <a:off x="9093972" y="6363691"/>
            <a:ext cx="2631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Page 5</a:t>
            </a:r>
          </a:p>
        </p:txBody>
      </p:sp>
    </p:spTree>
    <p:extLst>
      <p:ext uri="{BB962C8B-B14F-4D97-AF65-F5344CB8AC3E}">
        <p14:creationId xmlns:p14="http://schemas.microsoft.com/office/powerpoint/2010/main" val="877600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EAE711-F1CA-C1A7-9F95-B288CB906729}"/>
              </a:ext>
            </a:extLst>
          </p:cNvPr>
          <p:cNvSpPr>
            <a:spLocks noGrp="1"/>
          </p:cNvSpPr>
          <p:nvPr>
            <p:ph type="title"/>
          </p:nvPr>
        </p:nvSpPr>
        <p:spPr>
          <a:xfrm>
            <a:off x="793662" y="386930"/>
            <a:ext cx="10066122" cy="1298448"/>
          </a:xfrm>
        </p:spPr>
        <p:txBody>
          <a:bodyPr anchor="b">
            <a:normAutofit/>
          </a:bodyPr>
          <a:lstStyle/>
          <a:p>
            <a:r>
              <a:rPr lang="en-US" sz="4800" b="1" dirty="0">
                <a:solidFill>
                  <a:srgbClr val="124734"/>
                </a:solidFill>
                <a:latin typeface="Aptos"/>
              </a:rPr>
              <a:t>Methodology</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EDC209-D396-2828-83B7-7667F4F881ED}"/>
              </a:ext>
            </a:extLst>
          </p:cNvPr>
          <p:cNvSpPr>
            <a:spLocks noGrp="1"/>
          </p:cNvSpPr>
          <p:nvPr>
            <p:ph idx="1"/>
          </p:nvPr>
        </p:nvSpPr>
        <p:spPr>
          <a:xfrm>
            <a:off x="793661" y="2599509"/>
            <a:ext cx="5120370" cy="3603508"/>
          </a:xfrm>
        </p:spPr>
        <p:txBody>
          <a:bodyPr vert="horz" lIns="91440" tIns="45720" rIns="91440" bIns="45720" rtlCol="0" anchor="ctr">
            <a:normAutofit/>
          </a:bodyPr>
          <a:lstStyle/>
          <a:p>
            <a:pPr marL="0" indent="0">
              <a:buNone/>
            </a:pPr>
            <a:r>
              <a:rPr lang="en-US" sz="2000" dirty="0"/>
              <a:t>Two Datasets which includes :</a:t>
            </a:r>
          </a:p>
          <a:p>
            <a:pPr marL="457200" indent="-457200">
              <a:buAutoNum type="arabicPeriod"/>
            </a:pPr>
            <a:r>
              <a:rPr lang="en-US" sz="2000" dirty="0"/>
              <a:t>PPEs (Personal Protective Equipment)</a:t>
            </a:r>
          </a:p>
          <a:p>
            <a:pPr marL="457200" indent="-457200">
              <a:buAutoNum type="arabicPeriod"/>
            </a:pPr>
            <a:r>
              <a:rPr lang="en-US" sz="2000" dirty="0"/>
              <a:t>Construction Site Safety Dataset</a:t>
            </a:r>
          </a:p>
          <a:p>
            <a:pPr marL="971550" lvl="1">
              <a:buFont typeface="Courier New" panose="020B0604020202020204" pitchFamily="34" charset="0"/>
              <a:buChar char="o"/>
            </a:pPr>
            <a:endParaRPr lang="en-US" sz="2000"/>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hart 3">
            <a:extLst>
              <a:ext uri="{FF2B5EF4-FFF2-40B4-BE49-F238E27FC236}">
                <a16:creationId xmlns:a16="http://schemas.microsoft.com/office/drawing/2014/main" id="{5E0AB0C9-A2BE-B3B0-3141-54F5F99ED176}"/>
              </a:ext>
            </a:extLst>
          </p:cNvPr>
          <p:cNvGraphicFramePr/>
          <p:nvPr>
            <p:extLst>
              <p:ext uri="{D42A27DB-BD31-4B8C-83A1-F6EECF244321}">
                <p14:modId xmlns:p14="http://schemas.microsoft.com/office/powerpoint/2010/main" val="3956836266"/>
              </p:ext>
            </p:extLst>
          </p:nvPr>
        </p:nvGraphicFramePr>
        <p:xfrm>
          <a:off x="5911532" y="2484255"/>
          <a:ext cx="5150277" cy="3714244"/>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5F5BD8FE-D3A0-BAF3-66A4-096638D92CF4}"/>
              </a:ext>
            </a:extLst>
          </p:cNvPr>
          <p:cNvSpPr txBox="1"/>
          <p:nvPr/>
        </p:nvSpPr>
        <p:spPr>
          <a:xfrm>
            <a:off x="9093972" y="6363691"/>
            <a:ext cx="2631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Page 6</a:t>
            </a:r>
          </a:p>
        </p:txBody>
      </p:sp>
    </p:spTree>
    <p:extLst>
      <p:ext uri="{BB962C8B-B14F-4D97-AF65-F5344CB8AC3E}">
        <p14:creationId xmlns:p14="http://schemas.microsoft.com/office/powerpoint/2010/main" val="3841529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C4F6CF-F834-929B-02F7-7A392338841B}"/>
              </a:ext>
            </a:extLst>
          </p:cNvPr>
          <p:cNvSpPr>
            <a:spLocks noGrp="1"/>
          </p:cNvSpPr>
          <p:nvPr>
            <p:ph type="title"/>
          </p:nvPr>
        </p:nvSpPr>
        <p:spPr>
          <a:xfrm>
            <a:off x="1115568" y="509521"/>
            <a:ext cx="10232136" cy="1014984"/>
          </a:xfrm>
        </p:spPr>
        <p:txBody>
          <a:bodyPr>
            <a:normAutofit/>
          </a:bodyPr>
          <a:lstStyle/>
          <a:p>
            <a:r>
              <a:rPr lang="en-US" sz="4000"/>
              <a:t>Summary for the PPE dataset</a:t>
            </a:r>
          </a:p>
        </p:txBody>
      </p:sp>
      <p:sp>
        <p:nvSpPr>
          <p:cNvPr id="13" name="Rectangle 12">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Content Placeholder 3">
            <a:extLst>
              <a:ext uri="{FF2B5EF4-FFF2-40B4-BE49-F238E27FC236}">
                <a16:creationId xmlns:a16="http://schemas.microsoft.com/office/drawing/2014/main" id="{020A90BF-CC1A-DE6B-39BB-E1B0BB542FC6}"/>
              </a:ext>
            </a:extLst>
          </p:cNvPr>
          <p:cNvGraphicFramePr>
            <a:graphicFrameLocks noGrp="1"/>
          </p:cNvGraphicFramePr>
          <p:nvPr>
            <p:ph idx="1"/>
            <p:extLst>
              <p:ext uri="{D42A27DB-BD31-4B8C-83A1-F6EECF244321}">
                <p14:modId xmlns:p14="http://schemas.microsoft.com/office/powerpoint/2010/main" val="4231903322"/>
              </p:ext>
            </p:extLst>
          </p:nvPr>
        </p:nvGraphicFramePr>
        <p:xfrm>
          <a:off x="1488821" y="1744980"/>
          <a:ext cx="9485630" cy="4191000"/>
        </p:xfrm>
        <a:graphic>
          <a:graphicData uri="http://schemas.openxmlformats.org/drawingml/2006/table">
            <a:tbl>
              <a:tblPr firstRow="1" bandRow="1">
                <a:tableStyleId>{5C22544A-7EE6-4342-B048-85BDC9FD1C3A}</a:tableStyleId>
              </a:tblPr>
              <a:tblGrid>
                <a:gridCol w="2556510">
                  <a:extLst>
                    <a:ext uri="{9D8B030D-6E8A-4147-A177-3AD203B41FA5}">
                      <a16:colId xmlns:a16="http://schemas.microsoft.com/office/drawing/2014/main" val="1535731392"/>
                    </a:ext>
                  </a:extLst>
                </a:gridCol>
                <a:gridCol w="1648460">
                  <a:extLst>
                    <a:ext uri="{9D8B030D-6E8A-4147-A177-3AD203B41FA5}">
                      <a16:colId xmlns:a16="http://schemas.microsoft.com/office/drawing/2014/main" val="1964753428"/>
                    </a:ext>
                  </a:extLst>
                </a:gridCol>
                <a:gridCol w="5280660">
                  <a:extLst>
                    <a:ext uri="{9D8B030D-6E8A-4147-A177-3AD203B41FA5}">
                      <a16:colId xmlns:a16="http://schemas.microsoft.com/office/drawing/2014/main" val="4261961277"/>
                    </a:ext>
                  </a:extLst>
                </a:gridCol>
              </a:tblGrid>
              <a:tr h="737616">
                <a:tc>
                  <a:txBody>
                    <a:bodyPr/>
                    <a:lstStyle/>
                    <a:p>
                      <a:pPr lvl="0">
                        <a:buNone/>
                      </a:pPr>
                      <a:r>
                        <a:rPr lang="en-US" sz="3300" dirty="0"/>
                        <a:t>Metric</a:t>
                      </a:r>
                    </a:p>
                  </a:txBody>
                  <a:tcPr marL="167640" marR="167640" marT="83820" marB="83820"/>
                </a:tc>
                <a:tc>
                  <a:txBody>
                    <a:bodyPr/>
                    <a:lstStyle/>
                    <a:p>
                      <a:r>
                        <a:rPr lang="en-US" sz="3300"/>
                        <a:t>Value</a:t>
                      </a:r>
                    </a:p>
                  </a:txBody>
                  <a:tcPr marL="167640" marR="167640" marT="83820" marB="83820"/>
                </a:tc>
                <a:tc>
                  <a:txBody>
                    <a:bodyPr/>
                    <a:lstStyle/>
                    <a:p>
                      <a:r>
                        <a:rPr lang="en-US" sz="3300"/>
                        <a:t>Interpretation</a:t>
                      </a:r>
                    </a:p>
                  </a:txBody>
                  <a:tcPr marL="167640" marR="167640" marT="83820" marB="83820"/>
                </a:tc>
                <a:extLst>
                  <a:ext uri="{0D108BD9-81ED-4DB2-BD59-A6C34878D82A}">
                    <a16:rowId xmlns:a16="http://schemas.microsoft.com/office/drawing/2014/main" val="654030409"/>
                  </a:ext>
                </a:extLst>
              </a:tr>
              <a:tr h="737616">
                <a:tc>
                  <a:txBody>
                    <a:bodyPr/>
                    <a:lstStyle/>
                    <a:p>
                      <a:r>
                        <a:rPr lang="en-US" sz="3300"/>
                        <a:t>mAP50</a:t>
                      </a:r>
                    </a:p>
                  </a:txBody>
                  <a:tcPr marL="167640" marR="167640" marT="83820" marB="83820"/>
                </a:tc>
                <a:tc>
                  <a:txBody>
                    <a:bodyPr/>
                    <a:lstStyle/>
                    <a:p>
                      <a:r>
                        <a:rPr lang="en-US" sz="3300"/>
                        <a:t>0.327</a:t>
                      </a:r>
                    </a:p>
                  </a:txBody>
                  <a:tcPr marL="167640" marR="167640" marT="83820" marB="83820"/>
                </a:tc>
                <a:tc>
                  <a:txBody>
                    <a:bodyPr/>
                    <a:lstStyle/>
                    <a:p>
                      <a:r>
                        <a:rPr lang="en-US" sz="3300"/>
                        <a:t>Marginal Detection Quality</a:t>
                      </a:r>
                    </a:p>
                  </a:txBody>
                  <a:tcPr marL="167640" marR="167640" marT="83820" marB="83820"/>
                </a:tc>
                <a:extLst>
                  <a:ext uri="{0D108BD9-81ED-4DB2-BD59-A6C34878D82A}">
                    <a16:rowId xmlns:a16="http://schemas.microsoft.com/office/drawing/2014/main" val="2303291233"/>
                  </a:ext>
                </a:extLst>
              </a:tr>
              <a:tr h="737616">
                <a:tc>
                  <a:txBody>
                    <a:bodyPr/>
                    <a:lstStyle/>
                    <a:p>
                      <a:r>
                        <a:rPr lang="en-US" sz="3300"/>
                        <a:t>mAP50-95</a:t>
                      </a:r>
                    </a:p>
                  </a:txBody>
                  <a:tcPr marL="167640" marR="167640" marT="83820" marB="83820"/>
                </a:tc>
                <a:tc>
                  <a:txBody>
                    <a:bodyPr/>
                    <a:lstStyle/>
                    <a:p>
                      <a:r>
                        <a:rPr lang="en-US" sz="3300" dirty="0"/>
                        <a:t>0.171</a:t>
                      </a:r>
                    </a:p>
                  </a:txBody>
                  <a:tcPr marL="167640" marR="167640" marT="83820" marB="83820"/>
                </a:tc>
                <a:tc>
                  <a:txBody>
                    <a:bodyPr/>
                    <a:lstStyle/>
                    <a:p>
                      <a:r>
                        <a:rPr lang="en-US" sz="3300"/>
                        <a:t>Tight Bounding Box</a:t>
                      </a:r>
                    </a:p>
                  </a:txBody>
                  <a:tcPr marL="167640" marR="167640" marT="83820" marB="83820"/>
                </a:tc>
                <a:extLst>
                  <a:ext uri="{0D108BD9-81ED-4DB2-BD59-A6C34878D82A}">
                    <a16:rowId xmlns:a16="http://schemas.microsoft.com/office/drawing/2014/main" val="1990155590"/>
                  </a:ext>
                </a:extLst>
              </a:tr>
              <a:tr h="1240536">
                <a:tc>
                  <a:txBody>
                    <a:bodyPr/>
                    <a:lstStyle/>
                    <a:p>
                      <a:r>
                        <a:rPr lang="en-US" sz="3300"/>
                        <a:t>Precision</a:t>
                      </a:r>
                    </a:p>
                  </a:txBody>
                  <a:tcPr marL="167640" marR="167640" marT="83820" marB="83820"/>
                </a:tc>
                <a:tc>
                  <a:txBody>
                    <a:bodyPr/>
                    <a:lstStyle/>
                    <a:p>
                      <a:r>
                        <a:rPr lang="en-US" sz="3300"/>
                        <a:t>0.344</a:t>
                      </a:r>
                    </a:p>
                  </a:txBody>
                  <a:tcPr marL="167640" marR="167640" marT="83820" marB="83820"/>
                </a:tc>
                <a:tc>
                  <a:txBody>
                    <a:bodyPr/>
                    <a:lstStyle/>
                    <a:p>
                      <a:r>
                        <a:rPr lang="en-US" sz="3300"/>
                        <a:t>34.4% of detections were correct</a:t>
                      </a:r>
                    </a:p>
                  </a:txBody>
                  <a:tcPr marL="167640" marR="167640" marT="83820" marB="83820"/>
                </a:tc>
                <a:extLst>
                  <a:ext uri="{0D108BD9-81ED-4DB2-BD59-A6C34878D82A}">
                    <a16:rowId xmlns:a16="http://schemas.microsoft.com/office/drawing/2014/main" val="473832029"/>
                  </a:ext>
                </a:extLst>
              </a:tr>
              <a:tr h="737616">
                <a:tc>
                  <a:txBody>
                    <a:bodyPr/>
                    <a:lstStyle/>
                    <a:p>
                      <a:r>
                        <a:rPr lang="en-US" sz="3300"/>
                        <a:t>Recall</a:t>
                      </a:r>
                    </a:p>
                  </a:txBody>
                  <a:tcPr marL="167640" marR="167640" marT="83820" marB="83820"/>
                </a:tc>
                <a:tc>
                  <a:txBody>
                    <a:bodyPr/>
                    <a:lstStyle/>
                    <a:p>
                      <a:r>
                        <a:rPr lang="en-US" sz="3300"/>
                        <a:t>0.422</a:t>
                      </a:r>
                    </a:p>
                  </a:txBody>
                  <a:tcPr marL="167640" marR="167640" marT="83820" marB="83820"/>
                </a:tc>
                <a:tc>
                  <a:txBody>
                    <a:bodyPr/>
                    <a:lstStyle/>
                    <a:p>
                      <a:r>
                        <a:rPr lang="en-US" sz="3300"/>
                        <a:t>Many Missed Objects</a:t>
                      </a:r>
                    </a:p>
                  </a:txBody>
                  <a:tcPr marL="167640" marR="167640" marT="83820" marB="83820"/>
                </a:tc>
                <a:extLst>
                  <a:ext uri="{0D108BD9-81ED-4DB2-BD59-A6C34878D82A}">
                    <a16:rowId xmlns:a16="http://schemas.microsoft.com/office/drawing/2014/main" val="1308636448"/>
                  </a:ext>
                </a:extLst>
              </a:tr>
            </a:tbl>
          </a:graphicData>
        </a:graphic>
      </p:graphicFrame>
      <p:sp>
        <p:nvSpPr>
          <p:cNvPr id="5" name="TextBox 4">
            <a:extLst>
              <a:ext uri="{FF2B5EF4-FFF2-40B4-BE49-F238E27FC236}">
                <a16:creationId xmlns:a16="http://schemas.microsoft.com/office/drawing/2014/main" id="{23284549-DA9F-ED00-17E5-FB5767BAD661}"/>
              </a:ext>
            </a:extLst>
          </p:cNvPr>
          <p:cNvSpPr txBox="1"/>
          <p:nvPr/>
        </p:nvSpPr>
        <p:spPr>
          <a:xfrm>
            <a:off x="9093972" y="6363691"/>
            <a:ext cx="2631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Page 7</a:t>
            </a:r>
          </a:p>
        </p:txBody>
      </p:sp>
    </p:spTree>
    <p:extLst>
      <p:ext uri="{BB962C8B-B14F-4D97-AF65-F5344CB8AC3E}">
        <p14:creationId xmlns:p14="http://schemas.microsoft.com/office/powerpoint/2010/main" val="4239003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1489</Words>
  <Application>Microsoft Office PowerPoint</Application>
  <PresentationFormat>Widescreen</PresentationFormat>
  <Paragraphs>284</Paragraphs>
  <Slides>18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Aptos Display</vt:lpstr>
      <vt:lpstr>Arial</vt:lpstr>
      <vt:lpstr>Calibri</vt:lpstr>
      <vt:lpstr>Courier New</vt:lpstr>
      <vt:lpstr>office theme</vt:lpstr>
      <vt:lpstr>PowerPoint Presentation</vt:lpstr>
      <vt:lpstr>Table of Contents</vt:lpstr>
      <vt:lpstr>Motivation</vt:lpstr>
      <vt:lpstr>Technology Used</vt:lpstr>
      <vt:lpstr>YOLOv5 Architecture</vt:lpstr>
      <vt:lpstr>PowerPoint Presentation</vt:lpstr>
      <vt:lpstr>PowerPoint Presentation</vt:lpstr>
      <vt:lpstr>Methodology</vt:lpstr>
      <vt:lpstr>Summary for the PPE dataset</vt:lpstr>
      <vt:lpstr>Summary for the Construction Site Safety Dataset</vt:lpstr>
      <vt:lpstr>Hyperparameters</vt:lpstr>
      <vt:lpstr>Results</vt:lpstr>
      <vt:lpstr>Confusion Matrix</vt:lpstr>
      <vt:lpstr>Precision Curve</vt:lpstr>
      <vt:lpstr>Training Summary</vt:lpstr>
      <vt:lpstr>PowerPoint Presentation</vt:lpstr>
      <vt:lpstr>PowerPoint Presentation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VINIT RATHOD</dc:creator>
  <cp:lastModifiedBy>Vinit Rathod</cp:lastModifiedBy>
  <cp:revision>982</cp:revision>
  <dcterms:created xsi:type="dcterms:W3CDTF">2025-06-08T03:51:09Z</dcterms:created>
  <dcterms:modified xsi:type="dcterms:W3CDTF">2025-06-09T05:04:26Z</dcterms:modified>
</cp:coreProperties>
</file>