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59" r:id="rId7"/>
    <p:sldId id="261" r:id="rId8"/>
    <p:sldId id="263" r:id="rId9"/>
    <p:sldId id="264" r:id="rId10"/>
    <p:sldId id="265" r:id="rId11"/>
    <p:sldId id="266" r:id="rId12"/>
    <p:sldId id="267" r:id="rId13"/>
    <p:sldId id="268" r:id="rId14"/>
    <p:sldId id="269" r:id="rId15"/>
    <p:sldId id="270" r:id="rId16"/>
    <p:sldId id="271" r:id="rId17"/>
    <p:sldId id="272" r:id="rId18"/>
    <p:sldId id="277" r:id="rId19"/>
    <p:sldId id="274"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91" autoAdjust="0"/>
    <p:restoredTop sz="94660"/>
  </p:normalViewPr>
  <p:slideViewPr>
    <p:cSldViewPr snapToGrid="0">
      <p:cViewPr varScale="1">
        <p:scale>
          <a:sx n="83" d="100"/>
          <a:sy n="83" d="100"/>
        </p:scale>
        <p:origin x="38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DE7B58-DB9D-4A65-B3A4-040C95D01D3E}"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26545-188C-4572-ACBB-1D967AF9BAF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764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DE7B58-DB9D-4A65-B3A4-040C95D01D3E}"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26545-188C-4572-ACBB-1D967AF9BAF1}" type="slidenum">
              <a:rPr lang="en-US" smtClean="0"/>
              <a:t>‹#›</a:t>
            </a:fld>
            <a:endParaRPr lang="en-US"/>
          </a:p>
        </p:txBody>
      </p:sp>
    </p:spTree>
    <p:extLst>
      <p:ext uri="{BB962C8B-B14F-4D97-AF65-F5344CB8AC3E}">
        <p14:creationId xmlns:p14="http://schemas.microsoft.com/office/powerpoint/2010/main" val="422732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DE7B58-DB9D-4A65-B3A4-040C95D01D3E}"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26545-188C-4572-ACBB-1D967AF9BAF1}" type="slidenum">
              <a:rPr lang="en-US" smtClean="0"/>
              <a:t>‹#›</a:t>
            </a:fld>
            <a:endParaRPr lang="en-US"/>
          </a:p>
        </p:txBody>
      </p:sp>
    </p:spTree>
    <p:extLst>
      <p:ext uri="{BB962C8B-B14F-4D97-AF65-F5344CB8AC3E}">
        <p14:creationId xmlns:p14="http://schemas.microsoft.com/office/powerpoint/2010/main" val="4075906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DE7B58-DB9D-4A65-B3A4-040C95D01D3E}"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26545-188C-4572-ACBB-1D967AF9BAF1}" type="slidenum">
              <a:rPr lang="en-US" smtClean="0"/>
              <a:t>‹#›</a:t>
            </a:fld>
            <a:endParaRPr lang="en-US"/>
          </a:p>
        </p:txBody>
      </p:sp>
    </p:spTree>
    <p:extLst>
      <p:ext uri="{BB962C8B-B14F-4D97-AF65-F5344CB8AC3E}">
        <p14:creationId xmlns:p14="http://schemas.microsoft.com/office/powerpoint/2010/main" val="36551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DE7B58-DB9D-4A65-B3A4-040C95D01D3E}"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26545-188C-4572-ACBB-1D967AF9BAF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141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DE7B58-DB9D-4A65-B3A4-040C95D01D3E}"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26545-188C-4572-ACBB-1D967AF9BAF1}" type="slidenum">
              <a:rPr lang="en-US" smtClean="0"/>
              <a:t>‹#›</a:t>
            </a:fld>
            <a:endParaRPr lang="en-US"/>
          </a:p>
        </p:txBody>
      </p:sp>
    </p:spTree>
    <p:extLst>
      <p:ext uri="{BB962C8B-B14F-4D97-AF65-F5344CB8AC3E}">
        <p14:creationId xmlns:p14="http://schemas.microsoft.com/office/powerpoint/2010/main" val="1957546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DE7B58-DB9D-4A65-B3A4-040C95D01D3E}" type="datetimeFigureOut">
              <a:rPr lang="en-US" smtClean="0"/>
              <a:t>11/25/2021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426545-188C-4572-ACBB-1D967AF9BAF1}" type="slidenum">
              <a:rPr lang="en-US" smtClean="0"/>
              <a:t>‹#›</a:t>
            </a:fld>
            <a:endParaRPr lang="en-US"/>
          </a:p>
        </p:txBody>
      </p:sp>
    </p:spTree>
    <p:extLst>
      <p:ext uri="{BB962C8B-B14F-4D97-AF65-F5344CB8AC3E}">
        <p14:creationId xmlns:p14="http://schemas.microsoft.com/office/powerpoint/2010/main" val="82475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DE7B58-DB9D-4A65-B3A4-040C95D01D3E}" type="datetimeFigureOut">
              <a:rPr lang="en-US" smtClean="0"/>
              <a:t>11/25/2021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426545-188C-4572-ACBB-1D967AF9BAF1}" type="slidenum">
              <a:rPr lang="en-US" smtClean="0"/>
              <a:t>‹#›</a:t>
            </a:fld>
            <a:endParaRPr lang="en-US"/>
          </a:p>
        </p:txBody>
      </p:sp>
    </p:spTree>
    <p:extLst>
      <p:ext uri="{BB962C8B-B14F-4D97-AF65-F5344CB8AC3E}">
        <p14:creationId xmlns:p14="http://schemas.microsoft.com/office/powerpoint/2010/main" val="371418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9DE7B58-DB9D-4A65-B3A4-040C95D01D3E}" type="datetimeFigureOut">
              <a:rPr lang="en-US" smtClean="0"/>
              <a:t>11/25/2021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1426545-188C-4572-ACBB-1D967AF9BAF1}" type="slidenum">
              <a:rPr lang="en-US" smtClean="0"/>
              <a:t>‹#›</a:t>
            </a:fld>
            <a:endParaRPr lang="en-US"/>
          </a:p>
        </p:txBody>
      </p:sp>
    </p:spTree>
    <p:extLst>
      <p:ext uri="{BB962C8B-B14F-4D97-AF65-F5344CB8AC3E}">
        <p14:creationId xmlns:p14="http://schemas.microsoft.com/office/powerpoint/2010/main" val="3084013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9DE7B58-DB9D-4A65-B3A4-040C95D01D3E}" type="datetimeFigureOut">
              <a:rPr lang="en-US" smtClean="0"/>
              <a:t>11/25/2021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426545-188C-4572-ACBB-1D967AF9BAF1}" type="slidenum">
              <a:rPr lang="en-US" smtClean="0"/>
              <a:t>‹#›</a:t>
            </a:fld>
            <a:endParaRPr lang="en-US"/>
          </a:p>
        </p:txBody>
      </p:sp>
    </p:spTree>
    <p:extLst>
      <p:ext uri="{BB962C8B-B14F-4D97-AF65-F5344CB8AC3E}">
        <p14:creationId xmlns:p14="http://schemas.microsoft.com/office/powerpoint/2010/main" val="4264733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DE7B58-DB9D-4A65-B3A4-040C95D01D3E}"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26545-188C-4572-ACBB-1D967AF9BAF1}" type="slidenum">
              <a:rPr lang="en-US" smtClean="0"/>
              <a:t>‹#›</a:t>
            </a:fld>
            <a:endParaRPr lang="en-US"/>
          </a:p>
        </p:txBody>
      </p:sp>
    </p:spTree>
    <p:extLst>
      <p:ext uri="{BB962C8B-B14F-4D97-AF65-F5344CB8AC3E}">
        <p14:creationId xmlns:p14="http://schemas.microsoft.com/office/powerpoint/2010/main" val="3806884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9DE7B58-DB9D-4A65-B3A4-040C95D01D3E}" type="datetimeFigureOut">
              <a:rPr lang="en-US" smtClean="0"/>
              <a:t>11/25/2021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1426545-188C-4572-ACBB-1D967AF9BAF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5023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 Credit Defaulter</a:t>
            </a:r>
            <a:endParaRPr lang="en-US" dirty="0"/>
          </a:p>
        </p:txBody>
      </p:sp>
      <p:sp>
        <p:nvSpPr>
          <p:cNvPr id="3" name="Subtitle 2"/>
          <p:cNvSpPr>
            <a:spLocks noGrp="1"/>
          </p:cNvSpPr>
          <p:nvPr>
            <p:ph type="subTitle" idx="1"/>
          </p:nvPr>
        </p:nvSpPr>
        <p:spPr>
          <a:xfrm>
            <a:off x="230908" y="5791200"/>
            <a:ext cx="4110182" cy="563418"/>
          </a:xfrm>
        </p:spPr>
        <p:txBody>
          <a:bodyPr>
            <a:normAutofit fontScale="77500" lnSpcReduction="20000"/>
          </a:bodyPr>
          <a:lstStyle/>
          <a:p>
            <a:r>
              <a:rPr lang="en-US" dirty="0" smtClean="0"/>
              <a:t>                                                                          Submitted by:- </a:t>
            </a:r>
            <a:r>
              <a:rPr lang="en-US" dirty="0" smtClean="0"/>
              <a:t>Vinita Shinkar</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78245" y="3583709"/>
            <a:ext cx="3926609" cy="3774879"/>
          </a:xfrm>
          <a:prstGeom prst="rect">
            <a:avLst/>
          </a:prstGeom>
          <a:noFill/>
          <a:ln>
            <a:noFill/>
          </a:ln>
        </p:spPr>
      </p:pic>
    </p:spTree>
    <p:extLst>
      <p:ext uri="{BB962C8B-B14F-4D97-AF65-F5344CB8AC3E}">
        <p14:creationId xmlns:p14="http://schemas.microsoft.com/office/powerpoint/2010/main" val="1165780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Data Analysis</a:t>
            </a:r>
            <a:endParaRPr lang="en-US" dirty="0"/>
          </a:p>
        </p:txBody>
      </p:sp>
      <p:sp>
        <p:nvSpPr>
          <p:cNvPr id="3" name="Content Placeholder 2"/>
          <p:cNvSpPr>
            <a:spLocks noGrp="1"/>
          </p:cNvSpPr>
          <p:nvPr>
            <p:ph idx="1"/>
          </p:nvPr>
        </p:nvSpPr>
        <p:spPr/>
        <p:txBody>
          <a:bodyPr/>
          <a:lstStyle/>
          <a:p>
            <a:r>
              <a:rPr lang="en-US" dirty="0" smtClean="0"/>
              <a:t>We cannot make more such comparative analysis or derive any decisions as there is more population non defaulters </a:t>
            </a:r>
          </a:p>
          <a:p>
            <a:r>
              <a:rPr lang="en-US" dirty="0" smtClean="0"/>
              <a:t>So further we making Bi </a:t>
            </a:r>
            <a:r>
              <a:rPr lang="en-US" dirty="0" err="1" smtClean="0"/>
              <a:t>variate</a:t>
            </a:r>
            <a:r>
              <a:rPr lang="en-US" dirty="0" smtClean="0"/>
              <a:t> analysis</a:t>
            </a:r>
          </a:p>
          <a:p>
            <a:r>
              <a:rPr lang="en-US" dirty="0" smtClean="0"/>
              <a:t>Bi </a:t>
            </a:r>
            <a:r>
              <a:rPr lang="en-US" dirty="0" err="1" smtClean="0"/>
              <a:t>variate</a:t>
            </a:r>
            <a:r>
              <a:rPr lang="en-US" dirty="0" smtClean="0"/>
              <a:t> analysis between highly correlated variables with label column is </a:t>
            </a:r>
            <a:r>
              <a:rPr lang="en-US" dirty="0" err="1" smtClean="0"/>
              <a:t>anayzed</a:t>
            </a:r>
            <a:endParaRPr lang="en-US" dirty="0"/>
          </a:p>
        </p:txBody>
      </p:sp>
    </p:spTree>
    <p:extLst>
      <p:ext uri="{BB962C8B-B14F-4D97-AF65-F5344CB8AC3E}">
        <p14:creationId xmlns:p14="http://schemas.microsoft.com/office/powerpoint/2010/main" val="4175017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Data Analysis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We found in bi </a:t>
            </a:r>
            <a:r>
              <a:rPr lang="en-US" dirty="0" err="1" smtClean="0"/>
              <a:t>variate</a:t>
            </a:r>
            <a:r>
              <a:rPr lang="en-US" dirty="0" smtClean="0"/>
              <a:t> analysis among the below columns defaulters participation is more in number on the basis of amount spent </a:t>
            </a:r>
          </a:p>
          <a:p>
            <a:endParaRPr lang="en-US" dirty="0"/>
          </a:p>
          <a:p>
            <a:r>
              <a:rPr lang="en-US" dirty="0" smtClean="0"/>
              <a:t>cnt_ma_rech30,90</a:t>
            </a:r>
          </a:p>
          <a:p>
            <a:r>
              <a:rPr lang="en-US" dirty="0" smtClean="0"/>
              <a:t>sumamnt_ma_rech30,90</a:t>
            </a:r>
          </a:p>
          <a:p>
            <a:r>
              <a:rPr lang="en-US" dirty="0" smtClean="0"/>
              <a:t>cnt_loans30</a:t>
            </a:r>
          </a:p>
          <a:p>
            <a:r>
              <a:rPr lang="en-US" dirty="0" smtClean="0"/>
              <a:t>amnt_loans30,90</a:t>
            </a:r>
          </a:p>
          <a:p>
            <a:r>
              <a:rPr lang="en-US" dirty="0" smtClean="0"/>
              <a:t>daily_decr30,90</a:t>
            </a:r>
          </a:p>
          <a:p>
            <a:r>
              <a:rPr lang="en-US" dirty="0" smtClean="0"/>
              <a:t>Rental30</a:t>
            </a:r>
          </a:p>
          <a:p>
            <a:r>
              <a:rPr lang="en-US" dirty="0" smtClean="0"/>
              <a:t>medianamnt_loans30,90</a:t>
            </a:r>
          </a:p>
          <a:p>
            <a:r>
              <a:rPr lang="en-US" dirty="0" smtClean="0"/>
              <a:t>Medianmarechprebal30,90</a:t>
            </a:r>
            <a:endParaRPr lang="en-US" dirty="0"/>
          </a:p>
        </p:txBody>
      </p:sp>
    </p:spTree>
    <p:extLst>
      <p:ext uri="{BB962C8B-B14F-4D97-AF65-F5344CB8AC3E}">
        <p14:creationId xmlns:p14="http://schemas.microsoft.com/office/powerpoint/2010/main" val="3925083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Data Analysis</a:t>
            </a:r>
            <a:endParaRPr lang="en-US" dirty="0"/>
          </a:p>
        </p:txBody>
      </p:sp>
      <p:sp>
        <p:nvSpPr>
          <p:cNvPr id="3" name="Content Placeholder 2"/>
          <p:cNvSpPr>
            <a:spLocks noGrp="1"/>
          </p:cNvSpPr>
          <p:nvPr>
            <p:ph idx="1"/>
          </p:nvPr>
        </p:nvSpPr>
        <p:spPr/>
        <p:txBody>
          <a:bodyPr/>
          <a:lstStyle/>
          <a:p>
            <a:pPr marL="0" indent="0">
              <a:buNone/>
            </a:pPr>
            <a:r>
              <a:rPr lang="en-US" dirty="0" smtClean="0"/>
              <a:t>In the below columns contribution of defaulters and non defaulters are almost equal</a:t>
            </a:r>
            <a:endParaRPr lang="en-US" dirty="0"/>
          </a:p>
          <a:p>
            <a:r>
              <a:rPr lang="en-US" dirty="0" smtClean="0"/>
              <a:t>Payback90</a:t>
            </a:r>
          </a:p>
          <a:p>
            <a:r>
              <a:rPr lang="en-US" dirty="0" smtClean="0"/>
              <a:t>fr_ma_rech90</a:t>
            </a:r>
          </a:p>
          <a:p>
            <a:r>
              <a:rPr lang="en-US" dirty="0" smtClean="0"/>
              <a:t>medianamnt_ma_rech30, 90</a:t>
            </a:r>
          </a:p>
          <a:p>
            <a:r>
              <a:rPr lang="en-US" dirty="0" err="1"/>
              <a:t>last_rech_amt_ma</a:t>
            </a:r>
            <a:endParaRPr lang="en-US" dirty="0"/>
          </a:p>
        </p:txBody>
      </p:sp>
    </p:spTree>
    <p:extLst>
      <p:ext uri="{BB962C8B-B14F-4D97-AF65-F5344CB8AC3E}">
        <p14:creationId xmlns:p14="http://schemas.microsoft.com/office/powerpoint/2010/main" val="3791568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Analysis &amp; Data Cleansing</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Assumptions </a:t>
            </a:r>
          </a:p>
          <a:p>
            <a:r>
              <a:rPr lang="en-US" dirty="0" err="1" smtClean="0"/>
              <a:t>Unamed</a:t>
            </a:r>
            <a:r>
              <a:rPr lang="en-US" dirty="0" smtClean="0"/>
              <a:t> column is similar to index hence we cannot make decision with this column so we will drop the column.</a:t>
            </a:r>
          </a:p>
          <a:p>
            <a:r>
              <a:rPr lang="en-US" dirty="0" smtClean="0"/>
              <a:t>Pcircle column has ‘UPW’ in all the columns hence we cannot make any productive result analyzing this column, </a:t>
            </a:r>
            <a:r>
              <a:rPr lang="en-US" dirty="0"/>
              <a:t>so we will drop the column</a:t>
            </a:r>
            <a:r>
              <a:rPr lang="en-US" dirty="0" smtClean="0"/>
              <a:t>.</a:t>
            </a:r>
          </a:p>
          <a:p>
            <a:r>
              <a:rPr lang="en-US" dirty="0" smtClean="0"/>
              <a:t>Msisdn column again has unique id of the customers hence we remove this column</a:t>
            </a:r>
          </a:p>
          <a:p>
            <a:pPr marL="0" indent="0">
              <a:buNone/>
            </a:pPr>
            <a:endParaRPr lang="en-US" dirty="0" smtClean="0"/>
          </a:p>
        </p:txBody>
      </p:sp>
    </p:spTree>
    <p:extLst>
      <p:ext uri="{BB962C8B-B14F-4D97-AF65-F5344CB8AC3E}">
        <p14:creationId xmlns:p14="http://schemas.microsoft.com/office/powerpoint/2010/main" val="671097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Analysis &amp; Data Cleansing</a:t>
            </a:r>
            <a:endParaRPr lang="en-US" dirty="0"/>
          </a:p>
        </p:txBody>
      </p:sp>
      <p:sp>
        <p:nvSpPr>
          <p:cNvPr id="3" name="Content Placeholder 2"/>
          <p:cNvSpPr>
            <a:spLocks noGrp="1"/>
          </p:cNvSpPr>
          <p:nvPr>
            <p:ph idx="1"/>
          </p:nvPr>
        </p:nvSpPr>
        <p:spPr/>
        <p:txBody>
          <a:bodyPr>
            <a:normAutofit/>
          </a:bodyPr>
          <a:lstStyle/>
          <a:p>
            <a:r>
              <a:rPr lang="en-US" dirty="0"/>
              <a:t>Pdate column is in DDMMYYYY format, where for my analysis I need date and month hence I create new columns </a:t>
            </a:r>
            <a:r>
              <a:rPr lang="en-US" dirty="0" err="1"/>
              <a:t>pdays</a:t>
            </a:r>
            <a:r>
              <a:rPr lang="en-US" dirty="0"/>
              <a:t> and </a:t>
            </a:r>
            <a:r>
              <a:rPr lang="en-US" dirty="0" err="1"/>
              <a:t>pmonth</a:t>
            </a:r>
            <a:r>
              <a:rPr lang="en-US" dirty="0"/>
              <a:t> and remove Pdate column.</a:t>
            </a:r>
          </a:p>
          <a:p>
            <a:r>
              <a:rPr lang="en-US" dirty="0" smtClean="0"/>
              <a:t>Converted </a:t>
            </a:r>
            <a:r>
              <a:rPr lang="en-US" dirty="0" err="1"/>
              <a:t>Pmonth</a:t>
            </a:r>
            <a:r>
              <a:rPr lang="en-US" dirty="0"/>
              <a:t> column with </a:t>
            </a:r>
            <a:r>
              <a:rPr lang="en-US" dirty="0" err="1"/>
              <a:t>onehot</a:t>
            </a:r>
            <a:r>
              <a:rPr lang="en-US" dirty="0"/>
              <a:t> encoder for </a:t>
            </a:r>
            <a:r>
              <a:rPr lang="en-US" dirty="0" smtClean="0"/>
              <a:t>prediction</a:t>
            </a:r>
          </a:p>
          <a:p>
            <a:r>
              <a:rPr lang="en-US" dirty="0" err="1" smtClean="0"/>
              <a:t>Undestood</a:t>
            </a:r>
            <a:r>
              <a:rPr lang="en-US" dirty="0" smtClean="0"/>
              <a:t> there is outliers in all columns after visualizing in bar plot and analyzing extent of data being skewed.</a:t>
            </a:r>
          </a:p>
          <a:p>
            <a:r>
              <a:rPr lang="en-US" dirty="0" smtClean="0"/>
              <a:t>Checked outliers removal process and found</a:t>
            </a:r>
          </a:p>
          <a:p>
            <a:pPr marL="0" indent="0">
              <a:buNone/>
            </a:pPr>
            <a:r>
              <a:rPr lang="en-US" dirty="0" smtClean="0"/>
              <a:t> </a:t>
            </a:r>
            <a:r>
              <a:rPr lang="en-US" dirty="0" err="1"/>
              <a:t>Z</a:t>
            </a:r>
            <a:r>
              <a:rPr lang="en-US" dirty="0" err="1" smtClean="0"/>
              <a:t>score</a:t>
            </a:r>
            <a:r>
              <a:rPr lang="en-US" dirty="0" smtClean="0"/>
              <a:t>  will remove 22.96%</a:t>
            </a:r>
          </a:p>
          <a:p>
            <a:pPr marL="0" indent="0">
              <a:buNone/>
            </a:pPr>
            <a:r>
              <a:rPr lang="en-US" dirty="0" err="1" smtClean="0"/>
              <a:t>Quantile</a:t>
            </a:r>
            <a:r>
              <a:rPr lang="en-US" dirty="0" smtClean="0"/>
              <a:t> method will remove 76.095%</a:t>
            </a:r>
          </a:p>
          <a:p>
            <a:r>
              <a:rPr lang="en-US" dirty="0"/>
              <a:t>O</a:t>
            </a:r>
            <a:r>
              <a:rPr lang="en-US" dirty="0" smtClean="0"/>
              <a:t>utliers removing process is not recommended as we will lose huge data.</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75497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 Building </a:t>
            </a:r>
            <a:endParaRPr lang="en-US" b="1" dirty="0"/>
          </a:p>
        </p:txBody>
      </p:sp>
      <p:sp>
        <p:nvSpPr>
          <p:cNvPr id="3" name="Content Placeholder 2"/>
          <p:cNvSpPr>
            <a:spLocks noGrp="1"/>
          </p:cNvSpPr>
          <p:nvPr>
            <p:ph idx="1"/>
          </p:nvPr>
        </p:nvSpPr>
        <p:spPr/>
        <p:txBody>
          <a:bodyPr/>
          <a:lstStyle/>
          <a:p>
            <a:r>
              <a:rPr lang="en-US" dirty="0" smtClean="0"/>
              <a:t>X is assigned with all variables except :</a:t>
            </a:r>
          </a:p>
          <a:p>
            <a:pPr marL="0" indent="0">
              <a:buNone/>
            </a:pPr>
            <a:r>
              <a:rPr lang="en-US" dirty="0" smtClean="0"/>
              <a:t>label, sumamnt_ma_rech30, sumamnt_ma_rech90, cnt_loans30,</a:t>
            </a:r>
          </a:p>
          <a:p>
            <a:pPr marL="0" indent="0">
              <a:buNone/>
            </a:pPr>
            <a:r>
              <a:rPr lang="en-US" dirty="0" smtClean="0"/>
              <a:t>cnt_loans90, payback90.</a:t>
            </a:r>
          </a:p>
          <a:p>
            <a:pPr marL="0" indent="0">
              <a:buNone/>
            </a:pPr>
            <a:r>
              <a:rPr lang="en-US" u="sng" dirty="0" smtClean="0"/>
              <a:t>Reason</a:t>
            </a:r>
          </a:p>
          <a:p>
            <a:r>
              <a:rPr lang="en-US" dirty="0" smtClean="0"/>
              <a:t>sumamnt_ma_rech30 &amp; 90, cnt_loans30 &amp; 90 is removed because we already have median amount column for the same data.</a:t>
            </a:r>
          </a:p>
          <a:p>
            <a:r>
              <a:rPr lang="en-US" dirty="0" smtClean="0"/>
              <a:t>Payback90 is removed because we are making analysis of defaulters and non defaulters based on loan amount paid in 5 days or not paid in 5 days so payback period 90 days is not related to analysis.</a:t>
            </a:r>
          </a:p>
          <a:p>
            <a:endParaRPr lang="en-US" u="sng" dirty="0"/>
          </a:p>
        </p:txBody>
      </p:sp>
    </p:spTree>
    <p:extLst>
      <p:ext uri="{BB962C8B-B14F-4D97-AF65-F5344CB8AC3E}">
        <p14:creationId xmlns:p14="http://schemas.microsoft.com/office/powerpoint/2010/main" val="2947103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Building </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Y is assigned with label column </a:t>
            </a:r>
          </a:p>
          <a:p>
            <a:pPr marL="457200" indent="-457200">
              <a:buFont typeface="+mj-lt"/>
              <a:buAutoNum type="arabicPeriod"/>
            </a:pPr>
            <a:r>
              <a:rPr lang="en-US" dirty="0" smtClean="0"/>
              <a:t>Split data into training and testing set </a:t>
            </a:r>
          </a:p>
          <a:p>
            <a:pPr marL="457200" indent="-457200">
              <a:buFont typeface="+mj-lt"/>
              <a:buAutoNum type="arabicPeriod"/>
            </a:pPr>
            <a:r>
              <a:rPr lang="en-US" dirty="0" smtClean="0"/>
              <a:t>Tested with 20% of the data</a:t>
            </a:r>
            <a:endParaRPr lang="en-US" dirty="0"/>
          </a:p>
        </p:txBody>
      </p:sp>
    </p:spTree>
    <p:extLst>
      <p:ext uri="{BB962C8B-B14F-4D97-AF65-F5344CB8AC3E}">
        <p14:creationId xmlns:p14="http://schemas.microsoft.com/office/powerpoint/2010/main" val="425433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Adopted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 </a:t>
            </a:r>
            <a:r>
              <a:rPr lang="en-US" dirty="0" err="1" smtClean="0"/>
              <a:t>LogisticRegression</a:t>
            </a:r>
            <a:endParaRPr lang="en-US" dirty="0"/>
          </a:p>
          <a:p>
            <a:pPr>
              <a:buFont typeface="Wingdings" panose="05000000000000000000" pitchFamily="2" charset="2"/>
              <a:buChar char="§"/>
            </a:pPr>
            <a:r>
              <a:rPr lang="en-US" dirty="0" smtClean="0"/>
              <a:t> </a:t>
            </a:r>
            <a:r>
              <a:rPr lang="en-US" dirty="0" err="1" smtClean="0"/>
              <a:t>GaussianNB</a:t>
            </a:r>
            <a:endParaRPr lang="en-US" dirty="0"/>
          </a:p>
          <a:p>
            <a:pPr>
              <a:buFont typeface="Wingdings" panose="05000000000000000000" pitchFamily="2" charset="2"/>
              <a:buChar char="§"/>
            </a:pPr>
            <a:r>
              <a:rPr lang="en-US" dirty="0" smtClean="0"/>
              <a:t> SVC</a:t>
            </a:r>
            <a:endParaRPr lang="en-US" dirty="0" smtClean="0"/>
          </a:p>
          <a:p>
            <a:pPr>
              <a:buFont typeface="Wingdings" panose="05000000000000000000" pitchFamily="2" charset="2"/>
              <a:buChar char="§"/>
            </a:pPr>
            <a:r>
              <a:rPr lang="en-US" dirty="0" smtClean="0"/>
              <a:t> </a:t>
            </a:r>
            <a:r>
              <a:rPr lang="en-US" dirty="0" err="1" smtClean="0"/>
              <a:t>DecisionTreeClassifier</a:t>
            </a:r>
            <a:endParaRPr lang="en-US" dirty="0"/>
          </a:p>
          <a:p>
            <a:pPr>
              <a:buFont typeface="Wingdings" panose="05000000000000000000" pitchFamily="2" charset="2"/>
              <a:buChar char="§"/>
            </a:pPr>
            <a:r>
              <a:rPr lang="en-US" dirty="0" smtClean="0"/>
              <a:t> </a:t>
            </a:r>
            <a:r>
              <a:rPr lang="en-US" dirty="0" err="1" smtClean="0"/>
              <a:t>KNeighborsClassifier</a:t>
            </a:r>
            <a:endParaRPr lang="en-US" dirty="0"/>
          </a:p>
          <a:p>
            <a:pPr>
              <a:buFont typeface="Wingdings" panose="05000000000000000000" pitchFamily="2" charset="2"/>
              <a:buChar char="§"/>
            </a:pPr>
            <a:r>
              <a:rPr lang="en-US" dirty="0" smtClean="0"/>
              <a:t> </a:t>
            </a:r>
            <a:r>
              <a:rPr lang="en-US" dirty="0" err="1" smtClean="0"/>
              <a:t>RandomForestClassifier</a:t>
            </a:r>
            <a:endParaRPr lang="en-US" dirty="0"/>
          </a:p>
          <a:p>
            <a:pPr>
              <a:buFont typeface="Wingdings" panose="05000000000000000000" pitchFamily="2" charset="2"/>
              <a:buChar char="§"/>
            </a:pPr>
            <a:r>
              <a:rPr lang="en-US" dirty="0" smtClean="0"/>
              <a:t> </a:t>
            </a:r>
            <a:r>
              <a:rPr lang="en-US" dirty="0" err="1" smtClean="0"/>
              <a:t>AdaBoostClassifier</a:t>
            </a:r>
            <a:endParaRPr lang="en-US" dirty="0"/>
          </a:p>
          <a:p>
            <a:pPr>
              <a:buFont typeface="Wingdings" panose="05000000000000000000" pitchFamily="2" charset="2"/>
              <a:buChar char="§"/>
            </a:pPr>
            <a:r>
              <a:rPr lang="en-US" dirty="0" smtClean="0"/>
              <a:t> </a:t>
            </a:r>
            <a:r>
              <a:rPr lang="en-US" dirty="0" err="1" smtClean="0"/>
              <a:t>GradientBoostingClassifier</a:t>
            </a:r>
            <a:endParaRPr lang="en-US" dirty="0"/>
          </a:p>
          <a:p>
            <a:pPr>
              <a:buFont typeface="Wingdings" panose="05000000000000000000" pitchFamily="2" charset="2"/>
              <a:buChar char="§"/>
            </a:pPr>
            <a:r>
              <a:rPr lang="en-US" dirty="0" smtClean="0"/>
              <a:t> </a:t>
            </a:r>
            <a:r>
              <a:rPr lang="en-US" dirty="0" err="1" smtClean="0"/>
              <a:t>BaggingClassifier</a:t>
            </a:r>
            <a:endParaRPr lang="en-US" dirty="0"/>
          </a:p>
        </p:txBody>
      </p:sp>
    </p:spTree>
    <p:extLst>
      <p:ext uri="{BB962C8B-B14F-4D97-AF65-F5344CB8AC3E}">
        <p14:creationId xmlns:p14="http://schemas.microsoft.com/office/powerpoint/2010/main" val="1252426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Interpretation of Results</a:t>
            </a:r>
          </a:p>
        </p:txBody>
      </p:sp>
      <p:pic>
        <p:nvPicPr>
          <p:cNvPr id="4" name="Content Placeholder 3"/>
          <p:cNvPicPr>
            <a:picLocks noGrp="1" noChangeAspect="1"/>
          </p:cNvPicPr>
          <p:nvPr>
            <p:ph idx="1"/>
          </p:nvPr>
        </p:nvPicPr>
        <p:blipFill rotWithShape="1">
          <a:blip r:embed="rId2"/>
          <a:srcRect l="6446" t="7426" r="6310" b="5552"/>
          <a:stretch/>
        </p:blipFill>
        <p:spPr>
          <a:xfrm>
            <a:off x="683489" y="1737360"/>
            <a:ext cx="10335492" cy="4338822"/>
          </a:xfrm>
          <a:prstGeom prst="rect">
            <a:avLst/>
          </a:prstGeom>
        </p:spPr>
      </p:pic>
    </p:spTree>
    <p:extLst>
      <p:ext uri="{BB962C8B-B14F-4D97-AF65-F5344CB8AC3E}">
        <p14:creationId xmlns:p14="http://schemas.microsoft.com/office/powerpoint/2010/main" val="2938932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Interpretation of Results</a:t>
            </a:r>
          </a:p>
        </p:txBody>
      </p:sp>
      <p:sp>
        <p:nvSpPr>
          <p:cNvPr id="3" name="Content Placeholder 2"/>
          <p:cNvSpPr>
            <a:spLocks noGrp="1"/>
          </p:cNvSpPr>
          <p:nvPr>
            <p:ph idx="1"/>
          </p:nvPr>
        </p:nvSpPr>
        <p:spPr>
          <a:xfrm>
            <a:off x="1097280" y="2780145"/>
            <a:ext cx="10058400" cy="4023360"/>
          </a:xfrm>
        </p:spPr>
        <p:txBody>
          <a:bodyPr>
            <a:normAutofit/>
          </a:bodyPr>
          <a:lstStyle/>
          <a:p>
            <a:pPr algn="just">
              <a:buFont typeface="Wingdings" panose="05000000000000000000" pitchFamily="2" charset="2"/>
              <a:buChar char="q"/>
            </a:pPr>
            <a:r>
              <a:rPr lang="en-US" sz="2800" dirty="0" smtClean="0"/>
              <a:t> We </a:t>
            </a:r>
            <a:r>
              <a:rPr lang="en-US" sz="2800" dirty="0" smtClean="0"/>
              <a:t>found Gradient Boosting Classifier as the  best fit algorithm while comparing accuracy score, cross validated score, metrics, GridSearchCV and AUC ROC curve of all the other algorithms in the prediction process. </a:t>
            </a:r>
          </a:p>
        </p:txBody>
      </p:sp>
    </p:spTree>
    <p:extLst>
      <p:ext uri="{BB962C8B-B14F-4D97-AF65-F5344CB8AC3E}">
        <p14:creationId xmlns:p14="http://schemas.microsoft.com/office/powerpoint/2010/main" val="1873311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US" b="1" dirty="0"/>
          </a:p>
        </p:txBody>
      </p:sp>
      <p:sp>
        <p:nvSpPr>
          <p:cNvPr id="5" name="Content Placeholder 4"/>
          <p:cNvSpPr>
            <a:spLocks noGrp="1"/>
          </p:cNvSpPr>
          <p:nvPr>
            <p:ph idx="1"/>
          </p:nvPr>
        </p:nvSpPr>
        <p:spPr/>
        <p:txBody>
          <a:bodyPr/>
          <a:lstStyle/>
          <a:p>
            <a:pPr marL="457200" indent="-457200">
              <a:buFont typeface="+mj-lt"/>
              <a:buAutoNum type="arabicPeriod"/>
            </a:pPr>
            <a:r>
              <a:rPr lang="en-US" dirty="0"/>
              <a:t>To predict </a:t>
            </a:r>
            <a:r>
              <a:rPr lang="en-US" dirty="0" smtClean="0"/>
              <a:t>whether </a:t>
            </a:r>
            <a:r>
              <a:rPr lang="en-US" dirty="0"/>
              <a:t>the customer will be paying loan amount in 5 days or </a:t>
            </a:r>
            <a:r>
              <a:rPr lang="en-US" dirty="0" smtClean="0"/>
              <a:t>takes more than 5 days to payback loan.</a:t>
            </a:r>
          </a:p>
          <a:p>
            <a:pPr marL="457200" indent="-457200">
              <a:buFont typeface="+mj-lt"/>
              <a:buAutoNum type="arabicPeriod"/>
            </a:pPr>
            <a:r>
              <a:rPr lang="en-US" dirty="0" smtClean="0"/>
              <a:t>If the customer is taking more than 5 days to pay loan he is considered as defaulter else  non defaulter </a:t>
            </a:r>
          </a:p>
          <a:p>
            <a:r>
              <a:rPr lang="en-US" dirty="0" smtClean="0"/>
              <a:t> </a:t>
            </a:r>
            <a:r>
              <a:rPr lang="en-US" dirty="0"/>
              <a:t>The target column </a:t>
            </a:r>
            <a:r>
              <a:rPr lang="en-US" dirty="0" smtClean="0"/>
              <a:t>in our project is </a:t>
            </a:r>
            <a:r>
              <a:rPr lang="en-US" dirty="0"/>
              <a:t>label </a:t>
            </a:r>
            <a:r>
              <a:rPr lang="en-US" dirty="0" smtClean="0"/>
              <a:t>where code : -</a:t>
            </a:r>
          </a:p>
          <a:p>
            <a:pPr marL="0" indent="0">
              <a:buNone/>
            </a:pPr>
            <a:r>
              <a:rPr lang="en-US" dirty="0"/>
              <a:t>0</a:t>
            </a:r>
            <a:r>
              <a:rPr lang="en-US" dirty="0" smtClean="0"/>
              <a:t> : </a:t>
            </a:r>
            <a:r>
              <a:rPr lang="en-US" dirty="0"/>
              <a:t>Non </a:t>
            </a:r>
            <a:r>
              <a:rPr lang="en-US" dirty="0" smtClean="0"/>
              <a:t>– Defaulter</a:t>
            </a:r>
          </a:p>
          <a:p>
            <a:pPr marL="0" indent="0">
              <a:buNone/>
            </a:pPr>
            <a:r>
              <a:rPr lang="en-US" dirty="0" smtClean="0"/>
              <a:t>1 : </a:t>
            </a:r>
            <a:r>
              <a:rPr lang="en-US" dirty="0"/>
              <a:t>Defaulter</a:t>
            </a:r>
          </a:p>
        </p:txBody>
      </p:sp>
    </p:spTree>
    <p:extLst>
      <p:ext uri="{BB962C8B-B14F-4D97-AF65-F5344CB8AC3E}">
        <p14:creationId xmlns:p14="http://schemas.microsoft.com/office/powerpoint/2010/main" val="2425138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7636" y="5153891"/>
            <a:ext cx="5146964" cy="1053638"/>
          </a:xfrm>
        </p:spPr>
        <p:txBody>
          <a:bodyPr>
            <a:normAutofit fontScale="90000"/>
          </a:bodyPr>
          <a:lstStyle/>
          <a:p>
            <a:r>
              <a:rPr lang="en-US" dirty="0" smtClean="0"/>
              <a:t>                           </a:t>
            </a:r>
            <a:br>
              <a:rPr lang="en-US" dirty="0" smtClean="0"/>
            </a:br>
            <a:r>
              <a:rPr lang="en-US" dirty="0"/>
              <a:t/>
            </a:r>
            <a:br>
              <a:rPr lang="en-US" dirty="0"/>
            </a:br>
            <a:r>
              <a:rPr lang="en-US" dirty="0" smtClean="0"/>
              <a:t/>
            </a:r>
            <a:br>
              <a:rPr lang="en-US" dirty="0" smtClean="0"/>
            </a:br>
            <a:r>
              <a:rPr lang="en-US" dirty="0"/>
              <a:t> </a:t>
            </a:r>
            <a:r>
              <a:rPr lang="en-US" dirty="0" smtClean="0"/>
              <a:t>                            </a:t>
            </a:r>
            <a:br>
              <a:rPr lang="en-US" dirty="0" smtClean="0"/>
            </a:br>
            <a:r>
              <a:rPr lang="en-US" dirty="0"/>
              <a:t> </a:t>
            </a:r>
            <a:r>
              <a:rPr lang="en-US" dirty="0" smtClean="0"/>
              <a:t>                              THANK YOU</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410788" y="3713019"/>
            <a:ext cx="5303520" cy="4237181"/>
          </a:xfrm>
          <a:prstGeom prst="rect">
            <a:avLst/>
          </a:prstGeom>
          <a:noFill/>
          <a:ln>
            <a:noFill/>
          </a:ln>
        </p:spPr>
      </p:pic>
    </p:spTree>
    <p:extLst>
      <p:ext uri="{BB962C8B-B14F-4D97-AF65-F5344CB8AC3E}">
        <p14:creationId xmlns:p14="http://schemas.microsoft.com/office/powerpoint/2010/main" val="1207359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Processing</a:t>
            </a:r>
            <a:endParaRPr lang="en-US"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 In </a:t>
            </a:r>
            <a:r>
              <a:rPr lang="en-US" dirty="0" smtClean="0"/>
              <a:t>the process of understanding the columns we found:</a:t>
            </a:r>
          </a:p>
          <a:p>
            <a:pPr marL="457200" indent="-457200">
              <a:buFont typeface="+mj-lt"/>
              <a:buAutoNum type="arabicPeriod"/>
            </a:pPr>
            <a:r>
              <a:rPr lang="en-US" dirty="0" smtClean="0"/>
              <a:t>No </a:t>
            </a:r>
            <a:r>
              <a:rPr lang="en-US" dirty="0" err="1" smtClean="0"/>
              <a:t>NaN</a:t>
            </a:r>
            <a:r>
              <a:rPr lang="en-US" dirty="0" smtClean="0"/>
              <a:t> or null data is present in the </a:t>
            </a:r>
            <a:r>
              <a:rPr lang="en-US" dirty="0" smtClean="0"/>
              <a:t>dataset.</a:t>
            </a:r>
            <a:endParaRPr lang="en-US" dirty="0" smtClean="0"/>
          </a:p>
          <a:p>
            <a:pPr marL="457200" indent="-457200">
              <a:buFont typeface="+mj-lt"/>
              <a:buAutoNum type="arabicPeriod"/>
            </a:pPr>
            <a:r>
              <a:rPr lang="en-US" dirty="0" smtClean="0"/>
              <a:t>All the columns are either integer type or float type except ‘</a:t>
            </a:r>
            <a:r>
              <a:rPr lang="en-US" dirty="0" err="1" smtClean="0"/>
              <a:t>msisdn</a:t>
            </a:r>
            <a:r>
              <a:rPr lang="en-US" dirty="0" smtClean="0"/>
              <a:t>’,’</a:t>
            </a:r>
            <a:r>
              <a:rPr lang="en-US" dirty="0" err="1" smtClean="0"/>
              <a:t>pcircle</a:t>
            </a:r>
            <a:r>
              <a:rPr lang="en-US" dirty="0" smtClean="0"/>
              <a:t>’,’</a:t>
            </a:r>
            <a:r>
              <a:rPr lang="en-US" dirty="0" err="1" smtClean="0"/>
              <a:t>pdate</a:t>
            </a:r>
            <a:r>
              <a:rPr lang="en-US" dirty="0" smtClean="0"/>
              <a:t>’ columns which </a:t>
            </a:r>
            <a:r>
              <a:rPr lang="en-US" dirty="0" smtClean="0"/>
              <a:t>are </a:t>
            </a:r>
            <a:r>
              <a:rPr lang="en-US" dirty="0" smtClean="0"/>
              <a:t>object type.</a:t>
            </a:r>
          </a:p>
          <a:p>
            <a:pPr>
              <a:buFont typeface="Wingdings" panose="05000000000000000000" pitchFamily="2" charset="2"/>
              <a:buChar char="§"/>
            </a:pPr>
            <a:r>
              <a:rPr lang="en-US" dirty="0" smtClean="0"/>
              <a:t> ‘</a:t>
            </a:r>
            <a:r>
              <a:rPr lang="en-US" dirty="0" smtClean="0"/>
              <a:t>Unnamed: 0’ column is index column of </a:t>
            </a:r>
            <a:r>
              <a:rPr lang="en-US" dirty="0" smtClean="0"/>
              <a:t>dataset.</a:t>
            </a:r>
            <a:endParaRPr lang="en-US" dirty="0" smtClean="0"/>
          </a:p>
          <a:p>
            <a:pPr>
              <a:buFont typeface="Wingdings" panose="05000000000000000000" pitchFamily="2" charset="2"/>
              <a:buChar char="§"/>
            </a:pPr>
            <a:r>
              <a:rPr lang="en-US" dirty="0" smtClean="0"/>
              <a:t> Further </a:t>
            </a:r>
            <a:r>
              <a:rPr lang="en-US" dirty="0" smtClean="0"/>
              <a:t>we understood unique variables of object data type is as follows:</a:t>
            </a:r>
          </a:p>
          <a:p>
            <a:pPr>
              <a:buFont typeface="Wingdings" panose="05000000000000000000" pitchFamily="2" charset="2"/>
              <a:buChar char="§"/>
            </a:pPr>
            <a:r>
              <a:rPr lang="en-US" dirty="0" smtClean="0"/>
              <a:t> Msisdn </a:t>
            </a:r>
            <a:r>
              <a:rPr lang="en-US" dirty="0" smtClean="0"/>
              <a:t>= is unique id </a:t>
            </a:r>
            <a:r>
              <a:rPr lang="en-US" dirty="0" smtClean="0"/>
              <a:t>numbers.</a:t>
            </a:r>
            <a:endParaRPr lang="en-US" dirty="0" smtClean="0"/>
          </a:p>
          <a:p>
            <a:pPr>
              <a:buFont typeface="Wingdings" panose="05000000000000000000" pitchFamily="2" charset="2"/>
              <a:buChar char="§"/>
            </a:pPr>
            <a:r>
              <a:rPr lang="en-US" dirty="0" smtClean="0"/>
              <a:t> Pcircle</a:t>
            </a:r>
            <a:r>
              <a:rPr lang="en-US" dirty="0" smtClean="0"/>
              <a:t>= coded as ‘UPW’ in all </a:t>
            </a:r>
            <a:r>
              <a:rPr lang="en-US" dirty="0" smtClean="0"/>
              <a:t>columns.</a:t>
            </a:r>
            <a:endParaRPr lang="en-US" dirty="0" smtClean="0"/>
          </a:p>
          <a:p>
            <a:pPr>
              <a:buFont typeface="Wingdings" panose="05000000000000000000" pitchFamily="2" charset="2"/>
              <a:buChar char="§"/>
            </a:pPr>
            <a:r>
              <a:rPr lang="en-US" dirty="0" smtClean="0"/>
              <a:t> Pdate</a:t>
            </a:r>
            <a:r>
              <a:rPr lang="en-US" dirty="0" smtClean="0"/>
              <a:t>= dates of loan </a:t>
            </a:r>
            <a:r>
              <a:rPr lang="en-US" dirty="0" smtClean="0"/>
              <a:t>taken.</a:t>
            </a:r>
            <a:endParaRPr lang="en-US" dirty="0"/>
          </a:p>
        </p:txBody>
      </p:sp>
    </p:spTree>
    <p:extLst>
      <p:ext uri="{BB962C8B-B14F-4D97-AF65-F5344CB8AC3E}">
        <p14:creationId xmlns:p14="http://schemas.microsoft.com/office/powerpoint/2010/main" val="2603581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Exploratory Data Analysis</a:t>
            </a:r>
            <a:endParaRPr lang="en-US" dirty="0"/>
          </a:p>
        </p:txBody>
      </p:sp>
      <p:sp>
        <p:nvSpPr>
          <p:cNvPr id="3" name="Content Placeholder 2"/>
          <p:cNvSpPr>
            <a:spLocks noGrp="1"/>
          </p:cNvSpPr>
          <p:nvPr>
            <p:ph idx="1"/>
          </p:nvPr>
        </p:nvSpPr>
        <p:spPr/>
        <p:txBody>
          <a:bodyPr>
            <a:normAutofit/>
          </a:bodyPr>
          <a:lstStyle/>
          <a:p>
            <a:r>
              <a:rPr lang="en-US" b="1" dirty="0" smtClean="0"/>
              <a:t>SUMMARY STATISTICS</a:t>
            </a:r>
          </a:p>
          <a:p>
            <a:pPr marL="0" indent="0">
              <a:buNone/>
            </a:pPr>
            <a:r>
              <a:rPr lang="en-US" dirty="0" smtClean="0"/>
              <a:t>1. </a:t>
            </a:r>
            <a:r>
              <a:rPr lang="en-US" u="sng" dirty="0" smtClean="0"/>
              <a:t>Data Description </a:t>
            </a:r>
          </a:p>
          <a:p>
            <a:r>
              <a:rPr lang="en-US" dirty="0" smtClean="0"/>
              <a:t>In this process we analyze how data is spread and is their any outliers found.</a:t>
            </a:r>
          </a:p>
          <a:p>
            <a:r>
              <a:rPr lang="en-US" dirty="0" smtClean="0"/>
              <a:t>statistical details like difference between :</a:t>
            </a:r>
          </a:p>
          <a:p>
            <a:pPr marL="0" indent="0">
              <a:buNone/>
            </a:pPr>
            <a:r>
              <a:rPr lang="en-US" dirty="0" smtClean="0"/>
              <a:t>mean &amp; Standard Deviation</a:t>
            </a:r>
          </a:p>
          <a:p>
            <a:pPr marL="0" indent="0">
              <a:buNone/>
            </a:pPr>
            <a:r>
              <a:rPr lang="en-US" dirty="0" smtClean="0"/>
              <a:t>Percentiles like minimum and Q1, Q3 and max, mean and Q2</a:t>
            </a:r>
          </a:p>
          <a:p>
            <a:pPr marL="0" indent="0">
              <a:buNone/>
            </a:pPr>
            <a:r>
              <a:rPr lang="en-US" dirty="0" smtClean="0"/>
              <a:t>to make a comparative analysis</a:t>
            </a:r>
          </a:p>
        </p:txBody>
      </p:sp>
    </p:spTree>
    <p:extLst>
      <p:ext uri="{BB962C8B-B14F-4D97-AF65-F5344CB8AC3E}">
        <p14:creationId xmlns:p14="http://schemas.microsoft.com/office/powerpoint/2010/main" val="224091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Exploratory Data Analysis</a:t>
            </a:r>
            <a:endParaRPr lang="en-US" dirty="0"/>
          </a:p>
        </p:txBody>
      </p:sp>
      <p:sp>
        <p:nvSpPr>
          <p:cNvPr id="3" name="Content Placeholder 2"/>
          <p:cNvSpPr>
            <a:spLocks noGrp="1"/>
          </p:cNvSpPr>
          <p:nvPr>
            <p:ph idx="1"/>
          </p:nvPr>
        </p:nvSpPr>
        <p:spPr/>
        <p:txBody>
          <a:bodyPr/>
          <a:lstStyle/>
          <a:p>
            <a:pPr marL="0" indent="0">
              <a:buNone/>
            </a:pPr>
            <a:r>
              <a:rPr lang="en-US" dirty="0" smtClean="0"/>
              <a:t>In Descriptive Statistics we found the outliers are high on upper limit i.e. Q3 and maximum variables and the data is dispersed exceedingly in following columns:</a:t>
            </a:r>
          </a:p>
          <a:p>
            <a:r>
              <a:rPr lang="en-US" dirty="0" smtClean="0"/>
              <a:t>Aon</a:t>
            </a:r>
          </a:p>
          <a:p>
            <a:r>
              <a:rPr lang="en-US" dirty="0" err="1" smtClean="0"/>
              <a:t>last_rech_date_ma</a:t>
            </a:r>
            <a:endParaRPr lang="en-US" dirty="0" smtClean="0"/>
          </a:p>
          <a:p>
            <a:r>
              <a:rPr lang="en-US" dirty="0" err="1" smtClean="0"/>
              <a:t>last_rech_date_da</a:t>
            </a:r>
            <a:endParaRPr lang="en-US" dirty="0" smtClean="0"/>
          </a:p>
          <a:p>
            <a:r>
              <a:rPr lang="en-US" dirty="0" smtClean="0"/>
              <a:t>Medianmarechprebal30</a:t>
            </a:r>
          </a:p>
          <a:p>
            <a:r>
              <a:rPr lang="en-US" dirty="0" smtClean="0"/>
              <a:t>sumamnt_ma_rech90</a:t>
            </a:r>
          </a:p>
          <a:p>
            <a:r>
              <a:rPr lang="en-US" dirty="0"/>
              <a:t>fr_da_rech30</a:t>
            </a:r>
          </a:p>
        </p:txBody>
      </p:sp>
    </p:spTree>
    <p:extLst>
      <p:ext uri="{BB962C8B-B14F-4D97-AF65-F5344CB8AC3E}">
        <p14:creationId xmlns:p14="http://schemas.microsoft.com/office/powerpoint/2010/main" val="213625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Exploratory Data Analysis</a:t>
            </a:r>
            <a:endParaRPr lang="en-US" dirty="0"/>
          </a:p>
        </p:txBody>
      </p:sp>
      <p:sp>
        <p:nvSpPr>
          <p:cNvPr id="3" name="Content Placeholder 2"/>
          <p:cNvSpPr>
            <a:spLocks noGrp="1"/>
          </p:cNvSpPr>
          <p:nvPr>
            <p:ph idx="1"/>
          </p:nvPr>
        </p:nvSpPr>
        <p:spPr/>
        <p:txBody>
          <a:bodyPr/>
          <a:lstStyle/>
          <a:p>
            <a:r>
              <a:rPr lang="en-US" b="1" dirty="0" smtClean="0"/>
              <a:t>SUMMARY STATISTICS</a:t>
            </a:r>
          </a:p>
          <a:p>
            <a:pPr marL="0" indent="0">
              <a:buNone/>
            </a:pPr>
            <a:r>
              <a:rPr lang="en-US" u="sng" dirty="0" smtClean="0"/>
              <a:t>2. Correlation of attributes with ‘label’ column</a:t>
            </a:r>
          </a:p>
          <a:p>
            <a:r>
              <a:rPr lang="en-US" dirty="0" smtClean="0"/>
              <a:t>Number of times main account was recharged in last 30 and 90 days</a:t>
            </a:r>
          </a:p>
          <a:p>
            <a:r>
              <a:rPr lang="en-US" dirty="0" smtClean="0"/>
              <a:t>Total amount of recharge in main account over last 30 days and 90 days</a:t>
            </a:r>
          </a:p>
          <a:p>
            <a:r>
              <a:rPr lang="en-US" dirty="0" smtClean="0"/>
              <a:t>Number of loans taken by the user in last 30 days</a:t>
            </a:r>
          </a:p>
          <a:p>
            <a:r>
              <a:rPr lang="en-US" dirty="0" smtClean="0"/>
              <a:t>Total amount of loan taken by users in last 30 days and 90 days.</a:t>
            </a:r>
          </a:p>
          <a:p>
            <a:pPr marL="0" indent="0">
              <a:buNone/>
            </a:pPr>
            <a:r>
              <a:rPr lang="en-US" dirty="0" smtClean="0"/>
              <a:t> are the columns comparatively highly positive correlated with label column.</a:t>
            </a:r>
          </a:p>
        </p:txBody>
      </p:sp>
    </p:spTree>
    <p:extLst>
      <p:ext uri="{BB962C8B-B14F-4D97-AF65-F5344CB8AC3E}">
        <p14:creationId xmlns:p14="http://schemas.microsoft.com/office/powerpoint/2010/main" val="3232958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Data Analysis</a:t>
            </a:r>
            <a:endParaRPr lang="en-US" dirty="0"/>
          </a:p>
        </p:txBody>
      </p:sp>
      <p:sp>
        <p:nvSpPr>
          <p:cNvPr id="5" name="Content Placeholder 4"/>
          <p:cNvSpPr>
            <a:spLocks noGrp="1"/>
          </p:cNvSpPr>
          <p:nvPr>
            <p:ph idx="1"/>
          </p:nvPr>
        </p:nvSpPr>
        <p:spPr/>
        <p:txBody>
          <a:bodyPr/>
          <a:lstStyle/>
          <a:p>
            <a:r>
              <a:rPr lang="en-US" dirty="0" smtClean="0"/>
              <a:t>Uni </a:t>
            </a:r>
            <a:r>
              <a:rPr lang="en-US" dirty="0" err="1" smtClean="0"/>
              <a:t>variate</a:t>
            </a:r>
            <a:r>
              <a:rPr lang="en-US" dirty="0" smtClean="0"/>
              <a:t> analysis</a:t>
            </a:r>
          </a:p>
          <a:p>
            <a:pPr marL="0" indent="0">
              <a:buNone/>
            </a:pPr>
            <a:r>
              <a:rPr lang="en-US" dirty="0" smtClean="0"/>
              <a:t>Analyzing the counts of target column ‘label’ we found the population has not been equally distributed among defaulters and non defaulters</a:t>
            </a:r>
          </a:p>
          <a:p>
            <a:pPr marL="0" indent="0">
              <a:buNone/>
            </a:pPr>
            <a:endParaRPr lang="en-US" dirty="0"/>
          </a:p>
        </p:txBody>
      </p:sp>
      <p:pic>
        <p:nvPicPr>
          <p:cNvPr id="6" name="Content Placeholder 3"/>
          <p:cNvPicPr>
            <a:picLocks noChangeAspect="1"/>
          </p:cNvPicPr>
          <p:nvPr/>
        </p:nvPicPr>
        <p:blipFill>
          <a:blip r:embed="rId2"/>
          <a:stretch>
            <a:fillRect/>
          </a:stretch>
        </p:blipFill>
        <p:spPr>
          <a:xfrm>
            <a:off x="3840203" y="3223260"/>
            <a:ext cx="6469657" cy="3634740"/>
          </a:xfrm>
          <a:prstGeom prst="rect">
            <a:avLst/>
          </a:prstGeom>
        </p:spPr>
      </p:pic>
    </p:spTree>
    <p:extLst>
      <p:ext uri="{BB962C8B-B14F-4D97-AF65-F5344CB8AC3E}">
        <p14:creationId xmlns:p14="http://schemas.microsoft.com/office/powerpoint/2010/main" val="2461470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Data Analysis</a:t>
            </a:r>
            <a:endParaRPr lang="en-US" dirty="0"/>
          </a:p>
        </p:txBody>
      </p:sp>
      <p:sp>
        <p:nvSpPr>
          <p:cNvPr id="3" name="Content Placeholder 2"/>
          <p:cNvSpPr>
            <a:spLocks noGrp="1"/>
          </p:cNvSpPr>
          <p:nvPr>
            <p:ph idx="1"/>
          </p:nvPr>
        </p:nvSpPr>
        <p:spPr/>
        <p:txBody>
          <a:bodyPr/>
          <a:lstStyle/>
          <a:p>
            <a:r>
              <a:rPr lang="en-US" dirty="0"/>
              <a:t>Uni </a:t>
            </a:r>
            <a:r>
              <a:rPr lang="en-US" dirty="0" err="1"/>
              <a:t>variate</a:t>
            </a:r>
            <a:r>
              <a:rPr lang="en-US" dirty="0"/>
              <a:t> analysis</a:t>
            </a:r>
          </a:p>
          <a:p>
            <a:pPr marL="0" indent="0">
              <a:buNone/>
            </a:pPr>
            <a:r>
              <a:rPr lang="en-US" dirty="0" smtClean="0"/>
              <a:t>Further analysis each column under two category(defaulter, non defaulter), we found number of times main account got recharged</a:t>
            </a:r>
          </a:p>
          <a:p>
            <a:pPr marL="0" indent="0">
              <a:buNone/>
            </a:pPr>
            <a:endParaRPr lang="en-US" dirty="0"/>
          </a:p>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pic>
        <p:nvPicPr>
          <p:cNvPr id="7" name="Picture 6"/>
          <p:cNvPicPr>
            <a:picLocks noChangeAspect="1"/>
          </p:cNvPicPr>
          <p:nvPr/>
        </p:nvPicPr>
        <p:blipFill>
          <a:blip r:embed="rId2"/>
          <a:stretch>
            <a:fillRect/>
          </a:stretch>
        </p:blipFill>
        <p:spPr>
          <a:xfrm>
            <a:off x="2103120" y="4001294"/>
            <a:ext cx="8481060" cy="2310606"/>
          </a:xfrm>
          <a:prstGeom prst="rect">
            <a:avLst/>
          </a:prstGeom>
        </p:spPr>
      </p:pic>
    </p:spTree>
    <p:extLst>
      <p:ext uri="{BB962C8B-B14F-4D97-AF65-F5344CB8AC3E}">
        <p14:creationId xmlns:p14="http://schemas.microsoft.com/office/powerpoint/2010/main" val="2605078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751820" cy="5811838"/>
          </a:xfrm>
          <a:prstGeom prst="rect">
            <a:avLst/>
          </a:prstGeom>
        </p:spPr>
      </p:pic>
    </p:spTree>
    <p:extLst>
      <p:ext uri="{BB962C8B-B14F-4D97-AF65-F5344CB8AC3E}">
        <p14:creationId xmlns:p14="http://schemas.microsoft.com/office/powerpoint/2010/main" val="34092574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5026</TotalTime>
  <Words>829</Words>
  <Application>Microsoft Office PowerPoint</Application>
  <PresentationFormat>Widescreen</PresentationFormat>
  <Paragraphs>113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Calibri Light</vt:lpstr>
      <vt:lpstr>Wingdings</vt:lpstr>
      <vt:lpstr>Retrospect</vt:lpstr>
      <vt:lpstr>Micro Credit Defaulter</vt:lpstr>
      <vt:lpstr>Problem Statement</vt:lpstr>
      <vt:lpstr>Data Processing</vt:lpstr>
      <vt:lpstr>Exploratory Data Analysis</vt:lpstr>
      <vt:lpstr>Exploratory Data Analysis</vt:lpstr>
      <vt:lpstr>Exploratory Data Analysis</vt:lpstr>
      <vt:lpstr>Exploratory Data Analysis</vt:lpstr>
      <vt:lpstr>Exploratory Data Analysis</vt:lpstr>
      <vt:lpstr>PowerPoint Presentation</vt:lpstr>
      <vt:lpstr>Exploratory Data Analysis</vt:lpstr>
      <vt:lpstr>Exploratory Data Analysis</vt:lpstr>
      <vt:lpstr>Exploratory Data Analysis</vt:lpstr>
      <vt:lpstr>Data Analysis &amp; Data Cleansing</vt:lpstr>
      <vt:lpstr>Data Analysis &amp; Data Cleansing</vt:lpstr>
      <vt:lpstr>Model Building </vt:lpstr>
      <vt:lpstr>Model Building </vt:lpstr>
      <vt:lpstr>Algorithms Adopted </vt:lpstr>
      <vt:lpstr>Interpretation of Results</vt:lpstr>
      <vt:lpstr>Interpretation of Results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dc:title>
  <dc:creator>Admin</dc:creator>
  <cp:lastModifiedBy>Vinita Shinkar</cp:lastModifiedBy>
  <cp:revision>36</cp:revision>
  <dcterms:created xsi:type="dcterms:W3CDTF">2021-03-17T12:00:29Z</dcterms:created>
  <dcterms:modified xsi:type="dcterms:W3CDTF">2021-11-25T16:19:01Z</dcterms:modified>
</cp:coreProperties>
</file>