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69" r:id="rId4"/>
    <p:sldId id="275" r:id="rId5"/>
    <p:sldId id="279" r:id="rId6"/>
    <p:sldId id="280" r:id="rId7"/>
    <p:sldId id="281" r:id="rId8"/>
    <p:sldId id="282" r:id="rId9"/>
    <p:sldId id="283" r:id="rId10"/>
    <p:sldId id="284" r:id="rId11"/>
    <p:sldId id="271" r:id="rId12"/>
    <p:sldId id="273" r:id="rId13"/>
    <p:sldId id="277" r:id="rId14"/>
    <p:sldId id="270" r:id="rId15"/>
    <p:sldId id="278" r:id="rId16"/>
    <p:sldId id="276" r:id="rId17"/>
    <p:sldId id="265" r:id="rId18"/>
    <p:sldId id="28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7310F9D-1DA6-43FB-9AB0-0175DBF4DD52}">
          <p14:sldIdLst>
            <p14:sldId id="256"/>
            <p14:sldId id="257"/>
          </p14:sldIdLst>
        </p14:section>
        <p14:section name="Untitled Section" id="{226B1571-F18F-4D66-903C-E90A733B8D83}">
          <p14:sldIdLst>
            <p14:sldId id="269"/>
            <p14:sldId id="275"/>
            <p14:sldId id="279"/>
            <p14:sldId id="280"/>
            <p14:sldId id="281"/>
            <p14:sldId id="282"/>
            <p14:sldId id="283"/>
            <p14:sldId id="284"/>
            <p14:sldId id="271"/>
            <p14:sldId id="273"/>
            <p14:sldId id="277"/>
            <p14:sldId id="270"/>
            <p14:sldId id="278"/>
            <p14:sldId id="276"/>
            <p14:sldId id="265"/>
            <p14:sldId id="28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s11119-020-09724-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252095" algn="ctr">
              <a:lnSpc>
                <a:spcPct val="115000"/>
              </a:lnSpc>
            </a:pPr>
            <a:r>
              <a:rPr lang="en-GB" sz="2400" dirty="0">
                <a:effectLst/>
                <a:latin typeface="Times New Roman" panose="02020603050405020304" pitchFamily="18" charset="0"/>
                <a:ea typeface="Times New Roman" panose="02020603050405020304" pitchFamily="18" charset="0"/>
              </a:rPr>
              <a:t>IoT-Based Leaf Disease Detection Using the ESP32-CAM and TCS3200 Sensors with Telegram Alerts</a:t>
            </a:r>
            <a:endParaRPr lang="en-IN" sz="2400" dirty="0">
              <a:effectLst/>
              <a:latin typeface="Times New Roman" panose="02020603050405020304" pitchFamily="18" charset="0"/>
              <a:ea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CSEG-66</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38434130"/>
              </p:ext>
            </p:extLst>
          </p:nvPr>
        </p:nvGraphicFramePr>
        <p:xfrm>
          <a:off x="383665" y="2595039"/>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r>
                        <a:rPr lang="en-GB" sz="1800" b="1" u="none" strike="noStrike" cap="none">
                          <a:solidFill>
                            <a:schemeClr val="tx1"/>
                          </a:solidFill>
                          <a:latin typeface="Cambria" panose="02040503050406030204" pitchFamily="18" charset="0"/>
                          <a:ea typeface="Cambria" panose="02040503050406030204" pitchFamily="18" charset="0"/>
                        </a:rPr>
                        <a:t>20221LCS0028</a:t>
                      </a:r>
                      <a:endParaRPr lang="en-GB"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tx1"/>
                          </a:solidFill>
                          <a:latin typeface="Cambria" panose="02040503050406030204" pitchFamily="18" charset="0"/>
                          <a:ea typeface="Cambria" panose="02040503050406030204" pitchFamily="18" charset="0"/>
                        </a:rPr>
                        <a:t>M Manu</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GB" sz="1800" b="1" u="none" strike="noStrike" cap="none">
                          <a:solidFill>
                            <a:schemeClr val="tx1"/>
                          </a:solidFill>
                          <a:latin typeface="Cambria" panose="02040503050406030204" pitchFamily="18" charset="0"/>
                          <a:ea typeface="Cambria" panose="02040503050406030204" pitchFamily="18" charset="0"/>
                        </a:rPr>
                        <a:t>20221LCS0029</a:t>
                      </a:r>
                      <a:endParaRPr lang="en-GB"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tx1"/>
                          </a:solidFill>
                          <a:latin typeface="Cambria" panose="02040503050406030204" pitchFamily="18" charset="0"/>
                          <a:ea typeface="Cambria" panose="02040503050406030204" pitchFamily="18" charset="0"/>
                        </a:rPr>
                        <a:t>C Vinith</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GB" sz="1800" b="1" u="none" strike="noStrike" cap="none">
                          <a:solidFill>
                            <a:schemeClr val="tx1"/>
                          </a:solidFill>
                          <a:latin typeface="Cambria" panose="02040503050406030204" pitchFamily="18" charset="0"/>
                          <a:ea typeface="Cambria" panose="02040503050406030204" pitchFamily="18" charset="0"/>
                        </a:rPr>
                        <a:t>20221LCS0030</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Shrijot Goral </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a:solidFill>
                            <a:schemeClr val="tx1"/>
                          </a:solidFill>
                          <a:latin typeface="Cambria" panose="02040503050406030204" pitchFamily="18" charset="0"/>
                          <a:ea typeface="Cambria" panose="02040503050406030204" pitchFamily="18" charset="0"/>
                        </a:rPr>
                        <a:t>20221LCS0018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Lohith N</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IN" dirty="0">
              <a:latin typeface="Cambria" panose="02040503050406030204" pitchFamily="18" charset="0"/>
              <a:ea typeface="Cambria" panose="02040503050406030204" pitchFamily="18" charset="0"/>
            </a:endParaRPr>
          </a:p>
          <a:p>
            <a:pPr>
              <a:lnSpc>
                <a:spcPct val="100000"/>
              </a:lnSpc>
              <a:spcBef>
                <a:spcPts val="425"/>
              </a:spcBef>
            </a:pPr>
            <a:r>
              <a:rPr lang="en-IN" sz="1700" b="1" dirty="0">
                <a:latin typeface="Cambria" panose="02040503050406030204" pitchFamily="18" charset="0"/>
                <a:ea typeface="Cambria" panose="02040503050406030204" pitchFamily="18" charset="0"/>
                <a:cs typeface="Verdana"/>
              </a:rPr>
              <a:t>                                   Dr.</a:t>
            </a:r>
            <a:r>
              <a:rPr lang="en-IN" sz="1700" b="1" spc="-5" dirty="0">
                <a:latin typeface="Cambria" panose="02040503050406030204" pitchFamily="18" charset="0"/>
                <a:ea typeface="Cambria" panose="02040503050406030204" pitchFamily="18" charset="0"/>
                <a:cs typeface="Verdana"/>
              </a:rPr>
              <a:t> </a:t>
            </a:r>
            <a:r>
              <a:rPr lang="en-IN" sz="1700" b="1" spc="-25" dirty="0">
                <a:latin typeface="Cambria" panose="02040503050406030204" pitchFamily="18" charset="0"/>
                <a:ea typeface="Cambria" panose="02040503050406030204" pitchFamily="18" charset="0"/>
                <a:cs typeface="Verdana"/>
              </a:rPr>
              <a:t>Naveen N. M.</a:t>
            </a: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                               Assistant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            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                             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Review-4(VIVA-VOICE)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L, Dr. Jayanthi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Kamalasekaran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Mr. Jerrin Francis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A4D9-55E4-6B4C-0E5F-C103DB59BD4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C9BB8D3-D095-CA97-643B-42A963AD518F}"/>
              </a:ext>
            </a:extLst>
          </p:cNvPr>
          <p:cNvSpPr>
            <a:spLocks noGrp="1"/>
          </p:cNvSpPr>
          <p:nvPr>
            <p:ph type="body" idx="1"/>
          </p:nvPr>
        </p:nvSpPr>
        <p:spPr/>
        <p:txBody>
          <a:bodyPr>
            <a:normAutofit/>
          </a:bodyPr>
          <a:lstStyle/>
          <a:p>
            <a:pPr>
              <a:buNone/>
            </a:pPr>
            <a:r>
              <a:rPr lang="en-US" sz="1600" b="1" dirty="0">
                <a:latin typeface="Cambria" panose="02040503050406030204" pitchFamily="18" charset="0"/>
                <a:ea typeface="Cambria" panose="02040503050406030204" pitchFamily="18" charset="0"/>
              </a:rPr>
              <a:t>4. Wireless Communication and Alert System</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 ESP32 boards are connected via Wi-Fi and communicate using lightweight protocols. Integration with the Telegram Bot API allows for immediate, user-friendly notifications to farmers or agronomists, ensuring timely interventions.</a:t>
            </a:r>
          </a:p>
          <a:p>
            <a:pPr>
              <a:buNone/>
            </a:pPr>
            <a:r>
              <a:rPr lang="en-US" sz="1600" b="1" dirty="0">
                <a:latin typeface="Cambria" panose="02040503050406030204" pitchFamily="18" charset="0"/>
                <a:ea typeface="Cambria" panose="02040503050406030204" pitchFamily="18" charset="0"/>
              </a:rPr>
              <a:t>5. System Scalability and Field Deployment</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 system is designed using easily available components and supports expansion to multiple plants or sensor nodes. The plug-and-play nature allows even non-experts to deploy and use it effectively.</a:t>
            </a:r>
          </a:p>
          <a:p>
            <a:pPr>
              <a:buNone/>
            </a:pP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This methodology combines simplicity, effectiveness, and real-world utility to close critical gaps in current agricultural monitoring technologies</a:t>
            </a:r>
            <a:endParaRPr lang="en-IN" sz="1600" dirty="0"/>
          </a:p>
        </p:txBody>
      </p:sp>
    </p:spTree>
    <p:extLst>
      <p:ext uri="{BB962C8B-B14F-4D97-AF65-F5344CB8AC3E}">
        <p14:creationId xmlns:p14="http://schemas.microsoft.com/office/powerpoint/2010/main" val="219325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80720" y="340307"/>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Architecture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433635C-88D5-FCCD-E8A6-1DCBC7C13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973438"/>
            <a:ext cx="7435850" cy="5292124"/>
          </a:xfrm>
          <a:prstGeom prst="rect">
            <a:avLst/>
          </a:prstGeom>
        </p:spPr>
      </p:pic>
    </p:spTree>
    <p:extLst>
      <p:ext uri="{BB962C8B-B14F-4D97-AF65-F5344CB8AC3E}">
        <p14:creationId xmlns:p14="http://schemas.microsoft.com/office/powerpoint/2010/main" val="200045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80720" y="3762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1800" dirty="0"/>
              <a:t>Real-time leaf color detection</a:t>
            </a:r>
          </a:p>
          <a:p>
            <a:pPr>
              <a:buFont typeface="Arial" panose="020B0604020202020204" pitchFamily="34" charset="0"/>
              <a:buChar char="•"/>
            </a:pPr>
            <a:r>
              <a:rPr lang="en-US" sz="1800" dirty="0"/>
              <a:t>Integrated color sensing and imaging</a:t>
            </a:r>
          </a:p>
          <a:p>
            <a:pPr>
              <a:buFont typeface="Arial" panose="020B0604020202020204" pitchFamily="34" charset="0"/>
              <a:buChar char="•"/>
            </a:pPr>
            <a:r>
              <a:rPr lang="en-US" sz="1800" dirty="0"/>
              <a:t>Instant Telegram alert system</a:t>
            </a:r>
          </a:p>
          <a:p>
            <a:pPr>
              <a:buFont typeface="Arial" panose="020B0604020202020204" pitchFamily="34" charset="0"/>
              <a:buChar char="•"/>
            </a:pPr>
            <a:r>
              <a:rPr lang="en-US" sz="1800" dirty="0"/>
              <a:t>Dual ESP32 modular architecture</a:t>
            </a:r>
          </a:p>
          <a:p>
            <a:pPr>
              <a:buFont typeface="Arial" panose="020B0604020202020204" pitchFamily="34" charset="0"/>
              <a:buChar char="•"/>
            </a:pPr>
            <a:r>
              <a:rPr lang="en-US" sz="1800" dirty="0"/>
              <a:t>Low-cost and scalable design</a:t>
            </a:r>
          </a:p>
          <a:p>
            <a:pPr>
              <a:buFont typeface="Arial" panose="020B0604020202020204" pitchFamily="34" charset="0"/>
              <a:buChar char="•"/>
            </a:pPr>
            <a:r>
              <a:rPr lang="en-US" sz="1800" dirty="0"/>
              <a:t>User-friendly and easy deployment</a:t>
            </a:r>
          </a:p>
          <a:p>
            <a:pPr>
              <a:buFont typeface="Arial" panose="020B0604020202020204" pitchFamily="34" charset="0"/>
              <a:buChar char="•"/>
            </a:pPr>
            <a:r>
              <a:rPr lang="en-US" sz="1800" dirty="0"/>
              <a:t>Field-ready and reliable operation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8B4E-424D-9E91-7E02-D34B6E029097}"/>
              </a:ext>
            </a:extLst>
          </p:cNvPr>
          <p:cNvSpPr>
            <a:spLocks noGrp="1"/>
          </p:cNvSpPr>
          <p:nvPr>
            <p:ph type="title"/>
          </p:nvPr>
        </p:nvSpPr>
        <p:spPr/>
        <p:txBody>
          <a:bodyPr/>
          <a:lstStyle/>
          <a:p>
            <a:r>
              <a:rPr lang="de-DE" dirty="0" err="1">
                <a:latin typeface="Cambria" panose="02040503050406030204" pitchFamily="18" charset="0"/>
                <a:ea typeface="Cambria" panose="02040503050406030204" pitchFamily="18" charset="0"/>
              </a:rPr>
              <a:t>Methodology</a:t>
            </a:r>
            <a:r>
              <a:rPr lang="de-DE"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BE6116E0-96FD-BCC2-3FE4-9DDF71E99E17}"/>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Dual ESP32 Architecture</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ESP32 handles color sensing (with TCS3200), and the other manages image capture and Telegram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RGB Data Acquisition</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TCS3200 sensor measures the RGB values of the leaf surface in real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Threshold-Based Detection</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Captured RGB values are compared against predefined thresholds to identify unhealthy (e.g., yellowing) leaves.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Automated Image Capture</a:t>
            </a:r>
            <a:b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If an unhealthy condition is detected, the second ESP32-CAM captures an image of the leaf </a:t>
            </a:r>
            <a:endParaRPr lang="en-US" altLang="en-US" sz="2000" dirty="0">
              <a:solidFill>
                <a:schemeClr val="tx1"/>
              </a:solidFill>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0227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endParaRPr lang="en-GB" dirty="0"/>
          </a:p>
        </p:txBody>
      </p:sp>
      <p:sp>
        <p:nvSpPr>
          <p:cNvPr id="6" name="Text Placeholder 5">
            <a:extLst>
              <a:ext uri="{FF2B5EF4-FFF2-40B4-BE49-F238E27FC236}">
                <a16:creationId xmlns:a16="http://schemas.microsoft.com/office/drawing/2014/main" id="{D01BB55D-C3ED-D56B-9C74-41A33FF0BC38}"/>
              </a:ext>
            </a:extLst>
          </p:cNvPr>
          <p:cNvSpPr>
            <a:spLocks noGrp="1"/>
          </p:cNvSpPr>
          <p:nvPr>
            <p:ph type="body" idx="1"/>
          </p:nvPr>
        </p:nvSpPr>
        <p:spPr/>
        <p:txBody>
          <a:bodyPr>
            <a:normAutofit/>
          </a:bodyPr>
          <a:lstStyle/>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Telegram Alert System</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 image and a short alert message are sent instantly to the user via Telegram.</a:t>
            </a:r>
          </a:p>
          <a:p>
            <a:pPr marL="76200" indent="0">
              <a:buNone/>
            </a:pPr>
            <a:endParaRPr lang="en-US"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Wi-Fi Communication</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Both ESP32 modules communicate via Wi-Fi for data exchange and internet-based alert delivery.</a:t>
            </a:r>
          </a:p>
          <a:p>
            <a:pPr marL="76200" indent="0">
              <a:buNone/>
            </a:pPr>
            <a:endParaRPr lang="en-US"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Low-Cost, Scalable Design</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Built using affordable components, the system is modular and can be expanded to monitor multiple plants.</a:t>
            </a:r>
          </a:p>
          <a:p>
            <a:pPr marL="76200" indent="0">
              <a:buNone/>
            </a:pPr>
            <a:endParaRPr lang="en-US"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Field-Deployable and User-Friendly</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 system is simple to install and operate, even in real agricultural environments, with minimal technical expertise required</a:t>
            </a:r>
            <a:r>
              <a:rPr lang="en-US" sz="1400" dirty="0"/>
              <a:t>.</a:t>
            </a:r>
          </a:p>
          <a:p>
            <a:pPr marL="76200" indent="0">
              <a:buNone/>
            </a:pPr>
            <a:endParaRPr lang="en-GB"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14A5-90B2-3937-E386-AC4C05868DFE}"/>
              </a:ext>
            </a:extLst>
          </p:cNvPr>
          <p:cNvSpPr>
            <a:spLocks noGrp="1"/>
          </p:cNvSpPr>
          <p:nvPr>
            <p:ph type="title"/>
          </p:nvPr>
        </p:nvSpPr>
        <p:spPr/>
        <p:txBody>
          <a:bodyPr/>
          <a:lstStyle/>
          <a:p>
            <a:r>
              <a:rPr lang="de-DE" dirty="0"/>
              <a:t>Expected Outcomes </a:t>
            </a:r>
            <a:endParaRPr lang="en-GB" dirty="0"/>
          </a:p>
        </p:txBody>
      </p:sp>
      <p:sp>
        <p:nvSpPr>
          <p:cNvPr id="3" name="Text Placeholder 2">
            <a:extLst>
              <a:ext uri="{FF2B5EF4-FFF2-40B4-BE49-F238E27FC236}">
                <a16:creationId xmlns:a16="http://schemas.microsoft.com/office/drawing/2014/main" id="{BF2D8F63-020D-5F72-DC9A-C961DA8BF8E3}"/>
              </a:ext>
            </a:extLst>
          </p:cNvPr>
          <p:cNvSpPr>
            <a:spLocks noGrp="1"/>
          </p:cNvSpPr>
          <p:nvPr>
            <p:ph type="body" idx="1"/>
          </p:nvPr>
        </p:nvSpPr>
        <p:spPr/>
        <p:txBody>
          <a:bodyPr>
            <a:normAutofit/>
          </a:bodyPr>
          <a:lstStyle/>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Accurate detection of leaf color changes indicating disease or stress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Real-time capture of leaf images for visual confirmation</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Instant alerts sent to users via Telegram with images and status updates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Improved timely intervention for plant health management</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Low-cost, scalable system suitable for small and medium farms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Modular design allowing expansion to monitor multiple plants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User-friendly operation requiring minimal technical knowledge</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Reliable performance in real agricultural environments</a:t>
            </a:r>
          </a:p>
          <a:p>
            <a:pPr marL="76200" indent="0">
              <a:buNone/>
            </a:pPr>
            <a:endParaRPr lang="en-GB"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59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4D0E-0EA7-4849-E02C-629BA660ADB5}"/>
              </a:ext>
            </a:extLst>
          </p:cNvPr>
          <p:cNvSpPr>
            <a:spLocks noGrp="1"/>
          </p:cNvSpPr>
          <p:nvPr>
            <p:ph type="title"/>
          </p:nvPr>
        </p:nvSpPr>
        <p:spPr/>
        <p:txBody>
          <a:bodyPr/>
          <a:lstStyle/>
          <a:p>
            <a:r>
              <a:rPr lang="de-DE" dirty="0"/>
              <a:t>Conclusion </a:t>
            </a:r>
            <a:endParaRPr lang="en-IN" dirty="0"/>
          </a:p>
        </p:txBody>
      </p:sp>
      <p:sp>
        <p:nvSpPr>
          <p:cNvPr id="5" name="Rectangle 1">
            <a:extLst>
              <a:ext uri="{FF2B5EF4-FFF2-40B4-BE49-F238E27FC236}">
                <a16:creationId xmlns:a16="http://schemas.microsoft.com/office/drawing/2014/main" id="{C1D57CFC-423A-7178-71C7-19756DC5C91A}"/>
              </a:ext>
            </a:extLst>
          </p:cNvPr>
          <p:cNvSpPr>
            <a:spLocks noGrp="1" noChangeArrowheads="1"/>
          </p:cNvSpPr>
          <p:nvPr>
            <p:ph type="body" idx="1"/>
          </p:nvPr>
        </p:nvSpPr>
        <p:spPr bwMode="auto">
          <a:xfrm>
            <a:off x="812800" y="1382286"/>
            <a:ext cx="1090168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Developed an affordable IoT system for early leaf disease detection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Integrated TCS3200 color sensor and ESP32-CAM for accurate monitoring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Achieved real-time alerts via Telegram for timely 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Utilized dual ESP32 architecture to enhance efficiency and modularity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Addressed key research gaps in cost, accessibility, and real-time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System is scalable, user-friendly, and suitable for field deployment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Supports sustainable agriculture by enabling proactive plant health management</a:t>
            </a:r>
          </a:p>
        </p:txBody>
      </p:sp>
    </p:spTree>
    <p:extLst>
      <p:ext uri="{BB962C8B-B14F-4D97-AF65-F5344CB8AC3E}">
        <p14:creationId xmlns:p14="http://schemas.microsoft.com/office/powerpoint/2010/main" val="123475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24559"/>
            <a:ext cx="10668000" cy="5100321"/>
          </a:xfrm>
          <a:prstGeom prst="rect">
            <a:avLst/>
          </a:prstGeom>
          <a:noFill/>
          <a:ln>
            <a:noFill/>
          </a:ln>
        </p:spPr>
        <p:txBody>
          <a:bodyPr spcFirstLastPara="1" wrap="square" lIns="91425" tIns="45700" rIns="91425" bIns="45700" anchor="t" anchorCtr="0">
            <a:normAutofit fontScale="25000" lnSpcReduction="20000"/>
          </a:bodyPr>
          <a:lstStyle/>
          <a:p>
            <a:pPr algn="just">
              <a:lnSpc>
                <a:spcPct val="150000"/>
              </a:lnSpc>
              <a:buNone/>
            </a:pPr>
            <a:r>
              <a:rPr lang="en-US" sz="6400" b="1" dirty="0">
                <a:effectLst/>
                <a:latin typeface="Cambria" panose="02040503050406030204" pitchFamily="18" charset="0"/>
                <a:ea typeface="Cambria" panose="02040503050406030204" pitchFamily="18" charset="0"/>
              </a:rPr>
              <a:t>1</a:t>
            </a:r>
            <a:r>
              <a:rPr lang="en-US" sz="4900" b="1" dirty="0">
                <a:effectLst/>
                <a:latin typeface="Cambria" panose="02040503050406030204" pitchFamily="18" charset="0"/>
                <a:ea typeface="Cambria" panose="02040503050406030204" pitchFamily="18" charset="0"/>
              </a:rPr>
              <a:t>.</a:t>
            </a:r>
            <a:r>
              <a:rPr lang="en-US" sz="6400" b="1" dirty="0">
                <a:effectLst/>
                <a:latin typeface="Cambria" panose="02040503050406030204" pitchFamily="18" charset="0"/>
                <a:ea typeface="Cambria" panose="02040503050406030204" pitchFamily="18" charset="0"/>
              </a:rPr>
              <a:t>Zhang, X., Liu, W., &amp; Zhao, Y. (2020). Leaf color analysis for early detection of nutrient deficiency in plants. Journal of Precision Agriculture, 21(4), 587–600. </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a:t>
            </a:r>
            <a:r>
              <a:rPr lang="en-US" sz="6400" b="1" u="sng" dirty="0">
                <a:solidFill>
                  <a:srgbClr val="0000FF"/>
                </a:solidFill>
                <a:effectLst/>
                <a:latin typeface="Cambria" panose="02040503050406030204" pitchFamily="18" charset="0"/>
                <a:ea typeface="Cambria" panose="02040503050406030204" pitchFamily="18" charset="0"/>
                <a:hlinkClick r:id="rId3"/>
              </a:rPr>
              <a:t>https://doi.org/10.1007/s11119-020-09724-5</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2.Das, A., &amp; Roy, S. (2018). Low-cost plant health monitoring system using TCS3200 color sensor. International Journal of Agricultural Technology, 14(2), 85–92.</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3.Lee, J., &amp; Kim, H. (2019). Applications of ESP32 in smart agriculture systems. IEEE Sensors Journal, 19(10), 3503–3510. https://doi.org/10.1109/JSEN.2019.2901235</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4.Patel, R., Shah, D., &amp; Mehta, K. (2021). Wireless IoT-based plant monitoring using ESP8266/ESP32 microcontrollers. Smart Farming Systems, 7(1), 102–110.</a:t>
            </a:r>
            <a:endParaRPr lang="en-IN" sz="6400" b="1" dirty="0">
              <a:effectLst/>
              <a:latin typeface="Cambria" panose="02040503050406030204" pitchFamily="18" charset="0"/>
              <a:ea typeface="Cambria" panose="02040503050406030204" pitchFamily="18" charset="0"/>
            </a:endParaRPr>
          </a:p>
          <a:p>
            <a:pPr algn="just">
              <a:lnSpc>
                <a:spcPct val="150000"/>
              </a:lnSpc>
              <a:buNone/>
            </a:pPr>
            <a:r>
              <a:rPr lang="en-US" sz="6400" b="1" dirty="0">
                <a:effectLst/>
                <a:latin typeface="Cambria" panose="02040503050406030204" pitchFamily="18" charset="0"/>
                <a:ea typeface="Cambria" panose="02040503050406030204" pitchFamily="18" charset="0"/>
              </a:rPr>
              <a:t> </a:t>
            </a:r>
            <a:endParaRPr lang="en-IN" sz="6400" dirty="0">
              <a:effectLst/>
              <a:latin typeface="Cambria" panose="02040503050406030204" pitchFamily="18" charset="0"/>
              <a:ea typeface="Cambria" panose="02040503050406030204" pitchFamily="18" charset="0"/>
            </a:endParaRPr>
          </a:p>
          <a:p>
            <a:pPr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B44D-6BAF-B40B-9F9E-6005057194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5A414AE-8F3B-1096-78F4-902CB7651364}"/>
              </a:ext>
            </a:extLst>
          </p:cNvPr>
          <p:cNvSpPr>
            <a:spLocks noGrp="1"/>
          </p:cNvSpPr>
          <p:nvPr>
            <p:ph type="body" idx="1"/>
          </p:nvPr>
        </p:nvSpPr>
        <p:spPr/>
        <p:txBody>
          <a:bodyPr>
            <a:normAutofit/>
          </a:bodyPr>
          <a:lstStyle/>
          <a:p>
            <a:pPr algn="just">
              <a:lnSpc>
                <a:spcPct val="150000"/>
              </a:lnSpc>
              <a:buNone/>
            </a:pPr>
            <a:r>
              <a:rPr lang="en-US" sz="1600" b="1" dirty="0">
                <a:effectLst/>
                <a:latin typeface="Times New Roman" panose="02020603050405020304" pitchFamily="18" charset="0"/>
                <a:ea typeface="Times New Roman" panose="02020603050405020304" pitchFamily="18" charset="0"/>
              </a:rPr>
              <a:t> 5.</a:t>
            </a:r>
            <a:r>
              <a:rPr lang="en-US" sz="1600" b="1" dirty="0">
                <a:effectLst/>
                <a:latin typeface="Cambria" panose="02040503050406030204" pitchFamily="18" charset="0"/>
                <a:ea typeface="Cambria" panose="02040503050406030204" pitchFamily="18" charset="0"/>
              </a:rPr>
              <a:t>Roy, M., &amp; Singh, P. (2021). Telegram Bot integration for smart agriculture notification systems. International Journal of IoT Applications, 5(2), 19–25.</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latin typeface="Cambria" panose="02040503050406030204" pitchFamily="18" charset="0"/>
                <a:ea typeface="Cambria" panose="02040503050406030204" pitchFamily="18" charset="0"/>
              </a:rPr>
              <a:t>6</a:t>
            </a:r>
            <a:r>
              <a:rPr lang="en-US" sz="1600" b="1" dirty="0">
                <a:effectLst/>
                <a:latin typeface="Cambria" panose="02040503050406030204" pitchFamily="18" charset="0"/>
                <a:ea typeface="Cambria" panose="02040503050406030204" pitchFamily="18" charset="0"/>
              </a:rPr>
              <a:t>.Alam, M., Roy, D., &amp; Hossain, M. (2022). Precision agriculture with IoT: A review of technologies and challenges. Journal of Agricultural Informatics, 13(1), 1–10.</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latin typeface="Cambria" panose="02040503050406030204" pitchFamily="18" charset="0"/>
                <a:ea typeface="Cambria" panose="02040503050406030204" pitchFamily="18" charset="0"/>
              </a:rPr>
              <a:t>7</a:t>
            </a:r>
            <a:r>
              <a:rPr lang="en-US" sz="1600" b="1" dirty="0">
                <a:effectLst/>
                <a:latin typeface="Cambria" panose="02040503050406030204" pitchFamily="18" charset="0"/>
                <a:ea typeface="Cambria" panose="02040503050406030204" pitchFamily="18" charset="0"/>
              </a:rPr>
              <a:t>.Khan, M. A., &amp; Ahmed, R. (2020). Dual microcontroller approach for efficient IoT task distribution. International Conference on Embedded Systems, 2(1), 112–119.</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a:p>
            <a:pPr algn="just">
              <a:lnSpc>
                <a:spcPct val="150000"/>
              </a:lnSpc>
              <a:buNone/>
            </a:pPr>
            <a:r>
              <a:rPr lang="en-US" sz="1600" b="1" dirty="0">
                <a:effectLst/>
                <a:latin typeface="Cambria" panose="02040503050406030204" pitchFamily="18" charset="0"/>
                <a:ea typeface="Cambria" panose="02040503050406030204" pitchFamily="18" charset="0"/>
              </a:rPr>
              <a:t>8.Sharma, L., Tiwari, A., &amp; Gupta, N. (2019). Affordable technologies for plant health monitoring: A review. Agricultural Engineering Today, 43(3), 34–40</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360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20000"/>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This project aims to detect color changes in leaves using the TCS3200 color sensor to identify non-green or abnormal leaf colors, which may indicate plant stress or disease. An ESP32-CAM module is integrated to capture real-time images of the affected leaves. When an unusual color is detected, the ESP32-CAM triggers an alert system. The system sends a notification to a designated Telegram account, optionally including the captured image of the leaf for verification. This IoT-based solution offers a low-cost, automated method for remote plant health monitoring. The color sensor continuously scans the leaf surface, comparing RGB values to predefined healthy leaf thresholds. If the detected color deviates from the expected green spectrum, an anomaly is flagged. The system is suitable for use in agriculture, greenhouses, or home gardening. It enables proactive monitoring, reducing the reliance on manual inspection. The use of Telegram ensures quick and accessible alerts on mobile devices. This helps in early detection of diseases or deficiencies. The project supports data-driven decision-making in plant care. It also demonstrates the practical application of IoT and computer vision in smart agriculture.</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en-US" dirty="0"/>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gn="just">
              <a:lnSpc>
                <a:spcPct val="150000"/>
              </a:lnSpc>
              <a:spcBef>
                <a:spcPts val="1200"/>
              </a:spcBef>
              <a:tabLst>
                <a:tab pos="619125" algn="l"/>
              </a:tabLst>
            </a:pPr>
            <a:r>
              <a:rPr lang="en-IN" sz="1600" dirty="0">
                <a:effectLst/>
                <a:latin typeface="Times New Roman" panose="02020603050405020304" pitchFamily="18" charset="0"/>
                <a:ea typeface="Times New Roman" panose="02020603050405020304" pitchFamily="18" charset="0"/>
              </a:rPr>
              <a:t>  </a:t>
            </a:r>
            <a:r>
              <a:rPr lang="en-IN" sz="1600" dirty="0">
                <a:effectLst/>
                <a:latin typeface="Cambria" panose="02040503050406030204" pitchFamily="18" charset="0"/>
                <a:ea typeface="Cambria" panose="02040503050406030204" pitchFamily="18" charset="0"/>
              </a:rPr>
              <a:t>This project introduces a smart, IoT-based solution for automated leaf disease detection using the </a:t>
            </a:r>
            <a:r>
              <a:rPr lang="en-IN" sz="1600" b="1" dirty="0">
                <a:effectLst/>
                <a:latin typeface="Cambria" panose="02040503050406030204" pitchFamily="18" charset="0"/>
                <a:ea typeface="Cambria" panose="02040503050406030204" pitchFamily="18" charset="0"/>
              </a:rPr>
              <a:t>ESP32-CAM</a:t>
            </a:r>
            <a:r>
              <a:rPr lang="en-IN" sz="1600" dirty="0">
                <a:effectLst/>
                <a:latin typeface="Cambria" panose="02040503050406030204" pitchFamily="18" charset="0"/>
                <a:ea typeface="Cambria" panose="02040503050406030204" pitchFamily="18" charset="0"/>
              </a:rPr>
              <a:t> and </a:t>
            </a:r>
            <a:r>
              <a:rPr lang="en-IN" sz="1600" b="1" dirty="0">
                <a:effectLst/>
                <a:latin typeface="Cambria" panose="02040503050406030204" pitchFamily="18" charset="0"/>
                <a:ea typeface="Cambria" panose="02040503050406030204" pitchFamily="18" charset="0"/>
              </a:rPr>
              <a:t>TCS3200 </a:t>
            </a:r>
            <a:r>
              <a:rPr lang="en-IN" sz="1600" b="1" dirty="0" err="1">
                <a:effectLst/>
                <a:latin typeface="Cambria" panose="02040503050406030204" pitchFamily="18" charset="0"/>
                <a:ea typeface="Cambria" panose="02040503050406030204" pitchFamily="18" charset="0"/>
              </a:rPr>
              <a:t>color</a:t>
            </a:r>
            <a:r>
              <a:rPr lang="en-IN" sz="1600" b="1" dirty="0">
                <a:effectLst/>
                <a:latin typeface="Cambria" panose="02040503050406030204" pitchFamily="18" charset="0"/>
                <a:ea typeface="Cambria" panose="02040503050406030204" pitchFamily="18" charset="0"/>
              </a:rPr>
              <a:t> sensor</a:t>
            </a:r>
            <a:r>
              <a:rPr lang="en-IN" sz="1600" dirty="0">
                <a:effectLst/>
                <a:latin typeface="Cambria" panose="02040503050406030204" pitchFamily="18" charset="0"/>
                <a:ea typeface="Cambria" panose="02040503050406030204" pitchFamily="18" charset="0"/>
              </a:rPr>
              <a:t>. The </a:t>
            </a:r>
            <a:r>
              <a:rPr lang="en-IN" sz="1600" b="1" dirty="0">
                <a:effectLst/>
                <a:latin typeface="Cambria" panose="02040503050406030204" pitchFamily="18" charset="0"/>
                <a:ea typeface="Cambria" panose="02040503050406030204" pitchFamily="18" charset="0"/>
              </a:rPr>
              <a:t>ESP32-CAM</a:t>
            </a:r>
            <a:r>
              <a:rPr lang="en-IN" sz="1600" dirty="0">
                <a:effectLst/>
                <a:latin typeface="Cambria" panose="02040503050406030204" pitchFamily="18" charset="0"/>
                <a:ea typeface="Cambria" panose="02040503050406030204" pitchFamily="18" charset="0"/>
              </a:rPr>
              <a:t> is used to capture images of leaves, while the </a:t>
            </a:r>
            <a:r>
              <a:rPr lang="en-IN" sz="1600" b="1" dirty="0">
                <a:effectLst/>
                <a:latin typeface="Cambria" panose="02040503050406030204" pitchFamily="18" charset="0"/>
                <a:ea typeface="Cambria" panose="02040503050406030204" pitchFamily="18" charset="0"/>
              </a:rPr>
              <a:t>TCS3200 sensor</a:t>
            </a:r>
            <a:r>
              <a:rPr lang="en-IN" sz="1600" dirty="0">
                <a:effectLst/>
                <a:latin typeface="Cambria" panose="02040503050406030204" pitchFamily="18" charset="0"/>
                <a:ea typeface="Cambria" panose="02040503050406030204" pitchFamily="18" charset="0"/>
              </a:rPr>
              <a:t> measures </a:t>
            </a:r>
            <a:r>
              <a:rPr lang="en-IN" sz="1600" dirty="0" err="1">
                <a:effectLst/>
                <a:latin typeface="Cambria" panose="02040503050406030204" pitchFamily="18" charset="0"/>
                <a:ea typeface="Cambria" panose="02040503050406030204" pitchFamily="18" charset="0"/>
              </a:rPr>
              <a:t>color</a:t>
            </a:r>
            <a:r>
              <a:rPr lang="en-IN" sz="1600" dirty="0">
                <a:effectLst/>
                <a:latin typeface="Cambria" panose="02040503050406030204" pitchFamily="18" charset="0"/>
                <a:ea typeface="Cambria" panose="02040503050406030204" pitchFamily="18" charset="0"/>
              </a:rPr>
              <a:t> changes, which often indicate disease or nutrient deficiency. When a potential disease is detected based on abnormal </a:t>
            </a:r>
            <a:r>
              <a:rPr lang="en-IN" sz="1600" dirty="0" err="1">
                <a:effectLst/>
                <a:latin typeface="Cambria" panose="02040503050406030204" pitchFamily="18" charset="0"/>
                <a:ea typeface="Cambria" panose="02040503050406030204" pitchFamily="18" charset="0"/>
              </a:rPr>
              <a:t>color</a:t>
            </a:r>
            <a:r>
              <a:rPr lang="en-IN" sz="1600" dirty="0">
                <a:effectLst/>
                <a:latin typeface="Cambria" panose="02040503050406030204" pitchFamily="18" charset="0"/>
                <a:ea typeface="Cambria" panose="02040503050406030204" pitchFamily="18" charset="0"/>
              </a:rPr>
              <a:t> readings, the system sends a </a:t>
            </a:r>
            <a:r>
              <a:rPr lang="en-IN" sz="1600" b="1" dirty="0">
                <a:effectLst/>
                <a:latin typeface="Cambria" panose="02040503050406030204" pitchFamily="18" charset="0"/>
                <a:ea typeface="Cambria" panose="02040503050406030204" pitchFamily="18" charset="0"/>
              </a:rPr>
              <a:t>real-time alert</a:t>
            </a:r>
            <a:r>
              <a:rPr lang="en-IN" sz="1600" dirty="0">
                <a:effectLst/>
                <a:latin typeface="Cambria" panose="02040503050406030204" pitchFamily="18" charset="0"/>
                <a:ea typeface="Cambria" panose="02040503050406030204" pitchFamily="18" charset="0"/>
              </a:rPr>
              <a:t>—including a photo of the affected leaf—via the </a:t>
            </a:r>
            <a:r>
              <a:rPr lang="en-IN" sz="1600" b="1" dirty="0">
                <a:effectLst/>
                <a:latin typeface="Cambria" panose="02040503050406030204" pitchFamily="18" charset="0"/>
                <a:ea typeface="Cambria" panose="02040503050406030204" pitchFamily="18" charset="0"/>
              </a:rPr>
              <a:t>Telegram messaging platform</a:t>
            </a:r>
            <a:r>
              <a:rPr lang="en-IN" sz="1600" dirty="0">
                <a:effectLst/>
                <a:latin typeface="Cambria" panose="02040503050406030204" pitchFamily="18" charset="0"/>
                <a:ea typeface="Cambria" panose="02040503050406030204" pitchFamily="18" charset="0"/>
              </a:rPr>
              <a:t>.</a:t>
            </a:r>
          </a:p>
          <a:p>
            <a:pPr algn="just">
              <a:lnSpc>
                <a:spcPct val="150000"/>
              </a:lnSpc>
              <a:spcBef>
                <a:spcPts val="1200"/>
              </a:spcBef>
              <a:tabLst>
                <a:tab pos="619125" algn="l"/>
              </a:tabLst>
            </a:pPr>
            <a:endParaRPr lang="en-IN" sz="1600" dirty="0">
              <a:effectLst/>
              <a:latin typeface="Times New Roman" panose="02020603050405020304" pitchFamily="18" charset="0"/>
              <a:ea typeface="Times New Roman" panose="02020603050405020304" pitchFamily="18" charset="0"/>
            </a:endParaRPr>
          </a:p>
          <a:p>
            <a:pPr algn="just"/>
            <a:r>
              <a:rPr lang="en-IN" sz="1600" dirty="0">
                <a:effectLst/>
                <a:latin typeface="Times New Roman" panose="02020603050405020304" pitchFamily="18" charset="0"/>
                <a:ea typeface="Times New Roman" panose="02020603050405020304" pitchFamily="18" charset="0"/>
              </a:rPr>
              <a:t> </a:t>
            </a:r>
            <a:r>
              <a:rPr lang="en-IN" sz="1800" dirty="0">
                <a:effectLst/>
                <a:latin typeface="Cambria" panose="02040503050406030204" pitchFamily="18" charset="0"/>
                <a:ea typeface="Cambria" panose="02040503050406030204" pitchFamily="18" charset="0"/>
              </a:rPr>
              <a:t>By integrating image capture, sensor data, and wireless communication, this system provides an affordable and scalable tool for remote plant health monitoring, empowering farmers with immediate insights and enabling faster decision-making in crop management.</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4534-3DC5-9ED8-A9E7-588163918114}"/>
              </a:ext>
            </a:extLst>
          </p:cNvPr>
          <p:cNvSpPr>
            <a:spLocks noGrp="1"/>
          </p:cNvSpPr>
          <p:nvPr>
            <p:ph type="title"/>
          </p:nvPr>
        </p:nvSpPr>
        <p:spPr/>
        <p:txBody>
          <a:bodyPr/>
          <a:lstStyle/>
          <a:p>
            <a:r>
              <a:rPr lang="de-DE" dirty="0" err="1"/>
              <a:t>Literature</a:t>
            </a:r>
            <a:r>
              <a:rPr lang="de-DE" dirty="0"/>
              <a:t> Review                                                       </a:t>
            </a:r>
            <a:endParaRPr lang="en-IN" dirty="0"/>
          </a:p>
        </p:txBody>
      </p:sp>
      <p:sp>
        <p:nvSpPr>
          <p:cNvPr id="3" name="Text Placeholder 2">
            <a:extLst>
              <a:ext uri="{FF2B5EF4-FFF2-40B4-BE49-F238E27FC236}">
                <a16:creationId xmlns:a16="http://schemas.microsoft.com/office/drawing/2014/main" id="{D81DD741-0178-FCA8-8F2F-4532B8D7EC1E}"/>
              </a:ext>
            </a:extLst>
          </p:cNvPr>
          <p:cNvSpPr>
            <a:spLocks noGrp="1"/>
          </p:cNvSpPr>
          <p:nvPr>
            <p:ph type="body" idx="1"/>
          </p:nvPr>
        </p:nvSpPr>
        <p:spPr/>
        <p:txBody>
          <a:bodyPr>
            <a:noAutofit/>
          </a:bodyPr>
          <a:lstStyle/>
          <a:p>
            <a:pPr marL="457200" lvl="1" indent="0" algn="just">
              <a:lnSpc>
                <a:spcPct val="150000"/>
              </a:lnSpc>
              <a:spcBef>
                <a:spcPts val="1200"/>
              </a:spcBef>
              <a:buNone/>
              <a:tabLst>
                <a:tab pos="619125" algn="l"/>
              </a:tabLst>
            </a:pPr>
            <a:r>
              <a:rPr lang="en-US" sz="1600" b="1" dirty="0">
                <a:effectLst/>
                <a:latin typeface="Cambria" panose="02040503050406030204" pitchFamily="18" charset="0"/>
                <a:ea typeface="Cambria" panose="02040503050406030204" pitchFamily="18" charset="0"/>
              </a:rPr>
              <a:t>2.1 Leaf color as a measure of plant health</a:t>
            </a:r>
            <a:endParaRPr lang="en-IN" sz="16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1600" dirty="0">
                <a:effectLst/>
                <a:latin typeface="Cambria" panose="02040503050406030204" pitchFamily="18" charset="0"/>
                <a:ea typeface="Cambria" panose="02040503050406030204" pitchFamily="18" charset="0"/>
              </a:rPr>
              <a:t>It is commonly acknowledged that one of the main visible indicators of nutrient shortages and environmental stress is leaf yellowing. Zhang et al. (2020) state that image-based color analysis can be used to identify yellowing, a typical sign of nitrogen deficit, early on.</a:t>
            </a:r>
            <a:endParaRPr lang="en-IN" sz="16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1600" b="1" dirty="0">
                <a:effectLst/>
                <a:latin typeface="Cambria" panose="02040503050406030204" pitchFamily="18" charset="0"/>
                <a:ea typeface="Cambria" panose="02040503050406030204" pitchFamily="18" charset="0"/>
              </a:rPr>
              <a:t>2.2 Agriculture's tcs3200 color </a:t>
            </a:r>
            <a:r>
              <a:rPr lang="en-US" sz="1600" b="1" dirty="0" err="1">
                <a:effectLst/>
                <a:latin typeface="Cambria" panose="02040503050406030204" pitchFamily="18" charset="0"/>
                <a:ea typeface="Cambria" panose="02040503050406030204" pitchFamily="18" charset="0"/>
              </a:rPr>
              <a:t>sensor</a:t>
            </a:r>
            <a:r>
              <a:rPr lang="en-US" sz="1600" dirty="0" err="1">
                <a:effectLst/>
                <a:latin typeface="Cambria" panose="02040503050406030204" pitchFamily="18" charset="0"/>
                <a:ea typeface="Cambria" panose="02040503050406030204" pitchFamily="18" charset="0"/>
              </a:rPr>
              <a:t>Plant</a:t>
            </a:r>
            <a:r>
              <a:rPr lang="en-US" sz="1600" dirty="0">
                <a:effectLst/>
                <a:latin typeface="Cambria" panose="02040503050406030204" pitchFamily="18" charset="0"/>
                <a:ea typeface="Cambria" panose="02040503050406030204" pitchFamily="18" charset="0"/>
              </a:rPr>
              <a:t> pigmentation has been analyzed using the TCS3200 sensor in a number of inexpensive systems. Das and Roy (2018) showed how this sensor could successfully distinguish between healthy and unhealthy leaves when calibrated with RGB thresholds. </a:t>
            </a:r>
            <a:endParaRPr lang="en-IN" sz="16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1600" b="1" dirty="0">
                <a:effectLst/>
                <a:latin typeface="Cambria" panose="02040503050406030204" pitchFamily="18" charset="0"/>
                <a:ea typeface="Cambria" panose="02040503050406030204" pitchFamily="18" charset="0"/>
              </a:rPr>
              <a:t>2.3 ESP32 in Internet of Things (IoT)</a:t>
            </a:r>
            <a:r>
              <a:rPr lang="en-US" sz="1600" dirty="0">
                <a:effectLst/>
                <a:latin typeface="Cambria" panose="02040503050406030204" pitchFamily="18" charset="0"/>
                <a:ea typeface="Cambria" panose="02040503050406030204" pitchFamily="18" charset="0"/>
              </a:rPr>
              <a:t>The ESP32 microcontroller's low power consumption and built-in Wi-Fi make it a popular choice for Internet of Things applications. According to Lee and Kim (2019), ESP32 has been utilized in agricultural automation, specifically for cloud connection and real-time environmental data collecting.</a:t>
            </a:r>
            <a:endParaRPr lang="en-IN" sz="1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1600" dirty="0">
                <a:effectLst/>
                <a:latin typeface="Cambria" panose="02040503050406030204" pitchFamily="18" charset="0"/>
                <a:ea typeface="Cambria" panose="02040503050406030204" pitchFamily="18" charset="0"/>
              </a:rPr>
              <a:t> </a:t>
            </a:r>
            <a:endParaRPr lang="en-IN" sz="1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198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2A55-0332-7C6D-BA43-4FD2151D7F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3E77F70-B720-4B45-489A-208B6EEA9AF2}"/>
              </a:ext>
            </a:extLst>
          </p:cNvPr>
          <p:cNvSpPr>
            <a:spLocks noGrp="1"/>
          </p:cNvSpPr>
          <p:nvPr>
            <p:ph type="body" idx="1"/>
          </p:nvPr>
        </p:nvSpPr>
        <p:spPr/>
        <p:txBody>
          <a:bodyPr>
            <a:normAutofit fontScale="25000" lnSpcReduction="20000"/>
          </a:bodyPr>
          <a:lstStyle/>
          <a:p>
            <a:pPr algn="just">
              <a:lnSpc>
                <a:spcPct val="150000"/>
              </a:lnSpc>
              <a:spcBef>
                <a:spcPts val="1200"/>
              </a:spcBef>
              <a:buNone/>
              <a:tabLst>
                <a:tab pos="619125" algn="l"/>
              </a:tabLst>
            </a:pPr>
            <a:r>
              <a:rPr lang="en-US" sz="6400" b="1" dirty="0">
                <a:effectLst/>
                <a:latin typeface="Cambria" panose="02040503050406030204" pitchFamily="18" charset="0"/>
                <a:ea typeface="Cambria" panose="02040503050406030204" pitchFamily="18" charset="0"/>
              </a:rPr>
              <a:t>2.4 Systems for Wireless Plant Monitoring</a:t>
            </a:r>
            <a:endParaRPr lang="en-IN" sz="64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6400" dirty="0">
                <a:effectLst/>
                <a:latin typeface="Cambria" panose="02040503050406030204" pitchFamily="18" charset="0"/>
                <a:ea typeface="Cambria" panose="02040503050406030204" pitchFamily="18" charset="0"/>
              </a:rPr>
              <a:t>A wireless sensor network with ESP-based nodes was used in a study by Patel et al. (2021) to track temperature and soil moisture. The foundation for incorporating leaf color recognition into wireless frameworks was established by this. </a:t>
            </a:r>
            <a:endParaRPr lang="en-IN" sz="64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6400" b="1" dirty="0">
                <a:effectLst/>
                <a:latin typeface="Cambria" panose="02040503050406030204" pitchFamily="18" charset="0"/>
                <a:ea typeface="Cambria" panose="02040503050406030204" pitchFamily="18" charset="0"/>
              </a:rPr>
              <a:t>2.5 Image Processing for Analysis of Leaves</a:t>
            </a:r>
            <a:endParaRPr lang="en-IN" sz="6400" dirty="0">
              <a:effectLst/>
              <a:latin typeface="Cambria" panose="02040503050406030204" pitchFamily="18" charset="0"/>
              <a:ea typeface="Cambria" panose="02040503050406030204" pitchFamily="18" charset="0"/>
            </a:endParaRPr>
          </a:p>
          <a:p>
            <a:pPr algn="just">
              <a:lnSpc>
                <a:spcPct val="150000"/>
              </a:lnSpc>
              <a:spcBef>
                <a:spcPts val="1200"/>
              </a:spcBef>
              <a:buNone/>
              <a:tabLst>
                <a:tab pos="619125" algn="l"/>
              </a:tabLst>
            </a:pPr>
            <a:r>
              <a:rPr lang="en-US" sz="6400" dirty="0">
                <a:effectLst/>
                <a:latin typeface="Cambria" panose="02040503050406030204" pitchFamily="18" charset="0"/>
                <a:ea typeface="Cambria" panose="02040503050406030204" pitchFamily="18" charset="0"/>
              </a:rPr>
              <a:t>Gonzalez and Jain (2018) investigated the application of color extraction and picture segmentation methods for the identification of plant diseases. Their research backs up the strategy of taking pictures of leaves and analyzing RGB values to identify stress.</a:t>
            </a:r>
            <a:endParaRPr lang="en-IN" sz="64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6400" dirty="0">
                <a:effectLst/>
                <a:latin typeface="Cambria" panose="02040503050406030204" pitchFamily="18" charset="0"/>
                <a:ea typeface="Cambria" panose="02040503050406030204" pitchFamily="18" charset="0"/>
              </a:rPr>
              <a:t> </a:t>
            </a:r>
            <a:endParaRPr lang="en-IN" sz="64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6400" b="1" dirty="0">
                <a:effectLst/>
                <a:latin typeface="Cambria" panose="02040503050406030204" pitchFamily="18" charset="0"/>
                <a:ea typeface="Cambria" panose="02040503050406030204" pitchFamily="18" charset="0"/>
              </a:rPr>
              <a:t>2.6 Integration of Telegram Bots with IoT</a:t>
            </a:r>
            <a:endParaRPr lang="en-IN" sz="64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6400" dirty="0">
                <a:effectLst/>
                <a:latin typeface="Cambria" panose="02040503050406030204" pitchFamily="18" charset="0"/>
                <a:ea typeface="Cambria" panose="02040503050406030204" pitchFamily="18" charset="0"/>
              </a:rPr>
              <a:t>Messaging platforms are frequently used by IoT notification systems to send out notifications. Roy and Singh (2021) demonstrated the dependability of ESP32 for alert-based systems by integrating Telegram bots with it to alert users of environmental changes.</a:t>
            </a:r>
            <a:endParaRPr lang="en-IN" sz="64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6400" dirty="0">
                <a:effectLst/>
                <a:latin typeface="Cambria" panose="02040503050406030204" pitchFamily="18" charset="0"/>
                <a:ea typeface="Cambria" panose="02040503050406030204" pitchFamily="18" charset="0"/>
              </a:rPr>
              <a:t> </a:t>
            </a:r>
            <a:endParaRPr lang="en-IN" sz="640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79835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28CC-AB31-9D40-8D0A-83FD3A29B1E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83A773F-2815-F2FF-3AC4-10750631354F}"/>
              </a:ext>
            </a:extLst>
          </p:cNvPr>
          <p:cNvSpPr>
            <a:spLocks noGrp="1"/>
          </p:cNvSpPr>
          <p:nvPr>
            <p:ph type="body" idx="1"/>
          </p:nvPr>
        </p:nvSpPr>
        <p:spPr/>
        <p:txBody>
          <a:bodyPr>
            <a:normAutofit fontScale="55000" lnSpcReduction="20000"/>
          </a:bodyPr>
          <a:lstStyle/>
          <a:p>
            <a:pPr algn="just">
              <a:lnSpc>
                <a:spcPct val="150000"/>
              </a:lnSpc>
              <a:buNone/>
              <a:tabLst>
                <a:tab pos="619125" algn="l"/>
              </a:tabLst>
            </a:pPr>
            <a:r>
              <a:rPr lang="en-US" sz="2600" b="1" dirty="0">
                <a:effectLst/>
                <a:latin typeface="Cambria" panose="02040503050406030204" pitchFamily="18" charset="0"/>
                <a:ea typeface="Cambria" panose="02040503050406030204" pitchFamily="18" charset="0"/>
              </a:rPr>
              <a:t>2.8 Precision Agriculture Using IoT</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dirty="0">
                <a:effectLst/>
                <a:latin typeface="Cambria" panose="02040503050406030204" pitchFamily="18" charset="0"/>
                <a:ea typeface="Cambria" panose="02040503050406030204" pitchFamily="18" charset="0"/>
              </a:rPr>
              <a:t>Accurate Farming Precision agriculture has been transformed by the use of IoT technologies. Alam et al. (2022) claim that the use of sensors for crop monitoring in the field has greatly enhanced farm management and decreased input expenses.</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dirty="0">
                <a:effectLst/>
                <a:latin typeface="Cambria" panose="02040503050406030204" pitchFamily="18" charset="0"/>
                <a:ea typeface="Cambria" panose="02040503050406030204" pitchFamily="18" charset="0"/>
              </a:rPr>
              <a:t> </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b="1" dirty="0">
                <a:effectLst/>
                <a:latin typeface="Cambria" panose="02040503050406030204" pitchFamily="18" charset="0"/>
                <a:ea typeface="Cambria" panose="02040503050406030204" pitchFamily="18" charset="0"/>
              </a:rPr>
              <a:t>2.9 Internet of Things Dual-Microcontroller Systems</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dirty="0">
                <a:effectLst/>
                <a:latin typeface="Cambria" panose="02040503050406030204" pitchFamily="18" charset="0"/>
                <a:ea typeface="Cambria" panose="02040503050406030204" pitchFamily="18" charset="0"/>
              </a:rPr>
              <a:t>Performance and modularity are enhanced by systems that, as proposed by Khan and Ahmed (2020), split sensor logic and communication responsibilities across two microcontrollers. Processing efficiency and system dependability are improved by this dual ESP32 design.</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dirty="0">
                <a:effectLst/>
                <a:latin typeface="Cambria" panose="02040503050406030204" pitchFamily="18" charset="0"/>
                <a:ea typeface="Cambria" panose="02040503050406030204" pitchFamily="18" charset="0"/>
              </a:rPr>
              <a:t> </a:t>
            </a:r>
            <a:endParaRPr lang="en-IN" sz="2600" dirty="0">
              <a:effectLst/>
              <a:latin typeface="Cambria" panose="02040503050406030204" pitchFamily="18" charset="0"/>
              <a:ea typeface="Cambria" panose="02040503050406030204" pitchFamily="18" charset="0"/>
            </a:endParaRPr>
          </a:p>
          <a:p>
            <a:pPr algn="just">
              <a:lnSpc>
                <a:spcPct val="150000"/>
              </a:lnSpc>
              <a:buNone/>
              <a:tabLst>
                <a:tab pos="619125" algn="l"/>
              </a:tabLst>
            </a:pPr>
            <a:r>
              <a:rPr lang="en-US" sz="2600" b="1" dirty="0">
                <a:effectLst/>
                <a:latin typeface="Cambria" panose="02040503050406030204" pitchFamily="18" charset="0"/>
                <a:ea typeface="Cambria" panose="02040503050406030204" pitchFamily="18" charset="0"/>
              </a:rPr>
              <a:t>2.10 Difficulties in Monitoring Plant Health</a:t>
            </a:r>
            <a:endParaRPr lang="en-IN" sz="2600" dirty="0">
              <a:effectLst/>
              <a:latin typeface="Cambria" panose="02040503050406030204" pitchFamily="18" charset="0"/>
              <a:ea typeface="Cambria" panose="02040503050406030204" pitchFamily="18" charset="0"/>
            </a:endParaRPr>
          </a:p>
          <a:p>
            <a:pPr marL="76200" indent="0" algn="just">
              <a:lnSpc>
                <a:spcPct val="150000"/>
              </a:lnSpc>
              <a:buNone/>
              <a:tabLst>
                <a:tab pos="619125" algn="l"/>
              </a:tabLst>
            </a:pPr>
            <a:r>
              <a:rPr lang="en-US" sz="2600" dirty="0">
                <a:effectLst/>
                <a:latin typeface="Cambria" panose="02040503050406030204" pitchFamily="18" charset="0"/>
                <a:ea typeface="Cambria" panose="02040503050406030204" pitchFamily="18" charset="0"/>
              </a:rPr>
              <a:t>Although there are many different systems, small farmers cannot afford or use many of them due to their complexity. This research directly addresses the need for scalable and reasonably priced monitoring tools, as highlighted by Sharma et al. (2019).</a:t>
            </a:r>
            <a:endParaRPr lang="en-IN" sz="2600" dirty="0">
              <a:effectLst/>
              <a:latin typeface="Cambria" panose="02040503050406030204" pitchFamily="18" charset="0"/>
              <a:ea typeface="Cambria" panose="02040503050406030204" pitchFamily="18" charset="0"/>
            </a:endParaRPr>
          </a:p>
          <a:p>
            <a:pPr marL="76200" indent="0">
              <a:buNone/>
            </a:pPr>
            <a:r>
              <a:rPr lang="en-IN" sz="2600" dirty="0">
                <a:latin typeface="Cambria" panose="02040503050406030204" pitchFamily="18" charset="0"/>
                <a:ea typeface="Cambria" panose="02040503050406030204" pitchFamily="18" charset="0"/>
              </a:rPr>
              <a:t>	</a:t>
            </a:r>
          </a:p>
          <a:p>
            <a:endParaRPr lang="en-IN" dirty="0"/>
          </a:p>
        </p:txBody>
      </p:sp>
    </p:spTree>
    <p:extLst>
      <p:ext uri="{BB962C8B-B14F-4D97-AF65-F5344CB8AC3E}">
        <p14:creationId xmlns:p14="http://schemas.microsoft.com/office/powerpoint/2010/main" val="421873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1893-AF64-385E-E6AB-EC6990ED0750}"/>
              </a:ext>
            </a:extLst>
          </p:cNvPr>
          <p:cNvSpPr>
            <a:spLocks noGrp="1"/>
          </p:cNvSpPr>
          <p:nvPr>
            <p:ph type="title"/>
          </p:nvPr>
        </p:nvSpPr>
        <p:spPr/>
        <p:txBody>
          <a:bodyPr/>
          <a:lstStyle/>
          <a:p>
            <a:r>
              <a:rPr lang="en-IN" spc="-50" dirty="0"/>
              <a:t>Research</a:t>
            </a:r>
            <a:r>
              <a:rPr lang="en-IN" spc="-200" dirty="0"/>
              <a:t> </a:t>
            </a:r>
            <a:r>
              <a:rPr lang="en-IN" dirty="0"/>
              <a:t>Gaps</a:t>
            </a:r>
            <a:r>
              <a:rPr lang="en-IN" spc="-175" dirty="0"/>
              <a:t> </a:t>
            </a:r>
            <a:r>
              <a:rPr lang="en-IN" spc="-20" dirty="0"/>
              <a:t>Identified</a:t>
            </a:r>
            <a:endParaRPr lang="en-IN" dirty="0"/>
          </a:p>
        </p:txBody>
      </p:sp>
      <p:sp>
        <p:nvSpPr>
          <p:cNvPr id="3" name="Text Placeholder 2">
            <a:extLst>
              <a:ext uri="{FF2B5EF4-FFF2-40B4-BE49-F238E27FC236}">
                <a16:creationId xmlns:a16="http://schemas.microsoft.com/office/drawing/2014/main" id="{4E2F0BE1-BE72-44D9-6815-4628131930E6}"/>
              </a:ext>
            </a:extLst>
          </p:cNvPr>
          <p:cNvSpPr>
            <a:spLocks noGrp="1"/>
          </p:cNvSpPr>
          <p:nvPr>
            <p:ph type="body" idx="1"/>
          </p:nvPr>
        </p:nvSpPr>
        <p:spPr/>
        <p:txBody>
          <a:bodyPr>
            <a:normAutofit fontScale="32500" lnSpcReduction="20000"/>
          </a:bodyPr>
          <a:lstStyle/>
          <a:p>
            <a:pPr>
              <a:buNone/>
            </a:pPr>
            <a:r>
              <a:rPr lang="en-US" sz="4900" dirty="0">
                <a:latin typeface="Cambria" panose="02040503050406030204" pitchFamily="18" charset="0"/>
                <a:ea typeface="Cambria" panose="02040503050406030204" pitchFamily="18" charset="0"/>
              </a:rPr>
              <a:t>Despite significant progress in IoT-based plant monitoring and image processing, several limitations persist that hinder practical implementation, especially for small-scale farmers.</a:t>
            </a:r>
          </a:p>
          <a:p>
            <a:pPr>
              <a:buNone/>
            </a:pPr>
            <a:endParaRPr lang="en-US" sz="4900" dirty="0">
              <a:latin typeface="Cambria" panose="02040503050406030204" pitchFamily="18" charset="0"/>
              <a:ea typeface="Cambria" panose="02040503050406030204" pitchFamily="18" charset="0"/>
            </a:endParaRPr>
          </a:p>
          <a:p>
            <a:pPr>
              <a:buNone/>
            </a:pPr>
            <a:r>
              <a:rPr lang="en-US" sz="4900" b="1" dirty="0">
                <a:latin typeface="Cambria" panose="02040503050406030204" pitchFamily="18" charset="0"/>
                <a:ea typeface="Cambria" panose="02040503050406030204" pitchFamily="18" charset="0"/>
              </a:rPr>
              <a:t>1. Underutilization of Leaf Color as a Primary Indicator</a:t>
            </a:r>
            <a:br>
              <a:rPr lang="en-US" sz="4900" dirty="0">
                <a:latin typeface="Cambria" panose="02040503050406030204" pitchFamily="18" charset="0"/>
                <a:ea typeface="Cambria" panose="02040503050406030204" pitchFamily="18" charset="0"/>
              </a:rPr>
            </a:br>
            <a:r>
              <a:rPr lang="en-US" sz="4900" dirty="0">
                <a:latin typeface="Cambria" panose="02040503050406030204" pitchFamily="18" charset="0"/>
                <a:ea typeface="Cambria" panose="02040503050406030204" pitchFamily="18" charset="0"/>
              </a:rPr>
              <a:t>Many studies prioritize complex image analysis or environmental metrics like temperature and soil moisture. However, changes in leaf color—particularly yellowing—are reliable early indicators of plant stress or nutrient deficiency. Few systems have directly used real-time RGB data from sensors like the TCS3200 to initiate alerts, missing a simple yet effective diagnostic cue.</a:t>
            </a:r>
          </a:p>
          <a:p>
            <a:pPr>
              <a:buNone/>
            </a:pPr>
            <a:r>
              <a:rPr lang="en-US" sz="4900" b="1" dirty="0">
                <a:latin typeface="Cambria" panose="02040503050406030204" pitchFamily="18" charset="0"/>
                <a:ea typeface="Cambria" panose="02040503050406030204" pitchFamily="18" charset="0"/>
              </a:rPr>
              <a:t>2. Poor Integration of Sensor Data and Visual Feedback</a:t>
            </a:r>
            <a:br>
              <a:rPr lang="en-US" sz="4900" dirty="0">
                <a:latin typeface="Cambria" panose="02040503050406030204" pitchFamily="18" charset="0"/>
                <a:ea typeface="Cambria" panose="02040503050406030204" pitchFamily="18" charset="0"/>
              </a:rPr>
            </a:br>
            <a:r>
              <a:rPr lang="en-US" sz="4900" dirty="0">
                <a:latin typeface="Cambria" panose="02040503050406030204" pitchFamily="18" charset="0"/>
                <a:ea typeface="Cambria" panose="02040503050406030204" pitchFamily="18" charset="0"/>
              </a:rPr>
              <a:t>Existing approaches often treat sensor readings and image capture as isolated processes. This separation limits the accuracy and validation of plant health assessments. Integrated systems that simultaneously use color sensors and camera modules are rare.</a:t>
            </a:r>
          </a:p>
          <a:p>
            <a:pPr>
              <a:buNone/>
            </a:pPr>
            <a:r>
              <a:rPr lang="en-US" sz="4900" b="1" dirty="0">
                <a:latin typeface="Cambria" panose="02040503050406030204" pitchFamily="18" charset="0"/>
                <a:ea typeface="Cambria" panose="02040503050406030204" pitchFamily="18" charset="0"/>
              </a:rPr>
              <a:t>3. Limited Real-Time Alerting Mechanisms</a:t>
            </a:r>
            <a:br>
              <a:rPr lang="en-US" sz="4900" dirty="0">
                <a:latin typeface="Cambria" panose="02040503050406030204" pitchFamily="18" charset="0"/>
                <a:ea typeface="Cambria" panose="02040503050406030204" pitchFamily="18" charset="0"/>
              </a:rPr>
            </a:br>
            <a:r>
              <a:rPr lang="en-US" sz="4900" dirty="0">
                <a:latin typeface="Cambria" panose="02040503050406030204" pitchFamily="18" charset="0"/>
                <a:ea typeface="Cambria" panose="02040503050406030204" pitchFamily="18" charset="0"/>
              </a:rPr>
              <a:t>Although platforms like Firebase are used for data storage, real-time alert delivery—especially through user-friendly apps like Telegram—is seldom implemented. This delays actionable feedback, reducing system effectiveness.</a:t>
            </a:r>
          </a:p>
          <a:p>
            <a:pPr>
              <a:buNone/>
            </a:pPr>
            <a:r>
              <a:rPr lang="en-US" sz="4900" b="1" dirty="0">
                <a:latin typeface="Cambria" panose="02040503050406030204" pitchFamily="18" charset="0"/>
                <a:ea typeface="Cambria" panose="02040503050406030204" pitchFamily="18" charset="0"/>
              </a:rPr>
              <a:t>4. Single Microcontroller Bottlenecks</a:t>
            </a:r>
            <a:br>
              <a:rPr lang="en-US" sz="4900" dirty="0">
                <a:latin typeface="Cambria" panose="02040503050406030204" pitchFamily="18" charset="0"/>
                <a:ea typeface="Cambria" panose="02040503050406030204" pitchFamily="18" charset="0"/>
              </a:rPr>
            </a:br>
            <a:r>
              <a:rPr lang="en-US" sz="4900" dirty="0">
                <a:latin typeface="Cambria" panose="02040503050406030204" pitchFamily="18" charset="0"/>
                <a:ea typeface="Cambria" panose="02040503050406030204" pitchFamily="18" charset="0"/>
              </a:rPr>
              <a:t>Most agricultural IoT systems rely on a single microcontroller, which can compromise multitasking efficiency. Dual-controller setups—where one ESP32 handles sensing and the other manages imaging and communication—are not widely explored.</a:t>
            </a:r>
          </a:p>
          <a:p>
            <a:pPr marL="76200" indent="0">
              <a:buNone/>
            </a:pPr>
            <a:endParaRPr lang="en-IN" dirty="0"/>
          </a:p>
        </p:txBody>
      </p:sp>
    </p:spTree>
    <p:extLst>
      <p:ext uri="{BB962C8B-B14F-4D97-AF65-F5344CB8AC3E}">
        <p14:creationId xmlns:p14="http://schemas.microsoft.com/office/powerpoint/2010/main" val="242068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E3A8-891E-262A-607B-0DC84FF100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3DDC8F-A3C9-564E-BC06-30108FE6C2A2}"/>
              </a:ext>
            </a:extLst>
          </p:cNvPr>
          <p:cNvSpPr>
            <a:spLocks noGrp="1"/>
          </p:cNvSpPr>
          <p:nvPr>
            <p:ph type="body" idx="1"/>
          </p:nvPr>
        </p:nvSpPr>
        <p:spPr/>
        <p:txBody>
          <a:bodyPr/>
          <a:lstStyle/>
          <a:p>
            <a:pPr>
              <a:buNone/>
            </a:pPr>
            <a:r>
              <a:rPr lang="en-US" sz="1600" b="1" dirty="0">
                <a:latin typeface="Cambria" panose="02040503050406030204" pitchFamily="18" charset="0"/>
                <a:ea typeface="Cambria" panose="02040503050406030204" pitchFamily="18" charset="0"/>
              </a:rPr>
              <a:t>5. Scalability and Accessibility Challenges</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Many systems are either expensive or too complex for small farmers. The lack of simple, scalable solutions prevents widespread adoption.</a:t>
            </a:r>
          </a:p>
          <a:p>
            <a:pPr>
              <a:buNone/>
            </a:pPr>
            <a:r>
              <a:rPr lang="en-US" sz="1600" b="1" dirty="0">
                <a:latin typeface="Cambria" panose="02040503050406030204" pitchFamily="18" charset="0"/>
                <a:ea typeface="Cambria" panose="02040503050406030204" pitchFamily="18" charset="0"/>
              </a:rPr>
              <a:t>6. Lack of Low-Cost, Deployable Designs</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There is minimal focus on affordable, field-ready prototypes using off-the-shelf components like the ESP32-CAM and TCS3200 sensor. Existing work often remains theoretical or limited to lab-scale tests.</a:t>
            </a:r>
          </a:p>
          <a:p>
            <a:pPr marL="76200" indent="0">
              <a:buNone/>
            </a:pPr>
            <a:r>
              <a:rPr lang="en-US" sz="1600" b="1" dirty="0">
                <a:latin typeface="Cambria" panose="02040503050406030204" pitchFamily="18" charset="0"/>
                <a:ea typeface="Cambria" panose="02040503050406030204" pitchFamily="18" charset="0"/>
              </a:rPr>
              <a:t>Summary</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There is a clear need for an affordable, integrated solution that uses leaf color detection, real-time image capture, and instant alerts via Telegram. This project addresses these gaps with a modular, IoT-based system suitable for field deployment by non-experts</a:t>
            </a:r>
            <a:r>
              <a:rPr lang="en-US" sz="2400" dirty="0">
                <a:latin typeface="Cambria" panose="02040503050406030204" pitchFamily="18" charset="0"/>
                <a:ea typeface="Cambria" panose="02040503050406030204" pitchFamily="18" charset="0"/>
              </a:rPr>
              <a:t>.</a:t>
            </a:r>
          </a:p>
          <a:p>
            <a:pPr marL="76200" indent="0">
              <a:buNone/>
            </a:pPr>
            <a:endParaRPr lang="en-IN" dirty="0"/>
          </a:p>
        </p:txBody>
      </p:sp>
    </p:spTree>
    <p:extLst>
      <p:ext uri="{BB962C8B-B14F-4D97-AF65-F5344CB8AC3E}">
        <p14:creationId xmlns:p14="http://schemas.microsoft.com/office/powerpoint/2010/main" val="35294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46A0-BBC7-17E0-A5DA-89E8E2EC6E50}"/>
              </a:ext>
            </a:extLst>
          </p:cNvPr>
          <p:cNvSpPr>
            <a:spLocks noGrp="1"/>
          </p:cNvSpPr>
          <p:nvPr>
            <p:ph type="title"/>
          </p:nvPr>
        </p:nvSpPr>
        <p:spPr/>
        <p:txBody>
          <a:bodyPr/>
          <a:lstStyle/>
          <a:p>
            <a:r>
              <a:rPr lang="en-IN" spc="-45" dirty="0"/>
              <a:t>Proposed</a:t>
            </a:r>
            <a:r>
              <a:rPr lang="en-IN" spc="-200" dirty="0"/>
              <a:t> </a:t>
            </a:r>
            <a:r>
              <a:rPr lang="en-IN" spc="-35" dirty="0"/>
              <a:t>Methodology</a:t>
            </a:r>
            <a:endParaRPr lang="en-IN" dirty="0"/>
          </a:p>
        </p:txBody>
      </p:sp>
      <p:sp>
        <p:nvSpPr>
          <p:cNvPr id="3" name="Text Placeholder 2">
            <a:extLst>
              <a:ext uri="{FF2B5EF4-FFF2-40B4-BE49-F238E27FC236}">
                <a16:creationId xmlns:a16="http://schemas.microsoft.com/office/drawing/2014/main" id="{3D13DF90-9EE9-995F-7D95-E7513CBD4C3A}"/>
              </a:ext>
            </a:extLst>
          </p:cNvPr>
          <p:cNvSpPr>
            <a:spLocks noGrp="1"/>
          </p:cNvSpPr>
          <p:nvPr>
            <p:ph type="body" idx="1"/>
          </p:nvPr>
        </p:nvSpPr>
        <p:spPr/>
        <p:txBody>
          <a:bodyPr>
            <a:normAutofit fontScale="70000" lnSpcReduction="20000"/>
          </a:bodyPr>
          <a:lstStyle/>
          <a:p>
            <a:pPr>
              <a:buNone/>
            </a:pPr>
            <a:r>
              <a:rPr lang="en-US" sz="2300" dirty="0">
                <a:latin typeface="Cambria" panose="02040503050406030204" pitchFamily="18" charset="0"/>
                <a:ea typeface="Cambria" panose="02040503050406030204" pitchFamily="18" charset="0"/>
              </a:rPr>
              <a:t>      To address the identified gaps in existing plant health monitoring systems, this project proposes a low-cost</a:t>
            </a:r>
            <a:r>
              <a:rPr lang="en-US" sz="26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modular  IoT solution that integrates real-time color sensing, image capture, and instant alerts via Telegram. The methodology emphasizes simplicity, affordability, and </a:t>
            </a:r>
            <a:r>
              <a:rPr lang="en-US" sz="2300" dirty="0" err="1">
                <a:latin typeface="Cambria" panose="02040503050406030204" pitchFamily="18" charset="0"/>
                <a:ea typeface="Cambria" panose="02040503050406030204" pitchFamily="18" charset="0"/>
              </a:rPr>
              <a:t>deployability</a:t>
            </a:r>
            <a:r>
              <a:rPr lang="en-US" sz="2300" dirty="0">
                <a:latin typeface="Cambria" panose="02040503050406030204" pitchFamily="18" charset="0"/>
                <a:ea typeface="Cambria" panose="02040503050406030204" pitchFamily="18" charset="0"/>
              </a:rPr>
              <a:t> in real-world agricultural settings</a:t>
            </a:r>
            <a:r>
              <a:rPr lang="en-US" sz="2600" dirty="0">
                <a:latin typeface="Cambria" panose="02040503050406030204" pitchFamily="18" charset="0"/>
                <a:ea typeface="Cambria" panose="02040503050406030204" pitchFamily="18" charset="0"/>
              </a:rPr>
              <a:t>.</a:t>
            </a:r>
          </a:p>
          <a:p>
            <a:pPr>
              <a:buNone/>
            </a:pPr>
            <a:r>
              <a:rPr lang="en-US" sz="2600" b="1" dirty="0">
                <a:latin typeface="Cambria" panose="02040503050406030204" pitchFamily="18" charset="0"/>
                <a:ea typeface="Cambria" panose="02040503050406030204" pitchFamily="18" charset="0"/>
              </a:rPr>
              <a:t>1. Dual ESP32 Architecture</a:t>
            </a:r>
            <a:br>
              <a:rPr lang="en-US" sz="2600" dirty="0">
                <a:latin typeface="Cambria" panose="02040503050406030204" pitchFamily="18" charset="0"/>
                <a:ea typeface="Cambria" panose="02040503050406030204" pitchFamily="18" charset="0"/>
              </a:rPr>
            </a:br>
            <a:r>
              <a:rPr lang="en-US" sz="2600" dirty="0">
                <a:latin typeface="Cambria" panose="02040503050406030204" pitchFamily="18" charset="0"/>
                <a:ea typeface="Cambria" panose="02040503050406030204" pitchFamily="18" charset="0"/>
              </a:rPr>
              <a:t>The system utilizes two ESP32-CAM boards for improved modularity and task separation. One ESP32 is connected to a TCS3200 color sensor and is responsible for capturing RGB values from leaf samples. The second ESP32-CAM handles image capture and communication functions, ensuring smooth multitasking without overloading a single controller.</a:t>
            </a:r>
          </a:p>
          <a:p>
            <a:pPr>
              <a:buNone/>
            </a:pPr>
            <a:r>
              <a:rPr lang="en-US" sz="2600" b="1" dirty="0">
                <a:latin typeface="Cambria" panose="02040503050406030204" pitchFamily="18" charset="0"/>
                <a:ea typeface="Cambria" panose="02040503050406030204" pitchFamily="18" charset="0"/>
              </a:rPr>
              <a:t>2. Real-Time Leaf Color Analysis</a:t>
            </a:r>
            <a:br>
              <a:rPr lang="en-US" sz="2600" dirty="0">
                <a:latin typeface="Cambria" panose="02040503050406030204" pitchFamily="18" charset="0"/>
                <a:ea typeface="Cambria" panose="02040503050406030204" pitchFamily="18" charset="0"/>
              </a:rPr>
            </a:br>
            <a:r>
              <a:rPr lang="en-US" sz="2600" dirty="0">
                <a:latin typeface="Cambria" panose="02040503050406030204" pitchFamily="18" charset="0"/>
                <a:ea typeface="Cambria" panose="02040503050406030204" pitchFamily="18" charset="0"/>
              </a:rPr>
              <a:t>The TCS3200 sensor captures the RGB values of the leaf. These values are compared against predefined thresholds to identify early symptoms of disease, such as yellowing caused by chlorosis or nutrient deficiency. This approach simplifies detection by using a direct, observable biomarker—leaf color.</a:t>
            </a:r>
          </a:p>
          <a:p>
            <a:pPr>
              <a:buNone/>
            </a:pPr>
            <a:r>
              <a:rPr lang="en-US" sz="2600" b="1" dirty="0">
                <a:latin typeface="Cambria" panose="02040503050406030204" pitchFamily="18" charset="0"/>
                <a:ea typeface="Cambria" panose="02040503050406030204" pitchFamily="18" charset="0"/>
              </a:rPr>
              <a:t>3. Conditional Image Capture and Telegram Alerts</a:t>
            </a:r>
            <a:br>
              <a:rPr lang="en-US" sz="2600" dirty="0">
                <a:latin typeface="Cambria" panose="02040503050406030204" pitchFamily="18" charset="0"/>
                <a:ea typeface="Cambria" panose="02040503050406030204" pitchFamily="18" charset="0"/>
              </a:rPr>
            </a:br>
            <a:r>
              <a:rPr lang="en-US" sz="2600" dirty="0">
                <a:latin typeface="Cambria" panose="02040503050406030204" pitchFamily="18" charset="0"/>
                <a:ea typeface="Cambria" panose="02040503050406030204" pitchFamily="18" charset="0"/>
              </a:rPr>
              <a:t>When the RGB values fall within a defined “unhealthy” range, the image-capturing ESP32-CAM is triggered. It captures a high-resolution photo of the leaf and immediately sends it to a pre-configured Telegram bot along with a text alert. This ensures real-time communication with the user without the need for continuous monitoring.</a:t>
            </a:r>
          </a:p>
          <a:p>
            <a:pPr>
              <a:buNone/>
            </a:pPr>
            <a:r>
              <a:rPr lang="en-US" sz="2600" dirty="0"/>
              <a:t>.</a:t>
            </a:r>
          </a:p>
          <a:p>
            <a:pPr marL="76200" indent="0">
              <a:buNone/>
            </a:pPr>
            <a:endParaRPr lang="en-IN" dirty="0"/>
          </a:p>
        </p:txBody>
      </p:sp>
    </p:spTree>
    <p:extLst>
      <p:ext uri="{BB962C8B-B14F-4D97-AF65-F5344CB8AC3E}">
        <p14:creationId xmlns:p14="http://schemas.microsoft.com/office/powerpoint/2010/main" val="223117823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2238</Words>
  <Application>Microsoft Office PowerPoint</Application>
  <PresentationFormat>Widescreen</PresentationFormat>
  <Paragraphs>151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vt:lpstr>
      <vt:lpstr>Times New Roman</vt:lpstr>
      <vt:lpstr>Verdana</vt:lpstr>
      <vt:lpstr>Wingdings</vt:lpstr>
      <vt:lpstr>Bioinformatics</vt:lpstr>
      <vt:lpstr>IoT-Based Leaf Disease Detection Using the ESP32-CAM and TCS3200 Sensors with Telegram Alerts</vt:lpstr>
      <vt:lpstr>INTRODUCTION</vt:lpstr>
      <vt:lpstr>Literature Review  </vt:lpstr>
      <vt:lpstr>Literature Review                                                       </vt:lpstr>
      <vt:lpstr>PowerPoint Presentation</vt:lpstr>
      <vt:lpstr>PowerPoint Presentation</vt:lpstr>
      <vt:lpstr>Research Gaps Identified</vt:lpstr>
      <vt:lpstr>PowerPoint Presentation</vt:lpstr>
      <vt:lpstr>Proposed Methodology</vt:lpstr>
      <vt:lpstr>PowerPoint Presentation</vt:lpstr>
      <vt:lpstr>Architecture :</vt:lpstr>
      <vt:lpstr>Objectives</vt:lpstr>
      <vt:lpstr>Methodology                                                                                                    </vt:lpstr>
      <vt:lpstr>PowerPoint Presentation</vt:lpstr>
      <vt:lpstr>Expected Outcomes </vt:lpstr>
      <vt:lpstr>Conclusion </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VINITH CHAVAN</cp:lastModifiedBy>
  <cp:revision>44</cp:revision>
  <dcterms:modified xsi:type="dcterms:W3CDTF">2025-05-16T15:02:36Z</dcterms:modified>
</cp:coreProperties>
</file>