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9"/>
  </p:notesMasterIdLst>
  <p:sldIdLst>
    <p:sldId id="256" r:id="rId5"/>
    <p:sldId id="1945" r:id="rId6"/>
    <p:sldId id="1555" r:id="rId7"/>
    <p:sldId id="1566" r:id="rId8"/>
    <p:sldId id="1934" r:id="rId9"/>
    <p:sldId id="1575" r:id="rId10"/>
    <p:sldId id="1571" r:id="rId11"/>
    <p:sldId id="1941" r:id="rId12"/>
    <p:sldId id="1943" r:id="rId13"/>
    <p:sldId id="1947" r:id="rId14"/>
    <p:sldId id="257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1945"/>
            <p14:sldId id="1555"/>
            <p14:sldId id="1566"/>
            <p14:sldId id="1934"/>
            <p14:sldId id="1575"/>
            <p14:sldId id="1571"/>
            <p14:sldId id="1941"/>
            <p14:sldId id="1943"/>
            <p14:sldId id="1947"/>
            <p14:sldId id="257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76832" autoAdjust="0"/>
  </p:normalViewPr>
  <p:slideViewPr>
    <p:cSldViewPr snapToGrid="0">
      <p:cViewPr varScale="1">
        <p:scale>
          <a:sx n="108" d="100"/>
          <a:sy n="108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9/6/19 9:16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9/6/19 9:16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70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9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9/6/19 9:16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7134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8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D7D81-D864-B349-9FB4-613ED1F9D75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44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9/6/19 9:16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9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tiff"/><Relationship Id="rId9" Type="http://schemas.openxmlformats.org/officeDocument/2006/relationships/image" Target="../media/image16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6D9BE-8C92-094E-BB30-5E323EDF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6D9BE-8C92-094E-BB30-5E323EDF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6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30482" y="2536161"/>
            <a:ext cx="9641713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Xamarin 101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1436B-B246-0341-A64E-2539129D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07788" y="1459288"/>
            <a:ext cx="4421551" cy="39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892827" y="3279607"/>
            <a:ext cx="6409231" cy="170477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r>
              <a: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181824" y="2439893"/>
            <a:ext cx="2117353" cy="806577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r>
              <a: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48019" y="2439893"/>
            <a:ext cx="2108332" cy="806577"/>
          </a:xfrm>
          <a:prstGeom prst="rect">
            <a:avLst/>
          </a:prstGeom>
          <a:solidFill>
            <a:srgbClr val="FF8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r>
              <a: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903520" y="2439893"/>
            <a:ext cx="2112799" cy="806577"/>
          </a:xfrm>
          <a:prstGeom prst="rect">
            <a:avLst/>
          </a:prstGeom>
          <a:solidFill>
            <a:srgbClr val="0476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r>
              <a: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03520" y="2512361"/>
            <a:ext cx="2103779" cy="59146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1962" kern="0" dirty="0">
                <a:solidFill>
                  <a:prstClr val="white"/>
                </a:solidFill>
                <a:latin typeface="Segoe UI Semibold" panose="020B0702040204020203" pitchFamily="34" charset="0"/>
              </a:rPr>
              <a:t>iOS C# UI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2516" y="2524810"/>
            <a:ext cx="2103779" cy="59146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1962" kern="0" dirty="0">
                <a:solidFill>
                  <a:prstClr val="white"/>
                </a:solidFill>
                <a:latin typeface="Segoe UI Semibold" panose="020B0702040204020203" pitchFamily="34" charset="0"/>
              </a:rPr>
              <a:t>Windows C# UI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48017" y="2524810"/>
            <a:ext cx="2103779" cy="59146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1962" kern="0" dirty="0">
                <a:solidFill>
                  <a:prstClr val="white"/>
                </a:solidFill>
                <a:latin typeface="Segoe UI Semibold" panose="020B0702040204020203" pitchFamily="34" charset="0"/>
              </a:rPr>
              <a:t>Android C# UI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0071" y="3626763"/>
            <a:ext cx="6447460" cy="9051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4000" kern="0" dirty="0">
                <a:solidFill>
                  <a:prstClr val="white"/>
                </a:solidFill>
                <a:latin typeface="Segoe UI Semibold" panose="020B0702040204020203" pitchFamily="34" charset="0"/>
              </a:rPr>
              <a:t>Shared C# Logic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568172" y="1468269"/>
            <a:ext cx="787210" cy="787210"/>
          </a:xfrm>
          <a:prstGeom prst="ellipse">
            <a:avLst/>
          </a:prstGeom>
          <a:solidFill>
            <a:srgbClr val="0476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717223" y="1465321"/>
            <a:ext cx="787210" cy="787210"/>
            <a:chOff x="11434337" y="2930084"/>
            <a:chExt cx="1574643" cy="1574643"/>
          </a:xfrm>
          <a:solidFill>
            <a:srgbClr val="FF8C00"/>
          </a:solidFill>
        </p:grpSpPr>
        <p:sp>
          <p:nvSpPr>
            <p:cNvPr id="57" name="Oval 56"/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0" tIns="89630" rIns="33615" bIns="33615" rtlCol="0" anchor="b" anchorCtr="0"/>
            <a:lstStyle/>
            <a:p>
              <a:pPr algn="ctr" defTabSz="913964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59" name="Group 58"/>
          <p:cNvGrpSpPr/>
          <p:nvPr/>
        </p:nvGrpSpPr>
        <p:grpSpPr>
          <a:xfrm>
            <a:off x="7860050" y="1477769"/>
            <a:ext cx="787210" cy="787210"/>
            <a:chOff x="15720599" y="2954983"/>
            <a:chExt cx="1574643" cy="1574643"/>
          </a:xfrm>
          <a:solidFill>
            <a:srgbClr val="D83B01"/>
          </a:solidFill>
        </p:grpSpPr>
        <p:sp>
          <p:nvSpPr>
            <p:cNvPr id="60" name="Oval 59"/>
            <p:cNvSpPr/>
            <p:nvPr/>
          </p:nvSpPr>
          <p:spPr bwMode="auto">
            <a:xfrm>
              <a:off x="15720599" y="2954983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0" tIns="89630" rIns="33615" bIns="33615" rtlCol="0" anchor="b" anchorCtr="0"/>
            <a:lstStyle/>
            <a:p>
              <a:pPr algn="ctr" defTabSz="913964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57680" y="3419025"/>
              <a:ext cx="657956" cy="657763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449" y="5383944"/>
            <a:ext cx="11353104" cy="62817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Shared C# codebase  •  100% native API access  •  High performance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5938263" y="1363200"/>
            <a:ext cx="300883" cy="7869912"/>
          </a:xfrm>
          <a:prstGeom prst="leftBrace">
            <a:avLst>
              <a:gd name="adj1" fmla="val 56668"/>
              <a:gd name="adj2" fmla="val 50000"/>
            </a:avLst>
          </a:prstGeom>
          <a:ln w="38100" cap="rnd">
            <a:solidFill>
              <a:srgbClr val="50505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92">
              <a:defRPr/>
            </a:pPr>
            <a:endParaRPr lang="en-US" sz="1766" kern="0">
              <a:ln w="38100" cmpd="sng">
                <a:solidFill>
                  <a:srgbClr val="000000"/>
                </a:solidFill>
                <a:prstDash val="dash"/>
              </a:ln>
              <a:solidFill>
                <a:srgbClr val="404040"/>
              </a:solidFill>
              <a:latin typeface="Calibri" panose="020F0502020204030204"/>
            </a:endParaRPr>
          </a:p>
        </p:txBody>
      </p:sp>
      <p:pic>
        <p:nvPicPr>
          <p:cNvPr id="22" name="Picture 2" descr="http://www.freeiconspng.com/uploads/ios-7-logo-png-14.png"/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4975" y="1707873"/>
            <a:ext cx="498149" cy="31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4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black, photo, electronics, road&#10;&#10;Description automatically generated">
            <a:extLst>
              <a:ext uri="{FF2B5EF4-FFF2-40B4-BE49-F238E27FC236}">
                <a16:creationId xmlns:a16="http://schemas.microsoft.com/office/drawing/2014/main" id="{91E174D6-016F-794B-8600-1BA48EA2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438" y="1942652"/>
            <a:ext cx="5352444" cy="6331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0965" y="384857"/>
            <a:ext cx="7541876" cy="3938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912" y="1189813"/>
            <a:ext cx="4070076" cy="41351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788" y="1525506"/>
            <a:ext cx="3866793" cy="3846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887342" y="5108241"/>
            <a:ext cx="4615965" cy="226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549" dirty="0">
                <a:solidFill>
                  <a:schemeClr val="tx1"/>
                </a:solidFill>
              </a:rPr>
              <a:t>3 Native User Interfaces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549" dirty="0">
                <a:solidFill>
                  <a:schemeClr val="tx1"/>
                </a:solidFill>
              </a:rPr>
              <a:t>Shared App Logic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02088" y="2479559"/>
            <a:ext cx="4501219" cy="2537743"/>
            <a:chOff x="2819400" y="2018423"/>
            <a:chExt cx="5994400" cy="33282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2103" y="2018427"/>
              <a:ext cx="1794694" cy="621937"/>
            </a:xfrm>
            <a:prstGeom prst="rect">
              <a:avLst/>
            </a:prstGeom>
            <a:solidFill>
              <a:srgbClr val="0476D8"/>
            </a:solidFill>
            <a:ln>
              <a:solidFill>
                <a:schemeClr val="bg1"/>
              </a:solidFill>
            </a:ln>
          </p:spPr>
          <p:txBody>
            <a:bodyPr wrap="square" lIns="179208" tIns="143366" rIns="179208" bIns="143366" rtlCol="0">
              <a:spAutoFit/>
            </a:bodyPr>
            <a:lstStyle/>
            <a:p>
              <a:pPr algn="ctr" defTabSz="9137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iOS C#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r>
                <a:rPr lang="en-US" sz="784" kern="0">
                  <a:solidFill>
                    <a:srgbClr val="00BBF1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05618" y="2018424"/>
              <a:ext cx="1808182" cy="621937"/>
            </a:xfrm>
            <a:prstGeom prst="rect">
              <a:avLst/>
            </a:prstGeom>
            <a:solidFill>
              <a:srgbClr val="D83B01"/>
            </a:solidFill>
            <a:ln>
              <a:solidFill>
                <a:schemeClr val="bg1"/>
              </a:solidFill>
            </a:ln>
          </p:spPr>
          <p:txBody>
            <a:bodyPr wrap="square" lIns="179208" tIns="143366" rIns="179208" bIns="143366" rtlCol="0">
              <a:spAutoFit/>
            </a:bodyPr>
            <a:lstStyle/>
            <a:p>
              <a:pPr algn="ctr" defTabSz="9137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Windows C#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6798" y="2018423"/>
              <a:ext cx="2353425" cy="621937"/>
            </a:xfrm>
            <a:prstGeom prst="rect">
              <a:avLst/>
            </a:prstGeom>
            <a:solidFill>
              <a:srgbClr val="FF8C00"/>
            </a:solidFill>
            <a:ln>
              <a:solidFill>
                <a:schemeClr val="bg1"/>
              </a:solidFill>
            </a:ln>
          </p:spPr>
          <p:txBody>
            <a:bodyPr wrap="square" lIns="179208" tIns="143366" rIns="179208" bIns="143366" rtlCol="0">
              <a:spAutoFit/>
            </a:bodyPr>
            <a:lstStyle/>
            <a:p>
              <a:pPr algn="ctr" defTabSz="9137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FFFFFF"/>
                  </a:solidFill>
                </a:rPr>
                <a:t>Android C#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46663" y="1803707"/>
            <a:ext cx="3721070" cy="615527"/>
            <a:chOff x="1371601" y="1838670"/>
            <a:chExt cx="3797300" cy="628137"/>
          </a:xfrm>
        </p:grpSpPr>
        <p:sp>
          <p:nvSpPr>
            <p:cNvPr id="47" name="Oval 46"/>
            <p:cNvSpPr/>
            <p:nvPr/>
          </p:nvSpPr>
          <p:spPr bwMode="auto">
            <a:xfrm>
              <a:off x="1371601" y="1841014"/>
              <a:ext cx="625793" cy="625793"/>
            </a:xfrm>
            <a:prstGeom prst="ellipse">
              <a:avLst/>
            </a:prstGeom>
            <a:solidFill>
              <a:srgbClr val="0476D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05" tIns="89605" rIns="33606" bIns="33606" rtlCol="0" anchor="b" anchorCtr="0"/>
              <a:lstStyle/>
              <a:p>
                <a:pPr algn="ctr" defTabSz="913705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ndroid_logo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05" tIns="89605" rIns="33606" bIns="33606" rtlCol="0" anchor="b" anchorCtr="0"/>
              <a:lstStyle/>
              <a:p>
                <a:pPr algn="ctr" defTabSz="913705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4" name="Picture 53" descr="Windows_logo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sp>
        <p:nvSpPr>
          <p:cNvPr id="67" name="TextBox 66"/>
          <p:cNvSpPr txBox="1"/>
          <p:nvPr/>
        </p:nvSpPr>
        <p:spPr>
          <a:xfrm>
            <a:off x="1011626" y="3518038"/>
            <a:ext cx="4491680" cy="681777"/>
          </a:xfrm>
          <a:prstGeom prst="rect">
            <a:avLst/>
          </a:prstGeom>
          <a:noFill/>
        </p:spPr>
        <p:txBody>
          <a:bodyPr wrap="square" lIns="179208" tIns="143366" rIns="179208" bIns="143366" rtlCol="0">
            <a:spAutoFit/>
          </a:bodyPr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9" kern="0" dirty="0">
                <a:solidFill>
                  <a:srgbClr val="FFFFFF"/>
                </a:solidFill>
                <a:latin typeface="Segoe UI Light"/>
              </a:rPr>
              <a:t>Shared C# Logic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7129" y="3018201"/>
            <a:ext cx="1700041" cy="3640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033" y="3055814"/>
            <a:ext cx="3848836" cy="3801484"/>
          </a:xfrm>
          <a:prstGeom prst="rect">
            <a:avLst/>
          </a:prstGeom>
        </p:spPr>
      </p:pic>
      <p:pic>
        <p:nvPicPr>
          <p:cNvPr id="33" name="Picture 2" descr="http://www.freeiconspng.com/uploads/ios-7-logo-png-14.png"/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2609" y="1991618"/>
            <a:ext cx="358012" cy="22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3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34F57-4F3D-6F43-A790-27AA4104A6BE}"/>
              </a:ext>
            </a:extLst>
          </p:cNvPr>
          <p:cNvSpPr txBox="1"/>
          <p:nvPr/>
        </p:nvSpPr>
        <p:spPr>
          <a:xfrm>
            <a:off x="341026" y="1986769"/>
            <a:ext cx="11509948" cy="288446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  <a:tabLst>
                <a:tab pos="278511" algn="l"/>
              </a:tabLst>
            </a:pPr>
            <a:r>
              <a:rPr lang="en-US" sz="5882" b="1" dirty="0">
                <a:latin typeface="+mj-lt"/>
              </a:rPr>
              <a:t>Everything </a:t>
            </a:r>
            <a:r>
              <a:rPr lang="en-US" sz="5882" dirty="0">
                <a:latin typeface="+mj-lt"/>
              </a:rPr>
              <a:t>you can do</a:t>
            </a:r>
          </a:p>
          <a:p>
            <a:pPr>
              <a:lnSpc>
                <a:spcPct val="90000"/>
              </a:lnSpc>
              <a:spcAft>
                <a:spcPts val="588"/>
              </a:spcAft>
              <a:tabLst>
                <a:tab pos="278511" algn="l"/>
              </a:tabLst>
            </a:pPr>
            <a:r>
              <a:rPr lang="en-US" sz="5882" dirty="0">
                <a:latin typeface="+mj-lt"/>
              </a:rPr>
              <a:t>in Objective-C, Swift, Java or Kotlin </a:t>
            </a:r>
          </a:p>
          <a:p>
            <a:pPr>
              <a:lnSpc>
                <a:spcPct val="90000"/>
              </a:lnSpc>
              <a:spcAft>
                <a:spcPts val="588"/>
              </a:spcAft>
              <a:tabLst>
                <a:tab pos="278511" algn="l"/>
              </a:tabLst>
            </a:pPr>
            <a:r>
              <a:rPr lang="en-US" sz="5882" dirty="0">
                <a:latin typeface="+mj-lt"/>
              </a:rPr>
              <a:t>can be done in </a:t>
            </a:r>
            <a:r>
              <a:rPr lang="en-US" sz="5882" b="1" dirty="0">
                <a:latin typeface="+mj-lt"/>
              </a:rPr>
              <a:t>C# with Xamarin</a:t>
            </a:r>
            <a:endParaRPr lang="en-US" sz="5882" b="1" spc="-294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1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2352802" cy="899537"/>
          </a:xfrm>
        </p:spPr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267013" y="5047546"/>
            <a:ext cx="5320966" cy="8310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550" dirty="0"/>
              <a:t>With </a:t>
            </a:r>
            <a:r>
              <a:rPr lang="en-US" sz="2550" dirty="0" err="1"/>
              <a:t>Xamarin.Forms</a:t>
            </a:r>
            <a:r>
              <a:rPr lang="en-US" sz="2550" dirty="0"/>
              <a:t>:</a:t>
            </a:r>
            <a:br>
              <a:rPr lang="en-US" sz="2550" dirty="0"/>
            </a:br>
            <a:r>
              <a:rPr lang="en-US" sz="2550" dirty="0"/>
              <a:t>More code-sharing, all native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60901" y="5047546"/>
            <a:ext cx="5320967" cy="585166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550" dirty="0"/>
              <a:t>Traditional Xamarin approach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9266" y="1739240"/>
            <a:ext cx="5364237" cy="2927835"/>
            <a:chOff x="5759228" y="2930084"/>
            <a:chExt cx="12896749" cy="7039127"/>
          </a:xfrm>
        </p:grpSpPr>
        <p:grpSp>
          <p:nvGrpSpPr>
            <p:cNvPr id="5" name="Group 4"/>
            <p:cNvGrpSpPr/>
            <p:nvPr/>
          </p:nvGrpSpPr>
          <p:grpSpPr>
            <a:xfrm>
              <a:off x="5806133" y="4879505"/>
              <a:ext cx="4226198" cy="1613384"/>
              <a:chOff x="5806133" y="4879505"/>
              <a:chExt cx="4226198" cy="1613384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5806134" y="4879505"/>
                <a:ext cx="4226197" cy="1613384"/>
              </a:xfrm>
              <a:prstGeom prst="rect">
                <a:avLst/>
              </a:prstGeom>
              <a:solidFill>
                <a:srgbClr val="0476D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806133" y="5024463"/>
                <a:ext cx="4208155" cy="1288182"/>
              </a:xfrm>
              <a:prstGeom prst="rect">
                <a:avLst/>
              </a:prstGeom>
              <a:noFill/>
            </p:spPr>
            <p:txBody>
              <a:bodyPr wrap="square" lIns="179260" tIns="143407" rIns="179260" bIns="143407" rtlCol="0">
                <a:spAutoFit/>
              </a:bodyPr>
              <a:lstStyle/>
              <a:p>
                <a:pPr algn="ctr" defTabSz="913939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Segoe UI Semibold" panose="020B0702040204020203" pitchFamily="34" charset="0"/>
                  </a:rPr>
                  <a:t>iOS C# UI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4336000" y="4879505"/>
              <a:ext cx="4292952" cy="1613384"/>
              <a:chOff x="14336000" y="4879505"/>
              <a:chExt cx="4292952" cy="1613384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14363955" y="4879505"/>
                <a:ext cx="4235307" cy="1613384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4336000" y="5049365"/>
                <a:ext cx="4292952" cy="1288264"/>
              </a:xfrm>
              <a:prstGeom prst="rect">
                <a:avLst/>
              </a:prstGeom>
              <a:noFill/>
            </p:spPr>
            <p:txBody>
              <a:bodyPr wrap="square" lIns="179260" tIns="143407" rIns="179260" bIns="143407" rtlCol="0">
                <a:spAutoFit/>
              </a:bodyPr>
              <a:lstStyle/>
              <a:p>
                <a:pPr algn="ctr" defTabSz="913939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Segoe UI Semibold" panose="020B0702040204020203" pitchFamily="34" charset="0"/>
                  </a:rPr>
                  <a:t>Windows C# UI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095736" y="4879505"/>
              <a:ext cx="4217265" cy="1613384"/>
              <a:chOff x="10095736" y="4879505"/>
              <a:chExt cx="4217265" cy="1613384"/>
            </a:xfrm>
          </p:grpSpPr>
          <p:sp>
            <p:nvSpPr>
              <p:cNvPr id="87" name="Rectangle 86"/>
              <p:cNvSpPr/>
              <p:nvPr/>
            </p:nvSpPr>
            <p:spPr bwMode="auto">
              <a:xfrm>
                <a:off x="10095740" y="4879505"/>
                <a:ext cx="4217261" cy="161338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095736" y="5049365"/>
                <a:ext cx="4208157" cy="1288182"/>
              </a:xfrm>
              <a:prstGeom prst="rect">
                <a:avLst/>
              </a:prstGeom>
              <a:noFill/>
            </p:spPr>
            <p:txBody>
              <a:bodyPr wrap="square" lIns="179260" tIns="143407" rIns="179260" bIns="143407" rtlCol="0">
                <a:spAutoFit/>
              </a:bodyPr>
              <a:lstStyle/>
              <a:p>
                <a:pPr algn="ctr" defTabSz="913939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Segoe UI Semibold" panose="020B0702040204020203" pitchFamily="34" charset="0"/>
                  </a:rPr>
                  <a:t>Android C# UI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759228" y="6559171"/>
              <a:ext cx="12896749" cy="3410040"/>
              <a:chOff x="5759228" y="6559171"/>
              <a:chExt cx="12896749" cy="341004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5784744" y="6559171"/>
                <a:ext cx="12820280" cy="341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759228" y="7253581"/>
                <a:ext cx="12896749" cy="1941412"/>
              </a:xfrm>
              <a:prstGeom prst="rect">
                <a:avLst/>
              </a:prstGeom>
              <a:noFill/>
            </p:spPr>
            <p:txBody>
              <a:bodyPr wrap="square" lIns="179260" tIns="143407" rIns="179260" bIns="143407" rtlCol="0">
                <a:spAutoFit/>
              </a:bodyPr>
              <a:lstStyle/>
              <a:p>
                <a:pPr algn="ctr" defTabSz="913939">
                  <a:defRPr/>
                </a:pPr>
                <a:r>
                  <a:rPr lang="en-US" sz="3300" dirty="0">
                    <a:solidFill>
                      <a:srgbClr val="FFFFFF"/>
                    </a:solidFill>
                    <a:latin typeface="Segoe UI Semibold" panose="020B0702040204020203" pitchFamily="34" charset="0"/>
                  </a:rPr>
                  <a:t>Shared C# Logic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135625" y="2935980"/>
              <a:ext cx="1574643" cy="1574643"/>
              <a:chOff x="7135625" y="2935980"/>
              <a:chExt cx="1574643" cy="1574643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7135625" y="2935980"/>
                <a:ext cx="1574643" cy="1574643"/>
              </a:xfrm>
              <a:prstGeom prst="ellipse">
                <a:avLst/>
              </a:prstGeom>
              <a:solidFill>
                <a:srgbClr val="0476D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21709" y="3278114"/>
                <a:ext cx="614925" cy="751918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11434337" y="2930084"/>
              <a:ext cx="1574643" cy="1574643"/>
              <a:chOff x="11434337" y="2930084"/>
              <a:chExt cx="1574643" cy="1574643"/>
            </a:xfrm>
          </p:grpSpPr>
          <p:sp>
            <p:nvSpPr>
              <p:cNvPr id="97" name="Oval 96"/>
              <p:cNvSpPr/>
              <p:nvPr/>
            </p:nvSpPr>
            <p:spPr bwMode="auto">
              <a:xfrm>
                <a:off x="11434337" y="2930084"/>
                <a:ext cx="1574643" cy="1574643"/>
              </a:xfrm>
              <a:prstGeom prst="ellipse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884585" y="3297434"/>
                <a:ext cx="674145" cy="810875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15720599" y="2954983"/>
              <a:ext cx="1574643" cy="1574643"/>
              <a:chOff x="15720599" y="2954983"/>
              <a:chExt cx="1574643" cy="1574643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15720599" y="2954983"/>
                <a:ext cx="1574643" cy="1574643"/>
              </a:xfrm>
              <a:prstGeom prst="ellipse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157680" y="3419025"/>
                <a:ext cx="657956" cy="657763"/>
              </a:xfrm>
              <a:prstGeom prst="rect">
                <a:avLst/>
              </a:prstGeom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6245378" y="1739240"/>
            <a:ext cx="5364237" cy="2927835"/>
            <a:chOff x="12490798" y="3478001"/>
            <a:chExt cx="10729995" cy="58564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490798" y="3478001"/>
              <a:ext cx="10729995" cy="5856499"/>
              <a:chOff x="5759228" y="2930084"/>
              <a:chExt cx="12896749" cy="7039127"/>
            </a:xfrm>
          </p:grpSpPr>
          <p:sp>
            <p:nvSpPr>
              <p:cNvPr id="125" name="Rectangle 124"/>
              <p:cNvSpPr/>
              <p:nvPr/>
            </p:nvSpPr>
            <p:spPr bwMode="auto">
              <a:xfrm>
                <a:off x="5806133" y="4879505"/>
                <a:ext cx="4226197" cy="319632"/>
              </a:xfrm>
              <a:prstGeom prst="rect">
                <a:avLst/>
              </a:prstGeom>
              <a:solidFill>
                <a:srgbClr val="0476D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4363955" y="4879505"/>
                <a:ext cx="4235308" cy="319632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0095740" y="4879505"/>
                <a:ext cx="4217261" cy="319632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5759228" y="6559171"/>
                <a:ext cx="12896749" cy="3410040"/>
                <a:chOff x="5759228" y="6559171"/>
                <a:chExt cx="12896749" cy="3410040"/>
              </a:xfrm>
            </p:grpSpPr>
            <p:sp>
              <p:nvSpPr>
                <p:cNvPr id="119" name="Rectangle 118"/>
                <p:cNvSpPr/>
                <p:nvPr/>
              </p:nvSpPr>
              <p:spPr bwMode="auto">
                <a:xfrm>
                  <a:off x="5784744" y="6559171"/>
                  <a:ext cx="12820280" cy="3410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31" tIns="89631" rIns="33615" bIns="33615" rtlCol="0" anchor="b" anchorCtr="0"/>
                <a:lstStyle/>
                <a:p>
                  <a:pPr algn="ctr" defTabSz="913875">
                    <a:defRPr/>
                  </a:pPr>
                  <a:r>
                    <a:rPr lang="en-US" sz="784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rPr>
                    <a:t> 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759228" y="7253581"/>
                  <a:ext cx="12896749" cy="1941412"/>
                </a:xfrm>
                <a:prstGeom prst="rect">
                  <a:avLst/>
                </a:prstGeom>
                <a:noFill/>
              </p:spPr>
              <p:txBody>
                <a:bodyPr wrap="square" lIns="179260" tIns="143407" rIns="179260" bIns="143407" rtlCol="0">
                  <a:spAutoFit/>
                </a:bodyPr>
                <a:lstStyle/>
                <a:p>
                  <a:pPr algn="ctr" defTabSz="913939">
                    <a:defRPr/>
                  </a:pPr>
                  <a:r>
                    <a:rPr lang="en-US" sz="3300" dirty="0">
                      <a:solidFill>
                        <a:srgbClr val="FFFFFF"/>
                      </a:solidFill>
                      <a:latin typeface="Segoe UI Semibold" panose="020B0702040204020203" pitchFamily="34" charset="0"/>
                    </a:rPr>
                    <a:t>Shared C# Logic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135625" y="2935980"/>
                <a:ext cx="1574643" cy="1574643"/>
                <a:chOff x="7135625" y="2935980"/>
                <a:chExt cx="1574643" cy="1574643"/>
              </a:xfrm>
            </p:grpSpPr>
            <p:sp>
              <p:nvSpPr>
                <p:cNvPr id="117" name="Oval 116"/>
                <p:cNvSpPr/>
                <p:nvPr/>
              </p:nvSpPr>
              <p:spPr bwMode="auto">
                <a:xfrm>
                  <a:off x="7135625" y="2935980"/>
                  <a:ext cx="1574643" cy="1574643"/>
                </a:xfrm>
                <a:prstGeom prst="ellipse">
                  <a:avLst/>
                </a:prstGeom>
                <a:solidFill>
                  <a:srgbClr val="0476D8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31" tIns="89631" rIns="33615" bIns="33615" rtlCol="0" anchor="b" anchorCtr="0"/>
                <a:lstStyle/>
                <a:p>
                  <a:pPr algn="ctr" defTabSz="913875">
                    <a:defRPr/>
                  </a:pPr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18" name="Picture 117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1709" y="3278114"/>
                  <a:ext cx="614925" cy="751918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/>
              <p:cNvGrpSpPr/>
              <p:nvPr/>
            </p:nvGrpSpPr>
            <p:grpSpPr>
              <a:xfrm>
                <a:off x="11434337" y="2930084"/>
                <a:ext cx="1574643" cy="1574643"/>
                <a:chOff x="11434337" y="2930084"/>
                <a:chExt cx="1574643" cy="1574643"/>
              </a:xfrm>
            </p:grpSpPr>
            <p:sp>
              <p:nvSpPr>
                <p:cNvPr id="115" name="Oval 114"/>
                <p:cNvSpPr/>
                <p:nvPr/>
              </p:nvSpPr>
              <p:spPr bwMode="auto">
                <a:xfrm>
                  <a:off x="11434337" y="2930084"/>
                  <a:ext cx="1574643" cy="1574643"/>
                </a:xfrm>
                <a:prstGeom prst="ellipse">
                  <a:avLst/>
                </a:prstGeom>
                <a:solidFill>
                  <a:srgbClr val="FF8C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31" tIns="89631" rIns="33615" bIns="33615" rtlCol="0" anchor="b" anchorCtr="0"/>
                <a:lstStyle/>
                <a:p>
                  <a:pPr algn="ctr" defTabSz="913875">
                    <a:defRPr/>
                  </a:pPr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84585" y="3297434"/>
                  <a:ext cx="674145" cy="81087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oup 111"/>
              <p:cNvGrpSpPr/>
              <p:nvPr/>
            </p:nvGrpSpPr>
            <p:grpSpPr>
              <a:xfrm>
                <a:off x="15720599" y="2954983"/>
                <a:ext cx="1574643" cy="1574643"/>
                <a:chOff x="15720599" y="2954983"/>
                <a:chExt cx="1574643" cy="1574643"/>
              </a:xfrm>
            </p:grpSpPr>
            <p:sp>
              <p:nvSpPr>
                <p:cNvPr id="113" name="Oval 112"/>
                <p:cNvSpPr/>
                <p:nvPr/>
              </p:nvSpPr>
              <p:spPr bwMode="auto">
                <a:xfrm>
                  <a:off x="15720599" y="2954983"/>
                  <a:ext cx="1574643" cy="1574643"/>
                </a:xfrm>
                <a:prstGeom prst="ellipse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31" tIns="89631" rIns="33615" bIns="33615" rtlCol="0" anchor="b" anchorCtr="0"/>
                <a:lstStyle/>
                <a:p>
                  <a:pPr algn="ctr" defTabSz="913875">
                    <a:defRPr/>
                  </a:pPr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57680" y="3419025"/>
                  <a:ext cx="657956" cy="657763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Rectangle 11"/>
            <p:cNvSpPr/>
            <p:nvPr/>
          </p:nvSpPr>
          <p:spPr>
            <a:xfrm>
              <a:off x="12529823" y="5432401"/>
              <a:ext cx="10643784" cy="1009825"/>
            </a:xfrm>
            <a:prstGeom prst="rect">
              <a:avLst/>
            </a:prstGeom>
            <a:solidFill>
              <a:srgbClr val="001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39">
                <a:defRPr/>
              </a:pPr>
              <a:r>
                <a:rPr lang="en-US" sz="2200" dirty="0" err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Xamarin.Forms</a:t>
              </a:r>
              <a:endParaRPr lang="en-US" sz="2200" dirty="0">
                <a:solidFill>
                  <a:srgbClr val="FFFFFF"/>
                </a:solidFill>
                <a:latin typeface="Segoe UI Semibold" panose="020B0702040204020203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E3B368-3DD5-A546-AB1E-DD1B15265636}"/>
              </a:ext>
            </a:extLst>
          </p:cNvPr>
          <p:cNvSpPr/>
          <p:nvPr/>
        </p:nvSpPr>
        <p:spPr>
          <a:xfrm>
            <a:off x="2342980" y="294498"/>
            <a:ext cx="4751150" cy="74224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705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+ Xamarin.Forms</a:t>
            </a:r>
          </a:p>
        </p:txBody>
      </p:sp>
    </p:spTree>
    <p:extLst>
      <p:ext uri="{BB962C8B-B14F-4D97-AF65-F5344CB8AC3E}">
        <p14:creationId xmlns:p14="http://schemas.microsoft.com/office/powerpoint/2010/main" val="3541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94121D-A6DB-FA48-B29A-E0367F939463}"/>
              </a:ext>
            </a:extLst>
          </p:cNvPr>
          <p:cNvGrpSpPr/>
          <p:nvPr/>
        </p:nvGrpSpPr>
        <p:grpSpPr>
          <a:xfrm>
            <a:off x="-2177857" y="1290110"/>
            <a:ext cx="8279948" cy="4947503"/>
            <a:chOff x="-2177857" y="1290110"/>
            <a:chExt cx="8279948" cy="4947503"/>
          </a:xfrm>
        </p:grpSpPr>
        <p:pic>
          <p:nvPicPr>
            <p:cNvPr id="11" name="Picture 10" descr="PC_FrontFrame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177857" y="1290110"/>
              <a:ext cx="8279948" cy="49475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44727" y="1656126"/>
              <a:ext cx="6203552" cy="3778135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Visual Studio (PC)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6311318" y="289957"/>
            <a:ext cx="5657387" cy="899538"/>
          </a:xfrm>
          <a:prstGeom prst="rect">
            <a:avLst/>
          </a:prstGeom>
        </p:spPr>
        <p:txBody>
          <a:bodyPr vert="horz" wrap="square" lIns="146284" tIns="91427" rIns="146284" bIns="91427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57">
              <a:defRPr/>
            </a:pPr>
            <a:r>
              <a:rPr lang="en-US" sz="4800" spc="-50" dirty="0">
                <a:solidFill>
                  <a:schemeClr val="tx1"/>
                </a:solidFill>
                <a:latin typeface="Segoe UI Light" panose="020B0502040204020203" pitchFamily="34" charset="0"/>
                <a:ea typeface="Segoe UI" charset="0"/>
                <a:cs typeface="Segoe UI" charset="0"/>
              </a:rPr>
              <a:t>Visual Studio for Mac</a:t>
            </a:r>
          </a:p>
        </p:txBody>
      </p:sp>
      <p:pic>
        <p:nvPicPr>
          <p:cNvPr id="8" name="Picture 7" descr="A screenshot of a computer monitor&#10;&#10;Description automatically generated">
            <a:extLst>
              <a:ext uri="{FF2B5EF4-FFF2-40B4-BE49-F238E27FC236}">
                <a16:creationId xmlns:a16="http://schemas.microsoft.com/office/drawing/2014/main" id="{78AF5D0E-6E54-9F42-A3C3-0AB0C21CE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034" y="1189494"/>
            <a:ext cx="8279948" cy="51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98718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A6D6-13B1-434C-B9AA-70628C00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5E1F499-FD44-F14A-852E-5A905DF915C9}"/>
              </a:ext>
            </a:extLst>
          </p:cNvPr>
          <p:cNvSpPr txBox="1">
            <a:spLocks/>
          </p:cNvSpPr>
          <p:nvPr/>
        </p:nvSpPr>
        <p:spPr>
          <a:xfrm>
            <a:off x="269240" y="1189495"/>
            <a:ext cx="11655078" cy="159915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29" dirty="0">
                <a:solidFill>
                  <a:schemeClr val="tx1"/>
                </a:solidFill>
              </a:rPr>
              <a:t>Native Mobile Apps in .NET</a:t>
            </a: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Create native iOS apps</a:t>
            </a: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Create native Android apps</a:t>
            </a:r>
          </a:p>
          <a:p>
            <a:r>
              <a:rPr lang="en-US" sz="3529" dirty="0" err="1">
                <a:solidFill>
                  <a:schemeClr val="tx1"/>
                </a:solidFill>
              </a:rPr>
              <a:t>Xamarin.Forms</a:t>
            </a:r>
            <a:endParaRPr lang="en-US" sz="3529" dirty="0">
              <a:solidFill>
                <a:schemeClr val="tx1"/>
              </a:solidFill>
            </a:endParaRP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Share UI Code</a:t>
            </a:r>
            <a:endParaRPr lang="en-US" sz="3529" dirty="0">
              <a:solidFill>
                <a:schemeClr val="tx1"/>
              </a:solidFill>
            </a:endParaRPr>
          </a:p>
          <a:p>
            <a:r>
              <a:rPr lang="en-US" sz="3530" dirty="0">
                <a:solidFill>
                  <a:schemeClr val="tx1"/>
                </a:solidFill>
              </a:rPr>
              <a:t>Visual Studio</a:t>
            </a: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Develop in Visual Studio (PC) </a:t>
            </a: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Develop in Visual Studio for Mac</a:t>
            </a:r>
          </a:p>
          <a:p>
            <a:endParaRPr lang="en-US" sz="352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8692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</TotalTime>
  <Words>306</Words>
  <Application>Microsoft Macintosh PowerPoint</Application>
  <PresentationFormat>Widescreen</PresentationFormat>
  <Paragraphs>78</Paragraphs>
  <Slides>14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Dotnet_Template</vt:lpstr>
      <vt:lpstr>PowerPoint Presentation</vt:lpstr>
      <vt:lpstr>PowerPoint Presentation</vt:lpstr>
      <vt:lpstr>Xamarin</vt:lpstr>
      <vt:lpstr>Xamarin</vt:lpstr>
      <vt:lpstr>PowerPoint Presentation</vt:lpstr>
      <vt:lpstr>Xamarin</vt:lpstr>
      <vt:lpstr>Visual Studio (PC)</vt:lpstr>
      <vt:lpstr>Quick Review</vt:lpstr>
      <vt:lpstr>Xamarin</vt:lpstr>
      <vt:lpstr>PowerPoint Presentation</vt:lpstr>
      <vt:lpstr>Presentation Slide</vt:lpstr>
      <vt:lpstr>PowerPoint Presentation</vt:lpstr>
      <vt:lpstr>Demo intro slide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Brandon Minnick</cp:lastModifiedBy>
  <cp:revision>21</cp:revision>
  <dcterms:created xsi:type="dcterms:W3CDTF">2018-01-09T22:22:16Z</dcterms:created>
  <dcterms:modified xsi:type="dcterms:W3CDTF">2019-09-06T18:07:03Z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