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95" r:id="rId8"/>
    <p:sldId id="303" r:id="rId9"/>
    <p:sldId id="260" r:id="rId10"/>
    <p:sldId id="297" r:id="rId11"/>
    <p:sldId id="298" r:id="rId12"/>
    <p:sldId id="299" r:id="rId13"/>
    <p:sldId id="264" r:id="rId14"/>
    <p:sldId id="304" r:id="rId15"/>
    <p:sldId id="305" r:id="rId16"/>
    <p:sldId id="306" r:id="rId17"/>
    <p:sldId id="307" r:id="rId18"/>
    <p:sldId id="261" r:id="rId19"/>
    <p:sldId id="263" r:id="rId20"/>
    <p:sldId id="308" r:id="rId21"/>
    <p:sldId id="296" r:id="rId22"/>
    <p:sldId id="332" r:id="rId23"/>
    <p:sldId id="334" r:id="rId24"/>
    <p:sldId id="336" r:id="rId25"/>
    <p:sldId id="335" r:id="rId26"/>
    <p:sldId id="337" r:id="rId27"/>
    <p:sldId id="314" r:id="rId28"/>
    <p:sldId id="311" r:id="rId29"/>
    <p:sldId id="315" r:id="rId30"/>
    <p:sldId id="339" r:id="rId31"/>
    <p:sldId id="340" r:id="rId32"/>
    <p:sldId id="324" r:id="rId33"/>
    <p:sldId id="309" r:id="rId34"/>
  </p:sldIdLst>
  <p:sldSz cx="9144000" cy="5143500" type="screen16x9"/>
  <p:notesSz cx="6858000" cy="9144000"/>
  <p:embeddedFontLst>
    <p:embeddedFont>
      <p:font typeface="Titillium Web ExtraLight" panose="00000500000000000000"/>
      <p:italic r:id="rId38"/>
      <p:boldItalic r:id="rId39"/>
    </p:embeddedFont>
    <p:embeddedFont>
      <p:font typeface="Titillium Web" panose="00000500000000000000"/>
      <p:italic r:id="rId40"/>
      <p:boldItalic r:id="rId41"/>
    </p:embeddedFont>
    <p:embeddedFont>
      <p:font typeface="Share Tech" panose="020B0604020202020204" charset="0"/>
      <p:regular r:id="rId42"/>
    </p:embeddedFont>
    <p:embeddedFont>
      <p:font typeface="Maven Pro" panose="020B0604020202020204" charset="0"/>
      <p:regular r:id="rId43"/>
      <p:bold r:id="rId44"/>
    </p:embeddedFont>
    <p:embeddedFont>
      <p:font typeface="Calibri" panose="020F0502020204030204" pitchFamily="34" charset="0"/>
      <p:regular r:id="rId45"/>
      <p:bold r:id="rId46"/>
      <p:italic r:id="rId47"/>
      <p:boldItalic r:id="rId48"/>
    </p:embeddedFont>
    <p:embeddedFont>
      <p:font typeface="Share Tech" panose="020B0604020202020204"/>
      <p:regular r:id="rId49"/>
    </p:embeddedFont>
    <p:embeddedFont>
      <p:font typeface="Maven Pro" panose="020B0604020202020204"/>
      <p:regular r:id="rId50"/>
    </p:embeddedFont>
    <p:embeddedFont>
      <p:font typeface="Cambria" panose="02040503050406030204" pitchFamily="18"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18" autoAdjust="0"/>
  </p:normalViewPr>
  <p:slideViewPr>
    <p:cSldViewPr snapToGrid="0">
      <p:cViewPr>
        <p:scale>
          <a:sx n="75" d="100"/>
          <a:sy n="75" d="100"/>
        </p:scale>
        <p:origin x="-1230" y="-384"/>
      </p:cViewPr>
      <p:guideLst>
        <p:guide orient="horz" pos="1598"/>
        <p:guide pos="2909"/>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17.fntdata"/><Relationship Id="rId53" Type="http://schemas.openxmlformats.org/officeDocument/2006/relationships/font" Target="fonts/font16.fntdata"/><Relationship Id="rId52" Type="http://schemas.openxmlformats.org/officeDocument/2006/relationships/font" Target="fonts/font15.fntdata"/><Relationship Id="rId51" Type="http://schemas.openxmlformats.org/officeDocument/2006/relationships/font" Target="fonts/font14.fntdata"/><Relationship Id="rId50" Type="http://schemas.openxmlformats.org/officeDocument/2006/relationships/font" Target="fonts/font13.fntdata"/><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65B6027-0F3A-4714-B19B-31D2327147B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ABC2FC1-1CED-4BFE-BAB3-62A041250037}">
      <dgm:prSet phldrT="[Text]" custT="1"/>
      <dgm:spPr>
        <a:xfrm>
          <a:off x="3065" y="139491"/>
          <a:ext cx="1663898" cy="998339"/>
        </a:xfrm>
        <a:prstGeom prst="roundRect">
          <a:avLst>
            <a:gd name="adj" fmla="val 10000"/>
          </a:avLst>
        </a:prstGeom>
      </dgm:spPr>
      <dgm:t>
        <a:bodyPr/>
        <a:lstStyle/>
        <a:p>
          <a:pPr>
            <a:buNone/>
          </a:pPr>
          <a:r>
            <a:rPr lang="en-US" sz="1200" b="1">
              <a:latin typeface="Arial" panose="020B0604020202020204"/>
              <a:ea typeface="+mn-ea"/>
              <a:cs typeface="+mn-cs"/>
            </a:rPr>
            <a:t>DATA SAMPLE EXTRACTION	</a:t>
          </a:r>
          <a:endParaRPr lang="en-US" sz="1200" b="1" dirty="0">
            <a:latin typeface="Arial" panose="020B0604020202020204"/>
            <a:ea typeface="+mn-ea"/>
            <a:cs typeface="+mn-cs"/>
          </a:endParaRPr>
        </a:p>
      </dgm:t>
    </dgm:pt>
    <dgm:pt modelId="{2F10BBCB-A23B-4B52-BB0A-CC5D196890DB}" cxnId="{932EDB21-A0F1-425F-B786-9EF0EA61F58F}" type="parTrans">
      <dgm:prSet/>
      <dgm:spPr/>
      <dgm:t>
        <a:bodyPr/>
        <a:lstStyle/>
        <a:p>
          <a:endParaRPr lang="en-US"/>
        </a:p>
      </dgm:t>
    </dgm:pt>
    <dgm:pt modelId="{A6E9C166-0089-448B-AA53-CB501D72A6D8}" cxnId="{932EDB21-A0F1-425F-B786-9EF0EA61F58F}" type="sibTrans">
      <dgm:prSet/>
      <dgm:spPr>
        <a:xfrm rot="5400000">
          <a:off x="-278290" y="934759"/>
          <a:ext cx="1238097" cy="149750"/>
        </a:xfrm>
        <a:prstGeom prst="rect">
          <a:avLst/>
        </a:prstGeom>
      </dgm:spPr>
      <dgm:t>
        <a:bodyPr/>
        <a:lstStyle/>
        <a:p>
          <a:endParaRPr lang="en-US"/>
        </a:p>
      </dgm:t>
    </dgm:pt>
    <dgm:pt modelId="{8BFA8757-8628-4F32-9959-F553BE6A1B81}">
      <dgm:prSet phldrT="[Text]" custT="1"/>
      <dgm:spPr>
        <a:xfrm>
          <a:off x="3065" y="1387415"/>
          <a:ext cx="1663898" cy="998339"/>
        </a:xfrm>
        <a:prstGeom prst="roundRect">
          <a:avLst>
            <a:gd name="adj" fmla="val 10000"/>
          </a:avLst>
        </a:prstGeom>
      </dgm:spPr>
      <dgm:t>
        <a:bodyPr/>
        <a:lstStyle/>
        <a:p>
          <a:pPr>
            <a:buNone/>
          </a:pPr>
          <a:r>
            <a:rPr lang="en-US" sz="1200" b="1">
              <a:latin typeface="Arial" panose="020B0604020202020204"/>
              <a:ea typeface="+mn-ea"/>
              <a:cs typeface="+mn-cs"/>
            </a:rPr>
            <a:t>UNIVARIATE ANALYSIS</a:t>
          </a:r>
          <a:endParaRPr lang="en-US" sz="1200" b="1" dirty="0">
            <a:latin typeface="Arial" panose="020B0604020202020204"/>
            <a:ea typeface="+mn-ea"/>
            <a:cs typeface="+mn-cs"/>
          </a:endParaRPr>
        </a:p>
      </dgm:t>
    </dgm:pt>
    <dgm:pt modelId="{54AFA67B-7292-43A3-B049-C6375B81154B}" cxnId="{FAF9D6EA-F236-4F60-9A3A-CB5382D0FF8E}" type="parTrans">
      <dgm:prSet/>
      <dgm:spPr/>
      <dgm:t>
        <a:bodyPr/>
        <a:lstStyle/>
        <a:p>
          <a:endParaRPr lang="en-US"/>
        </a:p>
      </dgm:t>
    </dgm:pt>
    <dgm:pt modelId="{45E808B4-32FA-446F-80E7-3E293FE9B06F}" cxnId="{FAF9D6EA-F236-4F60-9A3A-CB5382D0FF8E}" type="sibTrans">
      <dgm:prSet/>
      <dgm:spPr>
        <a:xfrm rot="5400000">
          <a:off x="-278290" y="2182683"/>
          <a:ext cx="1238097" cy="149750"/>
        </a:xfrm>
        <a:prstGeom prst="rect">
          <a:avLst/>
        </a:prstGeom>
      </dgm:spPr>
      <dgm:t>
        <a:bodyPr/>
        <a:lstStyle/>
        <a:p>
          <a:endParaRPr lang="en-US"/>
        </a:p>
      </dgm:t>
    </dgm:pt>
    <dgm:pt modelId="{5ED848F7-2A63-455E-8D55-1B6DEFC3B2E1}">
      <dgm:prSet phldrT="[Text]" custT="1"/>
      <dgm:spPr>
        <a:xfrm>
          <a:off x="3065" y="2635339"/>
          <a:ext cx="1663898" cy="998339"/>
        </a:xfrm>
        <a:prstGeom prst="roundRect">
          <a:avLst>
            <a:gd name="adj" fmla="val 10000"/>
          </a:avLst>
        </a:prstGeom>
      </dgm:spPr>
      <dgm:t>
        <a:bodyPr/>
        <a:lstStyle/>
        <a:p>
          <a:pPr>
            <a:buNone/>
          </a:pPr>
          <a:r>
            <a:rPr lang="en-US" sz="1200" b="1">
              <a:latin typeface="Arial" panose="020B0604020202020204"/>
              <a:ea typeface="+mn-ea"/>
              <a:cs typeface="+mn-cs"/>
            </a:rPr>
            <a:t>DROPPING</a:t>
          </a:r>
          <a:r>
            <a:rPr lang="en-US" sz="1200" b="1" baseline="0">
              <a:latin typeface="Arial" panose="020B0604020202020204"/>
              <a:ea typeface="+mn-ea"/>
              <a:cs typeface="+mn-cs"/>
            </a:rPr>
            <a:t> INSIGNIFICANT VARIABLES</a:t>
          </a:r>
          <a:endParaRPr lang="en-US" sz="1200" b="1" dirty="0">
            <a:latin typeface="Arial" panose="020B0604020202020204"/>
            <a:ea typeface="+mn-ea"/>
            <a:cs typeface="+mn-cs"/>
          </a:endParaRPr>
        </a:p>
      </dgm:t>
    </dgm:pt>
    <dgm:pt modelId="{46CED999-E03E-4E3D-BDB8-322FD725CA56}" cxnId="{23B4A8AA-68DF-400A-BB8F-F3508D049267}" type="parTrans">
      <dgm:prSet/>
      <dgm:spPr/>
      <dgm:t>
        <a:bodyPr/>
        <a:lstStyle/>
        <a:p>
          <a:endParaRPr lang="en-US"/>
        </a:p>
      </dgm:t>
    </dgm:pt>
    <dgm:pt modelId="{F10E710D-230E-49B9-A870-799BE52A77CA}" cxnId="{23B4A8AA-68DF-400A-BB8F-F3508D049267}" type="sibTrans">
      <dgm:prSet/>
      <dgm:spPr>
        <a:xfrm>
          <a:off x="345671" y="2806643"/>
          <a:ext cx="2203158" cy="149750"/>
        </a:xfrm>
        <a:prstGeom prst="rect">
          <a:avLst/>
        </a:prstGeom>
      </dgm:spPr>
      <dgm:t>
        <a:bodyPr/>
        <a:lstStyle/>
        <a:p>
          <a:endParaRPr lang="en-US"/>
        </a:p>
      </dgm:t>
    </dgm:pt>
    <dgm:pt modelId="{FE5B1DFD-D1B1-40FE-8CEE-8024736B5CF2}">
      <dgm:prSet phldrT="[Text]" custT="1"/>
      <dgm:spPr>
        <a:xfrm>
          <a:off x="2216050" y="2635339"/>
          <a:ext cx="1663898" cy="998339"/>
        </a:xfrm>
        <a:prstGeom prst="roundRect">
          <a:avLst>
            <a:gd name="adj" fmla="val 10000"/>
          </a:avLst>
        </a:prstGeom>
      </dgm:spPr>
      <dgm:t>
        <a:bodyPr/>
        <a:lstStyle/>
        <a:p>
          <a:pPr>
            <a:buNone/>
          </a:pPr>
          <a:r>
            <a:rPr lang="en-US" sz="1200" b="1">
              <a:latin typeface="Arial" panose="020B0604020202020204"/>
              <a:ea typeface="+mn-ea"/>
              <a:cs typeface="+mn-cs"/>
            </a:rPr>
            <a:t>MISSING VALUE TREATMENT</a:t>
          </a:r>
          <a:endParaRPr lang="en-US" sz="1200" b="1" dirty="0">
            <a:latin typeface="Arial" panose="020B0604020202020204"/>
            <a:ea typeface="+mn-ea"/>
            <a:cs typeface="+mn-cs"/>
          </a:endParaRPr>
        </a:p>
      </dgm:t>
    </dgm:pt>
    <dgm:pt modelId="{D815B2D6-EB27-4E14-80DB-B1A4FBF452C3}" cxnId="{30BAF4AB-D6C0-47CF-90C6-9E6D5D00BD86}" type="parTrans">
      <dgm:prSet/>
      <dgm:spPr/>
      <dgm:t>
        <a:bodyPr/>
        <a:lstStyle/>
        <a:p>
          <a:endParaRPr lang="en-US"/>
        </a:p>
      </dgm:t>
    </dgm:pt>
    <dgm:pt modelId="{C9C08C4D-C05B-4F50-AABB-6FB6B1265E55}" cxnId="{30BAF4AB-D6C0-47CF-90C6-9E6D5D00BD86}" type="sibTrans">
      <dgm:prSet/>
      <dgm:spPr>
        <a:xfrm rot="16200000">
          <a:off x="1934694" y="2182681"/>
          <a:ext cx="1238097" cy="149750"/>
        </a:xfrm>
        <a:prstGeom prst="rect">
          <a:avLst/>
        </a:prstGeom>
      </dgm:spPr>
      <dgm:t>
        <a:bodyPr/>
        <a:lstStyle/>
        <a:p>
          <a:endParaRPr lang="en-US"/>
        </a:p>
      </dgm:t>
    </dgm:pt>
    <dgm:pt modelId="{04A378A6-3285-42A4-9043-11985F9E42A6}">
      <dgm:prSet phldrT="[Text]" custT="1"/>
      <dgm:spPr>
        <a:xfrm>
          <a:off x="2216050" y="1387415"/>
          <a:ext cx="1663898" cy="998339"/>
        </a:xfrm>
        <a:prstGeom prst="roundRect">
          <a:avLst>
            <a:gd name="adj" fmla="val 10000"/>
          </a:avLst>
        </a:prstGeom>
      </dgm:spPr>
      <dgm:t>
        <a:bodyPr/>
        <a:lstStyle/>
        <a:p>
          <a:pPr>
            <a:buNone/>
          </a:pPr>
          <a:r>
            <a:rPr lang="en-US" sz="1200" b="1">
              <a:latin typeface="Arial" panose="020B0604020202020204"/>
              <a:ea typeface="+mn-ea"/>
              <a:cs typeface="+mn-cs"/>
            </a:rPr>
            <a:t>OUTLIER TREATMENT</a:t>
          </a:r>
          <a:endParaRPr lang="en-US" sz="1200" b="1" dirty="0">
            <a:latin typeface="Arial" panose="020B0604020202020204"/>
            <a:ea typeface="+mn-ea"/>
            <a:cs typeface="+mn-cs"/>
          </a:endParaRPr>
        </a:p>
      </dgm:t>
    </dgm:pt>
    <dgm:pt modelId="{2D8A296F-89D2-4CAE-8176-FE8322EF9281}" cxnId="{4DC6C601-8BC8-4BFD-A1BE-53F6B40B75EA}" type="parTrans">
      <dgm:prSet/>
      <dgm:spPr/>
      <dgm:t>
        <a:bodyPr/>
        <a:lstStyle/>
        <a:p>
          <a:endParaRPr lang="en-US"/>
        </a:p>
      </dgm:t>
    </dgm:pt>
    <dgm:pt modelId="{1B53AD14-15C8-4ECF-89C3-3AC3E7827E2F}" cxnId="{4DC6C601-8BC8-4BFD-A1BE-53F6B40B75EA}" type="sibTrans">
      <dgm:prSet/>
      <dgm:spPr>
        <a:xfrm rot="16200000">
          <a:off x="1934694" y="934757"/>
          <a:ext cx="1238097" cy="149750"/>
        </a:xfrm>
        <a:prstGeom prst="rect">
          <a:avLst/>
        </a:prstGeom>
      </dgm:spPr>
      <dgm:t>
        <a:bodyPr/>
        <a:lstStyle/>
        <a:p>
          <a:endParaRPr lang="en-US"/>
        </a:p>
      </dgm:t>
    </dgm:pt>
    <dgm:pt modelId="{F3BD2EF6-ED9B-403C-A8C6-70105538E789}">
      <dgm:prSet phldrT="[Text]" custT="1"/>
      <dgm:spPr>
        <a:xfrm>
          <a:off x="2216050" y="139491"/>
          <a:ext cx="1663898" cy="998339"/>
        </a:xfrm>
        <a:prstGeom prst="roundRect">
          <a:avLst>
            <a:gd name="adj" fmla="val 10000"/>
          </a:avLst>
        </a:prstGeom>
      </dgm:spPr>
      <dgm:t>
        <a:bodyPr/>
        <a:lstStyle/>
        <a:p>
          <a:pPr>
            <a:buNone/>
          </a:pPr>
          <a:r>
            <a:rPr lang="en-US" sz="1200" b="1">
              <a:latin typeface="Arial" panose="020B0604020202020204"/>
              <a:ea typeface="+mn-ea"/>
              <a:cs typeface="+mn-cs"/>
            </a:rPr>
            <a:t>BIVARIATE ANALYSIS</a:t>
          </a:r>
          <a:endParaRPr lang="en-US" sz="1200" b="1" dirty="0">
            <a:latin typeface="Arial" panose="020B0604020202020204"/>
            <a:ea typeface="+mn-ea"/>
            <a:cs typeface="+mn-cs"/>
          </a:endParaRPr>
        </a:p>
      </dgm:t>
    </dgm:pt>
    <dgm:pt modelId="{89059ECF-3939-468C-9824-3816D22C108C}" cxnId="{9C8BDAAE-3888-4709-BC8D-6C1A7BF370D6}" type="parTrans">
      <dgm:prSet/>
      <dgm:spPr/>
      <dgm:t>
        <a:bodyPr/>
        <a:lstStyle/>
        <a:p>
          <a:endParaRPr lang="en-US"/>
        </a:p>
      </dgm:t>
    </dgm:pt>
    <dgm:pt modelId="{4AE7A7EC-5316-4C80-968F-81E33C620919}" cxnId="{9C8BDAAE-3888-4709-BC8D-6C1A7BF370D6}" type="sibTrans">
      <dgm:prSet/>
      <dgm:spPr>
        <a:xfrm>
          <a:off x="2558656" y="310796"/>
          <a:ext cx="2203158" cy="149750"/>
        </a:xfrm>
        <a:prstGeom prst="rect">
          <a:avLst/>
        </a:prstGeom>
      </dgm:spPr>
      <dgm:t>
        <a:bodyPr/>
        <a:lstStyle/>
        <a:p>
          <a:endParaRPr lang="en-US"/>
        </a:p>
      </dgm:t>
    </dgm:pt>
    <dgm:pt modelId="{7814A9FF-2C4F-4ED9-9C4E-4E7981BA9A70}">
      <dgm:prSet phldrT="[Text]" custT="1"/>
      <dgm:spPr>
        <a:xfrm>
          <a:off x="4429035" y="139491"/>
          <a:ext cx="1663898" cy="998339"/>
        </a:xfrm>
        <a:prstGeom prst="roundRect">
          <a:avLst>
            <a:gd name="adj" fmla="val 10000"/>
          </a:avLst>
        </a:prstGeom>
      </dgm:spPr>
      <dgm:t>
        <a:bodyPr/>
        <a:lstStyle/>
        <a:p>
          <a:pPr>
            <a:buNone/>
          </a:pPr>
          <a:r>
            <a:rPr lang="en-US" sz="1200" b="1">
              <a:latin typeface="Arial" panose="020B0604020202020204"/>
              <a:ea typeface="+mn-ea"/>
              <a:cs typeface="+mn-cs"/>
            </a:rPr>
            <a:t>EDA INSIGHTS</a:t>
          </a:r>
          <a:endParaRPr lang="en-US" sz="1200" b="1" dirty="0">
            <a:latin typeface="Arial" panose="020B0604020202020204"/>
            <a:ea typeface="+mn-ea"/>
            <a:cs typeface="+mn-cs"/>
          </a:endParaRPr>
        </a:p>
      </dgm:t>
    </dgm:pt>
    <dgm:pt modelId="{EB0CEACD-93EB-4F85-8729-BFF0B6AD19F4}" cxnId="{723FDEB5-3CA6-4A3E-A80D-DAD0D15138FE}" type="parTrans">
      <dgm:prSet/>
      <dgm:spPr/>
      <dgm:t>
        <a:bodyPr/>
        <a:lstStyle/>
        <a:p>
          <a:endParaRPr lang="en-US"/>
        </a:p>
      </dgm:t>
    </dgm:pt>
    <dgm:pt modelId="{6ADD00D1-0187-4521-9BD5-7FCE2FE44717}" cxnId="{723FDEB5-3CA6-4A3E-A80D-DAD0D15138FE}" type="sibTrans">
      <dgm:prSet/>
      <dgm:spPr>
        <a:xfrm rot="5400000">
          <a:off x="4147679" y="934757"/>
          <a:ext cx="1238097" cy="149750"/>
        </a:xfrm>
        <a:prstGeom prst="rect">
          <a:avLst/>
        </a:prstGeom>
      </dgm:spPr>
      <dgm:t>
        <a:bodyPr/>
        <a:lstStyle/>
        <a:p>
          <a:endParaRPr lang="en-US"/>
        </a:p>
      </dgm:t>
    </dgm:pt>
    <dgm:pt modelId="{FD94C14B-9AD3-4717-A648-6BC7E69B384F}">
      <dgm:prSet phldrT="[Text]" custT="1"/>
      <dgm:spPr>
        <a:xfrm>
          <a:off x="4429035" y="1387415"/>
          <a:ext cx="1663898" cy="998339"/>
        </a:xfrm>
        <a:prstGeom prst="roundRect">
          <a:avLst>
            <a:gd name="adj" fmla="val 10000"/>
          </a:avLst>
        </a:prstGeom>
      </dgm:spPr>
      <dgm:t>
        <a:bodyPr/>
        <a:lstStyle/>
        <a:p>
          <a:pPr>
            <a:buNone/>
          </a:pPr>
          <a:r>
            <a:rPr lang="en-US" sz="1200" b="1">
              <a:latin typeface="Arial" panose="020B0604020202020204"/>
              <a:ea typeface="+mn-ea"/>
              <a:cs typeface="+mn-cs"/>
            </a:rPr>
            <a:t>BASELINE MODEL BUILDING</a:t>
          </a:r>
          <a:endParaRPr lang="en-US" sz="1200" b="1" dirty="0">
            <a:latin typeface="Arial" panose="020B0604020202020204"/>
            <a:ea typeface="+mn-ea"/>
            <a:cs typeface="+mn-cs"/>
          </a:endParaRPr>
        </a:p>
      </dgm:t>
    </dgm:pt>
    <dgm:pt modelId="{7B5617A3-28F2-421C-8A66-3025D2B7A549}" cxnId="{D1E952A2-BB25-4ED6-B884-04C9F72BCA38}" type="parTrans">
      <dgm:prSet/>
      <dgm:spPr/>
      <dgm:t>
        <a:bodyPr/>
        <a:lstStyle/>
        <a:p>
          <a:endParaRPr lang="en-US"/>
        </a:p>
      </dgm:t>
    </dgm:pt>
    <dgm:pt modelId="{E7D0EE05-0D3B-49AD-99EE-E1E3B03921B8}" cxnId="{D1E952A2-BB25-4ED6-B884-04C9F72BCA38}" type="sibTrans">
      <dgm:prSet/>
      <dgm:spPr>
        <a:xfrm rot="5400000">
          <a:off x="4147679" y="2182680"/>
          <a:ext cx="1238097" cy="149750"/>
        </a:xfrm>
        <a:prstGeom prst="rect">
          <a:avLst/>
        </a:prstGeom>
      </dgm:spPr>
      <dgm:t>
        <a:bodyPr/>
        <a:lstStyle/>
        <a:p>
          <a:endParaRPr lang="en-US"/>
        </a:p>
      </dgm:t>
    </dgm:pt>
    <dgm:pt modelId="{AE99A5F6-5FC4-4FB6-843D-94CF5665726C}">
      <dgm:prSet phldrT="[Text]" custT="1"/>
      <dgm:spPr>
        <a:xfrm>
          <a:off x="4429035" y="2635339"/>
          <a:ext cx="1663898" cy="998339"/>
        </a:xfrm>
        <a:prstGeom prst="roundRect">
          <a:avLst>
            <a:gd name="adj" fmla="val 10000"/>
          </a:avLst>
        </a:prstGeom>
      </dgm:spPr>
      <dgm:t>
        <a:bodyPr/>
        <a:lstStyle/>
        <a:p>
          <a:pPr>
            <a:buNone/>
          </a:pPr>
          <a:r>
            <a:rPr lang="en-US" sz="1200" b="1">
              <a:latin typeface="Arial" panose="020B0604020202020204"/>
              <a:ea typeface="+mn-ea"/>
              <a:cs typeface="+mn-cs"/>
            </a:rPr>
            <a:t>STATISTICAL FEATURE SELECTION</a:t>
          </a:r>
          <a:endParaRPr lang="en-US" sz="1200" b="1" dirty="0">
            <a:latin typeface="Arial" panose="020B0604020202020204"/>
            <a:ea typeface="+mn-ea"/>
            <a:cs typeface="+mn-cs"/>
          </a:endParaRPr>
        </a:p>
      </dgm:t>
    </dgm:pt>
    <dgm:pt modelId="{DFA7EA46-5051-49F6-B44E-AF67059E2588}" cxnId="{B2A99D9C-1F8B-4404-A6F1-1B0B965FCFEC}" type="parTrans">
      <dgm:prSet/>
      <dgm:spPr/>
      <dgm:t>
        <a:bodyPr/>
        <a:lstStyle/>
        <a:p>
          <a:endParaRPr lang="en-US"/>
        </a:p>
      </dgm:t>
    </dgm:pt>
    <dgm:pt modelId="{00CF8858-2AF8-46BC-B97E-261EC15CA180}" cxnId="{B2A99D9C-1F8B-4404-A6F1-1B0B965FCFEC}" type="sibTrans">
      <dgm:prSet/>
      <dgm:spPr/>
      <dgm:t>
        <a:bodyPr/>
        <a:lstStyle/>
        <a:p>
          <a:endParaRPr lang="en-US"/>
        </a:p>
      </dgm:t>
    </dgm:pt>
    <dgm:pt modelId="{619AD6CD-1BD5-486F-B299-48BCF5E768DF}" type="pres">
      <dgm:prSet presAssocID="{C65B6027-0F3A-4714-B19B-31D2327147BD}" presName="Name0" presStyleCnt="0">
        <dgm:presLayoutVars>
          <dgm:dir/>
          <dgm:resizeHandles/>
        </dgm:presLayoutVars>
      </dgm:prSet>
      <dgm:spPr/>
      <dgm:t>
        <a:bodyPr/>
        <a:lstStyle/>
        <a:p>
          <a:endParaRPr lang="en-IN"/>
        </a:p>
      </dgm:t>
    </dgm:pt>
    <dgm:pt modelId="{07301C27-74DF-4D1A-8366-4D06C23C225F}" type="pres">
      <dgm:prSet presAssocID="{BABC2FC1-1CED-4BFE-BAB3-62A041250037}" presName="compNode" presStyleCnt="0"/>
      <dgm:spPr/>
    </dgm:pt>
    <dgm:pt modelId="{904C3666-7182-479A-B061-08FA573E2D96}" type="pres">
      <dgm:prSet presAssocID="{BABC2FC1-1CED-4BFE-BAB3-62A041250037}" presName="dummyConnPt" presStyleCnt="0"/>
      <dgm:spPr/>
    </dgm:pt>
    <dgm:pt modelId="{86C88682-8853-48FA-B21D-8C159B12D2FF}" type="pres">
      <dgm:prSet presAssocID="{BABC2FC1-1CED-4BFE-BAB3-62A041250037}" presName="node" presStyleLbl="node1" presStyleIdx="0" presStyleCnt="9">
        <dgm:presLayoutVars>
          <dgm:bulletEnabled val="1"/>
        </dgm:presLayoutVars>
      </dgm:prSet>
      <dgm:spPr/>
      <dgm:t>
        <a:bodyPr/>
        <a:lstStyle/>
        <a:p>
          <a:endParaRPr lang="en-IN"/>
        </a:p>
      </dgm:t>
    </dgm:pt>
    <dgm:pt modelId="{D991AABB-7F3B-45B4-B6B0-F4FDC45696A5}" type="pres">
      <dgm:prSet presAssocID="{A6E9C166-0089-448B-AA53-CB501D72A6D8}" presName="sibTrans" presStyleLbl="bgSibTrans2D1" presStyleIdx="0" presStyleCnt="8" custLinFactNeighborY="2"/>
      <dgm:spPr/>
      <dgm:t>
        <a:bodyPr/>
        <a:lstStyle/>
        <a:p>
          <a:endParaRPr lang="en-IN"/>
        </a:p>
      </dgm:t>
    </dgm:pt>
    <dgm:pt modelId="{12FB0074-BF77-4888-BBE7-0D4575401166}" type="pres">
      <dgm:prSet presAssocID="{8BFA8757-8628-4F32-9959-F553BE6A1B81}" presName="compNode" presStyleCnt="0"/>
      <dgm:spPr/>
    </dgm:pt>
    <dgm:pt modelId="{E801E9ED-CB53-4A9B-BE85-DB06AC5CE2C9}" type="pres">
      <dgm:prSet presAssocID="{8BFA8757-8628-4F32-9959-F553BE6A1B81}" presName="dummyConnPt" presStyleCnt="0"/>
      <dgm:spPr/>
    </dgm:pt>
    <dgm:pt modelId="{596016C3-B797-4161-BEC9-FFEC835033D0}" type="pres">
      <dgm:prSet presAssocID="{8BFA8757-8628-4F32-9959-F553BE6A1B81}" presName="node" presStyleLbl="node1" presStyleIdx="1" presStyleCnt="9">
        <dgm:presLayoutVars>
          <dgm:bulletEnabled val="1"/>
        </dgm:presLayoutVars>
      </dgm:prSet>
      <dgm:spPr/>
      <dgm:t>
        <a:bodyPr/>
        <a:lstStyle/>
        <a:p>
          <a:endParaRPr lang="en-IN"/>
        </a:p>
      </dgm:t>
    </dgm:pt>
    <dgm:pt modelId="{1DD335F5-7A21-4D07-AB6F-B8F62D82C8BF}" type="pres">
      <dgm:prSet presAssocID="{45E808B4-32FA-446F-80E7-3E293FE9B06F}" presName="sibTrans" presStyleLbl="bgSibTrans2D1" presStyleIdx="1" presStyleCnt="8" custLinFactNeighborY="2"/>
      <dgm:spPr/>
      <dgm:t>
        <a:bodyPr/>
        <a:lstStyle/>
        <a:p>
          <a:endParaRPr lang="en-IN"/>
        </a:p>
      </dgm:t>
    </dgm:pt>
    <dgm:pt modelId="{3A58F53A-4B73-42D3-8865-C16C1FD168DC}" type="pres">
      <dgm:prSet presAssocID="{5ED848F7-2A63-455E-8D55-1B6DEFC3B2E1}" presName="compNode" presStyleCnt="0"/>
      <dgm:spPr/>
    </dgm:pt>
    <dgm:pt modelId="{2F47D7F0-D4FF-4D75-918F-B0EE2A818C95}" type="pres">
      <dgm:prSet presAssocID="{5ED848F7-2A63-455E-8D55-1B6DEFC3B2E1}" presName="dummyConnPt" presStyleCnt="0"/>
      <dgm:spPr/>
    </dgm:pt>
    <dgm:pt modelId="{0FFAFE89-A556-4B78-A9BD-74CA24C783F1}" type="pres">
      <dgm:prSet presAssocID="{5ED848F7-2A63-455E-8D55-1B6DEFC3B2E1}" presName="node" presStyleLbl="node1" presStyleIdx="2" presStyleCnt="9">
        <dgm:presLayoutVars>
          <dgm:bulletEnabled val="1"/>
        </dgm:presLayoutVars>
      </dgm:prSet>
      <dgm:spPr/>
      <dgm:t>
        <a:bodyPr/>
        <a:lstStyle/>
        <a:p>
          <a:endParaRPr lang="en-IN"/>
        </a:p>
      </dgm:t>
    </dgm:pt>
    <dgm:pt modelId="{A7FF8127-7E75-4636-A431-ED0622DEB959}" type="pres">
      <dgm:prSet presAssocID="{F10E710D-230E-49B9-A870-799BE52A77CA}" presName="sibTrans" presStyleLbl="bgSibTrans2D1" presStyleIdx="2" presStyleCnt="8" custLinFactNeighborY="1"/>
      <dgm:spPr/>
      <dgm:t>
        <a:bodyPr/>
        <a:lstStyle/>
        <a:p>
          <a:endParaRPr lang="en-IN"/>
        </a:p>
      </dgm:t>
    </dgm:pt>
    <dgm:pt modelId="{12EDC155-407C-407D-BD2E-821546119AE7}" type="pres">
      <dgm:prSet presAssocID="{FE5B1DFD-D1B1-40FE-8CEE-8024736B5CF2}" presName="compNode" presStyleCnt="0"/>
      <dgm:spPr/>
    </dgm:pt>
    <dgm:pt modelId="{5B4EE2C3-AF8E-42E9-9428-3B7EE2196911}" type="pres">
      <dgm:prSet presAssocID="{FE5B1DFD-D1B1-40FE-8CEE-8024736B5CF2}" presName="dummyConnPt" presStyleCnt="0"/>
      <dgm:spPr/>
    </dgm:pt>
    <dgm:pt modelId="{81F212EC-88CD-48B2-AC7F-35CCC9709730}" type="pres">
      <dgm:prSet presAssocID="{FE5B1DFD-D1B1-40FE-8CEE-8024736B5CF2}" presName="node" presStyleLbl="node1" presStyleIdx="3" presStyleCnt="9">
        <dgm:presLayoutVars>
          <dgm:bulletEnabled val="1"/>
        </dgm:presLayoutVars>
      </dgm:prSet>
      <dgm:spPr/>
      <dgm:t>
        <a:bodyPr/>
        <a:lstStyle/>
        <a:p>
          <a:endParaRPr lang="en-IN"/>
        </a:p>
      </dgm:t>
    </dgm:pt>
    <dgm:pt modelId="{FB024C56-3AF3-4C36-9642-3F0FC077D715}" type="pres">
      <dgm:prSet presAssocID="{C9C08C4D-C05B-4F50-AABB-6FB6B1265E55}" presName="sibTrans" presStyleLbl="bgSibTrans2D1" presStyleIdx="3" presStyleCnt="8" custLinFactNeighborY="1"/>
      <dgm:spPr/>
      <dgm:t>
        <a:bodyPr/>
        <a:lstStyle/>
        <a:p>
          <a:endParaRPr lang="en-IN"/>
        </a:p>
      </dgm:t>
    </dgm:pt>
    <dgm:pt modelId="{CAA00579-15CE-46E9-92D2-888A86B1B0B4}" type="pres">
      <dgm:prSet presAssocID="{04A378A6-3285-42A4-9043-11985F9E42A6}" presName="compNode" presStyleCnt="0"/>
      <dgm:spPr/>
    </dgm:pt>
    <dgm:pt modelId="{465ADA4E-DA9A-438D-97C1-8639C30A97F0}" type="pres">
      <dgm:prSet presAssocID="{04A378A6-3285-42A4-9043-11985F9E42A6}" presName="dummyConnPt" presStyleCnt="0"/>
      <dgm:spPr/>
    </dgm:pt>
    <dgm:pt modelId="{46F2D90B-2D7F-45DC-A6C8-5B9564DB8D74}" type="pres">
      <dgm:prSet presAssocID="{04A378A6-3285-42A4-9043-11985F9E42A6}" presName="node" presStyleLbl="node1" presStyleIdx="4" presStyleCnt="9">
        <dgm:presLayoutVars>
          <dgm:bulletEnabled val="1"/>
        </dgm:presLayoutVars>
      </dgm:prSet>
      <dgm:spPr/>
      <dgm:t>
        <a:bodyPr/>
        <a:lstStyle/>
        <a:p>
          <a:endParaRPr lang="en-IN"/>
        </a:p>
      </dgm:t>
    </dgm:pt>
    <dgm:pt modelId="{7A1F4B85-2634-433E-86DD-7BBAE581F4BE}" type="pres">
      <dgm:prSet presAssocID="{1B53AD14-15C8-4ECF-89C3-3AC3E7827E2F}" presName="sibTrans" presStyleLbl="bgSibTrans2D1" presStyleIdx="4" presStyleCnt="8" custLinFactNeighborY="1"/>
      <dgm:spPr/>
      <dgm:t>
        <a:bodyPr/>
        <a:lstStyle/>
        <a:p>
          <a:endParaRPr lang="en-IN"/>
        </a:p>
      </dgm:t>
    </dgm:pt>
    <dgm:pt modelId="{29ED9351-E55F-41B7-BDDD-BF0C43AAB218}" type="pres">
      <dgm:prSet presAssocID="{F3BD2EF6-ED9B-403C-A8C6-70105538E789}" presName="compNode" presStyleCnt="0"/>
      <dgm:spPr/>
    </dgm:pt>
    <dgm:pt modelId="{B87A61F7-B9E4-4E05-B37D-F452765D88ED}" type="pres">
      <dgm:prSet presAssocID="{F3BD2EF6-ED9B-403C-A8C6-70105538E789}" presName="dummyConnPt" presStyleCnt="0"/>
      <dgm:spPr/>
    </dgm:pt>
    <dgm:pt modelId="{84E94AD6-8AD2-42F7-8A36-717A40F5ED74}" type="pres">
      <dgm:prSet presAssocID="{F3BD2EF6-ED9B-403C-A8C6-70105538E789}" presName="node" presStyleLbl="node1" presStyleIdx="5" presStyleCnt="9">
        <dgm:presLayoutVars>
          <dgm:bulletEnabled val="1"/>
        </dgm:presLayoutVars>
      </dgm:prSet>
      <dgm:spPr/>
      <dgm:t>
        <a:bodyPr/>
        <a:lstStyle/>
        <a:p>
          <a:endParaRPr lang="en-IN"/>
        </a:p>
      </dgm:t>
    </dgm:pt>
    <dgm:pt modelId="{D7333A99-FECD-4CCF-9802-308A69949876}" type="pres">
      <dgm:prSet presAssocID="{4AE7A7EC-5316-4C80-968F-81E33C620919}" presName="sibTrans" presStyleLbl="bgSibTrans2D1" presStyleIdx="5" presStyleCnt="8" custLinFactNeighborY="1"/>
      <dgm:spPr/>
      <dgm:t>
        <a:bodyPr/>
        <a:lstStyle/>
        <a:p>
          <a:endParaRPr lang="en-IN"/>
        </a:p>
      </dgm:t>
    </dgm:pt>
    <dgm:pt modelId="{5A10C76E-9FFC-4756-BA0A-C5505F8A2374}" type="pres">
      <dgm:prSet presAssocID="{7814A9FF-2C4F-4ED9-9C4E-4E7981BA9A70}" presName="compNode" presStyleCnt="0"/>
      <dgm:spPr/>
    </dgm:pt>
    <dgm:pt modelId="{AB5040B2-D624-47FB-A53A-05203BB5B635}" type="pres">
      <dgm:prSet presAssocID="{7814A9FF-2C4F-4ED9-9C4E-4E7981BA9A70}" presName="dummyConnPt" presStyleCnt="0"/>
      <dgm:spPr/>
    </dgm:pt>
    <dgm:pt modelId="{8BEEDFEF-76F5-4CC4-AD0E-62AFCBB8F2A7}" type="pres">
      <dgm:prSet presAssocID="{7814A9FF-2C4F-4ED9-9C4E-4E7981BA9A70}" presName="node" presStyleLbl="node1" presStyleIdx="6" presStyleCnt="9">
        <dgm:presLayoutVars>
          <dgm:bulletEnabled val="1"/>
        </dgm:presLayoutVars>
      </dgm:prSet>
      <dgm:spPr/>
      <dgm:t>
        <a:bodyPr/>
        <a:lstStyle/>
        <a:p>
          <a:endParaRPr lang="en-IN"/>
        </a:p>
      </dgm:t>
    </dgm:pt>
    <dgm:pt modelId="{0006035C-583B-455F-8E16-8C8FF4F0C7A6}" type="pres">
      <dgm:prSet presAssocID="{6ADD00D1-0187-4521-9BD5-7FCE2FE44717}" presName="sibTrans" presStyleLbl="bgSibTrans2D1" presStyleIdx="6" presStyleCnt="8" custLinFactNeighborY="1"/>
      <dgm:spPr/>
      <dgm:t>
        <a:bodyPr/>
        <a:lstStyle/>
        <a:p>
          <a:endParaRPr lang="en-IN"/>
        </a:p>
      </dgm:t>
    </dgm:pt>
    <dgm:pt modelId="{E214B10D-FBD0-4DBC-A1E5-F515084D6CDD}" type="pres">
      <dgm:prSet presAssocID="{FD94C14B-9AD3-4717-A648-6BC7E69B384F}" presName="compNode" presStyleCnt="0"/>
      <dgm:spPr/>
    </dgm:pt>
    <dgm:pt modelId="{E250295B-39B2-49A1-9BCD-6A6BE08E67C3}" type="pres">
      <dgm:prSet presAssocID="{FD94C14B-9AD3-4717-A648-6BC7E69B384F}" presName="dummyConnPt" presStyleCnt="0"/>
      <dgm:spPr/>
    </dgm:pt>
    <dgm:pt modelId="{02539178-D393-4F01-9616-061AFBAE3175}" type="pres">
      <dgm:prSet presAssocID="{FD94C14B-9AD3-4717-A648-6BC7E69B384F}" presName="node" presStyleLbl="node1" presStyleIdx="7" presStyleCnt="9">
        <dgm:presLayoutVars>
          <dgm:bulletEnabled val="1"/>
        </dgm:presLayoutVars>
      </dgm:prSet>
      <dgm:spPr/>
      <dgm:t>
        <a:bodyPr/>
        <a:lstStyle/>
        <a:p>
          <a:endParaRPr lang="en-IN"/>
        </a:p>
      </dgm:t>
    </dgm:pt>
    <dgm:pt modelId="{C3320DE9-C41B-4934-854E-6342EF03DD3A}" type="pres">
      <dgm:prSet presAssocID="{E7D0EE05-0D3B-49AD-99EE-E1E3B03921B8}" presName="sibTrans" presStyleLbl="bgSibTrans2D1" presStyleIdx="7" presStyleCnt="8"/>
      <dgm:spPr/>
      <dgm:t>
        <a:bodyPr/>
        <a:lstStyle/>
        <a:p>
          <a:endParaRPr lang="en-IN"/>
        </a:p>
      </dgm:t>
    </dgm:pt>
    <dgm:pt modelId="{8309AF60-8C29-4B0D-AA17-DCE82828D036}" type="pres">
      <dgm:prSet presAssocID="{AE99A5F6-5FC4-4FB6-843D-94CF5665726C}" presName="compNode" presStyleCnt="0"/>
      <dgm:spPr/>
    </dgm:pt>
    <dgm:pt modelId="{84A7A80C-D0E5-4C57-AEBA-295FC2EB5575}" type="pres">
      <dgm:prSet presAssocID="{AE99A5F6-5FC4-4FB6-843D-94CF5665726C}" presName="dummyConnPt" presStyleCnt="0"/>
      <dgm:spPr/>
    </dgm:pt>
    <dgm:pt modelId="{66578969-0436-48F1-9B14-BB4D9D25898B}" type="pres">
      <dgm:prSet presAssocID="{AE99A5F6-5FC4-4FB6-843D-94CF5665726C}" presName="node" presStyleLbl="node1" presStyleIdx="8" presStyleCnt="9">
        <dgm:presLayoutVars>
          <dgm:bulletEnabled val="1"/>
        </dgm:presLayoutVars>
      </dgm:prSet>
      <dgm:spPr/>
      <dgm:t>
        <a:bodyPr/>
        <a:lstStyle/>
        <a:p>
          <a:endParaRPr lang="en-IN"/>
        </a:p>
      </dgm:t>
    </dgm:pt>
  </dgm:ptLst>
  <dgm:cxnLst>
    <dgm:cxn modelId="{FAF9D6EA-F236-4F60-9A3A-CB5382D0FF8E}" srcId="{C65B6027-0F3A-4714-B19B-31D2327147BD}" destId="{8BFA8757-8628-4F32-9959-F553BE6A1B81}" srcOrd="1" destOrd="0" parTransId="{54AFA67B-7292-43A3-B049-C6375B81154B}" sibTransId="{45E808B4-32FA-446F-80E7-3E293FE9B06F}"/>
    <dgm:cxn modelId="{4321F5F1-1C7A-42F0-A345-7FD3E7FCECB6}" type="presOf" srcId="{4AE7A7EC-5316-4C80-968F-81E33C620919}" destId="{D7333A99-FECD-4CCF-9802-308A69949876}" srcOrd="0" destOrd="0" presId="urn:microsoft.com/office/officeart/2005/8/layout/bProcess4"/>
    <dgm:cxn modelId="{B1F5FE9C-1783-47F5-B2CC-3277909E73F5}" type="presOf" srcId="{1B53AD14-15C8-4ECF-89C3-3AC3E7827E2F}" destId="{7A1F4B85-2634-433E-86DD-7BBAE581F4BE}" srcOrd="0" destOrd="0" presId="urn:microsoft.com/office/officeart/2005/8/layout/bProcess4"/>
    <dgm:cxn modelId="{DB506962-BF22-4AAF-A7F3-B4A933A63ECA}" type="presOf" srcId="{8BFA8757-8628-4F32-9959-F553BE6A1B81}" destId="{596016C3-B797-4161-BEC9-FFEC835033D0}" srcOrd="0" destOrd="0" presId="urn:microsoft.com/office/officeart/2005/8/layout/bProcess4"/>
    <dgm:cxn modelId="{932EDB21-A0F1-425F-B786-9EF0EA61F58F}" srcId="{C65B6027-0F3A-4714-B19B-31D2327147BD}" destId="{BABC2FC1-1CED-4BFE-BAB3-62A041250037}" srcOrd="0" destOrd="0" parTransId="{2F10BBCB-A23B-4B52-BB0A-CC5D196890DB}" sibTransId="{A6E9C166-0089-448B-AA53-CB501D72A6D8}"/>
    <dgm:cxn modelId="{0461BD79-A4BB-4A5A-B2BD-53029B953775}" type="presOf" srcId="{04A378A6-3285-42A4-9043-11985F9E42A6}" destId="{46F2D90B-2D7F-45DC-A6C8-5B9564DB8D74}" srcOrd="0" destOrd="0" presId="urn:microsoft.com/office/officeart/2005/8/layout/bProcess4"/>
    <dgm:cxn modelId="{C0974ABC-5652-403E-B4C9-2563F96295DA}" type="presOf" srcId="{F3BD2EF6-ED9B-403C-A8C6-70105538E789}" destId="{84E94AD6-8AD2-42F7-8A36-717A40F5ED74}" srcOrd="0" destOrd="0" presId="urn:microsoft.com/office/officeart/2005/8/layout/bProcess4"/>
    <dgm:cxn modelId="{BF0C0F60-04D0-4BE3-ADCB-FD4A324737F0}" type="presOf" srcId="{C65B6027-0F3A-4714-B19B-31D2327147BD}" destId="{619AD6CD-1BD5-486F-B299-48BCF5E768DF}" srcOrd="0" destOrd="0" presId="urn:microsoft.com/office/officeart/2005/8/layout/bProcess4"/>
    <dgm:cxn modelId="{6D0471DB-14EE-47C2-982D-374EA1CDD772}" type="presOf" srcId="{6ADD00D1-0187-4521-9BD5-7FCE2FE44717}" destId="{0006035C-583B-455F-8E16-8C8FF4F0C7A6}" srcOrd="0" destOrd="0" presId="urn:microsoft.com/office/officeart/2005/8/layout/bProcess4"/>
    <dgm:cxn modelId="{8092A557-04B4-479B-B0E9-D2D39710D3C5}" type="presOf" srcId="{FD94C14B-9AD3-4717-A648-6BC7E69B384F}" destId="{02539178-D393-4F01-9616-061AFBAE3175}" srcOrd="0" destOrd="0" presId="urn:microsoft.com/office/officeart/2005/8/layout/bProcess4"/>
    <dgm:cxn modelId="{67DA8DA8-9FAF-41DA-89D2-DE2C13A56166}" type="presOf" srcId="{C9C08C4D-C05B-4F50-AABB-6FB6B1265E55}" destId="{FB024C56-3AF3-4C36-9642-3F0FC077D715}" srcOrd="0" destOrd="0" presId="urn:microsoft.com/office/officeart/2005/8/layout/bProcess4"/>
    <dgm:cxn modelId="{723FDEB5-3CA6-4A3E-A80D-DAD0D15138FE}" srcId="{C65B6027-0F3A-4714-B19B-31D2327147BD}" destId="{7814A9FF-2C4F-4ED9-9C4E-4E7981BA9A70}" srcOrd="6" destOrd="0" parTransId="{EB0CEACD-93EB-4F85-8729-BFF0B6AD19F4}" sibTransId="{6ADD00D1-0187-4521-9BD5-7FCE2FE44717}"/>
    <dgm:cxn modelId="{23B4A8AA-68DF-400A-BB8F-F3508D049267}" srcId="{C65B6027-0F3A-4714-B19B-31D2327147BD}" destId="{5ED848F7-2A63-455E-8D55-1B6DEFC3B2E1}" srcOrd="2" destOrd="0" parTransId="{46CED999-E03E-4E3D-BDB8-322FD725CA56}" sibTransId="{F10E710D-230E-49B9-A870-799BE52A77CA}"/>
    <dgm:cxn modelId="{B2A99D9C-1F8B-4404-A6F1-1B0B965FCFEC}" srcId="{C65B6027-0F3A-4714-B19B-31D2327147BD}" destId="{AE99A5F6-5FC4-4FB6-843D-94CF5665726C}" srcOrd="8" destOrd="0" parTransId="{DFA7EA46-5051-49F6-B44E-AF67059E2588}" sibTransId="{00CF8858-2AF8-46BC-B97E-261EC15CA180}"/>
    <dgm:cxn modelId="{800228E9-8045-4709-A054-1F1CFAAA8DBE}" type="presOf" srcId="{7814A9FF-2C4F-4ED9-9C4E-4E7981BA9A70}" destId="{8BEEDFEF-76F5-4CC4-AD0E-62AFCBB8F2A7}" srcOrd="0" destOrd="0" presId="urn:microsoft.com/office/officeart/2005/8/layout/bProcess4"/>
    <dgm:cxn modelId="{CAF1B808-6A41-4190-8B1F-D3237058DF66}" type="presOf" srcId="{A6E9C166-0089-448B-AA53-CB501D72A6D8}" destId="{D991AABB-7F3B-45B4-B6B0-F4FDC45696A5}" srcOrd="0" destOrd="0" presId="urn:microsoft.com/office/officeart/2005/8/layout/bProcess4"/>
    <dgm:cxn modelId="{30BAF4AB-D6C0-47CF-90C6-9E6D5D00BD86}" srcId="{C65B6027-0F3A-4714-B19B-31D2327147BD}" destId="{FE5B1DFD-D1B1-40FE-8CEE-8024736B5CF2}" srcOrd="3" destOrd="0" parTransId="{D815B2D6-EB27-4E14-80DB-B1A4FBF452C3}" sibTransId="{C9C08C4D-C05B-4F50-AABB-6FB6B1265E55}"/>
    <dgm:cxn modelId="{E564B40B-99F8-4C4E-9879-FC3AB02AE7F4}" type="presOf" srcId="{FE5B1DFD-D1B1-40FE-8CEE-8024736B5CF2}" destId="{81F212EC-88CD-48B2-AC7F-35CCC9709730}" srcOrd="0" destOrd="0" presId="urn:microsoft.com/office/officeart/2005/8/layout/bProcess4"/>
    <dgm:cxn modelId="{BA85E53E-C23C-4717-8B03-A078EAC8E031}" type="presOf" srcId="{E7D0EE05-0D3B-49AD-99EE-E1E3B03921B8}" destId="{C3320DE9-C41B-4934-854E-6342EF03DD3A}" srcOrd="0" destOrd="0" presId="urn:microsoft.com/office/officeart/2005/8/layout/bProcess4"/>
    <dgm:cxn modelId="{4DC6C601-8BC8-4BFD-A1BE-53F6B40B75EA}" srcId="{C65B6027-0F3A-4714-B19B-31D2327147BD}" destId="{04A378A6-3285-42A4-9043-11985F9E42A6}" srcOrd="4" destOrd="0" parTransId="{2D8A296F-89D2-4CAE-8176-FE8322EF9281}" sibTransId="{1B53AD14-15C8-4ECF-89C3-3AC3E7827E2F}"/>
    <dgm:cxn modelId="{713FD85B-74F7-4F37-A280-EDB017E83A0D}" type="presOf" srcId="{5ED848F7-2A63-455E-8D55-1B6DEFC3B2E1}" destId="{0FFAFE89-A556-4B78-A9BD-74CA24C783F1}" srcOrd="0" destOrd="0" presId="urn:microsoft.com/office/officeart/2005/8/layout/bProcess4"/>
    <dgm:cxn modelId="{40155563-5432-4482-ADC8-27DCCAF8EE65}" type="presOf" srcId="{45E808B4-32FA-446F-80E7-3E293FE9B06F}" destId="{1DD335F5-7A21-4D07-AB6F-B8F62D82C8BF}" srcOrd="0" destOrd="0" presId="urn:microsoft.com/office/officeart/2005/8/layout/bProcess4"/>
    <dgm:cxn modelId="{BAE42A0B-2E46-4FFE-B5F2-20CA634D48CC}" type="presOf" srcId="{F10E710D-230E-49B9-A870-799BE52A77CA}" destId="{A7FF8127-7E75-4636-A431-ED0622DEB959}" srcOrd="0" destOrd="0" presId="urn:microsoft.com/office/officeart/2005/8/layout/bProcess4"/>
    <dgm:cxn modelId="{D1E952A2-BB25-4ED6-B884-04C9F72BCA38}" srcId="{C65B6027-0F3A-4714-B19B-31D2327147BD}" destId="{FD94C14B-9AD3-4717-A648-6BC7E69B384F}" srcOrd="7" destOrd="0" parTransId="{7B5617A3-28F2-421C-8A66-3025D2B7A549}" sibTransId="{E7D0EE05-0D3B-49AD-99EE-E1E3B03921B8}"/>
    <dgm:cxn modelId="{9C8BDAAE-3888-4709-BC8D-6C1A7BF370D6}" srcId="{C65B6027-0F3A-4714-B19B-31D2327147BD}" destId="{F3BD2EF6-ED9B-403C-A8C6-70105538E789}" srcOrd="5" destOrd="0" parTransId="{89059ECF-3939-468C-9824-3816D22C108C}" sibTransId="{4AE7A7EC-5316-4C80-968F-81E33C620919}"/>
    <dgm:cxn modelId="{261347F0-69CB-41E1-B2C7-0895BE12E257}" type="presOf" srcId="{AE99A5F6-5FC4-4FB6-843D-94CF5665726C}" destId="{66578969-0436-48F1-9B14-BB4D9D25898B}" srcOrd="0" destOrd="0" presId="urn:microsoft.com/office/officeart/2005/8/layout/bProcess4"/>
    <dgm:cxn modelId="{2C7C039C-EE6D-435F-B914-798B6B724B95}" type="presOf" srcId="{BABC2FC1-1CED-4BFE-BAB3-62A041250037}" destId="{86C88682-8853-48FA-B21D-8C159B12D2FF}" srcOrd="0" destOrd="0" presId="urn:microsoft.com/office/officeart/2005/8/layout/bProcess4"/>
    <dgm:cxn modelId="{24B3C6AD-1EB3-4425-8AC2-13FFFFE4E69D}" type="presParOf" srcId="{619AD6CD-1BD5-486F-B299-48BCF5E768DF}" destId="{07301C27-74DF-4D1A-8366-4D06C23C225F}" srcOrd="0" destOrd="0" presId="urn:microsoft.com/office/officeart/2005/8/layout/bProcess4"/>
    <dgm:cxn modelId="{F0BCAD9C-A8E1-4950-ACA2-9653CF6D4625}" type="presParOf" srcId="{07301C27-74DF-4D1A-8366-4D06C23C225F}" destId="{904C3666-7182-479A-B061-08FA573E2D96}" srcOrd="0" destOrd="0" presId="urn:microsoft.com/office/officeart/2005/8/layout/bProcess4"/>
    <dgm:cxn modelId="{2D5F90CA-1995-4638-BF64-3100BE9346FF}" type="presParOf" srcId="{07301C27-74DF-4D1A-8366-4D06C23C225F}" destId="{86C88682-8853-48FA-B21D-8C159B12D2FF}" srcOrd="1" destOrd="0" presId="urn:microsoft.com/office/officeart/2005/8/layout/bProcess4"/>
    <dgm:cxn modelId="{E14D45AA-AB12-4205-AC0E-C583A9FD167C}" type="presParOf" srcId="{619AD6CD-1BD5-486F-B299-48BCF5E768DF}" destId="{D991AABB-7F3B-45B4-B6B0-F4FDC45696A5}" srcOrd="1" destOrd="0" presId="urn:microsoft.com/office/officeart/2005/8/layout/bProcess4"/>
    <dgm:cxn modelId="{C83D0FB6-CD84-418A-9F09-210FEAB4410A}" type="presParOf" srcId="{619AD6CD-1BD5-486F-B299-48BCF5E768DF}" destId="{12FB0074-BF77-4888-BBE7-0D4575401166}" srcOrd="2" destOrd="0" presId="urn:microsoft.com/office/officeart/2005/8/layout/bProcess4"/>
    <dgm:cxn modelId="{0C4E9B27-F559-4068-82B1-81FE9A25F74A}" type="presParOf" srcId="{12FB0074-BF77-4888-BBE7-0D4575401166}" destId="{E801E9ED-CB53-4A9B-BE85-DB06AC5CE2C9}" srcOrd="0" destOrd="0" presId="urn:microsoft.com/office/officeart/2005/8/layout/bProcess4"/>
    <dgm:cxn modelId="{A3EF4E0E-958B-482D-97C7-9ACC7E2650E2}" type="presParOf" srcId="{12FB0074-BF77-4888-BBE7-0D4575401166}" destId="{596016C3-B797-4161-BEC9-FFEC835033D0}" srcOrd="1" destOrd="0" presId="urn:microsoft.com/office/officeart/2005/8/layout/bProcess4"/>
    <dgm:cxn modelId="{7291EAD9-5FB6-4002-8957-0C440CC0F7BC}" type="presParOf" srcId="{619AD6CD-1BD5-486F-B299-48BCF5E768DF}" destId="{1DD335F5-7A21-4D07-AB6F-B8F62D82C8BF}" srcOrd="3" destOrd="0" presId="urn:microsoft.com/office/officeart/2005/8/layout/bProcess4"/>
    <dgm:cxn modelId="{53FBC57A-49DA-4751-BF41-24C787ABB974}" type="presParOf" srcId="{619AD6CD-1BD5-486F-B299-48BCF5E768DF}" destId="{3A58F53A-4B73-42D3-8865-C16C1FD168DC}" srcOrd="4" destOrd="0" presId="urn:microsoft.com/office/officeart/2005/8/layout/bProcess4"/>
    <dgm:cxn modelId="{255B2F94-27E7-4B6F-B46D-88913442501D}" type="presParOf" srcId="{3A58F53A-4B73-42D3-8865-C16C1FD168DC}" destId="{2F47D7F0-D4FF-4D75-918F-B0EE2A818C95}" srcOrd="0" destOrd="0" presId="urn:microsoft.com/office/officeart/2005/8/layout/bProcess4"/>
    <dgm:cxn modelId="{3747FA37-18FA-4623-A050-192503A19F06}" type="presParOf" srcId="{3A58F53A-4B73-42D3-8865-C16C1FD168DC}" destId="{0FFAFE89-A556-4B78-A9BD-74CA24C783F1}" srcOrd="1" destOrd="0" presId="urn:microsoft.com/office/officeart/2005/8/layout/bProcess4"/>
    <dgm:cxn modelId="{D540F383-7B15-4CF9-9F51-D123CC2156FD}" type="presParOf" srcId="{619AD6CD-1BD5-486F-B299-48BCF5E768DF}" destId="{A7FF8127-7E75-4636-A431-ED0622DEB959}" srcOrd="5" destOrd="0" presId="urn:microsoft.com/office/officeart/2005/8/layout/bProcess4"/>
    <dgm:cxn modelId="{76B185EA-7846-46AC-9B88-13F8DA29C139}" type="presParOf" srcId="{619AD6CD-1BD5-486F-B299-48BCF5E768DF}" destId="{12EDC155-407C-407D-BD2E-821546119AE7}" srcOrd="6" destOrd="0" presId="urn:microsoft.com/office/officeart/2005/8/layout/bProcess4"/>
    <dgm:cxn modelId="{A6509C43-4D0F-4ED3-902A-0432D1A12397}" type="presParOf" srcId="{12EDC155-407C-407D-BD2E-821546119AE7}" destId="{5B4EE2C3-AF8E-42E9-9428-3B7EE2196911}" srcOrd="0" destOrd="0" presId="urn:microsoft.com/office/officeart/2005/8/layout/bProcess4"/>
    <dgm:cxn modelId="{E53429AD-6389-449F-8D40-47EA51E7A048}" type="presParOf" srcId="{12EDC155-407C-407D-BD2E-821546119AE7}" destId="{81F212EC-88CD-48B2-AC7F-35CCC9709730}" srcOrd="1" destOrd="0" presId="urn:microsoft.com/office/officeart/2005/8/layout/bProcess4"/>
    <dgm:cxn modelId="{A147B1B2-9C16-4E23-B2E3-8AEE18FAF09C}" type="presParOf" srcId="{619AD6CD-1BD5-486F-B299-48BCF5E768DF}" destId="{FB024C56-3AF3-4C36-9642-3F0FC077D715}" srcOrd="7" destOrd="0" presId="urn:microsoft.com/office/officeart/2005/8/layout/bProcess4"/>
    <dgm:cxn modelId="{DA11E12F-FF03-44B7-83FD-D3323FF83E19}" type="presParOf" srcId="{619AD6CD-1BD5-486F-B299-48BCF5E768DF}" destId="{CAA00579-15CE-46E9-92D2-888A86B1B0B4}" srcOrd="8" destOrd="0" presId="urn:microsoft.com/office/officeart/2005/8/layout/bProcess4"/>
    <dgm:cxn modelId="{0CA1FE5C-AE53-4869-A93D-FA75A30805CB}" type="presParOf" srcId="{CAA00579-15CE-46E9-92D2-888A86B1B0B4}" destId="{465ADA4E-DA9A-438D-97C1-8639C30A97F0}" srcOrd="0" destOrd="0" presId="urn:microsoft.com/office/officeart/2005/8/layout/bProcess4"/>
    <dgm:cxn modelId="{23F39D89-F3DB-4E94-906D-5AB771693ABA}" type="presParOf" srcId="{CAA00579-15CE-46E9-92D2-888A86B1B0B4}" destId="{46F2D90B-2D7F-45DC-A6C8-5B9564DB8D74}" srcOrd="1" destOrd="0" presId="urn:microsoft.com/office/officeart/2005/8/layout/bProcess4"/>
    <dgm:cxn modelId="{B8647FEE-04C5-443B-AE87-4FB968430F9C}" type="presParOf" srcId="{619AD6CD-1BD5-486F-B299-48BCF5E768DF}" destId="{7A1F4B85-2634-433E-86DD-7BBAE581F4BE}" srcOrd="9" destOrd="0" presId="urn:microsoft.com/office/officeart/2005/8/layout/bProcess4"/>
    <dgm:cxn modelId="{283F97A7-7220-46E5-BB72-FE6203B30BB4}" type="presParOf" srcId="{619AD6CD-1BD5-486F-B299-48BCF5E768DF}" destId="{29ED9351-E55F-41B7-BDDD-BF0C43AAB218}" srcOrd="10" destOrd="0" presId="urn:microsoft.com/office/officeart/2005/8/layout/bProcess4"/>
    <dgm:cxn modelId="{F6C2A3F5-08B6-44CE-A7EB-702DAABC609D}" type="presParOf" srcId="{29ED9351-E55F-41B7-BDDD-BF0C43AAB218}" destId="{B87A61F7-B9E4-4E05-B37D-F452765D88ED}" srcOrd="0" destOrd="0" presId="urn:microsoft.com/office/officeart/2005/8/layout/bProcess4"/>
    <dgm:cxn modelId="{B53EA020-C464-4B25-AA30-E204048F2E63}" type="presParOf" srcId="{29ED9351-E55F-41B7-BDDD-BF0C43AAB218}" destId="{84E94AD6-8AD2-42F7-8A36-717A40F5ED74}" srcOrd="1" destOrd="0" presId="urn:microsoft.com/office/officeart/2005/8/layout/bProcess4"/>
    <dgm:cxn modelId="{6D492072-8C31-4EAB-A237-5F1F00642E11}" type="presParOf" srcId="{619AD6CD-1BD5-486F-B299-48BCF5E768DF}" destId="{D7333A99-FECD-4CCF-9802-308A69949876}" srcOrd="11" destOrd="0" presId="urn:microsoft.com/office/officeart/2005/8/layout/bProcess4"/>
    <dgm:cxn modelId="{A88CD48E-647B-44CA-A503-ABEF98D4A7D1}" type="presParOf" srcId="{619AD6CD-1BD5-486F-B299-48BCF5E768DF}" destId="{5A10C76E-9FFC-4756-BA0A-C5505F8A2374}" srcOrd="12" destOrd="0" presId="urn:microsoft.com/office/officeart/2005/8/layout/bProcess4"/>
    <dgm:cxn modelId="{D5458B73-D7BE-441B-BCD7-185D714AE2D0}" type="presParOf" srcId="{5A10C76E-9FFC-4756-BA0A-C5505F8A2374}" destId="{AB5040B2-D624-47FB-A53A-05203BB5B635}" srcOrd="0" destOrd="0" presId="urn:microsoft.com/office/officeart/2005/8/layout/bProcess4"/>
    <dgm:cxn modelId="{9063B552-1C19-4FCE-B34C-7F98CF0216EB}" type="presParOf" srcId="{5A10C76E-9FFC-4756-BA0A-C5505F8A2374}" destId="{8BEEDFEF-76F5-4CC4-AD0E-62AFCBB8F2A7}" srcOrd="1" destOrd="0" presId="urn:microsoft.com/office/officeart/2005/8/layout/bProcess4"/>
    <dgm:cxn modelId="{B85D8BFC-4B60-4E14-8A05-33AE68BB3BCC}" type="presParOf" srcId="{619AD6CD-1BD5-486F-B299-48BCF5E768DF}" destId="{0006035C-583B-455F-8E16-8C8FF4F0C7A6}" srcOrd="13" destOrd="0" presId="urn:microsoft.com/office/officeart/2005/8/layout/bProcess4"/>
    <dgm:cxn modelId="{507C17A8-FC9A-466D-82CB-7203A32419F5}" type="presParOf" srcId="{619AD6CD-1BD5-486F-B299-48BCF5E768DF}" destId="{E214B10D-FBD0-4DBC-A1E5-F515084D6CDD}" srcOrd="14" destOrd="0" presId="urn:microsoft.com/office/officeart/2005/8/layout/bProcess4"/>
    <dgm:cxn modelId="{358C2DC5-D107-44A0-9819-1A9BF56DAD50}" type="presParOf" srcId="{E214B10D-FBD0-4DBC-A1E5-F515084D6CDD}" destId="{E250295B-39B2-49A1-9BCD-6A6BE08E67C3}" srcOrd="0" destOrd="0" presId="urn:microsoft.com/office/officeart/2005/8/layout/bProcess4"/>
    <dgm:cxn modelId="{2DF2AA06-7C70-417B-BE51-387F88D887FC}" type="presParOf" srcId="{E214B10D-FBD0-4DBC-A1E5-F515084D6CDD}" destId="{02539178-D393-4F01-9616-061AFBAE3175}" srcOrd="1" destOrd="0" presId="urn:microsoft.com/office/officeart/2005/8/layout/bProcess4"/>
    <dgm:cxn modelId="{5C8CB03D-DDAC-4642-BA81-175A76BBDCF1}" type="presParOf" srcId="{619AD6CD-1BD5-486F-B299-48BCF5E768DF}" destId="{C3320DE9-C41B-4934-854E-6342EF03DD3A}" srcOrd="15" destOrd="0" presId="urn:microsoft.com/office/officeart/2005/8/layout/bProcess4"/>
    <dgm:cxn modelId="{D6503907-13B9-475D-A6F4-E743FEFA71A1}" type="presParOf" srcId="{619AD6CD-1BD5-486F-B299-48BCF5E768DF}" destId="{8309AF60-8C29-4B0D-AA17-DCE82828D036}" srcOrd="16" destOrd="0" presId="urn:microsoft.com/office/officeart/2005/8/layout/bProcess4"/>
    <dgm:cxn modelId="{0D89C6EA-2681-44F1-AF11-29207439EC90}" type="presParOf" srcId="{8309AF60-8C29-4B0D-AA17-DCE82828D036}" destId="{84A7A80C-D0E5-4C57-AEBA-295FC2EB5575}" srcOrd="0" destOrd="0" presId="urn:microsoft.com/office/officeart/2005/8/layout/bProcess4"/>
    <dgm:cxn modelId="{109E2BF4-5DEC-4A0C-AAF1-1CDFD0D926D0}" type="presParOf" srcId="{8309AF60-8C29-4B0D-AA17-DCE82828D036}" destId="{66578969-0436-48F1-9B14-BB4D9D25898B}" srcOrd="1" destOrd="0" presId="urn:microsoft.com/office/officeart/2005/8/layout/b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1AABB-7F3B-45B4-B6B0-F4FDC45696A5}">
      <dsp:nvSpPr>
        <dsp:cNvPr id="0" name=""/>
        <dsp:cNvSpPr/>
      </dsp:nvSpPr>
      <dsp:spPr>
        <a:xfrm rot="5400000">
          <a:off x="-278290" y="934759"/>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C88682-8853-48FA-B21D-8C159B12D2FF}">
      <dsp:nvSpPr>
        <dsp:cNvPr id="0" name=""/>
        <dsp:cNvSpPr/>
      </dsp:nvSpPr>
      <dsp:spPr>
        <a:xfrm>
          <a:off x="3065" y="139491"/>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DATA SAMPLE EXTRACTION	</a:t>
          </a:r>
          <a:endParaRPr lang="en-US" sz="1200" b="1" kern="1200" dirty="0">
            <a:latin typeface="Arial"/>
            <a:ea typeface="+mn-ea"/>
            <a:cs typeface="+mn-cs"/>
          </a:endParaRPr>
        </a:p>
      </dsp:txBody>
      <dsp:txXfrm>
        <a:off x="32305" y="168731"/>
        <a:ext cx="1605418" cy="939859"/>
      </dsp:txXfrm>
    </dsp:sp>
    <dsp:sp modelId="{1DD335F5-7A21-4D07-AB6F-B8F62D82C8BF}">
      <dsp:nvSpPr>
        <dsp:cNvPr id="0" name=""/>
        <dsp:cNvSpPr/>
      </dsp:nvSpPr>
      <dsp:spPr>
        <a:xfrm rot="5400000">
          <a:off x="-278290" y="2182683"/>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016C3-B797-4161-BEC9-FFEC835033D0}">
      <dsp:nvSpPr>
        <dsp:cNvPr id="0" name=""/>
        <dsp:cNvSpPr/>
      </dsp:nvSpPr>
      <dsp:spPr>
        <a:xfrm>
          <a:off x="3065" y="1387415"/>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UNIVARIATE ANALYSIS</a:t>
          </a:r>
          <a:endParaRPr lang="en-US" sz="1200" b="1" kern="1200" dirty="0">
            <a:latin typeface="Arial"/>
            <a:ea typeface="+mn-ea"/>
            <a:cs typeface="+mn-cs"/>
          </a:endParaRPr>
        </a:p>
      </dsp:txBody>
      <dsp:txXfrm>
        <a:off x="32305" y="1416655"/>
        <a:ext cx="1605418" cy="939859"/>
      </dsp:txXfrm>
    </dsp:sp>
    <dsp:sp modelId="{A7FF8127-7E75-4636-A431-ED0622DEB959}">
      <dsp:nvSpPr>
        <dsp:cNvPr id="0" name=""/>
        <dsp:cNvSpPr/>
      </dsp:nvSpPr>
      <dsp:spPr>
        <a:xfrm>
          <a:off x="345671" y="2806643"/>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FAFE89-A556-4B78-A9BD-74CA24C783F1}">
      <dsp:nvSpPr>
        <dsp:cNvPr id="0" name=""/>
        <dsp:cNvSpPr/>
      </dsp:nvSpPr>
      <dsp:spPr>
        <a:xfrm>
          <a:off x="3065" y="2635339"/>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DROPPING</a:t>
          </a:r>
          <a:r>
            <a:rPr lang="en-US" sz="1200" b="1" kern="1200" baseline="0">
              <a:latin typeface="Arial"/>
              <a:ea typeface="+mn-ea"/>
              <a:cs typeface="+mn-cs"/>
            </a:rPr>
            <a:t> INSIGNIFICANT VARIABLES</a:t>
          </a:r>
          <a:endParaRPr lang="en-US" sz="1200" b="1" kern="1200" dirty="0">
            <a:latin typeface="Arial"/>
            <a:ea typeface="+mn-ea"/>
            <a:cs typeface="+mn-cs"/>
          </a:endParaRPr>
        </a:p>
      </dsp:txBody>
      <dsp:txXfrm>
        <a:off x="32305" y="2664579"/>
        <a:ext cx="1605418" cy="939859"/>
      </dsp:txXfrm>
    </dsp:sp>
    <dsp:sp modelId="{FB024C56-3AF3-4C36-9642-3F0FC077D715}">
      <dsp:nvSpPr>
        <dsp:cNvPr id="0" name=""/>
        <dsp:cNvSpPr/>
      </dsp:nvSpPr>
      <dsp:spPr>
        <a:xfrm rot="16200000">
          <a:off x="1934694" y="218268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F212EC-88CD-48B2-AC7F-35CCC9709730}">
      <dsp:nvSpPr>
        <dsp:cNvPr id="0" name=""/>
        <dsp:cNvSpPr/>
      </dsp:nvSpPr>
      <dsp:spPr>
        <a:xfrm>
          <a:off x="2216050" y="2635339"/>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MISSING VALUE TREATMENT</a:t>
          </a:r>
          <a:endParaRPr lang="en-US" sz="1200" b="1" kern="1200" dirty="0">
            <a:latin typeface="Arial"/>
            <a:ea typeface="+mn-ea"/>
            <a:cs typeface="+mn-cs"/>
          </a:endParaRPr>
        </a:p>
      </dsp:txBody>
      <dsp:txXfrm>
        <a:off x="2245290" y="2664579"/>
        <a:ext cx="1605418" cy="939859"/>
      </dsp:txXfrm>
    </dsp:sp>
    <dsp:sp modelId="{7A1F4B85-2634-433E-86DD-7BBAE581F4BE}">
      <dsp:nvSpPr>
        <dsp:cNvPr id="0" name=""/>
        <dsp:cNvSpPr/>
      </dsp:nvSpPr>
      <dsp:spPr>
        <a:xfrm rot="16200000">
          <a:off x="1934694" y="934757"/>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2D90B-2D7F-45DC-A6C8-5B9564DB8D74}">
      <dsp:nvSpPr>
        <dsp:cNvPr id="0" name=""/>
        <dsp:cNvSpPr/>
      </dsp:nvSpPr>
      <dsp:spPr>
        <a:xfrm>
          <a:off x="2216050" y="1387415"/>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OUTLIER TREATMENT</a:t>
          </a:r>
          <a:endParaRPr lang="en-US" sz="1200" b="1" kern="1200" dirty="0">
            <a:latin typeface="Arial"/>
            <a:ea typeface="+mn-ea"/>
            <a:cs typeface="+mn-cs"/>
          </a:endParaRPr>
        </a:p>
      </dsp:txBody>
      <dsp:txXfrm>
        <a:off x="2245290" y="1416655"/>
        <a:ext cx="1605418" cy="939859"/>
      </dsp:txXfrm>
    </dsp:sp>
    <dsp:sp modelId="{D7333A99-FECD-4CCF-9802-308A69949876}">
      <dsp:nvSpPr>
        <dsp:cNvPr id="0" name=""/>
        <dsp:cNvSpPr/>
      </dsp:nvSpPr>
      <dsp:spPr>
        <a:xfrm>
          <a:off x="2558656" y="310796"/>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E94AD6-8AD2-42F7-8A36-717A40F5ED74}">
      <dsp:nvSpPr>
        <dsp:cNvPr id="0" name=""/>
        <dsp:cNvSpPr/>
      </dsp:nvSpPr>
      <dsp:spPr>
        <a:xfrm>
          <a:off x="2216050" y="139491"/>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BIVARIATE ANALYSIS</a:t>
          </a:r>
          <a:endParaRPr lang="en-US" sz="1200" b="1" kern="1200" dirty="0">
            <a:latin typeface="Arial"/>
            <a:ea typeface="+mn-ea"/>
            <a:cs typeface="+mn-cs"/>
          </a:endParaRPr>
        </a:p>
      </dsp:txBody>
      <dsp:txXfrm>
        <a:off x="2245290" y="168731"/>
        <a:ext cx="1605418" cy="939859"/>
      </dsp:txXfrm>
    </dsp:sp>
    <dsp:sp modelId="{0006035C-583B-455F-8E16-8C8FF4F0C7A6}">
      <dsp:nvSpPr>
        <dsp:cNvPr id="0" name=""/>
        <dsp:cNvSpPr/>
      </dsp:nvSpPr>
      <dsp:spPr>
        <a:xfrm rot="5400000">
          <a:off x="4147679" y="934757"/>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EEDFEF-76F5-4CC4-AD0E-62AFCBB8F2A7}">
      <dsp:nvSpPr>
        <dsp:cNvPr id="0" name=""/>
        <dsp:cNvSpPr/>
      </dsp:nvSpPr>
      <dsp:spPr>
        <a:xfrm>
          <a:off x="4429035" y="139491"/>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EDA INSIGHTS</a:t>
          </a:r>
          <a:endParaRPr lang="en-US" sz="1200" b="1" kern="1200" dirty="0">
            <a:latin typeface="Arial"/>
            <a:ea typeface="+mn-ea"/>
            <a:cs typeface="+mn-cs"/>
          </a:endParaRPr>
        </a:p>
      </dsp:txBody>
      <dsp:txXfrm>
        <a:off x="4458275" y="168731"/>
        <a:ext cx="1605418" cy="939859"/>
      </dsp:txXfrm>
    </dsp:sp>
    <dsp:sp modelId="{C3320DE9-C41B-4934-854E-6342EF03DD3A}">
      <dsp:nvSpPr>
        <dsp:cNvPr id="0" name=""/>
        <dsp:cNvSpPr/>
      </dsp:nvSpPr>
      <dsp:spPr>
        <a:xfrm rot="5400000">
          <a:off x="4147679" y="2182680"/>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539178-D393-4F01-9616-061AFBAE3175}">
      <dsp:nvSpPr>
        <dsp:cNvPr id="0" name=""/>
        <dsp:cNvSpPr/>
      </dsp:nvSpPr>
      <dsp:spPr>
        <a:xfrm>
          <a:off x="4429035" y="1387415"/>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BASELINE MODEL BUILDING</a:t>
          </a:r>
          <a:endParaRPr lang="en-US" sz="1200" b="1" kern="1200" dirty="0">
            <a:latin typeface="Arial"/>
            <a:ea typeface="+mn-ea"/>
            <a:cs typeface="+mn-cs"/>
          </a:endParaRPr>
        </a:p>
      </dsp:txBody>
      <dsp:txXfrm>
        <a:off x="4458275" y="1416655"/>
        <a:ext cx="1605418" cy="939859"/>
      </dsp:txXfrm>
    </dsp:sp>
    <dsp:sp modelId="{66578969-0436-48F1-9B14-BB4D9D25898B}">
      <dsp:nvSpPr>
        <dsp:cNvPr id="0" name=""/>
        <dsp:cNvSpPr/>
      </dsp:nvSpPr>
      <dsp:spPr>
        <a:xfrm>
          <a:off x="4429035" y="2635339"/>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US" sz="1200" b="1" kern="1200">
              <a:latin typeface="Arial"/>
              <a:ea typeface="+mn-ea"/>
              <a:cs typeface="+mn-cs"/>
            </a:rPr>
            <a:t>STATISTICAL FEATURE SELECTION</a:t>
          </a:r>
          <a:endParaRPr lang="en-US" sz="1200" b="1" kern="1200" dirty="0">
            <a:latin typeface="Arial"/>
            <a:ea typeface="+mn-ea"/>
            <a:cs typeface="+mn-cs"/>
          </a:endParaRPr>
        </a:p>
      </dsp:txBody>
      <dsp:txXfrm>
        <a:off x="4458275" y="2664579"/>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1pPr>
            <a:lvl2pPr marL="914400" lvl="1"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2pPr>
            <a:lvl3pPr marL="1371600" lvl="2"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3pPr>
            <a:lvl4pPr marL="1828800" lvl="3"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4pPr>
            <a:lvl5pPr marL="2286000" lvl="4"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5pPr>
            <a:lvl6pPr marL="2743200" lvl="5"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6pPr>
            <a:lvl7pPr marL="3200400" lvl="6"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7pPr>
            <a:lvl8pPr marL="3657600" lvl="7" indent="-419100" algn="ctr" rtl="0">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8pPr>
            <a:lvl9pPr marL="4114800" lvl="8" indent="-419100" algn="ctr">
              <a:spcBef>
                <a:spcPts val="0"/>
              </a:spcBef>
              <a:spcAft>
                <a:spcPts val="0"/>
              </a:spcAft>
              <a:buSzPts val="3000"/>
              <a:buFont typeface="Titillium Web ExtraLight" panose="00000500000000000000"/>
              <a:buChar char="■"/>
              <a:defRPr sz="3000">
                <a:latin typeface="Titillium Web ExtraLight" panose="00000500000000000000"/>
                <a:ea typeface="Titillium Web ExtraLight" panose="00000500000000000000"/>
                <a:cs typeface="Titillium Web ExtraLight" panose="00000500000000000000"/>
                <a:sym typeface="Titillium Web ExtraLight" panose="00000500000000000000"/>
              </a:defRPr>
            </a:lvl9pPr>
          </a:lstStyle>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1pPr>
            <a:lvl2pPr lvl="1">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2pPr>
            <a:lvl3pPr lvl="2">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3pPr>
            <a:lvl4pPr lvl="3">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4pPr>
            <a:lvl5pPr lvl="4">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5pPr>
            <a:lvl6pPr lvl="5">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6pPr>
            <a:lvl7pPr lvl="6">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7pPr>
            <a:lvl8pPr lvl="7">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8pPr>
            <a:lvl9pPr lvl="8">
              <a:spcBef>
                <a:spcPts val="0"/>
              </a:spcBef>
              <a:spcAft>
                <a:spcPts val="0"/>
              </a:spcAft>
              <a:buClr>
                <a:schemeClr val="lt1"/>
              </a:buClr>
              <a:buSzPts val="3000"/>
              <a:buFont typeface="Titillium Web ExtraLight" panose="00000500000000000000"/>
              <a:buNone/>
              <a:defRPr sz="3000">
                <a:solidFill>
                  <a:schemeClr val="lt1"/>
                </a:solidFill>
                <a:latin typeface="Titillium Web ExtraLight" panose="00000500000000000000"/>
                <a:ea typeface="Titillium Web ExtraLight" panose="00000500000000000000"/>
                <a:cs typeface="Titillium Web ExtraLight" panose="00000500000000000000"/>
                <a:sym typeface="Titillium Web ExtraLight" panose="00000500000000000000"/>
              </a:defRPr>
            </a:lvl9pPr>
          </a:lstStyle>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1pPr>
            <a:lvl2pPr marL="914400" lvl="1"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2pPr>
            <a:lvl3pPr marL="1371600" lvl="2"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3pPr>
            <a:lvl4pPr marL="1828800" lvl="3"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4pPr>
            <a:lvl5pPr marL="2286000" lvl="4"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5pPr>
            <a:lvl6pPr marL="2743200" lvl="5"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6pPr>
            <a:lvl7pPr marL="3200400" lvl="6"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7pPr>
            <a:lvl8pPr marL="3657600" lvl="7"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8pPr>
            <a:lvl9pPr marL="4114800" lvl="8" indent="-381000">
              <a:spcBef>
                <a:spcPts val="0"/>
              </a:spcBef>
              <a:spcAft>
                <a:spcPts val="0"/>
              </a:spcAft>
              <a:buClr>
                <a:srgbClr val="6E86B6"/>
              </a:buClr>
              <a:buSzPts val="2400"/>
              <a:buFont typeface="Titillium Web" panose="00000500000000000000"/>
              <a:buChar char="■"/>
              <a:defRPr sz="2400">
                <a:solidFill>
                  <a:srgbClr val="FFFFFF"/>
                </a:solidFill>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1pPr>
            <a:lvl2pPr lvl="1"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2pPr>
            <a:lvl3pPr lvl="2"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3pPr>
            <a:lvl4pPr lvl="3"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4pPr>
            <a:lvl5pPr lvl="4"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5pPr>
            <a:lvl6pPr lvl="5"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6pPr>
            <a:lvl7pPr lvl="6"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7pPr>
            <a:lvl8pPr lvl="7"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8pPr>
            <a:lvl9pPr lvl="8" algn="ctr">
              <a:buNone/>
              <a:defRPr>
                <a:solidFill>
                  <a:srgbClr val="FFFFFF"/>
                </a:solidFill>
                <a:latin typeface="Titillium Web" panose="00000500000000000000"/>
                <a:ea typeface="Titillium Web" panose="00000500000000000000"/>
                <a:cs typeface="Titillium Web" panose="00000500000000000000"/>
                <a:sym typeface="Titillium Web" panose="0000050000000000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97536" y="0"/>
            <a:ext cx="8900160" cy="5010912"/>
          </a:xfrm>
          <a:prstGeom prst="rect">
            <a:avLst/>
          </a:prstGeom>
        </p:spPr>
        <p:txBody>
          <a:bodyPr spcFirstLastPara="1" wrap="square" lIns="91425" tIns="91425" rIns="91425" bIns="91425" anchor="t" anchorCtr="0">
            <a:noAutofit/>
          </a:bodyPr>
          <a:lstStyle/>
          <a:p>
            <a:pPr marL="165100" indent="0">
              <a:lnSpc>
                <a:spcPct val="150000"/>
              </a:lnSpc>
              <a:spcAft>
                <a:spcPts val="600"/>
              </a:spcAft>
              <a:buNone/>
              <a:tabLst>
                <a:tab pos="5581015" algn="r"/>
              </a:tabLst>
            </a:pPr>
            <a:r>
              <a:rPr lang="en-US" sz="3600" b="1" dirty="0">
                <a:latin typeface="Share Tech" panose="020B0604020202020204" charset="0"/>
                <a:ea typeface="Times New Roman" panose="02020603050405020304" pitchFamily="18" charset="0"/>
              </a:rPr>
              <a:t>LENDING</a:t>
            </a:r>
            <a:r>
              <a:rPr lang="en-US" sz="2000" b="1" dirty="0">
                <a:latin typeface="Share Tech" panose="020B0604020202020204" charset="0"/>
                <a:ea typeface="Times New Roman" panose="02020603050405020304" pitchFamily="18" charset="0"/>
              </a:rPr>
              <a:t> </a:t>
            </a:r>
            <a:r>
              <a:rPr lang="en-US" sz="3600" b="1" dirty="0">
                <a:latin typeface="Share Tech" panose="020B0604020202020204" charset="0"/>
                <a:ea typeface="Times New Roman" panose="02020603050405020304" pitchFamily="18" charset="0"/>
              </a:rPr>
              <a:t>CLUB LOAN DATASETS</a:t>
            </a:r>
            <a:br>
              <a:rPr lang="en-US" sz="3600" b="1" dirty="0">
                <a:latin typeface="Share Tech" panose="020B0604020202020204" charset="0"/>
                <a:ea typeface="Times New Roman" panose="02020603050405020304" pitchFamily="18" charset="0"/>
              </a:rPr>
            </a:br>
            <a:br>
              <a:rPr lang="en-US" sz="6000" b="1" dirty="0">
                <a:effectLst/>
                <a:latin typeface="Share Tech" panose="020B0604020202020204" charset="0"/>
                <a:ea typeface="Times New Roman" panose="02020603050405020304" pitchFamily="18" charset="0"/>
              </a:rPr>
            </a:br>
            <a:r>
              <a:rPr lang="en-US" sz="1600" b="1" dirty="0">
                <a:effectLst/>
                <a:latin typeface="Maven Pro" panose="020B0604020202020204" charset="0"/>
                <a:ea typeface="Times New Roman" panose="02020603050405020304" pitchFamily="18" charset="0"/>
              </a:rPr>
              <a:t>BATCH:</a:t>
            </a:r>
            <a:r>
              <a:rPr lang="en-US" sz="1600" dirty="0">
                <a:effectLst/>
                <a:latin typeface="Maven Pro" panose="020B0604020202020204" charset="0"/>
                <a:ea typeface="Times New Roman" panose="02020603050405020304" pitchFamily="18" charset="0"/>
              </a:rPr>
              <a:t>                                                       </a:t>
            </a:r>
            <a:r>
              <a:rPr lang="en-US" sz="1600" b="1" dirty="0">
                <a:latin typeface="Maven Pro" panose="020B0604020202020204" charset="0"/>
                <a:ea typeface="Times New Roman" panose="02020603050405020304" pitchFamily="18" charset="0"/>
                <a:cs typeface="Times New Roman" panose="02020603050405020304" pitchFamily="18" charset="0"/>
              </a:rPr>
              <a:t>UNDER THE ESTEEMED GUIDANCE OF:</a:t>
            </a:r>
            <a:r>
              <a:rPr lang="en-US" sz="1600" b="1" baseline="-25000" dirty="0">
                <a:latin typeface="Maven Pro" panose="020B0604020202020204" charset="0"/>
                <a:ea typeface="Calibri" panose="020F0502020204030204" pitchFamily="34" charset="0"/>
                <a:cs typeface="Times New Roman" panose="02020603050405020304" pitchFamily="18" charset="0"/>
              </a:rPr>
              <a:t> </a:t>
            </a:r>
            <a:br>
              <a:rPr lang="en-US" sz="1600" dirty="0">
                <a:effectLst/>
                <a:latin typeface="Maven Pro" panose="020B0604020202020204" charset="0"/>
                <a:ea typeface="Times New Roman" panose="02020603050405020304" pitchFamily="18" charset="0"/>
                <a:cs typeface="Times New Roman" panose="02020603050405020304" pitchFamily="18" charset="0"/>
              </a:rPr>
            </a:br>
            <a:r>
              <a:rPr lang="en-US" sz="1600" dirty="0">
                <a:effectLst/>
                <a:latin typeface="Maven Pro" panose="020B0604020202020204" charset="0"/>
                <a:ea typeface="Times New Roman" panose="02020603050405020304" pitchFamily="18" charset="0"/>
              </a:rPr>
              <a:t>DSE-FT JAN-21 HYD                                                       Srikar Muppidi</a:t>
            </a:r>
            <a:br>
              <a:rPr lang="en-US" sz="1600" i="1" dirty="0">
                <a:effectLst/>
                <a:latin typeface="Maven Pro" panose="020B0604020202020204" charset="0"/>
                <a:ea typeface="Times New Roman" panose="02020603050405020304" pitchFamily="18" charset="0"/>
              </a:rPr>
            </a:br>
            <a:r>
              <a:rPr lang="en-US" sz="1600" b="1" dirty="0">
                <a:latin typeface="Maven Pro" panose="020B0604020202020204" charset="0"/>
                <a:ea typeface="Times New Roman" panose="02020603050405020304" pitchFamily="18" charset="0"/>
              </a:rPr>
              <a:t>PRESENTED</a:t>
            </a:r>
            <a:r>
              <a:rPr lang="en-US" sz="1600" b="1" dirty="0">
                <a:effectLst/>
                <a:latin typeface="Maven Pro" panose="020B0604020202020204" charset="0"/>
                <a:ea typeface="Times New Roman" panose="02020603050405020304" pitchFamily="18" charset="0"/>
              </a:rPr>
              <a:t> BY :</a:t>
            </a:r>
            <a:br>
              <a:rPr lang="en-IN" sz="1600" b="1" dirty="0">
                <a:effectLst/>
                <a:latin typeface="Maven Pro" panose="020B0604020202020204" charset="0"/>
                <a:ea typeface="Calibri" panose="020F0502020204030204" pitchFamily="34" charset="0"/>
              </a:rPr>
            </a:br>
            <a:r>
              <a:rPr lang="en-US" sz="1600" dirty="0">
                <a:effectLst/>
                <a:latin typeface="Maven Pro" panose="020B0604020202020204" charset="0"/>
                <a:ea typeface="Times New Roman" panose="02020603050405020304" pitchFamily="18" charset="0"/>
              </a:rPr>
              <a:t>Gundluru Venkat </a:t>
            </a:r>
            <a:r>
              <a:rPr lang="en-US" sz="1600" dirty="0" err="1">
                <a:effectLst/>
                <a:latin typeface="Maven Pro" panose="020B0604020202020204" charset="0"/>
                <a:ea typeface="Times New Roman" panose="02020603050405020304" pitchFamily="18" charset="0"/>
              </a:rPr>
              <a:t>Ritish</a:t>
            </a:r>
            <a:br>
              <a:rPr lang="en-IN" sz="1600" dirty="0">
                <a:effectLst/>
                <a:latin typeface="Maven Pro" panose="020B0604020202020204" charset="0"/>
                <a:ea typeface="Calibri" panose="020F0502020204030204" pitchFamily="34" charset="0"/>
              </a:rPr>
            </a:br>
            <a:r>
              <a:rPr lang="en-US" sz="1600" dirty="0" err="1">
                <a:effectLst/>
                <a:latin typeface="Maven Pro" panose="020B0604020202020204" charset="0"/>
                <a:ea typeface="Times New Roman" panose="02020603050405020304" pitchFamily="18" charset="0"/>
              </a:rPr>
              <a:t>Harshitha</a:t>
            </a:r>
            <a:r>
              <a:rPr lang="en-US" sz="1600" dirty="0">
                <a:effectLst/>
                <a:latin typeface="Maven Pro" panose="020B0604020202020204" charset="0"/>
                <a:ea typeface="Times New Roman" panose="02020603050405020304" pitchFamily="18" charset="0"/>
              </a:rPr>
              <a:t> </a:t>
            </a:r>
            <a:r>
              <a:rPr lang="en-US" sz="1600" dirty="0" err="1">
                <a:effectLst/>
                <a:latin typeface="Maven Pro" panose="020B0604020202020204" charset="0"/>
                <a:ea typeface="Times New Roman" panose="02020603050405020304" pitchFamily="18" charset="0"/>
              </a:rPr>
              <a:t>Mor</a:t>
            </a:r>
            <a:br>
              <a:rPr lang="en-IN" sz="1600" dirty="0">
                <a:effectLst/>
                <a:latin typeface="Maven Pro" panose="020B0604020202020204" charset="0"/>
                <a:ea typeface="Calibri" panose="020F0502020204030204" pitchFamily="34" charset="0"/>
              </a:rPr>
            </a:br>
            <a:r>
              <a:rPr lang="en-US" sz="1600" dirty="0">
                <a:effectLst/>
                <a:latin typeface="Maven Pro" panose="020B0604020202020204" charset="0"/>
                <a:ea typeface="Times New Roman" panose="02020603050405020304" pitchFamily="18" charset="0"/>
              </a:rPr>
              <a:t>Madanu Vinith Xavier</a:t>
            </a:r>
            <a:br>
              <a:rPr lang="en-IN" sz="1600" dirty="0">
                <a:effectLst/>
                <a:latin typeface="Maven Pro" panose="020B0604020202020204" charset="0"/>
                <a:ea typeface="Calibri" panose="020F0502020204030204" pitchFamily="34" charset="0"/>
              </a:rPr>
            </a:br>
            <a:r>
              <a:rPr lang="en-US" sz="1600" dirty="0" err="1">
                <a:effectLst/>
                <a:latin typeface="Maven Pro" panose="020B0604020202020204" charset="0"/>
                <a:ea typeface="Times New Roman" panose="02020603050405020304" pitchFamily="18" charset="0"/>
              </a:rPr>
              <a:t>Veenadhari</a:t>
            </a:r>
            <a:r>
              <a:rPr lang="en-US" sz="1600" dirty="0">
                <a:effectLst/>
                <a:latin typeface="Maven Pro" panose="020B0604020202020204" charset="0"/>
                <a:ea typeface="Times New Roman" panose="02020603050405020304" pitchFamily="18" charset="0"/>
              </a:rPr>
              <a:t> </a:t>
            </a:r>
            <a:r>
              <a:rPr lang="en-US" sz="1600" dirty="0" err="1">
                <a:effectLst/>
                <a:latin typeface="Maven Pro" panose="020B0604020202020204" charset="0"/>
                <a:ea typeface="Times New Roman" panose="02020603050405020304" pitchFamily="18" charset="0"/>
              </a:rPr>
              <a:t>Beeravelli</a:t>
            </a:r>
            <a:br>
              <a:rPr lang="en-IN" sz="1600" dirty="0">
                <a:effectLst/>
                <a:latin typeface="Maven Pro" panose="020B0604020202020204" charset="0"/>
                <a:ea typeface="Calibri" panose="020F0502020204030204" pitchFamily="34" charset="0"/>
              </a:rPr>
            </a:br>
            <a:endParaRPr sz="1600" dirty="0"/>
          </a:p>
        </p:txBody>
      </p:sp>
      <p:pic>
        <p:nvPicPr>
          <p:cNvPr id="4" name="Picture 3"/>
          <p:cNvPicPr/>
          <p:nvPr/>
        </p:nvPicPr>
        <p:blipFill rotWithShape="1">
          <a:blip r:embed="rId1" cstate="print">
            <a:extLst>
              <a:ext uri="{28A0092B-C50C-407E-A947-70E740481C1C}">
                <a14:useLocalDpi xmlns:a14="http://schemas.microsoft.com/office/drawing/2010/main" val="0"/>
              </a:ext>
            </a:extLst>
          </a:blip>
          <a:srcRect l="2999" t="26698" r="3250" b="25459"/>
          <a:stretch>
            <a:fillRect/>
          </a:stretch>
        </p:blipFill>
        <p:spPr>
          <a:xfrm>
            <a:off x="4791740" y="3175589"/>
            <a:ext cx="2658139" cy="864783"/>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9478" y="241004"/>
            <a:ext cx="3643423" cy="2250557"/>
          </a:xfrm>
          <a:prstGeom prst="rect">
            <a:avLst/>
          </a:prstGeom>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AutoNum type="arabicPeriod"/>
            </a:pPr>
            <a:r>
              <a:rPr lang="en-US" dirty="0"/>
              <a:t>Income and payment plan based features.</a:t>
            </a:r>
            <a:endParaRPr lang="en-US" dirty="0"/>
          </a:p>
          <a:p>
            <a:pPr algn="ctr"/>
            <a:r>
              <a:rPr lang="en-US" dirty="0"/>
              <a:t>dti,annual_inc,int_rate…</a:t>
            </a:r>
            <a:endParaRPr lang="en-US" dirty="0"/>
          </a:p>
          <a:p>
            <a:pPr algn="ctr"/>
            <a:r>
              <a:rPr lang="en-US" dirty="0"/>
              <a:t>[12 features ]</a:t>
            </a:r>
            <a:endParaRPr lang="en-US" dirty="0"/>
          </a:p>
        </p:txBody>
      </p:sp>
      <p:sp>
        <p:nvSpPr>
          <p:cNvPr id="11" name="Rectangle 10"/>
          <p:cNvSpPr/>
          <p:nvPr/>
        </p:nvSpPr>
        <p:spPr>
          <a:xfrm>
            <a:off x="4972492" y="241004"/>
            <a:ext cx="3643423" cy="22505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 Financial accounts based</a:t>
            </a:r>
            <a:endParaRPr lang="en-US" dirty="0"/>
          </a:p>
          <a:p>
            <a:pPr algn="ctr"/>
            <a:r>
              <a:rPr lang="en-US" dirty="0" err="1"/>
              <a:t>open_acc</a:t>
            </a:r>
            <a:r>
              <a:rPr lang="en-US" dirty="0"/>
              <a:t>, </a:t>
            </a:r>
            <a:r>
              <a:rPr lang="en-US" dirty="0" err="1"/>
              <a:t>total_acc</a:t>
            </a:r>
            <a:r>
              <a:rPr lang="en-US" dirty="0"/>
              <a:t>, earliest_cr_line,open_acc_6m…</a:t>
            </a:r>
            <a:endParaRPr lang="en-US" dirty="0"/>
          </a:p>
          <a:p>
            <a:pPr algn="ctr"/>
            <a:r>
              <a:rPr lang="en-IN" dirty="0"/>
              <a:t>[28 Features]</a:t>
            </a:r>
            <a:endParaRPr lang="en-IN" dirty="0"/>
          </a:p>
        </p:txBody>
      </p:sp>
      <p:sp>
        <p:nvSpPr>
          <p:cNvPr id="12" name="Rectangle 11"/>
          <p:cNvSpPr/>
          <p:nvPr/>
        </p:nvSpPr>
        <p:spPr>
          <a:xfrm>
            <a:off x="439477" y="2725480"/>
            <a:ext cx="3643423" cy="22505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3. Balances and credit limit based data/features</a:t>
            </a:r>
            <a:endParaRPr lang="en-US" dirty="0"/>
          </a:p>
          <a:p>
            <a:pPr algn="ctr"/>
            <a:r>
              <a:rPr lang="en-US" dirty="0" err="1"/>
              <a:t>revol_bal</a:t>
            </a:r>
            <a:r>
              <a:rPr lang="en-US" dirty="0"/>
              <a:t>, </a:t>
            </a:r>
            <a:r>
              <a:rPr lang="en-US" dirty="0" err="1"/>
              <a:t>tot_cur_bal</a:t>
            </a:r>
            <a:r>
              <a:rPr lang="en-US" dirty="0"/>
              <a:t>, </a:t>
            </a:r>
            <a:r>
              <a:rPr lang="en-US" dirty="0" err="1"/>
              <a:t>tot_coll_amt</a:t>
            </a:r>
            <a:r>
              <a:rPr lang="en-US" dirty="0"/>
              <a:t>, </a:t>
            </a:r>
            <a:r>
              <a:rPr lang="en-US" dirty="0" err="1"/>
              <a:t>total_bal_il</a:t>
            </a:r>
            <a:r>
              <a:rPr lang="en-US" dirty="0"/>
              <a:t>…</a:t>
            </a:r>
            <a:endParaRPr lang="en-US" dirty="0"/>
          </a:p>
          <a:p>
            <a:pPr algn="ctr"/>
            <a:r>
              <a:rPr lang="en-US" dirty="0"/>
              <a:t>[ 15 Features]</a:t>
            </a:r>
            <a:endParaRPr lang="en-US" dirty="0"/>
          </a:p>
          <a:p>
            <a:pPr algn="ctr"/>
            <a:endParaRPr lang="en-US" dirty="0"/>
          </a:p>
          <a:p>
            <a:pPr algn="ctr"/>
            <a:endParaRPr lang="en-US" dirty="0"/>
          </a:p>
        </p:txBody>
      </p:sp>
      <p:sp>
        <p:nvSpPr>
          <p:cNvPr id="13" name="Rectangle 12"/>
          <p:cNvSpPr/>
          <p:nvPr/>
        </p:nvSpPr>
        <p:spPr>
          <a:xfrm>
            <a:off x="4972492" y="2725479"/>
            <a:ext cx="3643423" cy="22505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 Bankruptcies, public records and delinquencies</a:t>
            </a:r>
            <a:endParaRPr lang="en-US" dirty="0"/>
          </a:p>
          <a:p>
            <a:pPr algn="ctr"/>
            <a:r>
              <a:rPr lang="en-US" dirty="0"/>
              <a:t>delinq_2yrs, </a:t>
            </a:r>
            <a:r>
              <a:rPr lang="en-US" dirty="0" err="1"/>
              <a:t>pub_rec</a:t>
            </a:r>
            <a:r>
              <a:rPr lang="en-US" dirty="0"/>
              <a:t>, </a:t>
            </a:r>
            <a:r>
              <a:rPr lang="en-US" dirty="0" err="1"/>
              <a:t>pub_rec_bankruptcies</a:t>
            </a:r>
            <a:r>
              <a:rPr lang="en-US" dirty="0"/>
              <a:t>, </a:t>
            </a:r>
            <a:r>
              <a:rPr lang="en-US" dirty="0" err="1"/>
              <a:t>pct_tl_nvr_dlq</a:t>
            </a:r>
            <a:r>
              <a:rPr lang="en-US" dirty="0"/>
              <a:t>…</a:t>
            </a:r>
            <a:endParaRPr lang="en-US" dirty="0"/>
          </a:p>
          <a:p>
            <a:pPr algn="ctr"/>
            <a:r>
              <a:rPr lang="en-US" dirty="0"/>
              <a:t>[4 Features]</a:t>
            </a:r>
            <a:endParaRPr lang="en-US" dirty="0"/>
          </a:p>
        </p:txBody>
      </p:sp>
      <p:sp>
        <p:nvSpPr>
          <p:cNvPr id="14" name="Rectangle 13"/>
          <p:cNvSpPr/>
          <p:nvPr/>
        </p:nvSpPr>
        <p:spPr>
          <a:xfrm>
            <a:off x="3055088" y="1666155"/>
            <a:ext cx="2555360" cy="15037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 Financial inquiries</a:t>
            </a:r>
            <a:br>
              <a:rPr lang="en-US" dirty="0"/>
            </a:br>
            <a:r>
              <a:rPr lang="en-US" dirty="0" err="1"/>
              <a:t>inq_fi</a:t>
            </a:r>
            <a:r>
              <a:rPr lang="en-US" dirty="0"/>
              <a:t>, inq_last_12m, </a:t>
            </a:r>
            <a:r>
              <a:rPr lang="en-US" dirty="0" err="1"/>
              <a:t>mths_since_recent_inq</a:t>
            </a:r>
            <a:r>
              <a:rPr lang="en-US" dirty="0"/>
              <a:t>,</a:t>
            </a:r>
            <a:endParaRPr lang="en-US" dirty="0"/>
          </a:p>
          <a:p>
            <a:pPr algn="ctr"/>
            <a:r>
              <a:rPr lang="en-US" dirty="0" err="1"/>
              <a:t>intial_list_status</a:t>
            </a:r>
            <a:r>
              <a:rPr lang="en-US" dirty="0"/>
              <a:t>…</a:t>
            </a:r>
            <a:endParaRPr lang="en-US" dirty="0"/>
          </a:p>
          <a:p>
            <a:pPr algn="ctr"/>
            <a:r>
              <a:rPr lang="en-US" dirty="0"/>
              <a:t>[4 Features ]</a:t>
            </a:r>
            <a:endParaRPr lang="en-US" dirty="0"/>
          </a:p>
          <a:p>
            <a:pPr algn="ctr"/>
            <a:endParaRPr lang="en-US"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00" name="Text Box 99"/>
          <p:cNvSpPr txBox="1"/>
          <p:nvPr/>
        </p:nvSpPr>
        <p:spPr>
          <a:xfrm>
            <a:off x="467360" y="394017"/>
            <a:ext cx="5080000" cy="521970"/>
          </a:xfrm>
          <a:prstGeom prst="rect">
            <a:avLst/>
          </a:prstGeom>
          <a:noFill/>
          <a:ln w="9525">
            <a:noFill/>
          </a:ln>
        </p:spPr>
        <p:txBody>
          <a:bodyPr>
            <a:spAutoFit/>
          </a:bodyPr>
          <a:lstStyle/>
          <a:p>
            <a:pPr marL="0" indent="0"/>
            <a:r>
              <a:rPr lang="en-US" sz="2800" b="1">
                <a:solidFill>
                  <a:schemeClr val="bg1"/>
                </a:solidFill>
                <a:latin typeface="Times New Roman" panose="02020603050405020304" pitchFamily="18" charset="0"/>
              </a:rPr>
              <a:t>Dropping of columns</a:t>
            </a:r>
            <a:endParaRPr lang="en-US" sz="2800" b="1">
              <a:solidFill>
                <a:schemeClr val="bg1"/>
              </a:solidFill>
              <a:latin typeface="Times New Roman" panose="02020603050405020304" pitchFamily="18" charset="0"/>
            </a:endParaRPr>
          </a:p>
        </p:txBody>
      </p:sp>
      <p:sp>
        <p:nvSpPr>
          <p:cNvPr id="5" name="Text Box 4"/>
          <p:cNvSpPr txBox="1"/>
          <p:nvPr/>
        </p:nvSpPr>
        <p:spPr>
          <a:xfrm>
            <a:off x="395605" y="915670"/>
            <a:ext cx="7008495" cy="2030095"/>
          </a:xfrm>
          <a:prstGeom prst="rect">
            <a:avLst/>
          </a:prstGeom>
          <a:noFill/>
        </p:spPr>
        <p:txBody>
          <a:bodyPr wrap="square" rtlCol="0">
            <a:spAutoFit/>
          </a:bodyPr>
          <a:lstStyle/>
          <a:p>
            <a:r>
              <a:rPr lang="en-US">
                <a:solidFill>
                  <a:schemeClr val="bg1">
                    <a:lumMod val="95000"/>
                  </a:schemeClr>
                </a:solidFill>
              </a:rPr>
              <a:t>While performing the initial Data Cleaning process of the variables, below are the reasons that have been narrowed down for dropping the features:</a:t>
            </a:r>
            <a:endParaRPr lang="en-US">
              <a:solidFill>
                <a:schemeClr val="bg1">
                  <a:lumMod val="95000"/>
                </a:schemeClr>
              </a:solidFill>
            </a:endParaRPr>
          </a:p>
          <a:p>
            <a:r>
              <a:rPr lang="en-US">
                <a:solidFill>
                  <a:schemeClr val="bg1">
                    <a:lumMod val="95000"/>
                  </a:schemeClr>
                </a:solidFill>
              </a:rPr>
              <a:t>1.A very low variation among the classes of the variable (Eg: pymnt_plan)</a:t>
            </a:r>
            <a:endParaRPr lang="en-US">
              <a:solidFill>
                <a:schemeClr val="bg1">
                  <a:lumMod val="95000"/>
                </a:schemeClr>
              </a:solidFill>
            </a:endParaRPr>
          </a:p>
          <a:p>
            <a:r>
              <a:rPr lang="en-US">
                <a:solidFill>
                  <a:schemeClr val="bg1">
                    <a:lumMod val="95000"/>
                  </a:schemeClr>
                </a:solidFill>
              </a:rPr>
              <a:t>2.High percentage of missing values (Range Chosen: 85-100%) (Eg: num_tl_30dpd, hardship_flag)</a:t>
            </a:r>
            <a:endParaRPr lang="en-US">
              <a:solidFill>
                <a:schemeClr val="bg1">
                  <a:lumMod val="95000"/>
                </a:schemeClr>
              </a:solidFill>
            </a:endParaRPr>
          </a:p>
          <a:p>
            <a:r>
              <a:rPr lang="en-US">
                <a:solidFill>
                  <a:schemeClr val="bg1">
                    <a:lumMod val="95000"/>
                  </a:schemeClr>
                </a:solidFill>
              </a:rPr>
              <a:t>3.Columns with repetitive information (Eg: funded_amnt)</a:t>
            </a:r>
            <a:endParaRPr lang="en-US">
              <a:solidFill>
                <a:schemeClr val="bg1">
                  <a:lumMod val="95000"/>
                </a:schemeClr>
              </a:solidFill>
            </a:endParaRPr>
          </a:p>
          <a:p>
            <a:r>
              <a:rPr lang="en-US">
                <a:solidFill>
                  <a:schemeClr val="bg1">
                    <a:lumMod val="95000"/>
                  </a:schemeClr>
                </a:solidFill>
              </a:rPr>
              <a:t>4.Low contribution to target variable from a business perspective,(Eg:policy_code)</a:t>
            </a:r>
            <a:endParaRPr lang="en-US">
              <a:solidFill>
                <a:schemeClr val="bg1">
                  <a:lumMod val="95000"/>
                </a:schemeClr>
              </a:solidFill>
            </a:endParaRPr>
          </a:p>
          <a:p>
            <a:r>
              <a:rPr lang="en-US">
                <a:solidFill>
                  <a:schemeClr val="bg1">
                    <a:lumMod val="95000"/>
                  </a:schemeClr>
                </a:solidFill>
              </a:rPr>
              <a:t>Due to the huge number of attributes we have divided all the attributes into the following categories</a:t>
            </a:r>
            <a:endParaRPr lang="en-US">
              <a:solidFill>
                <a:schemeClr val="bg1">
                  <a:lumMod val="95000"/>
                </a:schemeClr>
              </a:solidFill>
            </a:endParaRPr>
          </a:p>
        </p:txBody>
      </p:sp>
      <p:pic>
        <p:nvPicPr>
          <p:cNvPr id="10" name="Picture 6"/>
          <p:cNvPicPr>
            <a:picLocks noChangeAspect="1"/>
          </p:cNvPicPr>
          <p:nvPr/>
        </p:nvPicPr>
        <p:blipFill>
          <a:blip r:embed="rId1"/>
          <a:stretch>
            <a:fillRect/>
          </a:stretch>
        </p:blipFill>
        <p:spPr>
          <a:xfrm>
            <a:off x="4787900" y="2787650"/>
            <a:ext cx="3573780" cy="2230120"/>
          </a:xfrm>
          <a:prstGeom prst="rect">
            <a:avLst/>
          </a:prstGeom>
          <a:noFill/>
          <a:ln>
            <a:noFill/>
          </a:ln>
        </p:spPr>
      </p:pic>
      <p:pic>
        <p:nvPicPr>
          <p:cNvPr id="6" name="Picture 5"/>
          <p:cNvPicPr>
            <a:picLocks noChangeAspect="1"/>
          </p:cNvPicPr>
          <p:nvPr/>
        </p:nvPicPr>
        <p:blipFill>
          <a:blip r:embed="rId2"/>
          <a:stretch>
            <a:fillRect/>
          </a:stretch>
        </p:blipFill>
        <p:spPr>
          <a:xfrm>
            <a:off x="971550" y="3220085"/>
            <a:ext cx="2714625" cy="1644650"/>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100" name="Text Box 99"/>
          <p:cNvSpPr txBox="1"/>
          <p:nvPr/>
        </p:nvSpPr>
        <p:spPr>
          <a:xfrm>
            <a:off x="179705" y="267335"/>
            <a:ext cx="4427220" cy="521970"/>
          </a:xfrm>
          <a:prstGeom prst="rect">
            <a:avLst/>
          </a:prstGeom>
          <a:noFill/>
          <a:ln w="9525">
            <a:noFill/>
          </a:ln>
        </p:spPr>
        <p:txBody>
          <a:bodyPr wrap="square">
            <a:spAutoFit/>
          </a:bodyPr>
          <a:lstStyle/>
          <a:p>
            <a:pPr marL="0" indent="0"/>
            <a:r>
              <a:rPr lang="en-US" sz="2800" b="1">
                <a:solidFill>
                  <a:schemeClr val="bg1"/>
                </a:solidFill>
                <a:latin typeface="Times New Roman" panose="02020603050405020304" pitchFamily="18" charset="0"/>
              </a:rPr>
              <a:t>Missing Value Treatment</a:t>
            </a:r>
            <a:endParaRPr lang="en-US" sz="2800" b="1">
              <a:solidFill>
                <a:schemeClr val="bg1"/>
              </a:solidFill>
              <a:latin typeface="Times New Roman" panose="02020603050405020304" pitchFamily="18" charset="0"/>
            </a:endParaRPr>
          </a:p>
        </p:txBody>
      </p:sp>
      <p:sp>
        <p:nvSpPr>
          <p:cNvPr id="3" name="Text Box 2"/>
          <p:cNvSpPr txBox="1"/>
          <p:nvPr/>
        </p:nvSpPr>
        <p:spPr>
          <a:xfrm>
            <a:off x="251460" y="1203325"/>
            <a:ext cx="4302125" cy="2031325"/>
          </a:xfrm>
          <a:prstGeom prst="rect">
            <a:avLst/>
          </a:prstGeom>
          <a:noFill/>
          <a:ln w="9525">
            <a:noFill/>
          </a:ln>
        </p:spPr>
        <p:txBody>
          <a:bodyPr wrap="square">
            <a:spAutoFit/>
          </a:bodyPr>
          <a:lstStyle/>
          <a:p>
            <a:pPr marL="0" indent="0"/>
            <a:r>
              <a:rPr lang="en-US" sz="1800" dirty="0">
                <a:solidFill>
                  <a:schemeClr val="bg1"/>
                </a:solidFill>
                <a:latin typeface="Times New Roman" panose="02020603050405020304" pitchFamily="18" charset="0"/>
              </a:rPr>
              <a:t>From the above graph we can infer that there are 13 variables for which has to be treated for missing values. For the base model preparation we imputed the missing values based on the skewness of the data with mean, median(numerical) and mode(categorical</a:t>
            </a:r>
            <a:r>
              <a:rPr lang="en-US" sz="1800">
                <a:solidFill>
                  <a:schemeClr val="bg1"/>
                </a:solidFill>
                <a:latin typeface="Times New Roman" panose="02020603050405020304" pitchFamily="18" charset="0"/>
              </a:rPr>
              <a:t>). </a:t>
            </a:r>
            <a:endParaRPr lang="en-US" sz="1800">
              <a:solidFill>
                <a:schemeClr val="bg1"/>
              </a:solidFill>
              <a:latin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4787900" y="1143000"/>
            <a:ext cx="4076700" cy="285750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100" name="Text Box 99"/>
          <p:cNvSpPr txBox="1"/>
          <p:nvPr/>
        </p:nvSpPr>
        <p:spPr>
          <a:xfrm>
            <a:off x="251460" y="267335"/>
            <a:ext cx="5080000" cy="460375"/>
          </a:xfrm>
          <a:prstGeom prst="rect">
            <a:avLst/>
          </a:prstGeom>
          <a:noFill/>
          <a:ln w="9525">
            <a:noFill/>
          </a:ln>
        </p:spPr>
        <p:txBody>
          <a:bodyPr>
            <a:spAutoFit/>
          </a:bodyPr>
          <a:lstStyle/>
          <a:p>
            <a:pPr marL="0" indent="0"/>
            <a:r>
              <a:rPr lang="en-US" sz="2400" b="1">
                <a:solidFill>
                  <a:schemeClr val="bg1"/>
                </a:solidFill>
                <a:latin typeface="Times New Roman" panose="02020603050405020304" pitchFamily="18" charset="0"/>
              </a:rPr>
              <a:t>DATA TRANSFORMATION</a:t>
            </a:r>
            <a:endParaRPr lang="en-US" sz="2400" b="1">
              <a:solidFill>
                <a:schemeClr val="bg1"/>
              </a:solidFill>
              <a:latin typeface="Times New Roman" panose="02020603050405020304" pitchFamily="18" charset="0"/>
            </a:endParaRPr>
          </a:p>
        </p:txBody>
      </p:sp>
      <p:sp>
        <p:nvSpPr>
          <p:cNvPr id="2" name="Text Box 1"/>
          <p:cNvSpPr txBox="1"/>
          <p:nvPr/>
        </p:nvSpPr>
        <p:spPr>
          <a:xfrm>
            <a:off x="251460" y="1059180"/>
            <a:ext cx="5080000" cy="2799715"/>
          </a:xfrm>
          <a:prstGeom prst="rect">
            <a:avLst/>
          </a:prstGeom>
          <a:noFill/>
          <a:ln w="9525">
            <a:noFill/>
          </a:ln>
        </p:spPr>
        <p:txBody>
          <a:bodyPr>
            <a:spAutoFit/>
          </a:bodyPr>
          <a:lstStyle/>
          <a:p>
            <a:pPr marL="0" indent="0"/>
            <a:r>
              <a:rPr lang="en-US" sz="1600">
                <a:solidFill>
                  <a:schemeClr val="bg1"/>
                </a:solidFill>
                <a:latin typeface="Times New Roman" panose="02020603050405020304" pitchFamily="18" charset="0"/>
              </a:rPr>
              <a:t>After the univariate analysis of each feature, we could infer that dropping of columns and transformation was required for many variables to reduce high skewness and heavy outliers so as not to lose the data. </a:t>
            </a:r>
            <a:endParaRPr lang="en-US" sz="1600">
              <a:solidFill>
                <a:schemeClr val="bg1"/>
              </a:solidFill>
              <a:latin typeface="Times New Roman" panose="02020603050405020304" pitchFamily="18" charset="0"/>
            </a:endParaRPr>
          </a:p>
          <a:p>
            <a:pPr marL="0" indent="0"/>
            <a:r>
              <a:rPr lang="en-US" sz="1600">
                <a:solidFill>
                  <a:schemeClr val="bg1"/>
                </a:solidFill>
                <a:latin typeface="Times New Roman" panose="02020603050405020304" pitchFamily="18" charset="0"/>
              </a:rPr>
              <a:t>1. We have used square-root, cube-root, log and yeo-johnson transformation and evaluated skewness metric for the same</a:t>
            </a:r>
            <a:endParaRPr lang="en-US" sz="1600">
              <a:solidFill>
                <a:schemeClr val="bg1"/>
              </a:solidFill>
              <a:latin typeface="Times New Roman" panose="02020603050405020304" pitchFamily="18" charset="0"/>
            </a:endParaRPr>
          </a:p>
          <a:p>
            <a:pPr marL="0" indent="0"/>
            <a:r>
              <a:rPr lang="en-US" sz="1600">
                <a:solidFill>
                  <a:schemeClr val="bg1"/>
                </a:solidFill>
                <a:latin typeface="Times New Roman" panose="02020603050405020304" pitchFamily="18" charset="0"/>
              </a:rPr>
              <a:t>2. The transformation with the least skewed value was chosen from the above techniques and applied to our data.</a:t>
            </a:r>
            <a:endParaRPr lang="en-US" sz="1600">
              <a:solidFill>
                <a:schemeClr val="bg1"/>
              </a:solidFill>
              <a:latin typeface="Times New Roman" panose="02020603050405020304" pitchFamily="18" charset="0"/>
            </a:endParaRPr>
          </a:p>
          <a:p>
            <a:pPr marL="0" indent="0"/>
            <a:r>
              <a:rPr lang="en-US" sz="1600">
                <a:solidFill>
                  <a:schemeClr val="bg1"/>
                </a:solidFill>
                <a:latin typeface="Times New Roman" panose="02020603050405020304" pitchFamily="18" charset="0"/>
              </a:rPr>
              <a:t>3. The reduction in skewness and no.of outliers has been observed after transformation</a:t>
            </a:r>
            <a:endParaRPr lang="en-US" sz="1600">
              <a:solidFill>
                <a:schemeClr val="bg1"/>
              </a:solidFill>
              <a:latin typeface="Times New Roman" panose="02020603050405020304" pitchFamily="18" charset="0"/>
            </a:endParaRPr>
          </a:p>
        </p:txBody>
      </p:sp>
      <p:pic>
        <p:nvPicPr>
          <p:cNvPr id="8" name="Picture 1"/>
          <p:cNvPicPr>
            <a:picLocks noChangeAspect="1"/>
          </p:cNvPicPr>
          <p:nvPr/>
        </p:nvPicPr>
        <p:blipFill>
          <a:blip r:embed="rId1"/>
          <a:stretch>
            <a:fillRect/>
          </a:stretch>
        </p:blipFill>
        <p:spPr>
          <a:xfrm>
            <a:off x="5331460" y="195580"/>
            <a:ext cx="3349625" cy="2326005"/>
          </a:xfrm>
          <a:prstGeom prst="rect">
            <a:avLst/>
          </a:prstGeom>
          <a:noFill/>
          <a:ln>
            <a:noFill/>
          </a:ln>
        </p:spPr>
      </p:pic>
      <p:pic>
        <p:nvPicPr>
          <p:cNvPr id="9" name="Picture 2"/>
          <p:cNvPicPr>
            <a:picLocks noChangeAspect="1"/>
          </p:cNvPicPr>
          <p:nvPr/>
        </p:nvPicPr>
        <p:blipFill>
          <a:blip r:embed="rId2"/>
          <a:stretch>
            <a:fillRect/>
          </a:stretch>
        </p:blipFill>
        <p:spPr>
          <a:xfrm>
            <a:off x="5331460" y="2787650"/>
            <a:ext cx="3382010" cy="2144395"/>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6" name="Picture 5" descr="cjknc"/>
          <p:cNvPicPr>
            <a:picLocks noChangeAspect="1"/>
          </p:cNvPicPr>
          <p:nvPr/>
        </p:nvPicPr>
        <p:blipFill>
          <a:blip r:embed="rId1"/>
          <a:stretch>
            <a:fillRect/>
          </a:stretch>
        </p:blipFill>
        <p:spPr>
          <a:xfrm>
            <a:off x="1475740" y="442595"/>
            <a:ext cx="5734050" cy="4257675"/>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00" name="Text Box 99"/>
          <p:cNvSpPr txBox="1"/>
          <p:nvPr/>
        </p:nvSpPr>
        <p:spPr>
          <a:xfrm>
            <a:off x="683895" y="483553"/>
            <a:ext cx="5080000" cy="460375"/>
          </a:xfrm>
          <a:prstGeom prst="rect">
            <a:avLst/>
          </a:prstGeom>
          <a:noFill/>
          <a:ln w="9525">
            <a:noFill/>
          </a:ln>
        </p:spPr>
        <p:txBody>
          <a:bodyPr>
            <a:spAutoFit/>
          </a:bodyPr>
          <a:lstStyle/>
          <a:p>
            <a:pPr marL="0" indent="0"/>
            <a:r>
              <a:rPr lang="en-US" sz="2400" b="1">
                <a:solidFill>
                  <a:schemeClr val="bg1"/>
                </a:solidFill>
                <a:latin typeface="Times New Roman" panose="02020603050405020304" pitchFamily="18" charset="0"/>
              </a:rPr>
              <a:t>BIVARIATE ANALYSIS</a:t>
            </a:r>
            <a:endParaRPr lang="en-US" sz="2400" b="1">
              <a:solidFill>
                <a:schemeClr val="bg1"/>
              </a:solidFill>
              <a:latin typeface="Times New Roman" panose="02020603050405020304" pitchFamily="18" charset="0"/>
            </a:endParaRPr>
          </a:p>
        </p:txBody>
      </p:sp>
      <p:sp>
        <p:nvSpPr>
          <p:cNvPr id="2" name="Text Box 1"/>
          <p:cNvSpPr txBox="1"/>
          <p:nvPr/>
        </p:nvSpPr>
        <p:spPr>
          <a:xfrm>
            <a:off x="395605" y="1347470"/>
            <a:ext cx="5080000" cy="2799715"/>
          </a:xfrm>
          <a:prstGeom prst="rect">
            <a:avLst/>
          </a:prstGeom>
          <a:noFill/>
          <a:ln w="9525">
            <a:noFill/>
          </a:ln>
        </p:spPr>
        <p:txBody>
          <a:bodyPr>
            <a:spAutoFit/>
          </a:bodyPr>
          <a:lstStyle/>
          <a:p>
            <a:pPr marL="0" indent="0"/>
            <a:r>
              <a:rPr lang="en-US" sz="1600">
                <a:solidFill>
                  <a:schemeClr val="bg1"/>
                </a:solidFill>
                <a:latin typeface="Times New Roman" panose="02020603050405020304" pitchFamily="18" charset="0"/>
                <a:cs typeface="Calibri" panose="020F0502020204030204" pitchFamily="34" charset="0"/>
              </a:rPr>
              <a:t>Now that our data has been cleaned and analysed on a univariate basis, the number of variables have reduced from 145 to 70. We've performed bivariate analysis for this finalised set of features with respect to our target variable loan_status to see the impact the independent variable has on our dependent variable.</a:t>
            </a:r>
            <a:endParaRPr lang="en-US" sz="1600">
              <a:solidFill>
                <a:schemeClr val="bg1"/>
              </a:solidFill>
              <a:latin typeface="Times New Roman" panose="02020603050405020304" pitchFamily="18" charset="0"/>
              <a:cs typeface="Calibri" panose="020F0502020204030204" pitchFamily="34" charset="0"/>
            </a:endParaRPr>
          </a:p>
          <a:p>
            <a:pPr marL="0" indent="0"/>
            <a:r>
              <a:rPr lang="en-US" sz="1600">
                <a:solidFill>
                  <a:schemeClr val="bg1"/>
                </a:solidFill>
                <a:latin typeface="Times New Roman" panose="02020603050405020304" pitchFamily="18" charset="0"/>
                <a:cs typeface="Calibri" panose="020F0502020204030204" pitchFamily="34" charset="0"/>
              </a:rPr>
              <a:t>Using graphical methods:</a:t>
            </a:r>
            <a:endParaRPr lang="en-US" sz="1600">
              <a:solidFill>
                <a:schemeClr val="bg1"/>
              </a:solidFill>
              <a:latin typeface="Times New Roman" panose="02020603050405020304" pitchFamily="18" charset="0"/>
            </a:endParaRPr>
          </a:p>
          <a:p>
            <a:pPr marL="0" indent="0"/>
            <a:r>
              <a:rPr lang="en-US" sz="1600">
                <a:solidFill>
                  <a:schemeClr val="bg1"/>
                </a:solidFill>
                <a:latin typeface="Times New Roman" panose="02020603050405020304" pitchFamily="18" charset="0"/>
              </a:rPr>
              <a:t>1. </a:t>
            </a:r>
            <a:r>
              <a:rPr lang="en-US" sz="1600">
                <a:solidFill>
                  <a:schemeClr val="bg1"/>
                </a:solidFill>
                <a:latin typeface="Times New Roman" panose="02020603050405020304" pitchFamily="18" charset="0"/>
                <a:cs typeface="Calibri" panose="020F0502020204030204" pitchFamily="34" charset="0"/>
              </a:rPr>
              <a:t>As our target variable is a binary class categorical variable, so we have used the boxplot and violin plot between the continuous independent variable and target variable to understand the relationship between them. </a:t>
            </a:r>
            <a:endParaRPr lang="en-US" sz="1600">
              <a:solidFill>
                <a:schemeClr val="bg1"/>
              </a:solidFill>
              <a:latin typeface="Times New Roman" panose="02020603050405020304" pitchFamily="18" charset="0"/>
              <a:cs typeface="Calibri" panose="020F0502020204030204" pitchFamily="34" charset="0"/>
            </a:endParaRPr>
          </a:p>
        </p:txBody>
      </p:sp>
      <p:pic>
        <p:nvPicPr>
          <p:cNvPr id="12" name="Picture 8"/>
          <p:cNvPicPr>
            <a:picLocks noChangeAspect="1"/>
          </p:cNvPicPr>
          <p:nvPr/>
        </p:nvPicPr>
        <p:blipFill>
          <a:blip r:embed="rId1"/>
          <a:srcRect r="28464" b="35057"/>
          <a:stretch>
            <a:fillRect/>
          </a:stretch>
        </p:blipFill>
        <p:spPr>
          <a:xfrm>
            <a:off x="5580380" y="1024890"/>
            <a:ext cx="3322320" cy="3039745"/>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00" name="Text Box 99"/>
          <p:cNvSpPr txBox="1"/>
          <p:nvPr/>
        </p:nvSpPr>
        <p:spPr>
          <a:xfrm>
            <a:off x="467360" y="275590"/>
            <a:ext cx="6191885" cy="337185"/>
          </a:xfrm>
          <a:prstGeom prst="rect">
            <a:avLst/>
          </a:prstGeom>
          <a:noFill/>
          <a:ln w="9525">
            <a:noFill/>
          </a:ln>
        </p:spPr>
        <p:txBody>
          <a:bodyPr wrap="square">
            <a:spAutoFit/>
          </a:bodyPr>
          <a:lstStyle/>
          <a:p>
            <a:pPr marL="0" indent="0"/>
            <a:r>
              <a:rPr lang="en-US" sz="1600">
                <a:solidFill>
                  <a:schemeClr val="bg1"/>
                </a:solidFill>
                <a:latin typeface="Times New Roman" panose="02020603050405020304" pitchFamily="18" charset="0"/>
                <a:cs typeface="Calibri" panose="020F0502020204030204" pitchFamily="34" charset="0"/>
              </a:rPr>
              <a:t>Results: Eg - int_rate (continuous independent) Vs loan_status (target) </a:t>
            </a:r>
            <a:endParaRPr lang="en-US" sz="1600">
              <a:solidFill>
                <a:schemeClr val="bg1"/>
              </a:solidFill>
              <a:latin typeface="Times New Roman" panose="02020603050405020304" pitchFamily="18"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3636010" y="3185795"/>
            <a:ext cx="2972435" cy="1581150"/>
          </a:xfrm>
          <a:prstGeom prst="rect">
            <a:avLst/>
          </a:prstGeom>
        </p:spPr>
      </p:pic>
      <p:pic>
        <p:nvPicPr>
          <p:cNvPr id="4" name="Picture 3"/>
          <p:cNvPicPr>
            <a:picLocks noChangeAspect="1"/>
          </p:cNvPicPr>
          <p:nvPr/>
        </p:nvPicPr>
        <p:blipFill>
          <a:blip r:embed="rId2"/>
          <a:stretch>
            <a:fillRect/>
          </a:stretch>
        </p:blipFill>
        <p:spPr>
          <a:xfrm>
            <a:off x="395605" y="3147695"/>
            <a:ext cx="2781300" cy="1619250"/>
          </a:xfrm>
          <a:prstGeom prst="rect">
            <a:avLst/>
          </a:prstGeom>
        </p:spPr>
      </p:pic>
      <p:sp>
        <p:nvSpPr>
          <p:cNvPr id="5" name="Text Box 4"/>
          <p:cNvSpPr txBox="1"/>
          <p:nvPr/>
        </p:nvSpPr>
        <p:spPr>
          <a:xfrm>
            <a:off x="539750" y="2622550"/>
            <a:ext cx="6671945" cy="337185"/>
          </a:xfrm>
          <a:prstGeom prst="rect">
            <a:avLst/>
          </a:prstGeom>
          <a:noFill/>
          <a:ln w="9525">
            <a:noFill/>
          </a:ln>
        </p:spPr>
        <p:txBody>
          <a:bodyPr wrap="square">
            <a:spAutoFit/>
          </a:bodyPr>
          <a:lstStyle/>
          <a:p>
            <a:pPr marL="0" indent="0"/>
            <a:r>
              <a:rPr lang="en-US" sz="1600">
                <a:solidFill>
                  <a:schemeClr val="bg1"/>
                </a:solidFill>
                <a:latin typeface="Times New Roman" panose="02020603050405020304" pitchFamily="18" charset="0"/>
                <a:cs typeface="Calibri" panose="020F0502020204030204" pitchFamily="34" charset="0"/>
              </a:rPr>
              <a:t>Results: Eg - </a:t>
            </a:r>
            <a:r>
              <a:rPr lang="en-IN" altLang="en-US" sz="1600">
                <a:solidFill>
                  <a:schemeClr val="bg1"/>
                </a:solidFill>
                <a:latin typeface="Times New Roman" panose="02020603050405020304" pitchFamily="18" charset="0"/>
                <a:cs typeface="Calibri" panose="020F0502020204030204" pitchFamily="34" charset="0"/>
              </a:rPr>
              <a:t>total_pymnt</a:t>
            </a:r>
            <a:r>
              <a:rPr lang="en-US" sz="1600">
                <a:solidFill>
                  <a:schemeClr val="bg1"/>
                </a:solidFill>
                <a:latin typeface="Times New Roman" panose="02020603050405020304" pitchFamily="18" charset="0"/>
                <a:cs typeface="Calibri" panose="020F0502020204030204" pitchFamily="34" charset="0"/>
              </a:rPr>
              <a:t> (continuous independent) Vs loan_status (target) </a:t>
            </a:r>
            <a:endParaRPr lang="en-US" sz="1600">
              <a:solidFill>
                <a:schemeClr val="bg1"/>
              </a:solidFill>
              <a:latin typeface="Times New Roman" panose="02020603050405020304" pitchFamily="18"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3668395" y="819785"/>
            <a:ext cx="2990850" cy="1619250"/>
          </a:xfrm>
          <a:prstGeom prst="rect">
            <a:avLst/>
          </a:prstGeom>
        </p:spPr>
      </p:pic>
      <p:pic>
        <p:nvPicPr>
          <p:cNvPr id="7" name="Picture 6"/>
          <p:cNvPicPr>
            <a:picLocks noChangeAspect="1"/>
          </p:cNvPicPr>
          <p:nvPr/>
        </p:nvPicPr>
        <p:blipFill>
          <a:blip r:embed="rId4"/>
          <a:stretch>
            <a:fillRect/>
          </a:stretch>
        </p:blipFill>
        <p:spPr>
          <a:xfrm>
            <a:off x="395605" y="843915"/>
            <a:ext cx="2762250" cy="157162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00" name="Text Box 99"/>
          <p:cNvSpPr txBox="1"/>
          <p:nvPr/>
        </p:nvSpPr>
        <p:spPr>
          <a:xfrm>
            <a:off x="467360" y="699453"/>
            <a:ext cx="5080000" cy="1198880"/>
          </a:xfrm>
          <a:prstGeom prst="rect">
            <a:avLst/>
          </a:prstGeom>
          <a:noFill/>
          <a:ln w="9525">
            <a:noFill/>
          </a:ln>
        </p:spPr>
        <p:txBody>
          <a:bodyPr>
            <a:spAutoFit/>
          </a:bodyPr>
          <a:lstStyle/>
          <a:p>
            <a:pPr marL="0" indent="0"/>
            <a:r>
              <a:rPr lang="en-US" sz="1800">
                <a:solidFill>
                  <a:schemeClr val="bg1"/>
                </a:solidFill>
                <a:latin typeface="Times New Roman" panose="02020603050405020304" pitchFamily="18" charset="0"/>
              </a:rPr>
              <a:t>As our target variable is a binary class categorical variable, so we have used the barplot between the categorical variable and target variable to understand the relationship between them.</a:t>
            </a:r>
            <a:endParaRPr lang="en-US" sz="1800">
              <a:solidFill>
                <a:schemeClr val="bg1"/>
              </a:solidFill>
              <a:latin typeface="Times New Roman" panose="02020603050405020304" pitchFamily="18" charset="0"/>
            </a:endParaRPr>
          </a:p>
        </p:txBody>
      </p:sp>
      <p:pic>
        <p:nvPicPr>
          <p:cNvPr id="22" name="Picture 18"/>
          <p:cNvPicPr>
            <a:picLocks noChangeAspect="1"/>
          </p:cNvPicPr>
          <p:nvPr/>
        </p:nvPicPr>
        <p:blipFill>
          <a:blip r:embed="rId1"/>
          <a:srcRect t="73579" r="21703"/>
          <a:stretch>
            <a:fillRect/>
          </a:stretch>
        </p:blipFill>
        <p:spPr>
          <a:xfrm>
            <a:off x="323850" y="2139950"/>
            <a:ext cx="5005070" cy="767715"/>
          </a:xfrm>
          <a:prstGeom prst="rect">
            <a:avLst/>
          </a:prstGeom>
          <a:noFill/>
          <a:ln>
            <a:noFill/>
          </a:ln>
        </p:spPr>
      </p:pic>
      <p:pic>
        <p:nvPicPr>
          <p:cNvPr id="23" name="Picture 19"/>
          <p:cNvPicPr>
            <a:picLocks noChangeAspect="1"/>
          </p:cNvPicPr>
          <p:nvPr/>
        </p:nvPicPr>
        <p:blipFill>
          <a:blip r:embed="rId2"/>
          <a:srcRect t="21262" r="42274"/>
          <a:stretch>
            <a:fillRect/>
          </a:stretch>
        </p:blipFill>
        <p:spPr>
          <a:xfrm>
            <a:off x="5436235" y="1635760"/>
            <a:ext cx="3461385" cy="2938780"/>
          </a:xfrm>
          <a:prstGeom prst="rect">
            <a:avLst/>
          </a:prstGeom>
          <a:noFill/>
          <a:ln>
            <a:noFill/>
          </a:ln>
        </p:spPr>
      </p:pic>
      <p:sp>
        <p:nvSpPr>
          <p:cNvPr id="4" name="Text Box 3"/>
          <p:cNvSpPr txBox="1"/>
          <p:nvPr/>
        </p:nvSpPr>
        <p:spPr>
          <a:xfrm>
            <a:off x="5579110" y="4660265"/>
            <a:ext cx="3425190" cy="521970"/>
          </a:xfrm>
          <a:prstGeom prst="rect">
            <a:avLst/>
          </a:prstGeom>
          <a:noFill/>
          <a:ln w="9525">
            <a:noFill/>
          </a:ln>
        </p:spPr>
        <p:txBody>
          <a:bodyPr wrap="square">
            <a:spAutoFit/>
          </a:bodyPr>
          <a:lstStyle/>
          <a:p>
            <a:pPr marL="0" indent="0"/>
            <a:r>
              <a:rPr lang="en-US">
                <a:solidFill>
                  <a:schemeClr val="bg1"/>
                </a:solidFill>
                <a:latin typeface="Times New Roman" panose="02020603050405020304" pitchFamily="18" charset="0"/>
                <a:cs typeface="Calibri" panose="020F0502020204030204" pitchFamily="34" charset="0"/>
              </a:rPr>
              <a:t>Results: Eg: term (categorical independent variable) Vs loan_status (target variable)</a:t>
            </a:r>
            <a:endParaRPr lang="en-US">
              <a:solidFill>
                <a:schemeClr val="bg1"/>
              </a:solidFill>
              <a:latin typeface="Times New Roman" panose="02020603050405020304" pitchFamily="18" charset="0"/>
              <a:cs typeface="Calibri" panose="020F0502020204030204" pitchFamily="34"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3" name="Text Box 0"/>
          <p:cNvSpPr txBox="1"/>
          <p:nvPr/>
        </p:nvSpPr>
        <p:spPr>
          <a:xfrm>
            <a:off x="323850" y="267335"/>
            <a:ext cx="6158865" cy="368300"/>
          </a:xfrm>
          <a:prstGeom prst="rect">
            <a:avLst/>
          </a:prstGeom>
          <a:noFill/>
          <a:ln w="9525">
            <a:noFill/>
          </a:ln>
        </p:spPr>
        <p:txBody>
          <a:bodyPr wrap="square">
            <a:spAutoFit/>
          </a:bodyPr>
          <a:lstStyle/>
          <a:p>
            <a:pPr marL="0" indent="0"/>
            <a:r>
              <a:rPr lang="en-US" sz="1800">
                <a:solidFill>
                  <a:schemeClr val="bg1"/>
                </a:solidFill>
                <a:latin typeface="Times New Roman" panose="02020603050405020304" pitchFamily="18" charset="0"/>
                <a:cs typeface="Calibri" panose="020F0502020204030204" pitchFamily="34" charset="0"/>
              </a:rPr>
              <a:t>UNI FEATURE SELECTION USING STATISTICAL TESTS</a:t>
            </a:r>
            <a:endParaRPr lang="en-US" sz="1800">
              <a:solidFill>
                <a:schemeClr val="bg1"/>
              </a:solidFill>
              <a:latin typeface="Times New Roman" panose="02020603050405020304" pitchFamily="18" charset="0"/>
              <a:cs typeface="Calibri" panose="020F0502020204030204" pitchFamily="34" charset="0"/>
            </a:endParaRPr>
          </a:p>
        </p:txBody>
      </p:sp>
      <p:sp>
        <p:nvSpPr>
          <p:cNvPr id="2" name="Text Box 1"/>
          <p:cNvSpPr txBox="1"/>
          <p:nvPr/>
        </p:nvSpPr>
        <p:spPr>
          <a:xfrm>
            <a:off x="395605" y="843280"/>
            <a:ext cx="7569835" cy="737235"/>
          </a:xfrm>
          <a:prstGeom prst="rect">
            <a:avLst/>
          </a:prstGeom>
          <a:noFill/>
          <a:ln w="9525">
            <a:noFill/>
          </a:ln>
        </p:spPr>
        <p:txBody>
          <a:bodyPr wrap="square">
            <a:spAutoFit/>
          </a:bodyPr>
          <a:lstStyle/>
          <a:p>
            <a:pPr marL="0" indent="0"/>
            <a:r>
              <a:rPr lang="en-US">
                <a:solidFill>
                  <a:schemeClr val="bg1"/>
                </a:solidFill>
                <a:latin typeface="Times New Roman" panose="02020603050405020304" pitchFamily="18" charset="0"/>
                <a:cs typeface="Calibri" panose="020F0502020204030204" pitchFamily="34" charset="0"/>
              </a:rPr>
              <a:t>From the above bi-variate analysis , it has been inferred that all the columns are non-parametric and unpaired data. Thus we used the Manwhitneyu (t-test) and kruskal ( ANOVA)  between the continous variable and target variable.</a:t>
            </a:r>
            <a:endParaRPr lang="en-US">
              <a:solidFill>
                <a:schemeClr val="bg1"/>
              </a:solidFill>
              <a:latin typeface="Times New Roman" panose="02020603050405020304" pitchFamily="18" charset="0"/>
              <a:cs typeface="Calibri" panose="020F0502020204030204" pitchFamily="34" charset="0"/>
            </a:endParaRPr>
          </a:p>
        </p:txBody>
      </p:sp>
      <p:pic>
        <p:nvPicPr>
          <p:cNvPr id="13" name="Picture 9"/>
          <p:cNvPicPr>
            <a:picLocks noChangeAspect="1"/>
          </p:cNvPicPr>
          <p:nvPr/>
        </p:nvPicPr>
        <p:blipFill>
          <a:blip r:embed="rId1"/>
          <a:stretch>
            <a:fillRect/>
          </a:stretch>
        </p:blipFill>
        <p:spPr>
          <a:xfrm>
            <a:off x="246380" y="1635760"/>
            <a:ext cx="3668395" cy="1143635"/>
          </a:xfrm>
          <a:prstGeom prst="rect">
            <a:avLst/>
          </a:prstGeom>
          <a:noFill/>
          <a:ln>
            <a:noFill/>
          </a:ln>
        </p:spPr>
      </p:pic>
      <p:pic>
        <p:nvPicPr>
          <p:cNvPr id="14" name="Picture 17"/>
          <p:cNvPicPr>
            <a:picLocks noChangeAspect="1"/>
          </p:cNvPicPr>
          <p:nvPr/>
        </p:nvPicPr>
        <p:blipFill>
          <a:blip r:embed="rId2"/>
          <a:srcRect t="65287" r="30270" b="1274"/>
          <a:stretch>
            <a:fillRect/>
          </a:stretch>
        </p:blipFill>
        <p:spPr>
          <a:xfrm>
            <a:off x="4427855" y="1779270"/>
            <a:ext cx="4291965" cy="656590"/>
          </a:xfrm>
          <a:prstGeom prst="rect">
            <a:avLst/>
          </a:prstGeom>
          <a:noFill/>
          <a:ln>
            <a:noFill/>
          </a:ln>
        </p:spPr>
      </p:pic>
      <p:sp>
        <p:nvSpPr>
          <p:cNvPr id="4" name="Text Box 3"/>
          <p:cNvSpPr txBox="1"/>
          <p:nvPr/>
        </p:nvSpPr>
        <p:spPr>
          <a:xfrm>
            <a:off x="323850" y="2860040"/>
            <a:ext cx="8268335" cy="583565"/>
          </a:xfrm>
          <a:prstGeom prst="rect">
            <a:avLst/>
          </a:prstGeom>
          <a:noFill/>
          <a:ln w="9525">
            <a:noFill/>
          </a:ln>
        </p:spPr>
        <p:txBody>
          <a:bodyPr wrap="square">
            <a:spAutoFit/>
          </a:bodyPr>
          <a:lstStyle/>
          <a:p>
            <a:pPr marL="0" indent="0"/>
            <a:r>
              <a:rPr lang="en-US" sz="1600">
                <a:solidFill>
                  <a:schemeClr val="bg1"/>
                </a:solidFill>
                <a:latin typeface="Times New Roman" panose="02020603050405020304" pitchFamily="18" charset="0"/>
                <a:cs typeface="Calibri" panose="020F0502020204030204" pitchFamily="34" charset="0"/>
              </a:rPr>
              <a:t>Similarly, we have written a function to find the relationship between the independent categorical variable and target variable using the statistical test chi-square independence of attributes.</a:t>
            </a:r>
            <a:endParaRPr lang="en-US" sz="1600">
              <a:solidFill>
                <a:schemeClr val="bg1"/>
              </a:solidFill>
              <a:latin typeface="Times New Roman" panose="02020603050405020304" pitchFamily="18" charset="0"/>
              <a:cs typeface="Calibri" panose="020F0502020204030204" pitchFamily="34" charset="0"/>
            </a:endParaRPr>
          </a:p>
        </p:txBody>
      </p:sp>
      <p:pic>
        <p:nvPicPr>
          <p:cNvPr id="19" name="Picture 18"/>
          <p:cNvPicPr>
            <a:picLocks noChangeAspect="1"/>
          </p:cNvPicPr>
          <p:nvPr/>
        </p:nvPicPr>
        <p:blipFill>
          <a:blip r:embed="rId3"/>
          <a:srcRect r="21703" b="31351"/>
          <a:stretch>
            <a:fillRect/>
          </a:stretch>
        </p:blipFill>
        <p:spPr>
          <a:xfrm>
            <a:off x="364490" y="3538220"/>
            <a:ext cx="3431540" cy="1367790"/>
          </a:xfrm>
          <a:prstGeom prst="rect">
            <a:avLst/>
          </a:prstGeom>
          <a:noFill/>
          <a:ln>
            <a:noFill/>
          </a:ln>
        </p:spPr>
      </p:pic>
      <p:pic>
        <p:nvPicPr>
          <p:cNvPr id="20" name="Picture 19"/>
          <p:cNvPicPr>
            <a:picLocks noChangeAspect="1"/>
          </p:cNvPicPr>
          <p:nvPr/>
        </p:nvPicPr>
        <p:blipFill>
          <a:blip r:embed="rId4"/>
          <a:srcRect r="32214" b="77369"/>
          <a:stretch>
            <a:fillRect/>
          </a:stretch>
        </p:blipFill>
        <p:spPr>
          <a:xfrm>
            <a:off x="4869498" y="3899853"/>
            <a:ext cx="3095625" cy="643255"/>
          </a:xfrm>
          <a:prstGeom prst="rect">
            <a:avLst/>
          </a:prstGeom>
          <a:noFill/>
          <a:ln>
            <a:noFill/>
          </a:ln>
        </p:spPr>
      </p:pic>
      <p:sp>
        <p:nvSpPr>
          <p:cNvPr id="5" name="Text Box 4"/>
          <p:cNvSpPr txBox="1"/>
          <p:nvPr/>
        </p:nvSpPr>
        <p:spPr>
          <a:xfrm>
            <a:off x="3796030" y="4630420"/>
            <a:ext cx="5365115" cy="275590"/>
          </a:xfrm>
          <a:prstGeom prst="rect">
            <a:avLst/>
          </a:prstGeom>
          <a:noFill/>
          <a:ln w="9525">
            <a:noFill/>
          </a:ln>
        </p:spPr>
        <p:txBody>
          <a:bodyPr wrap="square">
            <a:spAutoFit/>
          </a:bodyPr>
          <a:lstStyle/>
          <a:p>
            <a:pPr marL="0" indent="0"/>
            <a:r>
              <a:rPr lang="en-US" sz="1200">
                <a:solidFill>
                  <a:schemeClr val="bg1"/>
                </a:solidFill>
                <a:latin typeface="Times New Roman" panose="02020603050405020304" pitchFamily="18" charset="0"/>
                <a:cs typeface="Calibri" panose="020F0502020204030204" pitchFamily="34" charset="0"/>
              </a:rPr>
              <a:t>Results : Eg: term (categorical independent variable) Vs loan_status (target variable)</a:t>
            </a:r>
            <a:endParaRPr lang="en-US" sz="1200">
              <a:solidFill>
                <a:schemeClr val="bg1"/>
              </a:solidFill>
              <a:latin typeface="Times New Roman" panose="02020603050405020304" pitchFamily="18" charset="0"/>
              <a:cs typeface="Calibri" panose="020F0502020204030204" pitchFamily="3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Text Box 0"/>
          <p:cNvSpPr txBox="1"/>
          <p:nvPr/>
        </p:nvSpPr>
        <p:spPr>
          <a:xfrm>
            <a:off x="539750" y="336233"/>
            <a:ext cx="5080000" cy="460375"/>
          </a:xfrm>
          <a:prstGeom prst="rect">
            <a:avLst/>
          </a:prstGeom>
          <a:noFill/>
          <a:ln w="9525">
            <a:noFill/>
          </a:ln>
        </p:spPr>
        <p:txBody>
          <a:bodyPr>
            <a:spAutoFit/>
          </a:bodyPr>
          <a:lstStyle/>
          <a:p>
            <a:pPr marL="0" indent="0"/>
            <a:r>
              <a:rPr lang="en-US" sz="2400" b="1">
                <a:solidFill>
                  <a:schemeClr val="bg1"/>
                </a:solidFill>
                <a:latin typeface="Times New Roman" panose="02020603050405020304" pitchFamily="18" charset="0"/>
              </a:rPr>
              <a:t>BASELINE MODEL BUILDING</a:t>
            </a:r>
            <a:endParaRPr lang="en-US" sz="2400" b="1">
              <a:solidFill>
                <a:schemeClr val="bg1"/>
              </a:solidFill>
              <a:latin typeface="Times New Roman" panose="02020603050405020304" pitchFamily="18" charset="0"/>
            </a:endParaRPr>
          </a:p>
        </p:txBody>
      </p:sp>
      <p:sp>
        <p:nvSpPr>
          <p:cNvPr id="2" name="Text Box 1"/>
          <p:cNvSpPr txBox="1"/>
          <p:nvPr/>
        </p:nvSpPr>
        <p:spPr>
          <a:xfrm>
            <a:off x="457200" y="925830"/>
            <a:ext cx="8228965" cy="1076325"/>
          </a:xfrm>
          <a:prstGeom prst="rect">
            <a:avLst/>
          </a:prstGeom>
          <a:noFill/>
          <a:ln w="9525">
            <a:noFill/>
          </a:ln>
        </p:spPr>
        <p:txBody>
          <a:bodyPr wrap="square">
            <a:spAutoFit/>
          </a:bodyPr>
          <a:lstStyle/>
          <a:p>
            <a:pPr marL="0" indent="0"/>
            <a:r>
              <a:rPr lang="en-US" sz="1600">
                <a:solidFill>
                  <a:schemeClr val="bg1"/>
                </a:solidFill>
                <a:latin typeface="Times New Roman" panose="02020603050405020304" pitchFamily="18" charset="0"/>
              </a:rPr>
              <a:t>As our problem statement is binary classification problem indicating that target variable is categorical in nature so we used the following 9 classification algorithms. For the base model building, we have considered all the 72 independent features that have been finalized after our exploratory data analysis and outlier treatment. </a:t>
            </a:r>
            <a:endParaRPr lang="en-US" sz="1600">
              <a:solidFill>
                <a:schemeClr val="bg1"/>
              </a:solidFill>
              <a:latin typeface="Times New Roman" panose="02020603050405020304" pitchFamily="18" charset="0"/>
            </a:endParaRPr>
          </a:p>
        </p:txBody>
      </p:sp>
      <p:graphicFrame>
        <p:nvGraphicFramePr>
          <p:cNvPr id="4" name="Table 3"/>
          <p:cNvGraphicFramePr/>
          <p:nvPr/>
        </p:nvGraphicFramePr>
        <p:xfrm>
          <a:off x="5253355" y="2131060"/>
          <a:ext cx="2976245" cy="1930400"/>
        </p:xfrm>
        <a:graphic>
          <a:graphicData uri="http://schemas.openxmlformats.org/drawingml/2006/table">
            <a:tbl>
              <a:tblPr firstRow="1" bandRow="1">
                <a:tableStyleId>{5940675A-B579-460E-94D1-54222C63F5DA}</a:tableStyleId>
              </a:tblPr>
              <a:tblGrid>
                <a:gridCol w="1438910"/>
                <a:gridCol w="1537335"/>
              </a:tblGrid>
              <a:tr h="459740">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Encoding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One Hot Encoding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4820">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Imputation Method :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Mean, Mode. Median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1460">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Transformation</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yeo-jhonson</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1460">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Scaling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Standard Scaler</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1460">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Features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All Features</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1460">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Scoring </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sz="1400">
                          <a:solidFill>
                            <a:schemeClr val="bg1"/>
                          </a:solidFill>
                          <a:latin typeface="Times New Roman" panose="02020603050405020304" pitchFamily="18" charset="0"/>
                          <a:cs typeface="Times New Roman" panose="02020603050405020304" pitchFamily="18" charset="0"/>
                        </a:rPr>
                        <a:t>"roc_auc"</a:t>
                      </a:r>
                      <a:endParaRPr lang="en-US" sz="14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28575" marR="28575" marT="19050" marB="1905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539750" y="2812415"/>
            <a:ext cx="3865880" cy="1076325"/>
          </a:xfrm>
          <a:prstGeom prst="rect">
            <a:avLst/>
          </a:prstGeom>
          <a:noFill/>
        </p:spPr>
        <p:txBody>
          <a:bodyPr wrap="square" rtlCol="0">
            <a:spAutoFit/>
          </a:bodyPr>
          <a:p>
            <a:r>
              <a:rPr lang="en-US" sz="1600">
                <a:solidFill>
                  <a:schemeClr val="bg1"/>
                </a:solidFill>
                <a:latin typeface="Times New Roman" panose="02020603050405020304" pitchFamily="18" charset="0"/>
                <a:cs typeface="Times New Roman" panose="02020603050405020304" pitchFamily="18" charset="0"/>
              </a:rPr>
              <a:t>For all the below models we have used the above metrics and found out the following results. </a:t>
            </a:r>
            <a:endParaRPr lang="en-US" sz="1600">
              <a:solidFill>
                <a:schemeClr val="bg1"/>
              </a:solidFill>
              <a:latin typeface="Times New Roman" panose="02020603050405020304" pitchFamily="18" charset="0"/>
              <a:cs typeface="Times New Roman" panose="02020603050405020304" pitchFamily="18" charset="0"/>
            </a:endParaRPr>
          </a:p>
          <a:p>
            <a:r>
              <a:rPr lang="en-US" sz="1600">
                <a:solidFill>
                  <a:schemeClr val="bg1"/>
                </a:solidFill>
                <a:latin typeface="Times New Roman" panose="02020603050405020304" pitchFamily="18" charset="0"/>
                <a:cs typeface="Times New Roman" panose="02020603050405020304" pitchFamily="18" charset="0"/>
              </a:rPr>
              <a:t>Metric used for deciding the model : Recall</a:t>
            </a:r>
            <a:r>
              <a:rPr lang="en-US" sz="1600">
                <a:solidFill>
                  <a:schemeClr val="bg1"/>
                </a:solidFill>
              </a:rPr>
              <a:t> </a:t>
            </a:r>
            <a:endParaRPr lang="en-US" sz="1600">
              <a:solidFill>
                <a:schemeClr val="bg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 </a:t>
            </a:r>
            <a:endParaRPr dirty="0"/>
          </a:p>
        </p:txBody>
      </p:sp>
      <p:sp>
        <p:nvSpPr>
          <p:cNvPr id="786" name="Google Shape;786;p16"/>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IN" sz="1400" b="1" dirty="0">
                <a:solidFill>
                  <a:srgbClr val="FFFFFF"/>
                </a:solidFill>
              </a:rPr>
              <a:t> </a:t>
            </a:r>
            <a:endParaRPr sz="1400" dirty="0">
              <a:solidFill>
                <a:srgbClr val="FFFFFF"/>
              </a:solidFill>
            </a:endParaRPr>
          </a:p>
        </p:txBody>
      </p:sp>
      <p:sp>
        <p:nvSpPr>
          <p:cNvPr id="787" name="Google Shape;787;p16"/>
          <p:cNvSpPr txBox="1">
            <a:spLocks noGrp="1"/>
          </p:cNvSpPr>
          <p:nvPr>
            <p:ph type="body" idx="2"/>
          </p:nvPr>
        </p:nvSpPr>
        <p:spPr>
          <a:xfrm>
            <a:off x="739675" y="3632521"/>
            <a:ext cx="76860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1" dirty="0">
                <a:solidFill>
                  <a:srgbClr val="FFFFFF"/>
                </a:solidFill>
              </a:rPr>
              <a:t> </a:t>
            </a:r>
            <a:endParaRPr sz="1000" dirty="0">
              <a:solidFill>
                <a:srgbClr val="FFFFFF"/>
              </a:solidFill>
            </a:endParaRPr>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2" name="TextBox 11"/>
          <p:cNvSpPr txBox="1"/>
          <p:nvPr/>
        </p:nvSpPr>
        <p:spPr>
          <a:xfrm>
            <a:off x="319075" y="897412"/>
            <a:ext cx="4572000" cy="4246245"/>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INTRODUCTION</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PROBLEM STATEMENT</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BASELINE SOLUTION</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EVALUATION METRICS</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EXPLORATORY DATA ANALYSIS</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SUMMARY OF INITIAL FINDINGS</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BASE MODEL BUILDING </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IMPROVING MODEL EFFICIENCY</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CHALLENGES</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a:p>
            <a:pPr marL="285750" marR="0" lvl="0" indent="-285750" algn="l" defTabSz="914400" rtl="0" eaLnBrk="1" fontAlgn="auto" latinLnBrk="0" hangingPunct="1">
              <a:lnSpc>
                <a:spcPct val="150000"/>
              </a:lnSpc>
              <a:spcBef>
                <a:spcPts val="0"/>
              </a:spcBef>
              <a:spcAft>
                <a:spcPts val="0"/>
              </a:spcAft>
              <a:buClr>
                <a:srgbClr val="FFFFFF"/>
              </a:buClr>
              <a:buSzTx/>
              <a:buFont typeface="Arial" panose="020B0604020202020204" pitchFamily="34" charset="0"/>
              <a:buChar char="•"/>
              <a:defRPr/>
            </a:pPr>
            <a:r>
              <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rPr>
              <a:t>FUTURE WORK</a:t>
            </a:r>
            <a:endParaRPr kumimoji="0" lang="en-IN" sz="1800" b="0" i="0" u="none" strike="noStrike" kern="0" cap="none" spc="0" normalizeH="0" baseline="0" noProof="0" dirty="0">
              <a:ln>
                <a:noFill/>
              </a:ln>
              <a:solidFill>
                <a:srgbClr val="FFFFFF"/>
              </a:solidFill>
              <a:effectLst/>
              <a:uLnTx/>
              <a:uFillTx/>
              <a:latin typeface="Maven Pro" panose="020B0604020202020204" charset="0"/>
              <a:cs typeface="Arial" panose="020B0604020202020204"/>
              <a:sym typeface="Arial" panose="020B0604020202020204"/>
            </a:endParaRPr>
          </a:p>
        </p:txBody>
      </p:sp>
      <p:sp>
        <p:nvSpPr>
          <p:cNvPr id="14" name="TextBox 13"/>
          <p:cNvSpPr txBox="1"/>
          <p:nvPr/>
        </p:nvSpPr>
        <p:spPr>
          <a:xfrm>
            <a:off x="129068" y="259399"/>
            <a:ext cx="4572000" cy="553998"/>
          </a:xfrm>
          <a:prstGeom prst="rect">
            <a:avLst/>
          </a:prstGeom>
          <a:noFill/>
        </p:spPr>
        <p:txBody>
          <a:bodyPr wrap="square">
            <a:spAutoFit/>
          </a:bodyPr>
          <a:lstStyle/>
          <a:p>
            <a:r>
              <a:rPr kumimoji="0" lang="en-GB" sz="3000" b="0" i="0" u="none" strike="noStrike" kern="0" cap="none" spc="0" normalizeH="0" baseline="0" noProof="0" dirty="0">
                <a:ln>
                  <a:noFill/>
                </a:ln>
                <a:solidFill>
                  <a:srgbClr val="FFFFFF"/>
                </a:solidFill>
                <a:effectLst/>
                <a:uLnTx/>
                <a:uFillTx/>
                <a:latin typeface="Share Tech" panose="020B0604020202020204"/>
                <a:sym typeface="Share Tech" panose="020B0604020202020204"/>
              </a:rPr>
              <a:t>TABLE OF CONTENTS</a:t>
            </a:r>
            <a:endParaRPr lang="en-IN"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Grp="1"/>
          </p:cNvSpPr>
          <p:nvPr>
            <p:ph type="subTitle" idx="1"/>
          </p:nvPr>
        </p:nvSpPr>
        <p:spPr>
          <a:xfrm>
            <a:off x="330835" y="262890"/>
            <a:ext cx="7772400" cy="4617720"/>
          </a:xfrm>
        </p:spPr>
        <p:txBody>
          <a:bodyPr/>
          <a:p>
            <a:r>
              <a:rPr lang="en-US" sz="1600">
                <a:solidFill>
                  <a:schemeClr val="bg1"/>
                </a:solidFill>
                <a:latin typeface="Times New Roman" panose="02020603050405020304" pitchFamily="18" charset="0"/>
                <a:cs typeface="Times New Roman" panose="02020603050405020304" pitchFamily="18" charset="0"/>
              </a:rPr>
              <a:t>Why Recall ?</a:t>
            </a:r>
            <a:endParaRPr lang="en-US" sz="1600">
              <a:solidFill>
                <a:schemeClr val="bg1"/>
              </a:solidFill>
              <a:latin typeface="Times New Roman" panose="02020603050405020304" pitchFamily="18" charset="0"/>
              <a:cs typeface="Times New Roman" panose="02020603050405020304" pitchFamily="18" charset="0"/>
            </a:endParaRPr>
          </a:p>
          <a:p>
            <a:endParaRPr lang="en-US" sz="1600">
              <a:solidFill>
                <a:schemeClr val="bg1"/>
              </a:solidFill>
              <a:latin typeface="Times New Roman" panose="02020603050405020304" pitchFamily="18" charset="0"/>
              <a:cs typeface="Times New Roman" panose="02020603050405020304" pitchFamily="18" charset="0"/>
            </a:endParaRPr>
          </a:p>
          <a:p>
            <a:r>
              <a:rPr lang="en-IN" altLang="en-US" sz="1600">
                <a:solidFill>
                  <a:schemeClr val="bg1"/>
                </a:solidFill>
                <a:latin typeface="Times New Roman" panose="02020603050405020304" pitchFamily="18" charset="0"/>
                <a:cs typeface="Times New Roman" panose="02020603050405020304" pitchFamily="18" charset="0"/>
              </a:rPr>
              <a:t>	</a:t>
            </a:r>
            <a:r>
              <a:rPr lang="en-US" sz="1600">
                <a:solidFill>
                  <a:schemeClr val="bg1"/>
                </a:solidFill>
                <a:latin typeface="Times New Roman" panose="02020603050405020304" pitchFamily="18" charset="0"/>
                <a:cs typeface="Times New Roman" panose="02020603050405020304" pitchFamily="18" charset="0"/>
              </a:rPr>
              <a:t>False Negatives are the values which the model predicted negative class(0), that means model predicted the person will not default , but this prediction is false meaning in reality he defaulted , so we have to reduce False Negatives because these people will be a contributing for loss of the company. Recall is defined as TP / (TP + FN) which indicates that while we reduce FN our Recall should increase, thus Recall should be the metric for our model. </a:t>
            </a:r>
            <a:endParaRPr lang="en-US" sz="1600">
              <a:solidFill>
                <a:schemeClr val="bg1"/>
              </a:solidFill>
              <a:latin typeface="Times New Roman" panose="02020603050405020304" pitchFamily="18" charset="0"/>
              <a:cs typeface="Times New Roman" panose="02020603050405020304" pitchFamily="18" charset="0"/>
            </a:endParaRPr>
          </a:p>
          <a:p>
            <a:endParaRPr lang="en-US" sz="1600">
              <a:solidFill>
                <a:schemeClr val="bg1"/>
              </a:solidFill>
              <a:latin typeface="Times New Roman" panose="02020603050405020304" pitchFamily="18" charset="0"/>
              <a:cs typeface="Times New Roman" panose="02020603050405020304" pitchFamily="18" charset="0"/>
            </a:endParaRPr>
          </a:p>
          <a:p>
            <a:r>
              <a:rPr lang="en-US" sz="1600">
                <a:solidFill>
                  <a:schemeClr val="bg1"/>
                </a:solidFill>
                <a:latin typeface="Times New Roman" panose="02020603050405020304" pitchFamily="18" charset="0"/>
                <a:cs typeface="Times New Roman" panose="02020603050405020304" pitchFamily="18" charset="0"/>
              </a:rPr>
              <a:t>Why not Precision?</a:t>
            </a:r>
            <a:endParaRPr lang="en-US" sz="1600">
              <a:solidFill>
                <a:schemeClr val="bg1"/>
              </a:solidFill>
              <a:latin typeface="Times New Roman" panose="02020603050405020304" pitchFamily="18" charset="0"/>
              <a:cs typeface="Times New Roman" panose="02020603050405020304" pitchFamily="18" charset="0"/>
            </a:endParaRPr>
          </a:p>
          <a:p>
            <a:endParaRPr lang="en-US" sz="1600">
              <a:solidFill>
                <a:schemeClr val="bg1"/>
              </a:solidFill>
              <a:latin typeface="Times New Roman" panose="02020603050405020304" pitchFamily="18" charset="0"/>
              <a:cs typeface="Times New Roman" panose="02020603050405020304" pitchFamily="18" charset="0"/>
            </a:endParaRPr>
          </a:p>
          <a:p>
            <a:r>
              <a:rPr lang="en-IN" altLang="en-US" sz="1600">
                <a:solidFill>
                  <a:schemeClr val="bg1"/>
                </a:solidFill>
                <a:latin typeface="Times New Roman" panose="02020603050405020304" pitchFamily="18" charset="0"/>
                <a:cs typeface="Times New Roman" panose="02020603050405020304" pitchFamily="18" charset="0"/>
              </a:rPr>
              <a:t>	</a:t>
            </a:r>
            <a:r>
              <a:rPr lang="en-US" sz="1600">
                <a:solidFill>
                  <a:schemeClr val="bg1"/>
                </a:solidFill>
                <a:latin typeface="Times New Roman" panose="02020603050405020304" pitchFamily="18" charset="0"/>
                <a:cs typeface="Times New Roman" panose="02020603050405020304" pitchFamily="18" charset="0"/>
              </a:rPr>
              <a:t>Precision is  defined as TP/(TP+FP) .False Positives are the values which the model</a:t>
            </a:r>
            <a:r>
              <a:rPr lang="en-IN" altLang="en-US" sz="1600">
                <a:solidFill>
                  <a:schemeClr val="bg1"/>
                </a:solidFill>
                <a:latin typeface="Times New Roman" panose="02020603050405020304" pitchFamily="18" charset="0"/>
                <a:cs typeface="Times New Roman" panose="02020603050405020304" pitchFamily="18" charset="0"/>
              </a:rPr>
              <a:t> </a:t>
            </a:r>
            <a:r>
              <a:rPr lang="en-US" sz="1600">
                <a:solidFill>
                  <a:schemeClr val="bg1"/>
                </a:solidFill>
                <a:latin typeface="Times New Roman" panose="02020603050405020304" pitchFamily="18" charset="0"/>
                <a:cs typeface="Times New Roman" panose="02020603050405020304" pitchFamily="18" charset="0"/>
              </a:rPr>
              <a:t>predicted positive class(1) , that means model predicted the person will default but prediction is false,meaning  in reality he did not default.</a:t>
            </a:r>
            <a:endParaRPr lang="en-US" sz="1600">
              <a:solidFill>
                <a:schemeClr val="bg1"/>
              </a:solidFill>
              <a:latin typeface="Times New Roman" panose="02020603050405020304" pitchFamily="18" charset="0"/>
              <a:cs typeface="Times New Roman" panose="02020603050405020304" pitchFamily="18" charset="0"/>
            </a:endParaRPr>
          </a:p>
          <a:p>
            <a:r>
              <a:rPr lang="en-IN" altLang="en-US" sz="1600">
                <a:solidFill>
                  <a:schemeClr val="bg1"/>
                </a:solidFill>
                <a:latin typeface="Times New Roman" panose="02020603050405020304" pitchFamily="18" charset="0"/>
                <a:cs typeface="Times New Roman" panose="02020603050405020304" pitchFamily="18" charset="0"/>
              </a:rPr>
              <a:t>	</a:t>
            </a:r>
            <a:r>
              <a:rPr lang="en-US" sz="1600">
                <a:solidFill>
                  <a:schemeClr val="bg1"/>
                </a:solidFill>
                <a:latin typeface="Times New Roman" panose="02020603050405020304" pitchFamily="18" charset="0"/>
                <a:cs typeface="Times New Roman" panose="02020603050405020304" pitchFamily="18" charset="0"/>
              </a:rPr>
              <a:t>But if our problem statement was something like we had to give offers or special benefits for people who did not default , then we could lose these customers , then in that case precision would be our parameter for our model </a:t>
            </a:r>
            <a:endParaRPr lang="en-US" sz="16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1"/>
          <p:cNvPicPr>
            <a:picLocks noChangeAspect="1"/>
          </p:cNvPicPr>
          <p:nvPr/>
        </p:nvPicPr>
        <p:blipFill>
          <a:blip r:embed="rId1"/>
          <a:stretch>
            <a:fillRect/>
          </a:stretch>
        </p:blipFill>
        <p:spPr>
          <a:xfrm>
            <a:off x="713740" y="930910"/>
            <a:ext cx="7706360" cy="3223895"/>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0"/>
          <p:cNvSpPr txBox="1"/>
          <p:nvPr/>
        </p:nvSpPr>
        <p:spPr>
          <a:xfrm>
            <a:off x="539750" y="336550"/>
            <a:ext cx="5562600" cy="460375"/>
          </a:xfrm>
          <a:prstGeom prst="rect">
            <a:avLst/>
          </a:prstGeom>
          <a:noFill/>
          <a:ln w="9525">
            <a:noFill/>
          </a:ln>
        </p:spPr>
        <p:txBody>
          <a:bodyPr wrap="square">
            <a:spAutoFit/>
          </a:bodyPr>
          <a:p>
            <a:pPr marL="0" indent="0"/>
            <a:r>
              <a:rPr lang="en-IN" altLang="en-US" sz="2400" b="1">
                <a:solidFill>
                  <a:schemeClr val="bg1"/>
                </a:solidFill>
                <a:latin typeface="Times New Roman" panose="02020603050405020304" pitchFamily="18" charset="0"/>
              </a:rPr>
              <a:t>IMPROVING</a:t>
            </a:r>
            <a:r>
              <a:rPr lang="en-US" sz="2400" b="1">
                <a:solidFill>
                  <a:schemeClr val="bg1"/>
                </a:solidFill>
                <a:latin typeface="Times New Roman" panose="02020603050405020304" pitchFamily="18" charset="0"/>
              </a:rPr>
              <a:t> MODEL</a:t>
            </a:r>
            <a:r>
              <a:rPr lang="en-IN" altLang="en-US" sz="2400" b="1">
                <a:solidFill>
                  <a:schemeClr val="bg1"/>
                </a:solidFill>
                <a:latin typeface="Times New Roman" panose="02020603050405020304" pitchFamily="18" charset="0"/>
              </a:rPr>
              <a:t> EFFICIENCY</a:t>
            </a:r>
            <a:endParaRPr lang="en-IN" altLang="en-US" sz="2400" b="1">
              <a:solidFill>
                <a:schemeClr val="bg1"/>
              </a:solidFill>
              <a:latin typeface="Times New Roman" panose="02020603050405020304" pitchFamily="18" charset="0"/>
            </a:endParaRPr>
          </a:p>
        </p:txBody>
      </p:sp>
      <p:sp>
        <p:nvSpPr>
          <p:cNvPr id="100" name="Text Box 99"/>
          <p:cNvSpPr txBox="1"/>
          <p:nvPr/>
        </p:nvSpPr>
        <p:spPr>
          <a:xfrm>
            <a:off x="797560" y="1321435"/>
            <a:ext cx="6614160" cy="2061210"/>
          </a:xfrm>
          <a:prstGeom prst="rect">
            <a:avLst/>
          </a:prstGeom>
          <a:noFill/>
          <a:ln w="9525">
            <a:noFill/>
          </a:ln>
        </p:spPr>
        <p:txBody>
          <a:bodyPr wrap="square">
            <a:spAutoFit/>
          </a:bodyPr>
          <a:p>
            <a:pPr marL="0" indent="0"/>
            <a:r>
              <a:rPr lang="en-US" sz="1600">
                <a:solidFill>
                  <a:schemeClr val="bg1"/>
                </a:solidFill>
                <a:latin typeface="Times New Roman" panose="02020603050405020304" pitchFamily="18" charset="0"/>
              </a:rPr>
              <a:t>Machine Learning is an iterative process, there are many methods to improve the efficiency of the model. Some of the methods which we implemented are:</a:t>
            </a:r>
            <a:endParaRPr lang="en-US" sz="1600">
              <a:solidFill>
                <a:schemeClr val="bg1"/>
              </a:solidFill>
              <a:latin typeface="Times New Roman" panose="02020603050405020304" pitchFamily="18" charset="0"/>
            </a:endParaRPr>
          </a:p>
          <a:p>
            <a:pPr marL="0" indent="0"/>
            <a:r>
              <a:rPr lang="en-US" sz="1600">
                <a:solidFill>
                  <a:schemeClr val="bg1"/>
                </a:solidFill>
                <a:latin typeface="Times New Roman" panose="02020603050405020304" pitchFamily="18" charset="0"/>
              </a:rPr>
              <a:t>1. Missing Value Treatment using different imputation methods2. Hyper parameter tuning of the models 3. Feature Selection Methods 4. Sampling Techniques to treat Class Imbalance 5. Taking different samples of data to train the model better</a:t>
            </a:r>
            <a:endParaRPr lang="en-US" sz="1600">
              <a:solidFill>
                <a:schemeClr val="bg1"/>
              </a:solidFill>
              <a:latin typeface="Times New Roman" panose="02020603050405020304" pitchFamily="18" charset="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0"/>
          <p:cNvSpPr txBox="1"/>
          <p:nvPr/>
        </p:nvSpPr>
        <p:spPr>
          <a:xfrm>
            <a:off x="518160" y="915670"/>
            <a:ext cx="4907280" cy="460375"/>
          </a:xfrm>
          <a:prstGeom prst="rect">
            <a:avLst/>
          </a:prstGeom>
          <a:noFill/>
          <a:ln w="9525">
            <a:noFill/>
          </a:ln>
        </p:spPr>
        <p:txBody>
          <a:bodyPr wrap="square">
            <a:spAutoFit/>
          </a:bodyPr>
          <a:p>
            <a:pPr marL="0" indent="0"/>
            <a:r>
              <a:rPr lang="en-IN" altLang="en-US" sz="2400" b="1">
                <a:solidFill>
                  <a:schemeClr val="bg1"/>
                </a:solidFill>
                <a:latin typeface="Times New Roman" panose="02020603050405020304" pitchFamily="18" charset="0"/>
              </a:rPr>
              <a:t>KNN IMPUTATION</a:t>
            </a:r>
            <a:endParaRPr lang="en-IN" altLang="en-US" sz="2400" b="1">
              <a:solidFill>
                <a:schemeClr val="bg1"/>
              </a:solidFill>
              <a:latin typeface="Times New Roman" panose="02020603050405020304" pitchFamily="18" charset="0"/>
            </a:endParaRPr>
          </a:p>
        </p:txBody>
      </p:sp>
      <p:sp>
        <p:nvSpPr>
          <p:cNvPr id="6" name="Text Box 5"/>
          <p:cNvSpPr txBox="1"/>
          <p:nvPr/>
        </p:nvSpPr>
        <p:spPr>
          <a:xfrm>
            <a:off x="518160" y="377190"/>
            <a:ext cx="6603365" cy="398780"/>
          </a:xfrm>
          <a:prstGeom prst="rect">
            <a:avLst/>
          </a:prstGeom>
          <a:noFill/>
        </p:spPr>
        <p:txBody>
          <a:bodyPr wrap="none" rtlCol="0" anchor="t">
            <a:spAutoFit/>
          </a:bodyPr>
          <a:p>
            <a:r>
              <a:rPr lang="en-US" sz="2000" b="1">
                <a:solidFill>
                  <a:schemeClr val="bg1"/>
                </a:solidFill>
                <a:latin typeface="Times New Roman" panose="02020603050405020304" pitchFamily="18" charset="0"/>
                <a:sym typeface="+mn-ea"/>
              </a:rPr>
              <a:t>Missing Value Treatment using different imputation methods</a:t>
            </a:r>
            <a:endParaRPr lang="en-US" sz="2000" b="1">
              <a:solidFill>
                <a:schemeClr val="bg1"/>
              </a:solidFill>
              <a:latin typeface="Times New Roman" panose="02020603050405020304" pitchFamily="18" charset="0"/>
              <a:sym typeface="+mn-ea"/>
            </a:endParaRPr>
          </a:p>
        </p:txBody>
      </p:sp>
      <p:pic>
        <p:nvPicPr>
          <p:cNvPr id="7" name="Picture 6" descr="2"/>
          <p:cNvPicPr>
            <a:picLocks noChangeAspect="1"/>
          </p:cNvPicPr>
          <p:nvPr/>
        </p:nvPicPr>
        <p:blipFill>
          <a:blip r:embed="rId1"/>
          <a:stretch>
            <a:fillRect/>
          </a:stretch>
        </p:blipFill>
        <p:spPr>
          <a:xfrm>
            <a:off x="4573905" y="915670"/>
            <a:ext cx="3905250" cy="1285875"/>
          </a:xfrm>
          <a:prstGeom prst="rect">
            <a:avLst/>
          </a:prstGeom>
        </p:spPr>
      </p:pic>
      <p:pic>
        <p:nvPicPr>
          <p:cNvPr id="8" name="Picture 7" descr="3"/>
          <p:cNvPicPr>
            <a:picLocks noChangeAspect="1"/>
          </p:cNvPicPr>
          <p:nvPr/>
        </p:nvPicPr>
        <p:blipFill>
          <a:blip r:embed="rId2"/>
          <a:stretch>
            <a:fillRect/>
          </a:stretch>
        </p:blipFill>
        <p:spPr>
          <a:xfrm>
            <a:off x="526415" y="2341245"/>
            <a:ext cx="7952740" cy="2651125"/>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0"/>
          <p:cNvSpPr txBox="1"/>
          <p:nvPr/>
        </p:nvSpPr>
        <p:spPr>
          <a:xfrm>
            <a:off x="378460" y="372110"/>
            <a:ext cx="6087745" cy="829945"/>
          </a:xfrm>
          <a:prstGeom prst="rect">
            <a:avLst/>
          </a:prstGeom>
          <a:noFill/>
          <a:ln w="9525">
            <a:noFill/>
          </a:ln>
        </p:spPr>
        <p:txBody>
          <a:bodyPr wrap="square">
            <a:spAutoFit/>
          </a:bodyPr>
          <a:p>
            <a:pPr marL="0" indent="0"/>
            <a:r>
              <a:rPr lang="en-IN" altLang="en-US" sz="2400" b="1">
                <a:solidFill>
                  <a:schemeClr val="bg1"/>
                </a:solidFill>
                <a:latin typeface="Times New Roman" panose="02020603050405020304" pitchFamily="18" charset="0"/>
              </a:rPr>
              <a:t>Imputation Using Multivariate Imputation by Chained Equation(MICE) </a:t>
            </a:r>
            <a:endParaRPr lang="en-IN" altLang="en-US" sz="2400" b="1">
              <a:solidFill>
                <a:schemeClr val="bg1"/>
              </a:solidFill>
              <a:latin typeface="Times New Roman" panose="02020603050405020304" pitchFamily="18" charset="0"/>
            </a:endParaRPr>
          </a:p>
        </p:txBody>
      </p:sp>
      <p:pic>
        <p:nvPicPr>
          <p:cNvPr id="4" name="Picture 3" descr="6"/>
          <p:cNvPicPr>
            <a:picLocks noChangeAspect="1"/>
          </p:cNvPicPr>
          <p:nvPr/>
        </p:nvPicPr>
        <p:blipFill>
          <a:blip r:embed="rId1"/>
          <a:stretch>
            <a:fillRect/>
          </a:stretch>
        </p:blipFill>
        <p:spPr>
          <a:xfrm>
            <a:off x="378460" y="1202055"/>
            <a:ext cx="7439025" cy="762000"/>
          </a:xfrm>
          <a:prstGeom prst="rect">
            <a:avLst/>
          </a:prstGeom>
        </p:spPr>
      </p:pic>
      <p:sp>
        <p:nvSpPr>
          <p:cNvPr id="6" name="Text Box 5"/>
          <p:cNvSpPr txBox="1"/>
          <p:nvPr/>
        </p:nvSpPr>
        <p:spPr>
          <a:xfrm>
            <a:off x="378460" y="2686685"/>
            <a:ext cx="7289800" cy="521970"/>
          </a:xfrm>
          <a:prstGeom prst="rect">
            <a:avLst/>
          </a:prstGeom>
          <a:noFill/>
        </p:spPr>
        <p:txBody>
          <a:bodyPr wrap="none" rtlCol="0" anchor="t">
            <a:spAutoFit/>
          </a:bodyPr>
          <a:p>
            <a:r>
              <a:rPr lang="en-US" sz="2800" b="1">
                <a:solidFill>
                  <a:schemeClr val="bg1"/>
                </a:solidFill>
                <a:latin typeface="Times New Roman" panose="02020603050405020304" pitchFamily="18" charset="0"/>
                <a:sym typeface="+mn-ea"/>
              </a:rPr>
              <a:t>Sampling Techniques to treat Class Imbalance</a:t>
            </a:r>
            <a:r>
              <a:rPr lang="en-US" b="1">
                <a:solidFill>
                  <a:schemeClr val="bg1"/>
                </a:solidFill>
                <a:latin typeface="Times New Roman" panose="02020603050405020304" pitchFamily="18" charset="0"/>
                <a:sym typeface="+mn-ea"/>
              </a:rPr>
              <a:t> </a:t>
            </a:r>
            <a:endParaRPr lang="en-US" b="1"/>
          </a:p>
        </p:txBody>
      </p:sp>
      <p:sp>
        <p:nvSpPr>
          <p:cNvPr id="7" name="Text Box 0"/>
          <p:cNvSpPr txBox="1"/>
          <p:nvPr/>
        </p:nvSpPr>
        <p:spPr>
          <a:xfrm>
            <a:off x="467360" y="3208655"/>
            <a:ext cx="4907280" cy="460375"/>
          </a:xfrm>
          <a:prstGeom prst="rect">
            <a:avLst/>
          </a:prstGeom>
          <a:noFill/>
          <a:ln w="9525">
            <a:noFill/>
          </a:ln>
        </p:spPr>
        <p:txBody>
          <a:bodyPr wrap="square">
            <a:spAutoFit/>
          </a:bodyPr>
          <a:p>
            <a:pPr marL="0" indent="0"/>
            <a:r>
              <a:rPr lang="en-IN" altLang="en-US" sz="2400" b="1">
                <a:solidFill>
                  <a:schemeClr val="bg1"/>
                </a:solidFill>
                <a:latin typeface="Times New Roman" panose="02020603050405020304" pitchFamily="18" charset="0"/>
              </a:rPr>
              <a:t>SMOTE</a:t>
            </a:r>
            <a:endParaRPr lang="en-IN" altLang="en-US" sz="2400" b="1">
              <a:solidFill>
                <a:schemeClr val="bg1"/>
              </a:solidFill>
              <a:latin typeface="Times New Roman" panose="02020603050405020304" pitchFamily="18" charset="0"/>
            </a:endParaRPr>
          </a:p>
        </p:txBody>
      </p:sp>
      <p:pic>
        <p:nvPicPr>
          <p:cNvPr id="8" name="Picture 7" descr="10"/>
          <p:cNvPicPr>
            <a:picLocks noChangeAspect="1"/>
          </p:cNvPicPr>
          <p:nvPr/>
        </p:nvPicPr>
        <p:blipFill>
          <a:blip r:embed="rId2"/>
          <a:stretch>
            <a:fillRect/>
          </a:stretch>
        </p:blipFill>
        <p:spPr>
          <a:xfrm>
            <a:off x="452755" y="3712210"/>
            <a:ext cx="7762875" cy="857250"/>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0"/>
          <p:cNvSpPr txBox="1"/>
          <p:nvPr/>
        </p:nvSpPr>
        <p:spPr>
          <a:xfrm>
            <a:off x="99695" y="89535"/>
            <a:ext cx="5562600" cy="460375"/>
          </a:xfrm>
          <a:prstGeom prst="rect">
            <a:avLst/>
          </a:prstGeom>
          <a:noFill/>
          <a:ln w="9525">
            <a:noFill/>
          </a:ln>
        </p:spPr>
        <p:txBody>
          <a:bodyPr wrap="square">
            <a:spAutoFit/>
          </a:bodyPr>
          <a:p>
            <a:pPr marL="0" indent="0"/>
            <a:r>
              <a:rPr lang="en-IN" altLang="en-US" sz="2400" b="1">
                <a:solidFill>
                  <a:schemeClr val="bg1"/>
                </a:solidFill>
                <a:latin typeface="Times New Roman" panose="02020603050405020304" pitchFamily="18" charset="0"/>
              </a:rPr>
              <a:t>FEATURE SELECTION</a:t>
            </a:r>
            <a:endParaRPr lang="en-IN" altLang="en-US" sz="2400" b="1">
              <a:solidFill>
                <a:schemeClr val="bg1"/>
              </a:solidFill>
              <a:latin typeface="Times New Roman" panose="02020603050405020304" pitchFamily="18" charset="0"/>
            </a:endParaRPr>
          </a:p>
        </p:txBody>
      </p:sp>
      <p:sp>
        <p:nvSpPr>
          <p:cNvPr id="5" name="Text Box 4"/>
          <p:cNvSpPr txBox="1"/>
          <p:nvPr/>
        </p:nvSpPr>
        <p:spPr>
          <a:xfrm>
            <a:off x="99695" y="462915"/>
            <a:ext cx="7345045" cy="368300"/>
          </a:xfrm>
          <a:prstGeom prst="rect">
            <a:avLst/>
          </a:prstGeom>
          <a:noFill/>
        </p:spPr>
        <p:txBody>
          <a:bodyPr wrap="square" rtlCol="0">
            <a:spAutoFit/>
          </a:bodyPr>
          <a:p>
            <a:r>
              <a:rPr lang="en-IN" altLang="en-US" sz="1800">
                <a:solidFill>
                  <a:schemeClr val="bg1"/>
                </a:solidFill>
                <a:latin typeface="Times New Roman" panose="02020603050405020304" pitchFamily="18" charset="0"/>
                <a:cs typeface="Times New Roman" panose="02020603050405020304" pitchFamily="18" charset="0"/>
              </a:rPr>
              <a:t>The feature selection method we used is feature_importances_:</a:t>
            </a:r>
            <a:endParaRPr lang="en-IN" altLang="en-US" sz="1800">
              <a:solidFill>
                <a:schemeClr val="bg1"/>
              </a:solidFill>
              <a:latin typeface="Times New Roman" panose="02020603050405020304" pitchFamily="18" charset="0"/>
              <a:cs typeface="Times New Roman" panose="02020603050405020304" pitchFamily="18" charset="0"/>
            </a:endParaRPr>
          </a:p>
        </p:txBody>
      </p:sp>
      <p:pic>
        <p:nvPicPr>
          <p:cNvPr id="6" name="Picture 5" descr="11"/>
          <p:cNvPicPr>
            <a:picLocks noChangeAspect="1"/>
          </p:cNvPicPr>
          <p:nvPr/>
        </p:nvPicPr>
        <p:blipFill>
          <a:blip r:embed="rId1"/>
          <a:stretch>
            <a:fillRect/>
          </a:stretch>
        </p:blipFill>
        <p:spPr>
          <a:xfrm>
            <a:off x="171450" y="831215"/>
            <a:ext cx="5419090" cy="2981960"/>
          </a:xfrm>
          <a:prstGeom prst="rect">
            <a:avLst/>
          </a:prstGeom>
        </p:spPr>
      </p:pic>
      <p:pic>
        <p:nvPicPr>
          <p:cNvPr id="7" name="Picture 6" descr="12"/>
          <p:cNvPicPr>
            <a:picLocks noChangeAspect="1"/>
          </p:cNvPicPr>
          <p:nvPr/>
        </p:nvPicPr>
        <p:blipFill>
          <a:blip r:embed="rId2"/>
          <a:stretch>
            <a:fillRect/>
          </a:stretch>
        </p:blipFill>
        <p:spPr>
          <a:xfrm>
            <a:off x="661670" y="3987165"/>
            <a:ext cx="7820025" cy="1076325"/>
          </a:xfrm>
          <a:prstGeom prst="rect">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09245" y="313690"/>
            <a:ext cx="6678930" cy="398780"/>
          </a:xfrm>
          <a:prstGeom prst="rect">
            <a:avLst/>
          </a:prstGeom>
          <a:noFill/>
        </p:spPr>
        <p:txBody>
          <a:bodyPr wrap="none" rtlCol="0" anchor="t">
            <a:spAutoFit/>
          </a:bodyPr>
          <a:p>
            <a:pPr marL="0" indent="0"/>
            <a:r>
              <a:rPr lang="en-US" sz="2000" b="1">
                <a:solidFill>
                  <a:schemeClr val="bg1"/>
                </a:solidFill>
                <a:latin typeface="Times New Roman" panose="02020603050405020304" pitchFamily="18" charset="0"/>
                <a:sym typeface="+mn-ea"/>
              </a:rPr>
              <a:t>5. Taking different samples of data to train the model better</a:t>
            </a:r>
            <a:endParaRPr lang="en-US" sz="2000" b="1">
              <a:solidFill>
                <a:schemeClr val="bg1"/>
              </a:solidFill>
              <a:latin typeface="Times New Roman" panose="02020603050405020304" pitchFamily="18" charset="0"/>
              <a:sym typeface="+mn-ea"/>
            </a:endParaRPr>
          </a:p>
        </p:txBody>
      </p:sp>
      <p:sp>
        <p:nvSpPr>
          <p:cNvPr id="8" name="Rounded Rectangle 7"/>
          <p:cNvSpPr/>
          <p:nvPr/>
        </p:nvSpPr>
        <p:spPr>
          <a:xfrm>
            <a:off x="3377565" y="774700"/>
            <a:ext cx="1588135" cy="695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2054225" y="1865630"/>
            <a:ext cx="120269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5052695" y="1865630"/>
            <a:ext cx="120269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b="1">
                <a:ln w="6600">
                  <a:solidFill>
                    <a:schemeClr val="accent2"/>
                  </a:solidFill>
                  <a:prstDash val="solid"/>
                </a:ln>
                <a:solidFill>
                  <a:srgbClr val="FFFFFF"/>
                </a:solidFill>
                <a:effectLst>
                  <a:outerShdw dist="38100" dir="2700000" algn="tl" rotWithShape="0">
                    <a:schemeClr val="accent2"/>
                  </a:outerShdw>
                </a:effectLst>
                <a:sym typeface="+mn-ea"/>
              </a:rPr>
              <a:t>10%</a:t>
            </a:r>
            <a:endParaRPr lang="en-US"/>
          </a:p>
        </p:txBody>
      </p:sp>
      <p:sp>
        <p:nvSpPr>
          <p:cNvPr id="11" name="Rounded Rectangle 10"/>
          <p:cNvSpPr/>
          <p:nvPr/>
        </p:nvSpPr>
        <p:spPr>
          <a:xfrm>
            <a:off x="2067560" y="2787015"/>
            <a:ext cx="120269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b="1">
                <a:ln w="6600">
                  <a:solidFill>
                    <a:schemeClr val="accent2"/>
                  </a:solidFill>
                  <a:prstDash val="solid"/>
                </a:ln>
                <a:solidFill>
                  <a:srgbClr val="FFFFFF"/>
                </a:solidFill>
                <a:effectLst>
                  <a:outerShdw dist="38100" dir="2700000" algn="tl" rotWithShape="0">
                    <a:schemeClr val="accent2"/>
                  </a:outerShdw>
                </a:effectLst>
                <a:sym typeface="+mn-ea"/>
              </a:rPr>
              <a:t>70%</a:t>
            </a:r>
            <a:endParaRPr lang="en-US"/>
          </a:p>
        </p:txBody>
      </p:sp>
      <p:sp>
        <p:nvSpPr>
          <p:cNvPr id="12" name="Rounded Rectangle 11"/>
          <p:cNvSpPr/>
          <p:nvPr/>
        </p:nvSpPr>
        <p:spPr>
          <a:xfrm>
            <a:off x="5052695" y="2707005"/>
            <a:ext cx="120269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b="1">
                <a:ln w="6600">
                  <a:solidFill>
                    <a:schemeClr val="accent2"/>
                  </a:solidFill>
                  <a:prstDash val="solid"/>
                </a:ln>
                <a:solidFill>
                  <a:srgbClr val="FFFFFF"/>
                </a:solidFill>
                <a:effectLst>
                  <a:outerShdw dist="38100" dir="2700000" algn="tl" rotWithShape="0">
                    <a:schemeClr val="accent2"/>
                  </a:outerShdw>
                </a:effectLst>
                <a:sym typeface="+mn-ea"/>
              </a:rPr>
              <a:t>30%</a:t>
            </a:r>
            <a:endParaRPr lang="en-US"/>
          </a:p>
        </p:txBody>
      </p:sp>
      <p:sp>
        <p:nvSpPr>
          <p:cNvPr id="13" name="Rounded Rectangle 12"/>
          <p:cNvSpPr/>
          <p:nvPr/>
        </p:nvSpPr>
        <p:spPr>
          <a:xfrm>
            <a:off x="2077085" y="3708400"/>
            <a:ext cx="120269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b="1">
                <a:ln w="6600">
                  <a:solidFill>
                    <a:schemeClr val="accent2"/>
                  </a:solidFill>
                  <a:prstDash val="solid"/>
                </a:ln>
                <a:solidFill>
                  <a:srgbClr val="FFFFFF"/>
                </a:solidFill>
                <a:effectLst>
                  <a:outerShdw dist="38100" dir="2700000" algn="tl" rotWithShape="0">
                    <a:schemeClr val="accent2"/>
                  </a:outerShdw>
                </a:effectLst>
                <a:sym typeface="+mn-ea"/>
              </a:rPr>
              <a:t>50%</a:t>
            </a:r>
            <a:endParaRPr lang="en-US"/>
          </a:p>
        </p:txBody>
      </p:sp>
      <p:sp>
        <p:nvSpPr>
          <p:cNvPr id="14" name="Rounded Rectangle 13"/>
          <p:cNvSpPr/>
          <p:nvPr/>
        </p:nvSpPr>
        <p:spPr>
          <a:xfrm>
            <a:off x="5052695" y="3714750"/>
            <a:ext cx="120269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b="1">
                <a:ln w="6600">
                  <a:solidFill>
                    <a:schemeClr val="accent2"/>
                  </a:solidFill>
                  <a:prstDash val="solid"/>
                </a:ln>
                <a:solidFill>
                  <a:srgbClr val="FFFFFF"/>
                </a:solidFill>
                <a:effectLst>
                  <a:outerShdw dist="38100" dir="2700000" algn="tl" rotWithShape="0">
                    <a:schemeClr val="accent2"/>
                  </a:outerShdw>
                </a:effectLst>
                <a:sym typeface="+mn-ea"/>
              </a:rPr>
              <a:t>50%</a:t>
            </a:r>
            <a:endParaRPr lang="en-US"/>
          </a:p>
        </p:txBody>
      </p:sp>
      <p:cxnSp>
        <p:nvCxnSpPr>
          <p:cNvPr id="17" name="Straight Arrow Connector 16"/>
          <p:cNvCxnSpPr/>
          <p:nvPr/>
        </p:nvCxnSpPr>
        <p:spPr>
          <a:xfrm flipH="1">
            <a:off x="2928620" y="1470025"/>
            <a:ext cx="773430" cy="322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100705" y="1427480"/>
            <a:ext cx="440055" cy="354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9" idx="3"/>
          </p:cNvCxnSpPr>
          <p:nvPr/>
        </p:nvCxnSpPr>
        <p:spPr>
          <a:xfrm rot="5400000">
            <a:off x="3374390" y="1352550"/>
            <a:ext cx="680085" cy="915035"/>
          </a:xfrm>
          <a:prstGeom prst="bentConnector2">
            <a:avLst/>
          </a:prstGeom>
          <a:ln>
            <a:headEnd type="arrow"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a:endCxn id="10" idx="1"/>
          </p:cNvCxnSpPr>
          <p:nvPr/>
        </p:nvCxnSpPr>
        <p:spPr>
          <a:xfrm>
            <a:off x="4185285" y="2136140"/>
            <a:ext cx="867410" cy="1397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24" name="Elbow Connector 23"/>
          <p:cNvCxnSpPr>
            <a:endCxn id="12" idx="1"/>
          </p:cNvCxnSpPr>
          <p:nvPr/>
        </p:nvCxnSpPr>
        <p:spPr>
          <a:xfrm>
            <a:off x="4171950" y="2184400"/>
            <a:ext cx="880745" cy="807085"/>
          </a:xfrm>
          <a:prstGeom prst="bentConnector3">
            <a:avLst>
              <a:gd name="adj1" fmla="val 1297"/>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27" name="Elbow Connector 26"/>
          <p:cNvCxnSpPr/>
          <p:nvPr/>
        </p:nvCxnSpPr>
        <p:spPr>
          <a:xfrm>
            <a:off x="5655945" y="3832225"/>
            <a:ext cx="914400" cy="914400"/>
          </a:xfrm>
          <a:prstGeom prst="bentConnector3">
            <a:avLst>
              <a:gd name="adj1" fmla="val 50069"/>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s 28"/>
          <p:cNvSpPr/>
          <p:nvPr/>
        </p:nvSpPr>
        <p:spPr>
          <a:xfrm>
            <a:off x="3377565" y="852170"/>
            <a:ext cx="1617345" cy="583565"/>
          </a:xfrm>
          <a:prstGeom prst="rect">
            <a:avLst/>
          </a:prstGeom>
          <a:noFill/>
          <a:ln>
            <a:noFill/>
          </a:ln>
        </p:spPr>
        <p:txBody>
          <a:bodyPr wrap="square" rtlCol="0" anchor="t">
            <a:spAutoFit/>
          </a:bodyPr>
          <a:p>
            <a:pPr algn="ctr"/>
            <a:r>
              <a:rPr lang="en-IN" altLang="en-US" sz="1600" b="1">
                <a:ln w="6600">
                  <a:solidFill>
                    <a:schemeClr val="accent2"/>
                  </a:solidFill>
                  <a:prstDash val="solid"/>
                </a:ln>
                <a:solidFill>
                  <a:srgbClr val="FFFFFF"/>
                </a:solidFill>
                <a:effectLst>
                  <a:outerShdw dist="38100" dir="2700000" algn="tl" rotWithShape="0">
                    <a:schemeClr val="accent2"/>
                  </a:outerShdw>
                </a:effectLst>
              </a:rPr>
              <a:t>Entire Data</a:t>
            </a:r>
            <a:endParaRPr lang="en-IN" altLang="en-US" sz="1600" b="1">
              <a:ln w="6600">
                <a:solidFill>
                  <a:schemeClr val="accent2"/>
                </a:solidFill>
                <a:prstDash val="solid"/>
              </a:ln>
              <a:solidFill>
                <a:srgbClr val="FFFFFF"/>
              </a:solidFill>
              <a:effectLst>
                <a:outerShdw dist="38100" dir="2700000" algn="tl" rotWithShape="0">
                  <a:schemeClr val="accent2"/>
                </a:outerShdw>
              </a:effectLst>
            </a:endParaRPr>
          </a:p>
          <a:p>
            <a:pPr algn="ctr"/>
            <a:r>
              <a:rPr lang="en-IN" altLang="en-US" sz="1600" b="1">
                <a:ln w="6600">
                  <a:solidFill>
                    <a:schemeClr val="accent2"/>
                  </a:solidFill>
                  <a:prstDash val="solid"/>
                </a:ln>
                <a:solidFill>
                  <a:srgbClr val="FFFFFF"/>
                </a:solidFill>
                <a:effectLst>
                  <a:outerShdw dist="38100" dir="2700000" algn="tl" rotWithShape="0">
                    <a:schemeClr val="accent2"/>
                  </a:outerShdw>
                </a:effectLst>
              </a:rPr>
              <a:t>1.5 lakh data</a:t>
            </a:r>
            <a:endParaRPr lang="en-IN" altLang="en-US" sz="1600" b="1">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30" name="Elbow Connector 29"/>
          <p:cNvCxnSpPr>
            <a:endCxn id="14" idx="1"/>
          </p:cNvCxnSpPr>
          <p:nvPr/>
        </p:nvCxnSpPr>
        <p:spPr>
          <a:xfrm rot="5400000" flipV="1">
            <a:off x="4122420" y="3068320"/>
            <a:ext cx="993775" cy="866775"/>
          </a:xfrm>
          <a:prstGeom prst="bentConnector2">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31" name="Elbow Connector 30"/>
          <p:cNvCxnSpPr/>
          <p:nvPr/>
        </p:nvCxnSpPr>
        <p:spPr>
          <a:xfrm rot="10800000" flipV="1">
            <a:off x="3247390" y="2153285"/>
            <a:ext cx="914400" cy="871220"/>
          </a:xfrm>
          <a:prstGeom prst="bentConnector3">
            <a:avLst>
              <a:gd name="adj1" fmla="val -486"/>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32" name="Elbow Connector 31"/>
          <p:cNvCxnSpPr/>
          <p:nvPr/>
        </p:nvCxnSpPr>
        <p:spPr>
          <a:xfrm rot="10800000" flipV="1">
            <a:off x="3279775" y="3127375"/>
            <a:ext cx="914400" cy="871220"/>
          </a:xfrm>
          <a:prstGeom prst="bentConnector3">
            <a:avLst>
              <a:gd name="adj1" fmla="val -486"/>
            </a:avLst>
          </a:prstGeom>
          <a:ln>
            <a:tailEnd type="arrow" w="med" len="med"/>
          </a:ln>
        </p:spPr>
        <p:style>
          <a:lnRef idx="2">
            <a:schemeClr val="accent6"/>
          </a:lnRef>
          <a:fillRef idx="0">
            <a:schemeClr val="accent6"/>
          </a:fillRef>
          <a:effectRef idx="1">
            <a:schemeClr val="accent6"/>
          </a:effectRef>
          <a:fontRef idx="minor">
            <a:schemeClr val="tx1"/>
          </a:fontRef>
        </p:style>
      </p:cxnSp>
      <p:sp>
        <p:nvSpPr>
          <p:cNvPr id="33" name="Rectangles 32"/>
          <p:cNvSpPr/>
          <p:nvPr/>
        </p:nvSpPr>
        <p:spPr>
          <a:xfrm>
            <a:off x="1923415" y="1911985"/>
            <a:ext cx="1617345" cy="398780"/>
          </a:xfrm>
          <a:prstGeom prst="rect">
            <a:avLst/>
          </a:prstGeom>
          <a:noFill/>
          <a:ln>
            <a:noFill/>
          </a:ln>
        </p:spPr>
        <p:txBody>
          <a:bodyPr wrap="square" rtlCol="0" anchor="t">
            <a:spAutoFit/>
          </a:bodyPr>
          <a:p>
            <a:pPr algn="ctr"/>
            <a:r>
              <a:rPr lang="en-IN" altLang="en-US" sz="2000" b="1">
                <a:ln w="6600">
                  <a:solidFill>
                    <a:schemeClr val="accent2"/>
                  </a:solidFill>
                  <a:prstDash val="solid"/>
                </a:ln>
                <a:solidFill>
                  <a:srgbClr val="FFFFFF"/>
                </a:solidFill>
                <a:effectLst>
                  <a:outerShdw dist="38100" dir="2700000" algn="tl" rotWithShape="0">
                    <a:schemeClr val="accent2"/>
                  </a:outerShdw>
                </a:effectLst>
              </a:rPr>
              <a:t>90%</a:t>
            </a:r>
            <a:endParaRPr lang="en-IN" altLang="en-US" sz="2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34" name="Rectangles 33"/>
          <p:cNvSpPr/>
          <p:nvPr/>
        </p:nvSpPr>
        <p:spPr>
          <a:xfrm>
            <a:off x="1246505" y="1911985"/>
            <a:ext cx="676910" cy="521970"/>
          </a:xfrm>
          <a:prstGeom prst="rect">
            <a:avLst/>
          </a:prstGeom>
          <a:noFill/>
          <a:ln>
            <a:noFill/>
          </a:ln>
        </p:spPr>
        <p:txBody>
          <a:bodyPr wrap="none" rtlCol="0" anchor="t">
            <a:spAutoFit/>
          </a:bodyPr>
          <a:p>
            <a:pPr algn="ctr"/>
            <a:r>
              <a:rPr lang="en-IN" altLang="en-US" sz="2800" b="1">
                <a:ln w="6600">
                  <a:solidFill>
                    <a:schemeClr val="accent2"/>
                  </a:solidFill>
                  <a:prstDash val="solid"/>
                </a:ln>
                <a:solidFill>
                  <a:srgbClr val="FFFFFF"/>
                </a:solidFill>
                <a:effectLst>
                  <a:outerShdw dist="38100" dir="2700000" algn="tl" rotWithShape="0">
                    <a:schemeClr val="accent2"/>
                  </a:outerShdw>
                </a:effectLst>
              </a:rPr>
              <a:t>5.1</a:t>
            </a:r>
            <a:endParaRPr lang="en-IN" altLang="en-US" sz="28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35" name="Rectangles 34"/>
          <p:cNvSpPr/>
          <p:nvPr/>
        </p:nvSpPr>
        <p:spPr>
          <a:xfrm>
            <a:off x="1246505" y="2834005"/>
            <a:ext cx="676910" cy="521970"/>
          </a:xfrm>
          <a:prstGeom prst="rect">
            <a:avLst/>
          </a:prstGeom>
          <a:noFill/>
          <a:ln>
            <a:noFill/>
          </a:ln>
        </p:spPr>
        <p:txBody>
          <a:bodyPr wrap="none" rtlCol="0" anchor="t">
            <a:spAutoFit/>
          </a:bodyPr>
          <a:p>
            <a:pPr algn="ctr"/>
            <a:r>
              <a:rPr lang="en-IN" altLang="en-US" sz="2800" b="1">
                <a:ln w="6600">
                  <a:solidFill>
                    <a:schemeClr val="accent2"/>
                  </a:solidFill>
                  <a:prstDash val="solid"/>
                </a:ln>
                <a:solidFill>
                  <a:srgbClr val="FFFFFF"/>
                </a:solidFill>
                <a:effectLst>
                  <a:outerShdw dist="38100" dir="2700000" algn="tl" rotWithShape="0">
                    <a:schemeClr val="accent2"/>
                  </a:outerShdw>
                </a:effectLst>
              </a:rPr>
              <a:t>5.2</a:t>
            </a:r>
            <a:endParaRPr lang="en-IN" altLang="en-US" sz="28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36" name="Rectangles 35"/>
          <p:cNvSpPr/>
          <p:nvPr/>
        </p:nvSpPr>
        <p:spPr>
          <a:xfrm>
            <a:off x="1246505" y="3750945"/>
            <a:ext cx="676910" cy="521970"/>
          </a:xfrm>
          <a:prstGeom prst="rect">
            <a:avLst/>
          </a:prstGeom>
          <a:noFill/>
          <a:ln>
            <a:noFill/>
          </a:ln>
        </p:spPr>
        <p:txBody>
          <a:bodyPr wrap="none" rtlCol="0" anchor="t">
            <a:spAutoFit/>
          </a:bodyPr>
          <a:p>
            <a:pPr algn="ctr"/>
            <a:r>
              <a:rPr lang="en-IN" altLang="en-US" sz="2800" b="1">
                <a:ln w="6600">
                  <a:solidFill>
                    <a:schemeClr val="accent2"/>
                  </a:solidFill>
                  <a:prstDash val="solid"/>
                </a:ln>
                <a:solidFill>
                  <a:srgbClr val="FFFFFF"/>
                </a:solidFill>
                <a:effectLst>
                  <a:outerShdw dist="38100" dir="2700000" algn="tl" rotWithShape="0">
                    <a:schemeClr val="accent2"/>
                  </a:outerShdw>
                </a:effectLst>
              </a:rPr>
              <a:t>5.3</a:t>
            </a:r>
            <a:endParaRPr lang="en-IN" altLang="en-US" sz="2800"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s 33"/>
          <p:cNvSpPr/>
          <p:nvPr/>
        </p:nvSpPr>
        <p:spPr>
          <a:xfrm>
            <a:off x="537845" y="398145"/>
            <a:ext cx="676910" cy="521970"/>
          </a:xfrm>
          <a:prstGeom prst="rect">
            <a:avLst/>
          </a:prstGeom>
          <a:noFill/>
          <a:ln>
            <a:noFill/>
          </a:ln>
        </p:spPr>
        <p:txBody>
          <a:bodyPr wrap="none" rtlCol="0" anchor="t">
            <a:spAutoFit/>
          </a:bodyPr>
          <a:p>
            <a:pPr algn="ctr"/>
            <a:r>
              <a:rPr lang="en-IN" altLang="en-US" sz="2800" b="1">
                <a:ln w="6600">
                  <a:solidFill>
                    <a:schemeClr val="accent2"/>
                  </a:solidFill>
                  <a:prstDash val="solid"/>
                </a:ln>
                <a:solidFill>
                  <a:srgbClr val="FFFFFF"/>
                </a:solidFill>
                <a:effectLst>
                  <a:outerShdw dist="38100" dir="2700000" algn="tl" rotWithShape="0">
                    <a:schemeClr val="accent2"/>
                  </a:outerShdw>
                </a:effectLst>
              </a:rPr>
              <a:t>5.1</a:t>
            </a:r>
            <a:endParaRPr lang="en-IN" altLang="en-US" sz="28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3" name="Picture 2" descr="13"/>
          <p:cNvPicPr>
            <a:picLocks noChangeAspect="1"/>
          </p:cNvPicPr>
          <p:nvPr/>
        </p:nvPicPr>
        <p:blipFill>
          <a:blip r:embed="rId1"/>
          <a:stretch>
            <a:fillRect/>
          </a:stretch>
        </p:blipFill>
        <p:spPr>
          <a:xfrm>
            <a:off x="537845" y="2486025"/>
            <a:ext cx="7791450" cy="2362200"/>
          </a:xfrm>
          <a:prstGeom prst="rect">
            <a:avLst/>
          </a:prstGeom>
        </p:spPr>
      </p:pic>
      <p:pic>
        <p:nvPicPr>
          <p:cNvPr id="4" name="Picture 3" descr="14"/>
          <p:cNvPicPr>
            <a:picLocks noChangeAspect="1"/>
          </p:cNvPicPr>
          <p:nvPr/>
        </p:nvPicPr>
        <p:blipFill>
          <a:blip r:embed="rId2"/>
          <a:stretch>
            <a:fillRect/>
          </a:stretch>
        </p:blipFill>
        <p:spPr>
          <a:xfrm>
            <a:off x="2839085" y="818515"/>
            <a:ext cx="3057525" cy="1466850"/>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Rectangles 33"/>
          <p:cNvSpPr/>
          <p:nvPr/>
        </p:nvSpPr>
        <p:spPr>
          <a:xfrm>
            <a:off x="537845" y="398145"/>
            <a:ext cx="676910" cy="521970"/>
          </a:xfrm>
          <a:prstGeom prst="rect">
            <a:avLst/>
          </a:prstGeom>
          <a:noFill/>
          <a:ln>
            <a:noFill/>
          </a:ln>
        </p:spPr>
        <p:txBody>
          <a:bodyPr wrap="none" rtlCol="0" anchor="t">
            <a:spAutoFit/>
          </a:bodyPr>
          <a:p>
            <a:pPr algn="ctr"/>
            <a:r>
              <a:rPr lang="en-IN" altLang="en-US" sz="2800" b="1">
                <a:ln w="6600">
                  <a:solidFill>
                    <a:schemeClr val="accent2"/>
                  </a:solidFill>
                  <a:prstDash val="solid"/>
                </a:ln>
                <a:solidFill>
                  <a:srgbClr val="FFFFFF"/>
                </a:solidFill>
                <a:effectLst>
                  <a:outerShdw dist="38100" dir="2700000" algn="tl" rotWithShape="0">
                    <a:schemeClr val="accent2"/>
                  </a:outerShdw>
                </a:effectLst>
              </a:rPr>
              <a:t>5.2</a:t>
            </a:r>
            <a:endParaRPr lang="en-IN" altLang="en-US" sz="28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descr="15"/>
          <p:cNvPicPr>
            <a:picLocks noChangeAspect="1"/>
          </p:cNvPicPr>
          <p:nvPr/>
        </p:nvPicPr>
        <p:blipFill>
          <a:blip r:embed="rId1"/>
          <a:stretch>
            <a:fillRect/>
          </a:stretch>
        </p:blipFill>
        <p:spPr>
          <a:xfrm>
            <a:off x="2416175" y="558800"/>
            <a:ext cx="4010025" cy="1504950"/>
          </a:xfrm>
          <a:prstGeom prst="rect">
            <a:avLst/>
          </a:prstGeom>
        </p:spPr>
      </p:pic>
      <p:pic>
        <p:nvPicPr>
          <p:cNvPr id="5" name="Picture 4" descr="16"/>
          <p:cNvPicPr>
            <a:picLocks noChangeAspect="1"/>
          </p:cNvPicPr>
          <p:nvPr/>
        </p:nvPicPr>
        <p:blipFill>
          <a:blip r:embed="rId2"/>
          <a:stretch>
            <a:fillRect/>
          </a:stretch>
        </p:blipFill>
        <p:spPr>
          <a:xfrm>
            <a:off x="276225" y="2360930"/>
            <a:ext cx="8591550" cy="2352675"/>
          </a:xfrm>
          <a:prstGeom prst="rect">
            <a:avLst/>
          </a:prstGeom>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Rectangles 33"/>
          <p:cNvSpPr/>
          <p:nvPr/>
        </p:nvSpPr>
        <p:spPr>
          <a:xfrm>
            <a:off x="537845" y="398145"/>
            <a:ext cx="676910" cy="521970"/>
          </a:xfrm>
          <a:prstGeom prst="rect">
            <a:avLst/>
          </a:prstGeom>
          <a:noFill/>
          <a:ln>
            <a:noFill/>
          </a:ln>
        </p:spPr>
        <p:txBody>
          <a:bodyPr wrap="none" rtlCol="0" anchor="t">
            <a:spAutoFit/>
          </a:bodyPr>
          <a:p>
            <a:pPr algn="ctr"/>
            <a:r>
              <a:rPr lang="en-IN" altLang="en-US" sz="2800" b="1">
                <a:ln w="6600">
                  <a:solidFill>
                    <a:schemeClr val="accent2"/>
                  </a:solidFill>
                  <a:prstDash val="solid"/>
                </a:ln>
                <a:solidFill>
                  <a:srgbClr val="FFFFFF"/>
                </a:solidFill>
                <a:effectLst>
                  <a:outerShdw dist="38100" dir="2700000" algn="tl" rotWithShape="0">
                    <a:schemeClr val="accent2"/>
                  </a:outerShdw>
                </a:effectLst>
              </a:rPr>
              <a:t>5.3</a:t>
            </a:r>
            <a:endParaRPr lang="en-IN" altLang="en-US" sz="28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Picture 4" descr="17"/>
          <p:cNvPicPr>
            <a:picLocks noChangeAspect="1"/>
          </p:cNvPicPr>
          <p:nvPr/>
        </p:nvPicPr>
        <p:blipFill>
          <a:blip r:embed="rId1"/>
          <a:stretch>
            <a:fillRect/>
          </a:stretch>
        </p:blipFill>
        <p:spPr>
          <a:xfrm>
            <a:off x="2496185" y="594995"/>
            <a:ext cx="3914775" cy="1504950"/>
          </a:xfrm>
          <a:prstGeom prst="rect">
            <a:avLst/>
          </a:prstGeom>
        </p:spPr>
      </p:pic>
      <p:pic>
        <p:nvPicPr>
          <p:cNvPr id="6" name="Picture 5" descr="18"/>
          <p:cNvPicPr>
            <a:picLocks noChangeAspect="1"/>
          </p:cNvPicPr>
          <p:nvPr/>
        </p:nvPicPr>
        <p:blipFill>
          <a:blip r:embed="rId2"/>
          <a:stretch>
            <a:fillRect/>
          </a:stretch>
        </p:blipFill>
        <p:spPr>
          <a:xfrm>
            <a:off x="91440" y="2663825"/>
            <a:ext cx="8724900" cy="220027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6" name="Rectangles 5"/>
          <p:cNvSpPr/>
          <p:nvPr/>
        </p:nvSpPr>
        <p:spPr>
          <a:xfrm rot="16200000">
            <a:off x="7637145" y="3269615"/>
            <a:ext cx="558800" cy="3009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8" name="Rectangles 7"/>
          <p:cNvSpPr/>
          <p:nvPr/>
        </p:nvSpPr>
        <p:spPr>
          <a:xfrm rot="16200000">
            <a:off x="7640320" y="2002155"/>
            <a:ext cx="558800" cy="3009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5" name="Rectangles 4"/>
          <p:cNvSpPr/>
          <p:nvPr/>
        </p:nvSpPr>
        <p:spPr>
          <a:xfrm>
            <a:off x="6493510" y="3820795"/>
            <a:ext cx="558800" cy="3009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aphicFrame>
        <p:nvGraphicFramePr>
          <p:cNvPr id="7" name="Diagram 6"/>
          <p:cNvGraphicFramePr/>
          <p:nvPr/>
        </p:nvGraphicFramePr>
        <p:xfrm>
          <a:off x="380746" y="810133"/>
          <a:ext cx="6096000" cy="37731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TextBox 10"/>
          <p:cNvSpPr txBox="1"/>
          <p:nvPr/>
        </p:nvSpPr>
        <p:spPr>
          <a:xfrm>
            <a:off x="240863" y="106462"/>
            <a:ext cx="4848588" cy="553998"/>
          </a:xfrm>
          <a:prstGeom prst="rect">
            <a:avLst/>
          </a:prstGeom>
          <a:noFill/>
        </p:spPr>
        <p:txBody>
          <a:bodyPr wrap="square">
            <a:spAutoFit/>
          </a:bodyPr>
          <a:lstStyle/>
          <a:p>
            <a:r>
              <a:rPr kumimoji="0" lang="en-US" sz="3000" b="0" i="0" u="none" strike="noStrike" kern="0" cap="none" spc="0" normalizeH="0" baseline="0" noProof="0" dirty="0">
                <a:ln>
                  <a:noFill/>
                </a:ln>
                <a:solidFill>
                  <a:srgbClr val="FFFFFF"/>
                </a:solidFill>
                <a:effectLst/>
                <a:uLnTx/>
                <a:uFillTx/>
                <a:latin typeface="Share Tech" panose="020B0604020202020204"/>
                <a:sym typeface="Share Tech" panose="020B0604020202020204"/>
              </a:rPr>
              <a:t>PROJECT FLOW CHART:</a:t>
            </a:r>
            <a:endParaRPr lang="en-IN" sz="3000" dirty="0"/>
          </a:p>
        </p:txBody>
      </p:sp>
      <p:sp>
        <p:nvSpPr>
          <p:cNvPr id="2" name="Rounded Rectangle 1"/>
          <p:cNvSpPr/>
          <p:nvPr/>
        </p:nvSpPr>
        <p:spPr>
          <a:xfrm>
            <a:off x="7084695" y="3520440"/>
            <a:ext cx="1670050" cy="96647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ounded Rectangle 2"/>
          <p:cNvSpPr/>
          <p:nvPr/>
        </p:nvSpPr>
        <p:spPr>
          <a:xfrm>
            <a:off x="7084695" y="2252980"/>
            <a:ext cx="1664335" cy="8877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7084695" y="906780"/>
            <a:ext cx="1670050" cy="96647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318375" y="3785870"/>
            <a:ext cx="1202690" cy="460375"/>
          </a:xfrm>
          <a:prstGeom prst="rect">
            <a:avLst/>
          </a:prstGeom>
          <a:noFill/>
        </p:spPr>
        <p:txBody>
          <a:bodyPr wrap="square" rtlCol="0">
            <a:spAutoFit/>
          </a:bodyPr>
          <a:p>
            <a:r>
              <a:rPr lang="en-IN" altLang="en-US" sz="1200" b="1">
                <a:solidFill>
                  <a:schemeClr val="bg1"/>
                </a:solidFill>
                <a:latin typeface="+mj-lt"/>
                <a:cs typeface="+mj-lt"/>
              </a:rPr>
              <a:t>BASE MODEL BUILDING</a:t>
            </a:r>
            <a:endParaRPr lang="en-IN" altLang="en-US" sz="1200" b="1">
              <a:solidFill>
                <a:schemeClr val="bg1"/>
              </a:solidFill>
              <a:latin typeface="+mj-lt"/>
              <a:cs typeface="+mj-lt"/>
            </a:endParaRPr>
          </a:p>
        </p:txBody>
      </p:sp>
      <p:sp>
        <p:nvSpPr>
          <p:cNvPr id="12" name="Text Box 11"/>
          <p:cNvSpPr txBox="1"/>
          <p:nvPr/>
        </p:nvSpPr>
        <p:spPr>
          <a:xfrm>
            <a:off x="7315200" y="2374265"/>
            <a:ext cx="1433195" cy="645160"/>
          </a:xfrm>
          <a:prstGeom prst="rect">
            <a:avLst/>
          </a:prstGeom>
          <a:noFill/>
        </p:spPr>
        <p:txBody>
          <a:bodyPr wrap="square" rtlCol="0">
            <a:spAutoFit/>
          </a:bodyPr>
          <a:p>
            <a:r>
              <a:rPr lang="en-IN" altLang="en-US" sz="1200" b="1">
                <a:solidFill>
                  <a:schemeClr val="bg1"/>
                </a:solidFill>
                <a:latin typeface="Arial" panose="020B0604020202020204" pitchFamily="34" charset="0"/>
                <a:cs typeface="Arial" panose="020B0604020202020204" pitchFamily="34" charset="0"/>
              </a:rPr>
              <a:t>IMPROVING MODEL </a:t>
            </a:r>
            <a:endParaRPr lang="en-IN" altLang="en-US" sz="1200" b="1">
              <a:solidFill>
                <a:schemeClr val="bg1"/>
              </a:solidFill>
              <a:latin typeface="Arial" panose="020B0604020202020204" pitchFamily="34" charset="0"/>
              <a:cs typeface="Arial" panose="020B0604020202020204" pitchFamily="34" charset="0"/>
            </a:endParaRPr>
          </a:p>
          <a:p>
            <a:r>
              <a:rPr lang="en-IN" altLang="en-US" sz="1200" b="1">
                <a:solidFill>
                  <a:schemeClr val="bg1"/>
                </a:solidFill>
                <a:latin typeface="Arial" panose="020B0604020202020204" pitchFamily="34" charset="0"/>
                <a:cs typeface="Arial" panose="020B0604020202020204" pitchFamily="34" charset="0"/>
              </a:rPr>
              <a:t>EFFICIENCY</a:t>
            </a:r>
            <a:endParaRPr lang="en-IN" altLang="en-US" sz="1200" b="1">
              <a:solidFill>
                <a:schemeClr val="bg1"/>
              </a:solidFill>
              <a:latin typeface="Arial" panose="020B0604020202020204" pitchFamily="34" charset="0"/>
              <a:cs typeface="Arial" panose="020B0604020202020204" pitchFamily="34" charset="0"/>
            </a:endParaRPr>
          </a:p>
        </p:txBody>
      </p:sp>
      <p:sp>
        <p:nvSpPr>
          <p:cNvPr id="13" name="Text Box 12"/>
          <p:cNvSpPr txBox="1"/>
          <p:nvPr/>
        </p:nvSpPr>
        <p:spPr>
          <a:xfrm>
            <a:off x="7138670" y="1071880"/>
            <a:ext cx="1786255" cy="645160"/>
          </a:xfrm>
          <a:prstGeom prst="rect">
            <a:avLst/>
          </a:prstGeom>
          <a:noFill/>
        </p:spPr>
        <p:txBody>
          <a:bodyPr wrap="square" rtlCol="0">
            <a:spAutoFit/>
          </a:bodyPr>
          <a:p>
            <a:r>
              <a:rPr lang="en-IN" altLang="en-US" sz="1200" b="1">
                <a:solidFill>
                  <a:schemeClr val="bg1"/>
                </a:solidFill>
                <a:latin typeface="Arial" panose="020B0604020202020204" pitchFamily="34" charset="0"/>
                <a:cs typeface="Arial" panose="020B0604020202020204" pitchFamily="34" charset="0"/>
              </a:rPr>
              <a:t>HANDLING </a:t>
            </a:r>
            <a:endParaRPr lang="en-IN" altLang="en-US" sz="1200" b="1">
              <a:solidFill>
                <a:schemeClr val="bg1"/>
              </a:solidFill>
              <a:latin typeface="Arial" panose="020B0604020202020204" pitchFamily="34" charset="0"/>
              <a:cs typeface="Arial" panose="020B0604020202020204" pitchFamily="34" charset="0"/>
            </a:endParaRPr>
          </a:p>
          <a:p>
            <a:r>
              <a:rPr lang="en-IN" altLang="en-US" sz="1200" b="1">
                <a:solidFill>
                  <a:schemeClr val="bg1"/>
                </a:solidFill>
                <a:latin typeface="Arial" panose="020B0604020202020204" pitchFamily="34" charset="0"/>
                <a:cs typeface="Arial" panose="020B0604020202020204" pitchFamily="34" charset="0"/>
              </a:rPr>
              <a:t>COMPUTATIONAL LIMITATION</a:t>
            </a:r>
            <a:endParaRPr lang="en-IN" altLang="en-US" sz="1200" b="1">
              <a:solidFill>
                <a:schemeClr val="bg1"/>
              </a:solidFill>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0"/>
          <p:cNvSpPr txBox="1"/>
          <p:nvPr/>
        </p:nvSpPr>
        <p:spPr>
          <a:xfrm>
            <a:off x="335915" y="304165"/>
            <a:ext cx="5562600" cy="460375"/>
          </a:xfrm>
          <a:prstGeom prst="rect">
            <a:avLst/>
          </a:prstGeom>
          <a:noFill/>
          <a:ln w="9525">
            <a:noFill/>
          </a:ln>
        </p:spPr>
        <p:txBody>
          <a:bodyPr wrap="square">
            <a:spAutoFit/>
          </a:bodyPr>
          <a:p>
            <a:pPr marL="0" indent="0"/>
            <a:r>
              <a:rPr lang="en-IN" altLang="en-US" sz="2400" b="1">
                <a:solidFill>
                  <a:schemeClr val="bg1"/>
                </a:solidFill>
                <a:latin typeface="Times New Roman" panose="02020603050405020304" pitchFamily="18" charset="0"/>
              </a:rPr>
              <a:t>CONCLUSION</a:t>
            </a:r>
            <a:endParaRPr lang="en-IN" altLang="en-US" sz="2400" b="1">
              <a:solidFill>
                <a:schemeClr val="bg1"/>
              </a:solidFill>
              <a:latin typeface="Times New Roman" panose="02020603050405020304" pitchFamily="18" charset="0"/>
            </a:endParaRPr>
          </a:p>
        </p:txBody>
      </p:sp>
      <p:sp>
        <p:nvSpPr>
          <p:cNvPr id="5" name="Text Box 4"/>
          <p:cNvSpPr txBox="1"/>
          <p:nvPr/>
        </p:nvSpPr>
        <p:spPr>
          <a:xfrm>
            <a:off x="491490" y="1040765"/>
            <a:ext cx="7774305" cy="2461260"/>
          </a:xfrm>
          <a:prstGeom prst="rect">
            <a:avLst/>
          </a:prstGeom>
          <a:noFill/>
        </p:spPr>
        <p:txBody>
          <a:bodyPr wrap="square" rtlCol="0">
            <a:spAutoFit/>
          </a:bodyPr>
          <a:p>
            <a:pPr marL="285750" indent="-285750">
              <a:buFont typeface="Arial" panose="020B0604020202020204" pitchFamily="34" charset="0"/>
              <a:buChar char="•"/>
            </a:pPr>
            <a:r>
              <a:rPr lang="en-IN" altLang="en-US">
                <a:solidFill>
                  <a:schemeClr val="bg1"/>
                </a:solidFill>
              </a:rPr>
              <a:t>An extensive part of EDA is done all the variables , there are few variables which are affecting whether the person will default or not are: </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out_princp:Remaining outstanding principal for total amount funded, </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total_pymnt:Payments received to date for total amount funded.</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installment:The monthly payment owed by the borrower if the loan originates.</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total_rec_prncp:Principal received to date</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total_rec_late_fee:Late fees received to date</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last_pymnt_amnt: Last payment amount received </a:t>
            </a:r>
            <a:endParaRPr lang="en-IN" altLang="en-US">
              <a:solidFill>
                <a:schemeClr val="bg1"/>
              </a:solidFill>
            </a:endParaRPr>
          </a:p>
          <a:p>
            <a:pPr marL="285750" indent="-285750">
              <a:buFont typeface="Arial" panose="020B0604020202020204" pitchFamily="34" charset="0"/>
              <a:buChar char="•"/>
            </a:pP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We could achieve the highest recall percentage of about 73% with One Hot Encoding; KNN Imputation; All features; Yeo-Jhonson transformation.</a:t>
            </a:r>
            <a:endParaRPr lang="en-IN" altLang="en-US">
              <a:solidFill>
                <a:schemeClr val="bg1"/>
              </a:solidFill>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251460" y="123190"/>
            <a:ext cx="4770120" cy="666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b="1">
                <a:latin typeface="Times New Roman" panose="02020603050405020304" pitchFamily="18" charset="0"/>
                <a:cs typeface="Times New Roman" panose="02020603050405020304" pitchFamily="18" charset="0"/>
              </a:rPr>
              <a:t>FUTURE WORK </a:t>
            </a:r>
            <a:endParaRPr lang="en-IN" altLang="en-GB" b="1">
              <a:latin typeface="Times New Roman" panose="02020603050405020304" pitchFamily="18" charset="0"/>
              <a:cs typeface="Times New Roman" panose="02020603050405020304" pitchFamily="18" charset="0"/>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1"/>
                  </a:solidFill>
                  <a:latin typeface="Titillium Web" panose="00000500000000000000"/>
                  <a:ea typeface="Titillium Web" panose="00000500000000000000"/>
                  <a:cs typeface="Titillium Web" panose="00000500000000000000"/>
                  <a:sym typeface="Titillium Web" panose="00000500000000000000"/>
                </a:rPr>
                <a:t>1</a:t>
              </a:r>
              <a:endParaRPr sz="600">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1"/>
                  </a:solidFill>
                  <a:latin typeface="Titillium Web" panose="00000500000000000000"/>
                  <a:ea typeface="Titillium Web" panose="00000500000000000000"/>
                  <a:cs typeface="Titillium Web" panose="00000500000000000000"/>
                  <a:sym typeface="Titillium Web" panose="00000500000000000000"/>
                </a:rPr>
                <a:t>3</a:t>
              </a:r>
              <a:endParaRPr sz="600">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grpSp>
      <p:grpSp>
        <p:nvGrpSpPr>
          <p:cNvPr id="1111" name="Google Shape;1111;p42"/>
          <p:cNvGrpSpPr/>
          <p:nvPr/>
        </p:nvGrpSpPr>
        <p:grpSpPr>
          <a:xfrm>
            <a:off x="5914244"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1"/>
                  </a:solidFill>
                  <a:latin typeface="Titillium Web" panose="00000500000000000000"/>
                  <a:ea typeface="Titillium Web" panose="00000500000000000000"/>
                  <a:cs typeface="Titillium Web" panose="00000500000000000000"/>
                  <a:sym typeface="Titillium Web" panose="00000500000000000000"/>
                </a:rPr>
                <a:t>5</a:t>
              </a:r>
              <a:endParaRPr sz="600">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grpSp>
      <p:grpSp>
        <p:nvGrpSpPr>
          <p:cNvPr id="1114" name="Google Shape;1114;p42"/>
          <p:cNvGrpSpPr/>
          <p:nvPr/>
        </p:nvGrpSpPr>
        <p:grpSpPr>
          <a:xfrm>
            <a:off x="7014799" y="3331825"/>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1"/>
                  </a:solidFill>
                  <a:latin typeface="Titillium Web" panose="00000500000000000000"/>
                  <a:ea typeface="Titillium Web" panose="00000500000000000000"/>
                  <a:cs typeface="Titillium Web" panose="00000500000000000000"/>
                  <a:sym typeface="Titillium Web" panose="00000500000000000000"/>
                </a:rPr>
                <a:t>6</a:t>
              </a:r>
              <a:endParaRPr sz="600">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1"/>
                  </a:solidFill>
                  <a:latin typeface="Titillium Web" panose="00000500000000000000"/>
                  <a:ea typeface="Titillium Web" panose="00000500000000000000"/>
                  <a:cs typeface="Titillium Web" panose="00000500000000000000"/>
                  <a:sym typeface="Titillium Web" panose="00000500000000000000"/>
                </a:rPr>
                <a:t>4</a:t>
              </a:r>
              <a:endParaRPr sz="600">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1"/>
                  </a:solidFill>
                  <a:latin typeface="Titillium Web" panose="00000500000000000000"/>
                  <a:ea typeface="Titillium Web" panose="00000500000000000000"/>
                  <a:cs typeface="Titillium Web" panose="00000500000000000000"/>
                  <a:sym typeface="Titillium Web" panose="00000500000000000000"/>
                </a:rPr>
                <a:t>2</a:t>
              </a:r>
              <a:endParaRPr sz="600">
                <a:solidFill>
                  <a:schemeClr val="dk1"/>
                </a:solidFill>
                <a:latin typeface="Titillium Web" panose="00000500000000000000"/>
                <a:ea typeface="Titillium Web" panose="00000500000000000000"/>
                <a:cs typeface="Titillium Web" panose="00000500000000000000"/>
                <a:sym typeface="Titillium Web" panose="00000500000000000000"/>
              </a:endParaRPr>
            </a:p>
          </p:txBody>
        </p:sp>
      </p:grpSp>
      <p:sp>
        <p:nvSpPr>
          <p:cNvPr id="1123" name="Google Shape;1123;p42"/>
          <p:cNvSpPr txBox="1"/>
          <p:nvPr/>
        </p:nvSpPr>
        <p:spPr>
          <a:xfrm>
            <a:off x="1075055" y="941705"/>
            <a:ext cx="191897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200" b="1">
                <a:solidFill>
                  <a:schemeClr val="bg1"/>
                </a:solidFill>
                <a:latin typeface="Titillium Web" panose="00000500000000000000"/>
                <a:ea typeface="Titillium Web" panose="00000500000000000000"/>
                <a:cs typeface="Titillium Web" panose="00000500000000000000"/>
                <a:sym typeface="Titillium Web" panose="00000500000000000000"/>
              </a:rPr>
              <a:t> </a:t>
            </a:r>
            <a:r>
              <a:rPr lang="en-IN" altLang="en-GB" b="1">
                <a:solidFill>
                  <a:schemeClr val="bg1"/>
                </a:solidFill>
                <a:latin typeface="Titillium Web" panose="00000500000000000000"/>
                <a:ea typeface="Titillium Web" panose="00000500000000000000"/>
                <a:cs typeface="Titillium Web" panose="00000500000000000000"/>
                <a:sym typeface="Titillium Web" panose="00000500000000000000"/>
              </a:rPr>
              <a:t>Try to improve accuracy of the model </a:t>
            </a:r>
            <a:endParaRPr lang="en-IN" altLang="en-GB" b="1">
              <a:solidFill>
                <a:schemeClr val="bg1"/>
              </a:solidFill>
              <a:latin typeface="Titillium Web" panose="00000500000000000000"/>
              <a:ea typeface="Titillium Web" panose="00000500000000000000"/>
              <a:cs typeface="Titillium Web" panose="00000500000000000000"/>
              <a:sym typeface="Titillium Web" panose="00000500000000000000"/>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a:solidFill>
                  <a:schemeClr val="bg1"/>
                </a:solidFill>
                <a:latin typeface="Titillium Web" panose="00000500000000000000"/>
                <a:ea typeface="Titillium Web" panose="00000500000000000000"/>
                <a:cs typeface="Titillium Web" panose="00000500000000000000"/>
                <a:sym typeface="Titillium Web" panose="00000500000000000000"/>
              </a:rPr>
              <a:t>Build the model with neural networks </a:t>
            </a:r>
            <a:r>
              <a:rPr b="1">
                <a:solidFill>
                  <a:schemeClr val="bg1"/>
                </a:solidFill>
                <a:latin typeface="Titillium Web" panose="00000500000000000000"/>
                <a:ea typeface="Titillium Web" panose="00000500000000000000"/>
                <a:cs typeface="Titillium Web" panose="00000500000000000000"/>
                <a:sym typeface="Titillium Web" panose="00000500000000000000"/>
              </a:rPr>
              <a:t> </a:t>
            </a:r>
            <a:endParaRPr b="1">
              <a:solidFill>
                <a:schemeClr val="bg1"/>
              </a:solidFill>
              <a:latin typeface="Titillium Web" panose="00000500000000000000"/>
              <a:ea typeface="Titillium Web" panose="00000500000000000000"/>
              <a:cs typeface="Titillium Web" panose="00000500000000000000"/>
              <a:sym typeface="Titillium Web" panose="00000500000000000000"/>
            </a:endParaRPr>
          </a:p>
        </p:txBody>
      </p:sp>
      <p:sp>
        <p:nvSpPr>
          <p:cNvPr id="1125" name="Google Shape;1125;p42"/>
          <p:cNvSpPr txBox="1"/>
          <p:nvPr/>
        </p:nvSpPr>
        <p:spPr>
          <a:xfrm>
            <a:off x="5268595" y="535940"/>
            <a:ext cx="1915795" cy="925195"/>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200" b="1">
                <a:solidFill>
                  <a:schemeClr val="bg1"/>
                </a:solidFill>
                <a:latin typeface="Titillium Web" panose="00000500000000000000"/>
                <a:ea typeface="Titillium Web" panose="00000500000000000000"/>
                <a:cs typeface="Titillium Web" panose="00000500000000000000"/>
                <a:sym typeface="Titillium Web" panose="00000500000000000000"/>
              </a:rPr>
              <a:t>Tuning of hyper parameters </a:t>
            </a:r>
            <a:r>
              <a:rPr lang="en-IN" altLang="en-GB" sz="1200" b="1">
                <a:solidFill>
                  <a:schemeClr val="bg1"/>
                </a:solidFill>
                <a:latin typeface="Titillium Web" panose="00000500000000000000"/>
                <a:ea typeface="Titillium Web" panose="00000500000000000000"/>
                <a:cs typeface="Titillium Web" panose="00000500000000000000"/>
                <a:sym typeface="Titillium Web" panose="00000500000000000000"/>
              </a:rPr>
              <a:t>with greater computational power </a:t>
            </a:r>
            <a:endParaRPr lang="en-IN" altLang="en-GB" sz="1200" b="1">
              <a:solidFill>
                <a:schemeClr val="bg1"/>
              </a:solidFill>
              <a:latin typeface="Titillium Web" panose="00000500000000000000"/>
              <a:ea typeface="Titillium Web" panose="00000500000000000000"/>
              <a:cs typeface="Titillium Web" panose="00000500000000000000"/>
              <a:sym typeface="Titillium Web" panose="00000500000000000000"/>
            </a:endParaRPr>
          </a:p>
        </p:txBody>
      </p:sp>
      <p:sp>
        <p:nvSpPr>
          <p:cNvPr id="1126" name="Google Shape;1126;p42"/>
          <p:cNvSpPr txBox="1"/>
          <p:nvPr/>
        </p:nvSpPr>
        <p:spPr>
          <a:xfrm>
            <a:off x="2160270" y="3834765"/>
            <a:ext cx="154432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altLang="en-GB" b="1">
                <a:solidFill>
                  <a:schemeClr val="bg1"/>
                </a:solidFill>
                <a:latin typeface="Titillium Web" panose="00000500000000000000"/>
                <a:ea typeface="Titillium Web" panose="00000500000000000000"/>
                <a:cs typeface="Titillium Web" panose="00000500000000000000"/>
                <a:sym typeface="Titillium Web" panose="00000500000000000000"/>
              </a:rPr>
              <a:t>Define the model confidence interva</a:t>
            </a:r>
            <a:r>
              <a:rPr lang="en-IN" altLang="en-GB" sz="1200" b="1">
                <a:solidFill>
                  <a:schemeClr val="bg1"/>
                </a:solidFill>
                <a:latin typeface="Titillium Web" panose="00000500000000000000"/>
                <a:ea typeface="Titillium Web" panose="00000500000000000000"/>
                <a:cs typeface="Titillium Web" panose="00000500000000000000"/>
                <a:sym typeface="Titillium Web" panose="00000500000000000000"/>
              </a:rPr>
              <a:t>l </a:t>
            </a:r>
            <a:endParaRPr lang="en-IN" altLang="en-GB" sz="1200" b="1">
              <a:solidFill>
                <a:schemeClr val="bg1"/>
              </a:solidFill>
              <a:latin typeface="Titillium Web" panose="00000500000000000000"/>
              <a:ea typeface="Titillium Web" panose="00000500000000000000"/>
              <a:cs typeface="Titillium Web" panose="00000500000000000000"/>
              <a:sym typeface="Titillium Web" panose="00000500000000000000"/>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b="1">
                <a:solidFill>
                  <a:schemeClr val="bg1"/>
                </a:solidFill>
                <a:latin typeface="Titillium Web" panose="00000500000000000000"/>
                <a:ea typeface="Titillium Web" panose="00000500000000000000"/>
                <a:cs typeface="Titillium Web" panose="00000500000000000000"/>
                <a:sym typeface="Titillium Web" panose="00000500000000000000"/>
              </a:rPr>
              <a:t> </a:t>
            </a:r>
            <a:r>
              <a:rPr lang="en-IN" altLang="en-GB" b="1">
                <a:solidFill>
                  <a:schemeClr val="bg1"/>
                </a:solidFill>
                <a:latin typeface="Titillium Web" panose="00000500000000000000"/>
                <a:ea typeface="Titillium Web" panose="00000500000000000000"/>
                <a:cs typeface="Titillium Web" panose="00000500000000000000"/>
                <a:sym typeface="Titillium Web" panose="00000500000000000000"/>
              </a:rPr>
              <a:t>Trying to use libraries like LIME and SHAP</a:t>
            </a:r>
            <a:r>
              <a:rPr lang="en-GB" sz="900">
                <a:solidFill>
                  <a:schemeClr val="dk2"/>
                </a:solidFill>
                <a:latin typeface="Titillium Web" panose="00000500000000000000"/>
                <a:ea typeface="Titillium Web" panose="00000500000000000000"/>
                <a:cs typeface="Titillium Web" panose="00000500000000000000"/>
                <a:sym typeface="Titillium Web" panose="00000500000000000000"/>
              </a:rPr>
              <a:t> </a:t>
            </a:r>
            <a:endParaRPr lang="en-GB" sz="900">
              <a:solidFill>
                <a:schemeClr val="dk2"/>
              </a:solidFill>
              <a:latin typeface="Titillium Web" panose="00000500000000000000"/>
              <a:ea typeface="Titillium Web" panose="00000500000000000000"/>
              <a:cs typeface="Titillium Web" panose="00000500000000000000"/>
              <a:sym typeface="Titillium Web" panose="00000500000000000000"/>
            </a:endParaRPr>
          </a:p>
        </p:txBody>
      </p:sp>
      <p:sp>
        <p:nvSpPr>
          <p:cNvPr id="1128" name="Google Shape;1128;p42"/>
          <p:cNvSpPr txBox="1"/>
          <p:nvPr/>
        </p:nvSpPr>
        <p:spPr>
          <a:xfrm>
            <a:off x="6474460" y="3834765"/>
            <a:ext cx="1798955" cy="54737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sz="1200" b="1">
                <a:solidFill>
                  <a:schemeClr val="bg1"/>
                </a:solidFill>
                <a:latin typeface="Titillium Web" panose="00000500000000000000"/>
                <a:ea typeface="Titillium Web" panose="00000500000000000000"/>
                <a:cs typeface="Titillium Web" panose="00000500000000000000"/>
                <a:sym typeface="Titillium Web" panose="00000500000000000000"/>
              </a:rPr>
              <a:t>Better visualization methods using Tableau for Multi-variate Analysis for improved intuitive insights</a:t>
            </a:r>
            <a:endParaRPr lang="en-GB" sz="1200" b="1">
              <a:solidFill>
                <a:schemeClr val="bg1"/>
              </a:solidFill>
              <a:latin typeface="Titillium Web" panose="00000500000000000000"/>
              <a:ea typeface="Titillium Web" panose="00000500000000000000"/>
              <a:cs typeface="Titillium Web" panose="00000500000000000000"/>
              <a:sym typeface="Titillium Web" panose="0000050000000000000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7" name="TextBox 6"/>
          <p:cNvSpPr txBox="1"/>
          <p:nvPr/>
        </p:nvSpPr>
        <p:spPr>
          <a:xfrm>
            <a:off x="0" y="625209"/>
            <a:ext cx="4572000" cy="553998"/>
          </a:xfrm>
          <a:prstGeom prst="rect">
            <a:avLst/>
          </a:prstGeom>
          <a:noFill/>
        </p:spPr>
        <p:txBody>
          <a:bodyPr wrap="square">
            <a:spAutoFit/>
          </a:bodyPr>
          <a:lstStyle/>
          <a:p>
            <a:r>
              <a:rPr kumimoji="0" lang="en-GB" sz="3000" b="0" i="0" u="none" strike="noStrike" kern="0" cap="none" spc="0" normalizeH="0" baseline="0" noProof="0" dirty="0">
                <a:ln>
                  <a:noFill/>
                </a:ln>
                <a:solidFill>
                  <a:srgbClr val="FFFFFF"/>
                </a:solidFill>
                <a:effectLst/>
                <a:uLnTx/>
                <a:uFillTx/>
                <a:latin typeface="Share Tech" panose="020B0604020202020204"/>
                <a:sym typeface="Share Tech" panose="020B0604020202020204"/>
              </a:rPr>
              <a:t>INTRODUCTION</a:t>
            </a:r>
            <a:endParaRPr lang="en-IN" dirty="0"/>
          </a:p>
        </p:txBody>
      </p:sp>
      <p:sp>
        <p:nvSpPr>
          <p:cNvPr id="9" name="TextBox 8"/>
          <p:cNvSpPr txBox="1"/>
          <p:nvPr/>
        </p:nvSpPr>
        <p:spPr>
          <a:xfrm>
            <a:off x="0" y="1304544"/>
            <a:ext cx="9144000"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rPr>
              <a:t>Financial technology is embedded into our everyday process chains starting right from the financial service providers to the average consumer – ranging from business models that help institutions manage their finances better to mobile wallets that make it easy for consumers to access their own monetary resources at the click of a finger. </a:t>
            </a:r>
            <a:endPar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lang="en-US" sz="1600" dirty="0">
              <a:solidFill>
                <a:srgbClr val="FFFFFF"/>
              </a:solidFill>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rPr>
              <a:t>In this project we’re taking the historical financial data of Lending Club, a peer-to-peer loan lending institution which allows direct investment across 28 states in the United States of America. The data extracted is from the final quarter of 2018. The goal is to analyze and interpret our data to build a machine learning model based on binary classification that predicts the defaulter status of a future borrower applicant at Lending Club.</a:t>
            </a:r>
            <a:endPar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lang="en-US" sz="1600" dirty="0">
              <a:solidFill>
                <a:srgbClr val="FFFFFF"/>
              </a:solidFill>
              <a:latin typeface="Times New Roman" panose="02020603050405020304" pitchFamily="18"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Maven Pro" panose="020B0604020202020204"/>
            </a:endParaRPr>
          </a:p>
          <a:p>
            <a:pPr marL="0" marR="0" lvl="0" indent="0" algn="l" defTabSz="914400" rtl="0" eaLnBrk="1" fontAlgn="auto" latinLnBrk="0" hangingPunct="1">
              <a:lnSpc>
                <a:spcPct val="100000"/>
              </a:lnSpc>
              <a:spcBef>
                <a:spcPts val="0"/>
              </a:spcBef>
              <a:spcAft>
                <a:spcPts val="0"/>
              </a:spcAft>
              <a:buClr>
                <a:srgbClr val="FFFFFF"/>
              </a:buClr>
              <a:buSzPts val="1800"/>
              <a:buFont typeface="Maven Pro" panose="020B0604020202020204"/>
              <a:buNone/>
              <a:defRPr/>
            </a:pPr>
            <a:endParaRPr kumimoji="0" lang="en-US" sz="1800" b="0" i="0" u="none" strike="noStrike" kern="0" cap="none" spc="0" normalizeH="0" baseline="0" noProof="0" dirty="0">
              <a:ln>
                <a:noFill/>
              </a:ln>
              <a:solidFill>
                <a:srgbClr val="FFFFFF"/>
              </a:solidFill>
              <a:effectLst/>
              <a:uLnTx/>
              <a:uFillTx/>
              <a:latin typeface="Maven Pro" panose="020B0604020202020204"/>
              <a:sym typeface="Maven Pro" panose="020B0604020202020204"/>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5748" y="262025"/>
            <a:ext cx="4572001" cy="850605"/>
          </a:xfrm>
        </p:spPr>
        <p:txBody>
          <a:bodyPr/>
          <a:lstStyle/>
          <a:p>
            <a:pPr marL="38100" indent="0">
              <a:buNone/>
            </a:pPr>
            <a:r>
              <a:rPr lang="en-US" dirty="0"/>
              <a:t>Data Sample Extraction</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4" name="TextBox 3"/>
          <p:cNvSpPr txBox="1"/>
          <p:nvPr/>
        </p:nvSpPr>
        <p:spPr>
          <a:xfrm>
            <a:off x="42542" y="1298345"/>
            <a:ext cx="9058915" cy="3970318"/>
          </a:xfrm>
          <a:prstGeom prst="rect">
            <a:avLst/>
          </a:prstGeom>
          <a:noFill/>
        </p:spPr>
        <p:txBody>
          <a:bodyPr wrap="square" rtlCol="0">
            <a:spAutoFit/>
          </a:bodyPr>
          <a:lstStyle/>
          <a:p>
            <a:r>
              <a:rPr lang="en-US" dirty="0">
                <a:solidFill>
                  <a:schemeClr val="bg1"/>
                </a:solidFill>
              </a:rPr>
              <a:t>The below mentioned methods would be analyzed in order to obtain better results and have a realistic model prediction, without deviating from the business goal:</a:t>
            </a:r>
            <a:endParaRPr lang="en-US" dirty="0">
              <a:solidFill>
                <a:schemeClr val="bg1"/>
              </a:solidFill>
            </a:endParaRPr>
          </a:p>
          <a:p>
            <a:endParaRPr lang="en-US" dirty="0">
              <a:solidFill>
                <a:schemeClr val="bg1"/>
              </a:solidFill>
            </a:endParaRPr>
          </a:p>
          <a:p>
            <a:r>
              <a:rPr lang="en-US" dirty="0">
                <a:solidFill>
                  <a:schemeClr val="bg1"/>
                </a:solidFill>
              </a:rPr>
              <a:t>The following three data sampling methods have been selected for the particular dataset sampled from the original dataset used in this project:</a:t>
            </a:r>
            <a:endParaRPr lang="en-US" dirty="0">
              <a:solidFill>
                <a:schemeClr val="bg1"/>
              </a:solidFill>
            </a:endParaRPr>
          </a:p>
          <a:p>
            <a:endParaRPr lang="en-US" dirty="0">
              <a:solidFill>
                <a:schemeClr val="bg1"/>
              </a:solidFill>
            </a:endParaRPr>
          </a:p>
          <a:p>
            <a:r>
              <a:rPr lang="en-US" dirty="0">
                <a:solidFill>
                  <a:schemeClr val="bg1"/>
                </a:solidFill>
              </a:rPr>
              <a:t>1. Stratified sampling: we will take a split of whole dataset which might be around 97.5% and 2.5% as the population size is around 22lakhs and we will try to get equal no.of records from each year (of the 11years data we have) </a:t>
            </a:r>
            <a:endParaRPr lang="en-US" dirty="0">
              <a:solidFill>
                <a:schemeClr val="bg1"/>
              </a:solidFill>
            </a:endParaRPr>
          </a:p>
          <a:p>
            <a:r>
              <a:rPr lang="en-US" dirty="0">
                <a:solidFill>
                  <a:schemeClr val="bg1"/>
                </a:solidFill>
              </a:rPr>
              <a:t>2. Thus each year has different external factors affecting so keeping our study of concentration only for four months or 3months of a particular year would be more appropriate considering even the business problem statement </a:t>
            </a:r>
            <a:endParaRPr lang="en-US" dirty="0">
              <a:solidFill>
                <a:schemeClr val="bg1"/>
              </a:solidFill>
            </a:endParaRPr>
          </a:p>
          <a:p>
            <a:r>
              <a:rPr lang="en-US" dirty="0">
                <a:solidFill>
                  <a:schemeClr val="bg1"/>
                </a:solidFill>
              </a:rPr>
              <a:t>3. Or we can also take the two different sample by dividing the dataset by the independent variable "term" ( 36 months and 60 months ) and study the results accordingly. </a:t>
            </a:r>
            <a:endParaRPr lang="en-US" dirty="0">
              <a:solidFill>
                <a:schemeClr val="bg1"/>
              </a:solidFill>
            </a:endParaRPr>
          </a:p>
          <a:p>
            <a:r>
              <a:rPr lang="en-US" dirty="0">
                <a:solidFill>
                  <a:schemeClr val="bg1"/>
                </a:solidFill>
              </a:rPr>
              <a:t>We’ve utilized the second approach for our project, for the sake of most recent data extraction and time sensitivity.</a:t>
            </a:r>
            <a:endParaRPr lang="en-US" dirty="0">
              <a:solidFill>
                <a:schemeClr val="bg1"/>
              </a:solidFill>
            </a:endParaRPr>
          </a:p>
          <a:p>
            <a:endParaRPr lang="en-US" dirty="0">
              <a:solidFill>
                <a:schemeClr val="bg1"/>
              </a:solidFill>
            </a:endParaRPr>
          </a:p>
          <a:p>
            <a:endParaRPr lang="en-IN" dirty="0"/>
          </a:p>
        </p:txBody>
      </p:sp>
      <p:graphicFrame>
        <p:nvGraphicFramePr>
          <p:cNvPr id="5" name="Table 5"/>
          <p:cNvGraphicFramePr>
            <a:graphicFrameLocks noGrp="1"/>
          </p:cNvGraphicFramePr>
          <p:nvPr/>
        </p:nvGraphicFramePr>
        <p:xfrm>
          <a:off x="5195776" y="262025"/>
          <a:ext cx="2984206" cy="1036320"/>
        </p:xfrm>
        <a:graphic>
          <a:graphicData uri="http://schemas.openxmlformats.org/drawingml/2006/table">
            <a:tbl>
              <a:tblPr firstRow="1" bandRow="1">
                <a:tableStyleId>{65EB44B9-4524-4C0D-8AF8-5427DF5A4584}</a:tableStyleId>
              </a:tblPr>
              <a:tblGrid>
                <a:gridCol w="1492103"/>
                <a:gridCol w="1492103"/>
              </a:tblGrid>
              <a:tr h="340242">
                <a:tc>
                  <a:txBody>
                    <a:bodyPr/>
                    <a:lstStyle/>
                    <a:p>
                      <a:r>
                        <a:rPr lang="en-IN" dirty="0">
                          <a:solidFill>
                            <a:schemeClr val="tx1"/>
                          </a:solidFill>
                        </a:rPr>
                        <a:t>Number of Attributes </a:t>
                      </a:r>
                      <a:endParaRPr lang="en-IN" dirty="0">
                        <a:solidFill>
                          <a:schemeClr val="tx1"/>
                        </a:solidFill>
                      </a:endParaRPr>
                    </a:p>
                  </a:txBody>
                  <a:tcPr>
                    <a:solidFill>
                      <a:schemeClr val="bg2">
                        <a:lumMod val="90000"/>
                      </a:schemeClr>
                    </a:solidFill>
                  </a:tcPr>
                </a:tc>
                <a:tc>
                  <a:txBody>
                    <a:bodyPr/>
                    <a:lstStyle/>
                    <a:p>
                      <a:r>
                        <a:rPr lang="en-IN" dirty="0">
                          <a:solidFill>
                            <a:schemeClr val="tx1"/>
                          </a:solidFill>
                        </a:rPr>
                        <a:t> 145</a:t>
                      </a:r>
                      <a:endParaRPr lang="en-IN" dirty="0">
                        <a:solidFill>
                          <a:schemeClr val="tx1"/>
                        </a:solidFill>
                      </a:endParaRPr>
                    </a:p>
                  </a:txBody>
                  <a:tcPr>
                    <a:solidFill>
                      <a:schemeClr val="bg2">
                        <a:lumMod val="90000"/>
                      </a:schemeClr>
                    </a:solidFill>
                  </a:tcPr>
                </a:tc>
              </a:tr>
              <a:tr h="340242">
                <a:tc>
                  <a:txBody>
                    <a:bodyPr/>
                    <a:lstStyle/>
                    <a:p>
                      <a:r>
                        <a:rPr lang="en-IN" dirty="0">
                          <a:solidFill>
                            <a:schemeClr val="tx1"/>
                          </a:solidFill>
                        </a:rPr>
                        <a:t>Number of Records</a:t>
                      </a:r>
                      <a:endParaRPr lang="en-IN" dirty="0">
                        <a:solidFill>
                          <a:schemeClr val="tx1"/>
                        </a:solidFill>
                      </a:endParaRPr>
                    </a:p>
                  </a:txBody>
                  <a:tcPr>
                    <a:solidFill>
                      <a:schemeClr val="bg2">
                        <a:lumMod val="90000"/>
                      </a:schemeClr>
                    </a:solidFill>
                  </a:tcPr>
                </a:tc>
                <a:tc>
                  <a:txBody>
                    <a:bodyPr/>
                    <a:lstStyle/>
                    <a:p>
                      <a:r>
                        <a:rPr lang="en-IN" dirty="0">
                          <a:solidFill>
                            <a:schemeClr val="tx1"/>
                          </a:solidFill>
                        </a:rPr>
                        <a:t>150792</a:t>
                      </a:r>
                      <a:endParaRPr lang="en-IN" dirty="0">
                        <a:solidFill>
                          <a:schemeClr val="tx1"/>
                        </a:solidFill>
                      </a:endParaRPr>
                    </a:p>
                  </a:txBody>
                  <a:tcPr>
                    <a:solidFill>
                      <a:schemeClr val="bg2">
                        <a:lumMod val="90000"/>
                      </a:schemeClr>
                    </a:solidFill>
                  </a:tcPr>
                </a:tc>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2154" y="107874"/>
            <a:ext cx="6181060" cy="547800"/>
          </a:xfrm>
        </p:spPr>
        <p:txBody>
          <a:bodyPr/>
          <a:lstStyle/>
          <a:p>
            <a:pPr marL="38100" indent="0">
              <a:buNone/>
            </a:pPr>
            <a:r>
              <a:rPr lang="en-US" b="1" dirty="0">
                <a:effectLst/>
                <a:latin typeface="Times New Roman" panose="02020603050405020304" pitchFamily="18" charset="0"/>
                <a:ea typeface="Times New Roman" panose="02020603050405020304" pitchFamily="18" charset="0"/>
              </a:rPr>
              <a:t>TARGET VARIABLE</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4" name="TextBox 3"/>
          <p:cNvSpPr txBox="1"/>
          <p:nvPr/>
        </p:nvSpPr>
        <p:spPr>
          <a:xfrm>
            <a:off x="86194" y="843517"/>
            <a:ext cx="8666811" cy="4437112"/>
          </a:xfrm>
          <a:prstGeom prst="rect">
            <a:avLst/>
          </a:prstGeom>
          <a:noFill/>
        </p:spPr>
        <p:txBody>
          <a:bodyPr wrap="square" rtlCol="0">
            <a:spAutoFit/>
          </a:bodyPr>
          <a:lstStyle/>
          <a:p>
            <a:pPr>
              <a:spcBef>
                <a:spcPts val="50"/>
              </a:spcBef>
              <a:spcAft>
                <a:spcPts val="1000"/>
              </a:spcAft>
              <a:tabLst>
                <a:tab pos="5581015" algn="r"/>
              </a:tabLst>
            </a:pPr>
            <a:r>
              <a:rPr lang="en-US" sz="1500" b="1" dirty="0">
                <a:solidFill>
                  <a:schemeClr val="bg1"/>
                </a:solidFill>
                <a:effectLst/>
                <a:latin typeface="Times New Roman" panose="02020603050405020304" pitchFamily="18" charset="0"/>
                <a:ea typeface="Calibri" panose="020F0502020204030204" pitchFamily="34" charset="0"/>
              </a:rPr>
              <a:t>loan_status</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a:solidFill>
                  <a:schemeClr val="bg1"/>
                </a:solidFill>
                <a:effectLst/>
                <a:latin typeface="Times New Roman" panose="02020603050405020304" pitchFamily="18" charset="0"/>
                <a:ea typeface="Times New Roman" panose="02020603050405020304" pitchFamily="18" charset="0"/>
              </a:rPr>
              <a:t>Current status of the loan </a:t>
            </a:r>
            <a:endParaRPr lang="en-US" sz="1500" dirty="0">
              <a:solidFill>
                <a:schemeClr val="bg1"/>
              </a:solidFill>
              <a:effectLst/>
              <a:latin typeface="Times New Roman" panose="02020603050405020304" pitchFamily="18" charset="0"/>
              <a:ea typeface="Times New Roman" panose="02020603050405020304" pitchFamily="18" charset="0"/>
            </a:endParaRPr>
          </a:p>
          <a:p>
            <a:pPr>
              <a:spcBef>
                <a:spcPts val="50"/>
              </a:spcBef>
              <a:spcAft>
                <a:spcPts val="1000"/>
              </a:spcAft>
              <a:tabLst>
                <a:tab pos="5581015" algn="r"/>
              </a:tabLst>
            </a:pPr>
            <a:r>
              <a:rPr lang="en-US" sz="1500" dirty="0">
                <a:solidFill>
                  <a:schemeClr val="bg1"/>
                </a:solidFill>
                <a:effectLst/>
                <a:latin typeface="Times New Roman" panose="02020603050405020304" pitchFamily="18" charset="0"/>
                <a:ea typeface="Times New Roman" panose="02020603050405020304" pitchFamily="18" charset="0"/>
              </a:rPr>
              <a:t>(in terms of repayment)</a:t>
            </a:r>
            <a:endParaRPr lang="en-IN" sz="1500" dirty="0">
              <a:solidFill>
                <a:schemeClr val="bg1"/>
              </a:solidFill>
              <a:effectLst/>
              <a:latin typeface="Calibri" panose="020F0502020204030204" pitchFamily="34" charset="0"/>
              <a:ea typeface="Calibri" panose="020F0502020204030204" pitchFamily="34" charset="0"/>
            </a:endParaRPr>
          </a:p>
          <a:p>
            <a:pPr>
              <a:spcBef>
                <a:spcPts val="50"/>
              </a:spcBef>
              <a:spcAft>
                <a:spcPts val="1000"/>
              </a:spcAft>
              <a:tabLst>
                <a:tab pos="5581015" algn="r"/>
              </a:tabLst>
            </a:pPr>
            <a:r>
              <a:rPr lang="en-US" sz="1500" dirty="0">
                <a:solidFill>
                  <a:schemeClr val="bg1"/>
                </a:solidFill>
                <a:effectLst/>
                <a:latin typeface="Times New Roman" panose="02020603050405020304" pitchFamily="18" charset="0"/>
                <a:ea typeface="Times New Roman" panose="02020603050405020304" pitchFamily="18" charset="0"/>
              </a:rPr>
              <a:t>Statuses include:</a:t>
            </a:r>
            <a:endParaRPr lang="en-IN" sz="1500" dirty="0">
              <a:solidFill>
                <a:schemeClr val="bg1"/>
              </a:solidFill>
              <a:effectLst/>
              <a:latin typeface="Calibri" panose="020F0502020204030204" pitchFamily="34" charset="0"/>
              <a:ea typeface="Calibri" panose="020F0502020204030204" pitchFamily="34" charset="0"/>
            </a:endParaRPr>
          </a:p>
          <a:p>
            <a:pPr lvl="0" algn="just">
              <a:spcBef>
                <a:spcPts val="50"/>
              </a:spcBef>
              <a:spcAft>
                <a:spcPts val="600"/>
              </a:spcAft>
              <a:tabLst>
                <a:tab pos="266700" algn="l"/>
              </a:tabLst>
            </a:pPr>
            <a:r>
              <a:rPr lang="en-IN" sz="1500" b="0" dirty="0">
                <a:solidFill>
                  <a:schemeClr val="bg1"/>
                </a:solidFill>
                <a:effectLst/>
                <a:latin typeface="Times New Roman" panose="02020603050405020304" pitchFamily="18" charset="0"/>
                <a:ea typeface="Cambria" panose="02040503050406030204" pitchFamily="18" charset="0"/>
              </a:rPr>
              <a:t>Current: Loan is up to date on all outstanding payments</a:t>
            </a:r>
            <a:endParaRPr lang="en-IN" sz="1500" b="1"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r>
              <a:rPr lang="en-IN" sz="1500" b="0" dirty="0">
                <a:solidFill>
                  <a:schemeClr val="bg1"/>
                </a:solidFill>
                <a:effectLst/>
                <a:latin typeface="Times New Roman" panose="02020603050405020304" pitchFamily="18" charset="0"/>
                <a:ea typeface="Cambria" panose="02040503050406030204" pitchFamily="18" charset="0"/>
              </a:rPr>
              <a:t>In Grace Period: Loan is past due but within the 15-day grace period.</a:t>
            </a:r>
            <a:endParaRPr lang="en-IN" sz="1500" b="1"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r>
              <a:rPr lang="en-IN" sz="1500" b="0" dirty="0">
                <a:solidFill>
                  <a:schemeClr val="bg1"/>
                </a:solidFill>
                <a:effectLst/>
                <a:latin typeface="Times New Roman" panose="02020603050405020304" pitchFamily="18" charset="0"/>
                <a:ea typeface="Cambria" panose="02040503050406030204" pitchFamily="18" charset="0"/>
              </a:rPr>
              <a:t>Late (16-30): Loan has not been current for 16 to 30 days. </a:t>
            </a:r>
            <a:endParaRPr lang="en-IN" sz="1500" b="1"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r>
              <a:rPr lang="en-IN" sz="1500" b="0" dirty="0">
                <a:solidFill>
                  <a:schemeClr val="bg1"/>
                </a:solidFill>
                <a:effectLst/>
                <a:latin typeface="Times New Roman" panose="02020603050405020304" pitchFamily="18" charset="0"/>
                <a:ea typeface="Cambria" panose="02040503050406030204" pitchFamily="18" charset="0"/>
              </a:rPr>
              <a:t>Late (31-120): Loan has not been current for 31 to 120 days. </a:t>
            </a:r>
            <a:endParaRPr lang="en-IN" sz="1500" b="1"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r>
              <a:rPr lang="en-IN" sz="1500" b="0" dirty="0">
                <a:solidFill>
                  <a:schemeClr val="bg1"/>
                </a:solidFill>
                <a:effectLst/>
                <a:latin typeface="Times New Roman" panose="02020603050405020304" pitchFamily="18" charset="0"/>
                <a:ea typeface="Cambria" panose="02040503050406030204" pitchFamily="18" charset="0"/>
              </a:rPr>
              <a:t>Fully paid: Loan has been fully repaid, either at the expiration of the 3- or 5-year year term or as a result of a prepayment.</a:t>
            </a:r>
            <a:endParaRPr lang="en-IN" sz="1500" b="0"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r>
              <a:rPr lang="en-IN" sz="1600" b="0" dirty="0">
                <a:solidFill>
                  <a:schemeClr val="bg1"/>
                </a:solidFill>
                <a:effectLst/>
                <a:latin typeface="Times New Roman" panose="02020603050405020304" pitchFamily="18" charset="0"/>
                <a:ea typeface="Cambria" panose="02040503050406030204" pitchFamily="18" charset="0"/>
              </a:rPr>
              <a:t>Default: Loan has not been current for an extended period of time. ( loan_status = 1)</a:t>
            </a:r>
            <a:endParaRPr lang="en-IN" sz="1800" b="1"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r>
              <a:rPr lang="en-IN" sz="1600" b="0" dirty="0">
                <a:solidFill>
                  <a:schemeClr val="bg1"/>
                </a:solidFill>
                <a:effectLst/>
                <a:latin typeface="Times New Roman" panose="02020603050405020304" pitchFamily="18" charset="0"/>
                <a:ea typeface="Cambria" panose="02040503050406030204" pitchFamily="18" charset="0"/>
              </a:rPr>
              <a:t>Charged Off: Loan for which there is no longer a reasonable expectation of further payments. Upon Charge Off, the remaining principal balance of the Note is deducted from the account balance.( loan_status = 1)</a:t>
            </a:r>
            <a:endParaRPr lang="en-IN" sz="1600" b="0" dirty="0">
              <a:solidFill>
                <a:schemeClr val="bg1"/>
              </a:solidFill>
              <a:effectLst/>
              <a:latin typeface="Times New Roman" panose="02020603050405020304" pitchFamily="18" charset="0"/>
              <a:ea typeface="Cambria" panose="02040503050406030204" pitchFamily="18" charset="0"/>
            </a:endParaRPr>
          </a:p>
          <a:p>
            <a:pPr lvl="0" algn="just">
              <a:spcBef>
                <a:spcPts val="50"/>
              </a:spcBef>
              <a:spcAft>
                <a:spcPts val="600"/>
              </a:spcAft>
              <a:tabLst>
                <a:tab pos="266700" algn="l"/>
              </a:tabLst>
            </a:pPr>
            <a:endParaRPr lang="en-IN" sz="1500" dirty="0">
              <a:effectLst/>
              <a:latin typeface="Calibri" panose="020F0502020204030204" pitchFamily="34" charset="0"/>
              <a:ea typeface="Calibri" panose="020F0502020204030204" pitchFamily="34" charset="0"/>
            </a:endParaRPr>
          </a:p>
        </p:txBody>
      </p:sp>
      <p:sp>
        <p:nvSpPr>
          <p:cNvPr id="5" name="AutoShape 2"/>
          <p:cNvSpPr>
            <a:spLocks noChangeAspect="1" noChangeArrowheads="1"/>
          </p:cNvSpPr>
          <p:nvPr/>
        </p:nvSpPr>
        <p:spPr bwMode="auto">
          <a:xfrm>
            <a:off x="4419600" y="2419350"/>
            <a:ext cx="1109330" cy="11093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a:blip r:embed="rId1"/>
          <a:stretch>
            <a:fillRect/>
          </a:stretch>
        </p:blipFill>
        <p:spPr>
          <a:xfrm>
            <a:off x="4623604" y="156296"/>
            <a:ext cx="4024747" cy="2154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2"/>
          <a:stretch>
            <a:fillRect/>
          </a:stretch>
        </p:blipFill>
        <p:spPr>
          <a:xfrm>
            <a:off x="5990985" y="535925"/>
            <a:ext cx="2170288" cy="907311"/>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355730" y="0"/>
            <a:ext cx="4096867" cy="853514"/>
          </a:xfrm>
          <a:prstGeom prst="rect">
            <a:avLst/>
          </a:prstGeom>
        </p:spPr>
      </p:pic>
      <p:sp>
        <p:nvSpPr>
          <p:cNvPr id="10" name="Subtitle 4"/>
          <p:cNvSpPr>
            <a:spLocks noGrp="1"/>
          </p:cNvSpPr>
          <p:nvPr>
            <p:ph type="subTitle" idx="1"/>
          </p:nvPr>
        </p:nvSpPr>
        <p:spPr>
          <a:xfrm>
            <a:off x="384475" y="801112"/>
            <a:ext cx="7772400" cy="3763800"/>
          </a:xfrm>
        </p:spPr>
        <p:txBody>
          <a:bodyPr/>
          <a:lstStyle/>
          <a:p>
            <a:pPr>
              <a:spcAft>
                <a:spcPts val="1000"/>
              </a:spcAft>
              <a:tabLst>
                <a:tab pos="5581015" algn="r"/>
              </a:tabLst>
            </a:pPr>
            <a:r>
              <a:rPr lang="en-IN" sz="1800" dirty="0">
                <a:solidFill>
                  <a:schemeClr val="bg1"/>
                </a:solidFill>
                <a:effectLst/>
                <a:latin typeface="Times New Roman" panose="02020603050405020304" pitchFamily="18" charset="0"/>
                <a:ea typeface="Times New Roman" panose="02020603050405020304" pitchFamily="18" charset="0"/>
              </a:rPr>
              <a:t>We have done </a:t>
            </a:r>
            <a:r>
              <a:rPr lang="en-IN" sz="1800" dirty="0" err="1">
                <a:solidFill>
                  <a:schemeClr val="bg1"/>
                </a:solidFill>
                <a:effectLst/>
                <a:latin typeface="Times New Roman" panose="02020603050405020304" pitchFamily="18" charset="0"/>
                <a:ea typeface="Times New Roman" panose="02020603050405020304" pitchFamily="18" charset="0"/>
              </a:rPr>
              <a:t>uni</a:t>
            </a:r>
            <a:r>
              <a:rPr lang="en-IN" sz="1800" dirty="0">
                <a:solidFill>
                  <a:schemeClr val="bg1"/>
                </a:solidFill>
                <a:effectLst/>
                <a:latin typeface="Times New Roman" panose="02020603050405020304" pitchFamily="18" charset="0"/>
                <a:ea typeface="Times New Roman" panose="02020603050405020304" pitchFamily="18" charset="0"/>
              </a:rPr>
              <a:t>-variate analysis for all the columns present in the original dataset (145-columns). </a:t>
            </a:r>
            <a:endParaRPr lang="en-IN" sz="1800" dirty="0">
              <a:solidFill>
                <a:schemeClr val="bg1"/>
              </a:solidFill>
              <a:effectLst/>
              <a:latin typeface="Calibri" panose="020F0502020204030204" pitchFamily="34" charset="0"/>
              <a:ea typeface="Calibri" panose="020F0502020204030204" pitchFamily="34" charset="0"/>
            </a:endParaRPr>
          </a:p>
          <a:p>
            <a:pPr>
              <a:spcAft>
                <a:spcPts val="1000"/>
              </a:spcAft>
              <a:tabLst>
                <a:tab pos="5581015" algn="r"/>
              </a:tabLst>
            </a:pPr>
            <a:r>
              <a:rPr lang="en-IN" sz="1800" dirty="0">
                <a:solidFill>
                  <a:schemeClr val="bg1"/>
                </a:solidFill>
                <a:effectLst/>
                <a:latin typeface="Times New Roman" panose="02020603050405020304" pitchFamily="18" charset="0"/>
                <a:ea typeface="Times New Roman" panose="02020603050405020304" pitchFamily="18" charset="0"/>
              </a:rPr>
              <a:t>The process of the analysis undertaken is listed as follows:</a:t>
            </a:r>
            <a:endParaRPr lang="en-IN" sz="1800" dirty="0">
              <a:solidFill>
                <a:schemeClr val="bg1"/>
              </a:solidFill>
              <a:effectLst/>
              <a:latin typeface="Calibri" panose="020F0502020204030204" pitchFamily="34" charset="0"/>
              <a:ea typeface="Calibri" panose="020F0502020204030204" pitchFamily="34" charset="0"/>
            </a:endParaRPr>
          </a:p>
          <a:p>
            <a:pPr marL="342900" lvl="0" indent="-342900">
              <a:spcAft>
                <a:spcPts val="1000"/>
              </a:spcAft>
              <a:buFont typeface="+mj-lt"/>
              <a:buAutoNum type="arabicPeriod"/>
              <a:tabLst>
                <a:tab pos="5581015" algn="r"/>
              </a:tabLst>
            </a:pPr>
            <a:r>
              <a:rPr lang="en-IN" sz="1800" dirty="0">
                <a:solidFill>
                  <a:schemeClr val="bg1"/>
                </a:solidFill>
                <a:effectLst/>
                <a:latin typeface="Times New Roman" panose="02020603050405020304" pitchFamily="18" charset="0"/>
                <a:ea typeface="Times New Roman" panose="02020603050405020304" pitchFamily="18" charset="0"/>
              </a:rPr>
              <a:t>Analysed the data using basic statistics from the describe function of the columns</a:t>
            </a:r>
            <a:endParaRPr lang="en-IN" sz="1800" dirty="0">
              <a:solidFill>
                <a:schemeClr val="bg1"/>
              </a:solidFill>
              <a:effectLst/>
              <a:latin typeface="Calibri" panose="020F0502020204030204" pitchFamily="34" charset="0"/>
              <a:ea typeface="Calibri" panose="020F0502020204030204" pitchFamily="34" charset="0"/>
            </a:endParaRPr>
          </a:p>
          <a:p>
            <a:pPr marL="342900" lvl="0" indent="-342900">
              <a:spcAft>
                <a:spcPts val="1000"/>
              </a:spcAft>
              <a:buFont typeface="+mj-lt"/>
              <a:buAutoNum type="arabicPeriod"/>
              <a:tabLst>
                <a:tab pos="5581015" algn="r"/>
              </a:tabLst>
            </a:pPr>
            <a:r>
              <a:rPr lang="en-IN" sz="1800" dirty="0">
                <a:solidFill>
                  <a:schemeClr val="bg1"/>
                </a:solidFill>
                <a:effectLst/>
                <a:latin typeface="Times New Roman" panose="02020603050405020304" pitchFamily="18" charset="0"/>
                <a:ea typeface="Times New Roman" panose="02020603050405020304" pitchFamily="18" charset="0"/>
              </a:rPr>
              <a:t>Visualizing the columns using various plots like box plot (for checking outliers) and distribution plot (for checking the spread of the data) for numerical columns </a:t>
            </a:r>
            <a:r>
              <a:rPr lang="en-IN" dirty="0">
                <a:solidFill>
                  <a:schemeClr val="bg1"/>
                </a:solidFill>
                <a:latin typeface="Times New Roman" panose="02020603050405020304" pitchFamily="18" charset="0"/>
                <a:ea typeface="Times New Roman" panose="02020603050405020304" pitchFamily="18" charset="0"/>
              </a:rPr>
              <a:t>a</a:t>
            </a:r>
            <a:r>
              <a:rPr lang="en-IN" sz="1800" dirty="0">
                <a:solidFill>
                  <a:schemeClr val="bg1"/>
                </a:solidFill>
                <a:effectLst/>
                <a:latin typeface="Times New Roman" panose="02020603050405020304" pitchFamily="18" charset="0"/>
                <a:ea typeface="Times New Roman" panose="02020603050405020304" pitchFamily="18" charset="0"/>
              </a:rPr>
              <a:t>nd count plot (for checking the variance among variables in a column) for the categorical columns </a:t>
            </a:r>
            <a:endParaRPr lang="en-IN" sz="1800" dirty="0">
              <a:solidFill>
                <a:schemeClr val="bg1"/>
              </a:solidFill>
              <a:effectLst/>
              <a:latin typeface="Calibri" panose="020F0502020204030204" pitchFamily="34" charset="0"/>
              <a:ea typeface="Calibri" panose="020F0502020204030204" pitchFamily="34" charset="0"/>
            </a:endParaRPr>
          </a:p>
          <a:p>
            <a:pPr marL="342900" lvl="0" indent="-342900">
              <a:spcAft>
                <a:spcPts val="1000"/>
              </a:spcAft>
              <a:buFont typeface="+mj-lt"/>
              <a:buAutoNum type="arabicPeriod"/>
              <a:tabLst>
                <a:tab pos="5581015" algn="r"/>
              </a:tabLst>
            </a:pPr>
            <a:r>
              <a:rPr lang="en-IN" sz="1800" dirty="0">
                <a:solidFill>
                  <a:schemeClr val="bg1"/>
                </a:solidFill>
                <a:effectLst/>
                <a:latin typeface="Times New Roman" panose="02020603050405020304" pitchFamily="18" charset="0"/>
                <a:ea typeface="Times New Roman" panose="02020603050405020304" pitchFamily="18" charset="0"/>
              </a:rPr>
              <a:t>Checking for the normality of data using skewness and kurtosis  </a:t>
            </a:r>
            <a:endParaRPr lang="en-IN" sz="1800" dirty="0">
              <a:solidFill>
                <a:schemeClr val="bg1"/>
              </a:solidFill>
              <a:effectLst/>
              <a:latin typeface="Calibri" panose="020F0502020204030204" pitchFamily="34" charset="0"/>
              <a:ea typeface="Calibri" panose="020F0502020204030204" pitchFamily="34" charset="0"/>
            </a:endParaRPr>
          </a:p>
          <a:p>
            <a:endParaRPr lang="en-IN"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5" name="Picture 4"/>
          <p:cNvPicPr/>
          <p:nvPr/>
        </p:nvPicPr>
        <p:blipFill>
          <a:blip r:embed="rId1"/>
          <a:srcRect l="1139" t="5670" r="11" b="17545"/>
          <a:stretch>
            <a:fillRect/>
          </a:stretch>
        </p:blipFill>
        <p:spPr>
          <a:xfrm>
            <a:off x="1205023" y="633302"/>
            <a:ext cx="5330739" cy="1427146"/>
          </a:xfrm>
          <a:prstGeom prst="rect">
            <a:avLst/>
          </a:prstGeom>
          <a:noFill/>
          <a:ln>
            <a:noFill/>
          </a:ln>
        </p:spPr>
      </p:pic>
      <p:pic>
        <p:nvPicPr>
          <p:cNvPr id="4" name="Picture 3"/>
          <p:cNvPicPr>
            <a:picLocks noChangeAspect="1"/>
          </p:cNvPicPr>
          <p:nvPr/>
        </p:nvPicPr>
        <p:blipFill>
          <a:blip r:embed="rId2"/>
          <a:stretch>
            <a:fillRect/>
          </a:stretch>
        </p:blipFill>
        <p:spPr>
          <a:xfrm>
            <a:off x="823285" y="2289243"/>
            <a:ext cx="3748715" cy="2249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5120671" y="2445490"/>
            <a:ext cx="2830182" cy="1709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a:stretch>
            <a:fillRect/>
          </a:stretch>
        </p:blipFill>
        <p:spPr>
          <a:xfrm>
            <a:off x="1688357" y="566114"/>
            <a:ext cx="5941060" cy="766445"/>
          </a:xfrm>
          <a:prstGeom prst="rect">
            <a:avLst/>
          </a:prstGeom>
          <a:noFill/>
          <a:ln>
            <a:noFill/>
          </a:ln>
        </p:spPr>
      </p:pic>
      <p:pic>
        <p:nvPicPr>
          <p:cNvPr id="8" name="Picture 7"/>
          <p:cNvPicPr>
            <a:picLocks noChangeAspect="1"/>
          </p:cNvPicPr>
          <p:nvPr/>
        </p:nvPicPr>
        <p:blipFill rotWithShape="1">
          <a:blip r:embed="rId2"/>
          <a:srcRect r="52429" b="-583"/>
          <a:stretch>
            <a:fillRect/>
          </a:stretch>
        </p:blipFill>
        <p:spPr>
          <a:xfrm>
            <a:off x="4864612" y="2102600"/>
            <a:ext cx="3164522" cy="766445"/>
          </a:xfrm>
          <a:prstGeom prst="rect">
            <a:avLst/>
          </a:prstGeom>
        </p:spPr>
      </p:pic>
      <p:pic>
        <p:nvPicPr>
          <p:cNvPr id="3" name="Picture 2"/>
          <p:cNvPicPr>
            <a:picLocks noChangeAspect="1"/>
          </p:cNvPicPr>
          <p:nvPr/>
        </p:nvPicPr>
        <p:blipFill>
          <a:blip r:embed="rId3"/>
          <a:stretch>
            <a:fillRect/>
          </a:stretch>
        </p:blipFill>
        <p:spPr>
          <a:xfrm>
            <a:off x="1050601" y="1700019"/>
            <a:ext cx="3711262" cy="21109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10646</Words>
  <Application>WPS Presentation</Application>
  <PresentationFormat>On-screen Show (16:9)</PresentationFormat>
  <Paragraphs>308</Paragraphs>
  <Slides>31</Slides>
  <Notes>17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31</vt:i4>
      </vt:variant>
    </vt:vector>
  </HeadingPairs>
  <TitlesOfParts>
    <vt:vector size="49" baseType="lpstr">
      <vt:lpstr>Arial</vt:lpstr>
      <vt:lpstr>SimSun</vt:lpstr>
      <vt:lpstr>Wingdings</vt:lpstr>
      <vt:lpstr>Arial</vt:lpstr>
      <vt:lpstr>Titillium Web ExtraLight</vt:lpstr>
      <vt:lpstr>Titillium Web</vt:lpstr>
      <vt:lpstr>Share Tech</vt:lpstr>
      <vt:lpstr>Times New Roman</vt:lpstr>
      <vt:lpstr>Maven Pro</vt:lpstr>
      <vt:lpstr>Calibri</vt:lpstr>
      <vt:lpstr>Share Tech</vt:lpstr>
      <vt:lpstr>Maven Pro</vt:lpstr>
      <vt:lpstr>Cambria</vt:lpstr>
      <vt:lpstr>Microsoft YaHei</vt:lpstr>
      <vt:lpstr>Arial Unicode MS</vt:lpstr>
      <vt:lpstr>Calibri</vt:lpstr>
      <vt:lpstr>Microsoft JhengHei UI</vt:lpstr>
      <vt:lpstr>Thaliard template</vt:lpstr>
      <vt:lpstr>LENDING CLUB LOAN DATASETS  BATCH:                                                       UNDER THE ESTEEMED GUIDANCE OF:  DSE-FT JAN-21 HYD                                                       Srikar Muppidi PRESENTED BY : Gundluru Venkat Ritish Harshitha Mor Madanu Vinith Xavier Veenadhari Beeravelli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FUTURE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 DATASETS  BATCH:                                                       UNDER THE ESTEEMED GUIDANCE OF:  DSE-FT JAN-21 HYD                                                       Srikar Muppidi PRESENTED BY : Gundluru Venkat Ritish Harshitha Mor Madanu Vinith Xavier Veenadhari Beeravelli</dc:title>
  <dc:creator>Vinith Xavier</dc:creator>
  <cp:lastModifiedBy>venkat ritish</cp:lastModifiedBy>
  <cp:revision>30</cp:revision>
  <dcterms:created xsi:type="dcterms:W3CDTF">2021-08-19T14:13:00Z</dcterms:created>
  <dcterms:modified xsi:type="dcterms:W3CDTF">2021-08-20T06:21:43Z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F6CEEA7607A24B0B8D40FBB3CB2891A3</vt:lpwstr>
  </property>
  <property fmtid="{D5CDD505-2E9C-101B-9397-08002B2CF9AE}" pid="3" name="KSOProductBuildVer">
    <vt:lpwstr>1033-11.2.0.10258</vt:lpwstr>
  </property>
</Properties>
</file>