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9" r:id="rId4"/>
    <p:sldId id="258" r:id="rId5"/>
    <p:sldId id="260" r:id="rId6"/>
    <p:sldId id="261" r:id="rId8"/>
    <p:sldId id="277" r:id="rId9"/>
    <p:sldId id="278" r:id="rId10"/>
    <p:sldId id="264" r:id="rId11"/>
    <p:sldId id="265" r:id="rId12"/>
    <p:sldId id="287" r:id="rId13"/>
    <p:sldId id="273" r:id="rId14"/>
    <p:sldId id="282" r:id="rId15"/>
    <p:sldId id="283" r:id="rId16"/>
    <p:sldId id="284" r:id="rId17"/>
    <p:sldId id="285" r:id="rId18"/>
    <p:sldId id="288" r:id="rId19"/>
    <p:sldId id="289" r:id="rId20"/>
    <p:sldId id="275"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showGuides="1">
      <p:cViewPr varScale="1">
        <p:scale>
          <a:sx n="69" d="100"/>
          <a:sy n="69" d="100"/>
        </p:scale>
        <p:origin x="564" y="72"/>
      </p:cViewPr>
      <p:guideLst>
        <p:guide orient="horz" pos="2099"/>
        <p:guide pos="38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F05852-2F84-49EC-88AD-3B02F6D7B016}"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F24D60-CAE6-46AD-9D0B-C02F7B1293EF}"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D16E8C-EB8A-425C-9BA2-E4B539351587}"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C0D1A98-9E99-4DBE-BE49-5C29F2DAD81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55E2BA5-1E09-47F1-9112-70406D5B8D86}" type="datetime5">
              <a:rPr lang="en-US" smtClean="0"/>
            </a:fld>
            <a:endParaRPr lang="en-IN"/>
          </a:p>
        </p:txBody>
      </p:sp>
      <p:sp>
        <p:nvSpPr>
          <p:cNvPr id="8" name="Footer Placeholder 7"/>
          <p:cNvSpPr>
            <a:spLocks noGrp="1"/>
          </p:cNvSpPr>
          <p:nvPr>
            <p:ph type="ftr" sz="quarter" idx="11"/>
          </p:nvPr>
        </p:nvSpPr>
        <p:spPr/>
        <p:txBody>
          <a:body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F32384F-C4AE-4D39-8526-1E50E83AE1C8}" type="datetime5">
              <a:rPr lang="en-US" smtClean="0"/>
            </a:fld>
            <a:endParaRPr lang="en-IN"/>
          </a:p>
        </p:txBody>
      </p:sp>
      <p:sp>
        <p:nvSpPr>
          <p:cNvPr id="4" name="Footer Placeholder 3"/>
          <p:cNvSpPr>
            <a:spLocks noGrp="1"/>
          </p:cNvSpPr>
          <p:nvPr>
            <p:ph type="ftr" sz="quarter" idx="11"/>
          </p:nvPr>
        </p:nvSpPr>
        <p:spPr/>
        <p:txBody>
          <a:bodyPr/>
          <a:lstStyle/>
          <a:p>
            <a:r>
              <a:rPr lang="en-IN"/>
              <a:t>20CS8504 - PROJECT WORK</a:t>
            </a:r>
            <a:endParaRPr lang="en-IN"/>
          </a:p>
        </p:txBody>
      </p:sp>
      <p:sp>
        <p:nvSpPr>
          <p:cNvPr id="5" name="Slide Number Placeholder 4"/>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EB1EC-7644-46B1-B043-E77E363DD1BF}" type="datetime5">
              <a:rPr lang="en-US" smtClean="0"/>
            </a:fld>
            <a:endParaRPr lang="en-IN"/>
          </a:p>
        </p:txBody>
      </p:sp>
      <p:sp>
        <p:nvSpPr>
          <p:cNvPr id="3" name="Footer Placeholder 2"/>
          <p:cNvSpPr>
            <a:spLocks noGrp="1"/>
          </p:cNvSpPr>
          <p:nvPr>
            <p:ph type="ftr" sz="quarter" idx="11"/>
          </p:nvPr>
        </p:nvSpPr>
        <p:spPr/>
        <p:txBody>
          <a:bodyPr/>
          <a:lstStyle/>
          <a:p>
            <a:r>
              <a:rPr lang="en-IN"/>
              <a:t>20CS8504 - PROJECT WORK</a:t>
            </a:r>
            <a:endParaRPr lang="en-IN"/>
          </a:p>
        </p:txBody>
      </p:sp>
      <p:sp>
        <p:nvSpPr>
          <p:cNvPr id="4" name="Slide Number Placeholder 3"/>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D24307-004F-4D63-97B7-8D6DE685304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9C8EC-8C69-4057-B3C8-663916D34427}"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8A367C9-BD22-43D1-A5E7-BAE29681C0FC}"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25545D5-DA7C-4AA1-872D-DAC5E7C7168B}"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D16E8C-EB8A-425C-9BA2-E4B539351587}"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fld>
            <a:endParaRPr lang="en-IN"/>
          </a:p>
        </p:txBody>
      </p:sp>
      <p:sp>
        <p:nvSpPr>
          <p:cNvPr id="8" name="Footer Placeholder 7"/>
          <p:cNvSpPr>
            <a:spLocks noGrp="1"/>
          </p:cNvSpPr>
          <p:nvPr>
            <p:ph type="ftr" sz="quarter" idx="11"/>
          </p:nvPr>
        </p:nvSpPr>
        <p:spPr/>
        <p:txBody>
          <a:body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fld>
            <a:endParaRPr lang="en-IN"/>
          </a:p>
        </p:txBody>
      </p:sp>
      <p:sp>
        <p:nvSpPr>
          <p:cNvPr id="4" name="Footer Placeholder 3"/>
          <p:cNvSpPr>
            <a:spLocks noGrp="1"/>
          </p:cNvSpPr>
          <p:nvPr>
            <p:ph type="ftr" sz="quarter" idx="11"/>
          </p:nvPr>
        </p:nvSpPr>
        <p:spPr/>
        <p:txBody>
          <a:bodyPr/>
          <a:lstStyle/>
          <a:p>
            <a:r>
              <a:rPr lang="en-IN"/>
              <a:t>20CS8504 - PROJECT WORK</a:t>
            </a:r>
            <a:endParaRPr lang="en-IN"/>
          </a:p>
        </p:txBody>
      </p:sp>
      <p:sp>
        <p:nvSpPr>
          <p:cNvPr id="5" name="Slide Number Placeholder 4"/>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9C8EC-8C69-4057-B3C8-663916D34427}"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p:txBody>
          <a:bodyPr/>
          <a:lstStyle/>
          <a:p>
            <a:fld id="{963B2B34-D4BB-400B-9ED9-C7A04F52518B}" type="slidenum">
              <a:rPr lang="en-IN" smtClean="0"/>
            </a:fld>
            <a:endParaRPr lang="en-IN"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p:cNvPicPr>
            <a:picLocks noChangeAspect="1"/>
          </p:cNvPicPr>
          <p:nvPr/>
        </p:nvPicPr>
        <p:blipFill>
          <a:blip r:embed="rId2" cstate="print"/>
          <a:stretch>
            <a:fillRect/>
          </a:stretch>
        </p:blipFill>
        <p:spPr>
          <a:xfrm>
            <a:off x="466690" y="310700"/>
            <a:ext cx="1218593" cy="1187673"/>
          </a:xfrm>
          <a:prstGeom prst="rect">
            <a:avLst/>
          </a:prstGeom>
        </p:spPr>
      </p:pic>
      <p:sp>
        <p:nvSpPr>
          <p:cNvPr id="7" name="TextBox 6"/>
          <p:cNvSpPr txBox="1"/>
          <p:nvPr/>
        </p:nvSpPr>
        <p:spPr>
          <a:xfrm>
            <a:off x="1797050" y="1811020"/>
            <a:ext cx="8305800" cy="1278255"/>
          </a:xfrm>
          <a:prstGeom prst="rect">
            <a:avLst/>
          </a:prstGeom>
          <a:noFill/>
        </p:spPr>
        <p:txBody>
          <a:bodyPr wrap="square" rtlCol="0">
            <a:noAutofit/>
          </a:bodyPr>
          <a:lstStyle/>
          <a:p>
            <a:pPr algn="ctr"/>
            <a:endParaRPr lang="en-US" sz="3600" b="1" dirty="0">
              <a:latin typeface="Times New Roman" panose="02020603050405020304" pitchFamily="18" charset="0"/>
              <a:cs typeface="Times New Roman" panose="02020603050405020304" pitchFamily="18" charset="0"/>
            </a:endParaRPr>
          </a:p>
          <a:p>
            <a:pPr algn="ctr"/>
            <a:r>
              <a:rPr lang="en-US" sz="2800" b="1" dirty="0">
                <a:solidFill>
                  <a:srgbClr val="FF0000"/>
                </a:solidFill>
                <a:latin typeface="Times New Roman" panose="02020603050405020304" pitchFamily="18" charset="0"/>
                <a:cs typeface="Times New Roman" panose="02020603050405020304" pitchFamily="18" charset="0"/>
              </a:rPr>
              <a:t>PREDICTION OF CHRONIC KIDNEY DISEASE USING MACHINE LEARNING </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79030" y="4033291"/>
            <a:ext cx="5323006" cy="119888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Guided By,</a:t>
            </a:r>
            <a:endParaRPr lang="en-IN" sz="2400" b="1" dirty="0">
              <a:latin typeface="Times New Roman" panose="02020603050405020304" pitchFamily="18" charset="0"/>
              <a:cs typeface="Times New Roman" panose="02020603050405020304" pitchFamily="18" charset="0"/>
            </a:endParaRPr>
          </a:p>
          <a:p>
            <a:r>
              <a:rPr lang="en-IN" sz="2400" dirty="0" err="1" smtClean="0">
                <a:latin typeface="Times New Roman" panose="02020603050405020304" pitchFamily="18" charset="0"/>
                <a:cs typeface="Times New Roman" panose="02020603050405020304" pitchFamily="18" charset="0"/>
              </a:rPr>
              <a:t>Mr.M.A.PRASANNA,B.E,M.TECH</a:t>
            </a:r>
            <a:r>
              <a:rPr lang="en-US" altLang="en-IN" sz="2400" dirty="0" err="1"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ASSISTANT PROFESSOR ,CSE.</a:t>
            </a:r>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268085" y="4033520"/>
            <a:ext cx="5671185" cy="193802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Presented By,</a:t>
            </a:r>
            <a:endParaRPr lang="en-IN" sz="2400" b="1"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SHARLY PRICILLA </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 (811722104143)</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SRIMATHI  </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K (811722104154)</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VINITHA                   </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B (811722104184)</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828" y="286603"/>
            <a:ext cx="9168351" cy="1450757"/>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1 : </a:t>
            </a:r>
            <a:r>
              <a:rPr lang="en-IN" sz="4400" b="1" dirty="0" smtClean="0">
                <a:solidFill>
                  <a:srgbClr val="FF0000"/>
                </a:solidFill>
                <a:latin typeface="Times New Roman" panose="02020603050405020304" pitchFamily="18" charset="0"/>
                <a:cs typeface="Times New Roman" panose="02020603050405020304" pitchFamily="18" charset="0"/>
              </a:rPr>
              <a:t>DATA PREPROCESSING MODULE</a:t>
            </a:r>
            <a:endParaRPr lang="en-IN" sz="4400" b="1" dirty="0" smtClean="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91066" y="56445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p:cNvSpPr>
            <a:spLocks noGrp="1" noChangeArrowheads="1"/>
          </p:cNvSpPr>
          <p:nvPr>
            <p:ph idx="1"/>
          </p:nvPr>
        </p:nvSpPr>
        <p:spPr bwMode="auto">
          <a:xfrm>
            <a:off x="1205344" y="2001710"/>
            <a:ext cx="1059211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594360" lvl="0" indent="-342900" algn="just">
              <a:lnSpc>
                <a:spcPct val="100000"/>
              </a:lnSpc>
              <a:spcBef>
                <a:spcPts val="0"/>
              </a:spcBef>
              <a:spcAft>
                <a:spcPts val="0"/>
              </a:spcAft>
              <a:buClr>
                <a:schemeClr val="tx1"/>
              </a:buClr>
              <a:buSzPts val="28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Handles Missing Data </a:t>
            </a:r>
            <a:r>
              <a:rPr lang="en-IN" sz="2200" dirty="0">
                <a:latin typeface="Times New Roman" panose="02020603050405020304" pitchFamily="18" charset="0"/>
                <a:cs typeface="Times New Roman" panose="02020603050405020304" pitchFamily="18" charset="0"/>
              </a:rPr>
              <a:t>– Fills or removes missing values.</a:t>
            </a:r>
            <a:endParaRPr lang="en-IN" sz="22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tx1"/>
              </a:buClr>
              <a:buSzPts val="28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594360" lvl="0" indent="-342900" algn="just">
              <a:lnSpc>
                <a:spcPct val="100000"/>
              </a:lnSpc>
              <a:spcBef>
                <a:spcPts val="0"/>
              </a:spcBef>
              <a:spcAft>
                <a:spcPts val="0"/>
              </a:spcAft>
              <a:buClr>
                <a:schemeClr val="tx1"/>
              </a:buClr>
              <a:buSzPts val="28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Scales &amp; Normalizes Features </a:t>
            </a:r>
            <a:r>
              <a:rPr lang="en-IN" sz="2200" dirty="0">
                <a:latin typeface="Times New Roman" panose="02020603050405020304" pitchFamily="18" charset="0"/>
                <a:cs typeface="Times New Roman" panose="02020603050405020304" pitchFamily="18" charset="0"/>
              </a:rPr>
              <a:t>– Ensures consistent numerical ranges.</a:t>
            </a:r>
            <a:endParaRPr lang="en-IN" sz="22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tx1"/>
              </a:buClr>
              <a:buSzPts val="28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594360" lvl="0" indent="-342900" algn="just">
              <a:lnSpc>
                <a:spcPct val="100000"/>
              </a:lnSpc>
              <a:spcBef>
                <a:spcPts val="0"/>
              </a:spcBef>
              <a:spcAft>
                <a:spcPts val="0"/>
              </a:spcAft>
              <a:buClr>
                <a:schemeClr val="tx1"/>
              </a:buClr>
              <a:buSzPts val="28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Encodes Categorical Data </a:t>
            </a:r>
            <a:r>
              <a:rPr lang="en-IN" sz="2200" dirty="0">
                <a:latin typeface="Times New Roman" panose="02020603050405020304" pitchFamily="18" charset="0"/>
                <a:cs typeface="Times New Roman" panose="02020603050405020304" pitchFamily="18" charset="0"/>
              </a:rPr>
              <a:t>– Converts "yes/no" to 1/0 for model compatibility.</a:t>
            </a:r>
            <a:endParaRPr lang="en-IN" sz="22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tx1"/>
              </a:buClr>
              <a:buSzPts val="28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594360" lvl="0" indent="-342900" algn="just">
              <a:lnSpc>
                <a:spcPct val="100000"/>
              </a:lnSpc>
              <a:spcBef>
                <a:spcPts val="0"/>
              </a:spcBef>
              <a:spcAft>
                <a:spcPts val="0"/>
              </a:spcAft>
              <a:buClr>
                <a:schemeClr val="tx1"/>
              </a:buClr>
              <a:buSzPts val="28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Selects Important Features </a:t>
            </a:r>
            <a:r>
              <a:rPr lang="en-IN" sz="2200" dirty="0">
                <a:latin typeface="Times New Roman" panose="02020603050405020304" pitchFamily="18" charset="0"/>
                <a:cs typeface="Times New Roman" panose="02020603050405020304" pitchFamily="18" charset="0"/>
              </a:rPr>
              <a:t>– Removes irrelevant data to improve accuracy.</a:t>
            </a:r>
            <a:endParaRPr lang="en-IN" sz="2200" dirty="0">
              <a:latin typeface="Times New Roman" panose="02020603050405020304" pitchFamily="18" charset="0"/>
              <a:cs typeface="Times New Roman" panose="02020603050405020304" pitchFamily="18" charset="0"/>
            </a:endParaRPr>
          </a:p>
          <a:p>
            <a:pPr lvl="0" algn="just">
              <a:lnSpc>
                <a:spcPct val="100000"/>
              </a:lnSpc>
              <a:spcBef>
                <a:spcPts val="0"/>
              </a:spcBef>
              <a:spcAft>
                <a:spcPts val="0"/>
              </a:spcAft>
              <a:buClr>
                <a:schemeClr val="tx1"/>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lvl="0" indent="-342900" algn="just">
              <a:lnSpc>
                <a:spcPct val="100000"/>
              </a:lnSpc>
              <a:spcBef>
                <a:spcPts val="0"/>
              </a:spcBef>
              <a:spcAft>
                <a:spcPts val="0"/>
              </a:spcAft>
              <a:buClr>
                <a:schemeClr val="tx1"/>
              </a:buClr>
              <a:buSzPts val="2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Splits Data </a:t>
            </a:r>
            <a:r>
              <a:rPr lang="en-US" sz="2200" dirty="0">
                <a:latin typeface="Times New Roman" panose="02020603050405020304" pitchFamily="18" charset="0"/>
                <a:cs typeface="Times New Roman" panose="02020603050405020304" pitchFamily="18" charset="0"/>
              </a:rPr>
              <a:t>– Divides into training (80%) and testing (20%) sets</a:t>
            </a:r>
            <a:endParaRPr 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
                <a:schemeClr val="tx1"/>
              </a:buClr>
              <a:buSzTx/>
              <a:buFont typeface="Arial" panose="020B0604020202020204" pitchFamily="34" charset="0"/>
              <a:buChar char="•"/>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260" y="286603"/>
            <a:ext cx="9118959" cy="1450757"/>
          </a:xfrm>
        </p:spPr>
        <p:txBody>
          <a:bodyPr anchor="ctr" anchorCtr="0">
            <a:normAutofit fontScale="90000"/>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2 : </a:t>
            </a:r>
            <a:r>
              <a:rPr lang="en-IN" sz="4400" b="1" dirty="0" smtClean="0">
                <a:solidFill>
                  <a:srgbClr val="FF0000"/>
                </a:solidFill>
                <a:latin typeface="Times New Roman" panose="02020603050405020304" pitchFamily="18" charset="0"/>
                <a:cs typeface="Times New Roman" panose="02020603050405020304" pitchFamily="18" charset="0"/>
              </a:rPr>
              <a:t>MACHINE LEARNING</a:t>
            </a:r>
            <a:r>
              <a:rPr lang="en-US" altLang="en-IN" sz="4400" b="1" dirty="0" smtClean="0">
                <a:solidFill>
                  <a:srgbClr val="FF0000"/>
                </a:solidFill>
                <a:latin typeface="Times New Roman" panose="02020603050405020304" pitchFamily="18" charset="0"/>
                <a:cs typeface="Times New Roman" panose="02020603050405020304" pitchFamily="18" charset="0"/>
              </a:rPr>
              <a:t> AND </a:t>
            </a:r>
            <a:r>
              <a:rPr lang="en-IN" sz="4400" b="1" dirty="0" smtClean="0">
                <a:solidFill>
                  <a:srgbClr val="FF0000"/>
                </a:solidFill>
                <a:latin typeface="Times New Roman" panose="02020603050405020304" pitchFamily="18" charset="0"/>
                <a:cs typeface="Times New Roman" panose="02020603050405020304" pitchFamily="18" charset="0"/>
              </a:rPr>
              <a:t>TRAINING MODULE</a:t>
            </a:r>
            <a:endParaRPr lang="en-IN" sz="4400" b="1" dirty="0" smtClean="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57497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p:cNvSpPr>
            <a:spLocks noGrp="1" noChangeArrowheads="1"/>
          </p:cNvSpPr>
          <p:nvPr>
            <p:ph idx="1"/>
          </p:nvPr>
        </p:nvSpPr>
        <p:spPr bwMode="auto">
          <a:xfrm>
            <a:off x="1446069" y="1909518"/>
            <a:ext cx="10626436" cy="33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buClr>
                <a:srgbClr val="000000"/>
              </a:buClr>
              <a:buFont typeface="Arial" panose="020B0604020202020204" pitchFamily="34" charset="0"/>
              <a:buChar char="•"/>
            </a:pPr>
            <a:r>
              <a:rPr lang="en-US" altLang="en-IN" sz="22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Loads Processed Data </a:t>
            </a:r>
            <a:r>
              <a:rPr lang="en-IN" sz="2200" dirty="0">
                <a:latin typeface="Times New Roman" panose="02020603050405020304" pitchFamily="18" charset="0"/>
                <a:cs typeface="Times New Roman" panose="02020603050405020304" pitchFamily="18" charset="0"/>
              </a:rPr>
              <a:t>– Uses cleaned and </a:t>
            </a:r>
            <a:r>
              <a:rPr lang="en-IN" sz="2200" dirty="0" err="1">
                <a:latin typeface="Times New Roman" panose="02020603050405020304" pitchFamily="18" charset="0"/>
                <a:cs typeface="Times New Roman" panose="02020603050405020304" pitchFamily="18" charset="0"/>
              </a:rPr>
              <a:t>preprocessed</a:t>
            </a:r>
            <a:r>
              <a:rPr lang="en-IN" sz="2200" dirty="0">
                <a:latin typeface="Times New Roman" panose="02020603050405020304" pitchFamily="18" charset="0"/>
                <a:cs typeface="Times New Roman" panose="02020603050405020304" pitchFamily="18" charset="0"/>
              </a:rPr>
              <a:t> data for training</a:t>
            </a:r>
            <a:r>
              <a:rPr lang="en-IN"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 </a:t>
            </a:r>
            <a:r>
              <a:rPr lang="en-US" altLang="en-IN" sz="2200" dirty="0" smtClean="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Trains </a:t>
            </a:r>
            <a:r>
              <a:rPr lang="en-IN" sz="2200" b="1" dirty="0">
                <a:latin typeface="Times New Roman" panose="02020603050405020304" pitchFamily="18" charset="0"/>
                <a:cs typeface="Times New Roman" panose="02020603050405020304" pitchFamily="18" charset="0"/>
              </a:rPr>
              <a:t>Multiple Models </a:t>
            </a:r>
            <a:r>
              <a:rPr lang="en-IN" sz="2200" dirty="0">
                <a:latin typeface="Times New Roman" panose="02020603050405020304" pitchFamily="18" charset="0"/>
                <a:cs typeface="Times New Roman" panose="02020603050405020304" pitchFamily="18" charset="0"/>
              </a:rPr>
              <a:t>– Implements Logistic Regression and SVM for prediction</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Optimizes </a:t>
            </a:r>
            <a:r>
              <a:rPr lang="en-IN" sz="2200" b="1" dirty="0">
                <a:latin typeface="Times New Roman" panose="02020603050405020304" pitchFamily="18" charset="0"/>
                <a:cs typeface="Times New Roman" panose="02020603050405020304" pitchFamily="18" charset="0"/>
              </a:rPr>
              <a:t>Performance </a:t>
            </a:r>
            <a:r>
              <a:rPr lang="en-IN" sz="2200" dirty="0">
                <a:latin typeface="Times New Roman" panose="02020603050405020304" pitchFamily="18" charset="0"/>
                <a:cs typeface="Times New Roman" panose="02020603050405020304" pitchFamily="18" charset="0"/>
              </a:rPr>
              <a:t>– Uses techniques like </a:t>
            </a:r>
            <a:r>
              <a:rPr lang="en-IN" sz="2200" dirty="0" err="1">
                <a:latin typeface="Times New Roman" panose="02020603050405020304" pitchFamily="18" charset="0"/>
                <a:cs typeface="Times New Roman" panose="02020603050405020304" pitchFamily="18" charset="0"/>
              </a:rPr>
              <a:t>hyperparameter</a:t>
            </a:r>
            <a:r>
              <a:rPr lang="en-IN" sz="2200" dirty="0">
                <a:latin typeface="Times New Roman" panose="02020603050405020304" pitchFamily="18" charset="0"/>
                <a:cs typeface="Times New Roman" panose="02020603050405020304" pitchFamily="18" charset="0"/>
              </a:rPr>
              <a:t> tuning</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US" altLang="en-IN" sz="2200" b="1" dirty="0" smtClean="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Validates </a:t>
            </a:r>
            <a:r>
              <a:rPr lang="en-IN" sz="2200" b="1" dirty="0">
                <a:latin typeface="Times New Roman" panose="02020603050405020304" pitchFamily="18" charset="0"/>
                <a:cs typeface="Times New Roman" panose="02020603050405020304" pitchFamily="18" charset="0"/>
              </a:rPr>
              <a:t>Models </a:t>
            </a:r>
            <a:r>
              <a:rPr lang="en-IN" sz="2200" dirty="0">
                <a:latin typeface="Times New Roman" panose="02020603050405020304" pitchFamily="18" charset="0"/>
                <a:cs typeface="Times New Roman" panose="02020603050405020304" pitchFamily="18" charset="0"/>
              </a:rPr>
              <a:t>– Evaluates using accuracy, precision, and recall</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 </a:t>
            </a:r>
            <a:r>
              <a:rPr lang="en-US" altLang="en-IN" sz="2200" dirty="0" smtClean="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Saves </a:t>
            </a:r>
            <a:r>
              <a:rPr lang="en-IN" sz="2200" b="1" dirty="0">
                <a:latin typeface="Times New Roman" panose="02020603050405020304" pitchFamily="18" charset="0"/>
                <a:cs typeface="Times New Roman" panose="02020603050405020304" pitchFamily="18" charset="0"/>
              </a:rPr>
              <a:t>Trained Models </a:t>
            </a:r>
            <a:r>
              <a:rPr lang="en-IN" sz="2200" dirty="0">
                <a:latin typeface="Times New Roman" panose="02020603050405020304" pitchFamily="18" charset="0"/>
                <a:cs typeface="Times New Roman" panose="02020603050405020304" pitchFamily="18" charset="0"/>
              </a:rPr>
              <a:t>– Stores models as .</a:t>
            </a:r>
            <a:r>
              <a:rPr lang="en-IN" sz="2200" dirty="0" err="1">
                <a:latin typeface="Times New Roman" panose="02020603050405020304" pitchFamily="18" charset="0"/>
                <a:cs typeface="Times New Roman" panose="02020603050405020304" pitchFamily="18" charset="0"/>
              </a:rPr>
              <a:t>pkl</a:t>
            </a:r>
            <a:r>
              <a:rPr lang="en-IN" sz="2200" dirty="0">
                <a:latin typeface="Times New Roman" panose="02020603050405020304" pitchFamily="18" charset="0"/>
                <a:cs typeface="Times New Roman" panose="02020603050405020304" pitchFamily="18" charset="0"/>
              </a:rPr>
              <a:t> files for deployment.</a:t>
            </a:r>
            <a:endParaRPr lang="en-IN" sz="2200" dirty="0">
              <a:latin typeface="Times New Roman" panose="02020603050405020304" pitchFamily="18" charset="0"/>
              <a:cs typeface="Times New Roman" panose="02020603050405020304" pitchFamily="18" charset="0"/>
            </a:endParaRPr>
          </a:p>
        </p:txBody>
      </p:sp>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9"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260" y="286603"/>
            <a:ext cx="8998210" cy="1450757"/>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3 </a:t>
            </a:r>
            <a:r>
              <a:rPr lang="en-IN" sz="4400" b="1" dirty="0" smtClean="0">
                <a:solidFill>
                  <a:srgbClr val="FF0000"/>
                </a:solidFill>
                <a:latin typeface="Times New Roman" panose="02020603050405020304" pitchFamily="18" charset="0"/>
                <a:cs typeface="Times New Roman" panose="02020603050405020304" pitchFamily="18" charset="0"/>
              </a:rPr>
              <a:t>: PREDICTION &amp; DEPLOYMENT MODULE</a:t>
            </a:r>
            <a:endParaRPr lang="en-IN" sz="4400" b="1" dirty="0" smtClean="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57497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9" name="TextBox 8"/>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0" name="Rectangle 2"/>
          <p:cNvSpPr>
            <a:spLocks noGrp="1" noChangeArrowheads="1"/>
          </p:cNvSpPr>
          <p:nvPr>
            <p:ph idx="1"/>
          </p:nvPr>
        </p:nvSpPr>
        <p:spPr bwMode="auto">
          <a:xfrm>
            <a:off x="1093470" y="1653540"/>
            <a:ext cx="1085913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594360" indent="-342900" algn="just">
              <a:spcBef>
                <a:spcPts val="0"/>
              </a:spcBef>
              <a:buClr>
                <a:srgbClr val="000000"/>
              </a:buClr>
              <a:buSzPts val="2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Loads Trained Models </a:t>
            </a:r>
            <a:r>
              <a:rPr lang="en-US" sz="2200" dirty="0">
                <a:latin typeface="Times New Roman" panose="02020603050405020304" pitchFamily="18" charset="0"/>
                <a:cs typeface="Times New Roman" panose="02020603050405020304" pitchFamily="18" charset="0"/>
              </a:rPr>
              <a:t>– Loads Logistic Regression and SVM models from .</a:t>
            </a:r>
            <a:r>
              <a:rPr lang="en-US" sz="2200" dirty="0" err="1">
                <a:latin typeface="Times New Roman" panose="02020603050405020304" pitchFamily="18" charset="0"/>
                <a:cs typeface="Times New Roman" panose="02020603050405020304" pitchFamily="18" charset="0"/>
              </a:rPr>
              <a:t>pkl</a:t>
            </a:r>
            <a:r>
              <a:rPr lang="en-US" sz="2200" dirty="0">
                <a:latin typeface="Times New Roman" panose="02020603050405020304" pitchFamily="18" charset="0"/>
                <a:cs typeface="Times New Roman" panose="02020603050405020304" pitchFamily="18" charset="0"/>
              </a:rPr>
              <a:t> files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Receives User Input </a:t>
            </a:r>
            <a:r>
              <a:rPr lang="en-US" sz="2200" dirty="0">
                <a:latin typeface="Times New Roman" panose="02020603050405020304" pitchFamily="18" charset="0"/>
                <a:cs typeface="Times New Roman" panose="02020603050405020304" pitchFamily="18" charset="0"/>
              </a:rPr>
              <a:t>– Accepts patient data from the web form</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Predicts CKD Risk </a:t>
            </a:r>
            <a:r>
              <a:rPr lang="en-US" sz="2200" dirty="0">
                <a:latin typeface="Times New Roman" panose="02020603050405020304" pitchFamily="18" charset="0"/>
                <a:cs typeface="Times New Roman" panose="02020603050405020304" pitchFamily="18" charset="0"/>
              </a:rPr>
              <a:t>– Uses the selected model to classify CKD as "Detected" or "Not Detected</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251460" indent="0" algn="just">
              <a:spcBef>
                <a:spcPts val="0"/>
              </a:spcBef>
              <a:buClr>
                <a:srgbClr val="000000"/>
              </a:buClr>
              <a:buSzPts val="280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Displays Results </a:t>
            </a:r>
            <a:r>
              <a:rPr lang="en-US" sz="2200" dirty="0">
                <a:latin typeface="Times New Roman" panose="02020603050405020304" pitchFamily="18" charset="0"/>
                <a:cs typeface="Times New Roman" panose="02020603050405020304" pitchFamily="18" charset="0"/>
              </a:rPr>
              <a:t>– Shows predictions on result.html with recommendations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indent="-342900" algn="just">
              <a:spcBef>
                <a:spcPts val="0"/>
              </a:spcBef>
              <a:buClr>
                <a:srgbClr val="000000"/>
              </a:buClr>
              <a:buSzPts val="28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Deploys as Web App </a:t>
            </a:r>
            <a:r>
              <a:rPr lang="en-US" sz="2200" dirty="0">
                <a:latin typeface="Times New Roman" panose="02020603050405020304" pitchFamily="18" charset="0"/>
                <a:cs typeface="Times New Roman" panose="02020603050405020304" pitchFamily="18" charset="0"/>
              </a:rPr>
              <a:t>– Uses Flask to serve predictions via a user-friendly interface</a:t>
            </a:r>
            <a:r>
              <a:rPr lang="en-US" sz="2200" dirty="0" smtClean="0">
                <a:latin typeface="Times New Roman" panose="02020603050405020304" pitchFamily="18" charset="0"/>
                <a:cs typeface="Times New Roman" panose="02020603050405020304" pitchFamily="18" charset="0"/>
              </a:rPr>
              <a:t>.</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MODULE 4 : </a:t>
            </a:r>
            <a:r>
              <a:rPr lang="en-IN" sz="4400" b="1" dirty="0" smtClean="0">
                <a:solidFill>
                  <a:srgbClr val="FF0000"/>
                </a:solidFill>
                <a:latin typeface="Times New Roman" panose="02020603050405020304" pitchFamily="18" charset="0"/>
                <a:cs typeface="Times New Roman" panose="02020603050405020304" pitchFamily="18" charset="0"/>
              </a:rPr>
              <a:t>USER (UI) MODULE</a:t>
            </a:r>
            <a:endParaRPr lang="en-IN" sz="4400" b="1" dirty="0" smtClean="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625043"/>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10"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3" name="Rectangle 2"/>
          <p:cNvSpPr>
            <a:spLocks noGrp="1" noChangeArrowheads="1"/>
          </p:cNvSpPr>
          <p:nvPr>
            <p:ph idx="1"/>
          </p:nvPr>
        </p:nvSpPr>
        <p:spPr bwMode="auto">
          <a:xfrm>
            <a:off x="1415415" y="1821815"/>
            <a:ext cx="10096500" cy="455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594360" lvl="0" indent="-342900">
              <a:spcBef>
                <a:spcPts val="0"/>
              </a:spcBef>
              <a:spcAft>
                <a:spcPts val="0"/>
              </a:spcAft>
              <a:buClr>
                <a:schemeClr val="tx1"/>
              </a:buClr>
              <a:buSzPts val="2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Input </a:t>
            </a:r>
            <a:r>
              <a:rPr lang="en-US" sz="2200" b="1" dirty="0">
                <a:latin typeface="Times New Roman" panose="02020603050405020304" pitchFamily="18" charset="0"/>
                <a:cs typeface="Times New Roman" panose="02020603050405020304" pitchFamily="18" charset="0"/>
              </a:rPr>
              <a:t>Form (index.html</a:t>
            </a:r>
            <a:r>
              <a:rPr lang="en-US" sz="2200" dirty="0">
                <a:latin typeface="Times New Roman" panose="02020603050405020304" pitchFamily="18" charset="0"/>
                <a:cs typeface="Times New Roman" panose="02020603050405020304" pitchFamily="18" charset="0"/>
              </a:rPr>
              <a:t>) – Collects patient details like age, blood pressure, and lab test </a:t>
            </a:r>
            <a:r>
              <a:rPr lang="en-US" sz="2200" dirty="0" smtClean="0">
                <a:latin typeface="Times New Roman" panose="02020603050405020304" pitchFamily="18" charset="0"/>
                <a:cs typeface="Times New Roman" panose="02020603050405020304" pitchFamily="18" charset="0"/>
              </a:rPr>
              <a:t>values</a:t>
            </a:r>
            <a:endParaRPr lang="en-US" sz="2200" dirty="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Model </a:t>
            </a:r>
            <a:r>
              <a:rPr lang="en-US" sz="2200" b="1" dirty="0">
                <a:latin typeface="Times New Roman" panose="02020603050405020304" pitchFamily="18" charset="0"/>
                <a:cs typeface="Times New Roman" panose="02020603050405020304" pitchFamily="18" charset="0"/>
              </a:rPr>
              <a:t>Selection </a:t>
            </a:r>
            <a:r>
              <a:rPr lang="en-US" sz="2200" dirty="0">
                <a:latin typeface="Times New Roman" panose="02020603050405020304" pitchFamily="18" charset="0"/>
                <a:cs typeface="Times New Roman" panose="02020603050405020304" pitchFamily="18" charset="0"/>
              </a:rPr>
              <a:t>– Allows users to choose between Logistic Regression and SVM models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251460" lvl="0" indent="0">
              <a:spcBef>
                <a:spcPts val="0"/>
              </a:spcBef>
              <a:spcAft>
                <a:spcPts val="0"/>
              </a:spcAft>
              <a:buClr>
                <a:schemeClr val="tx1"/>
              </a:buClr>
              <a:buSzPts val="280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Prediction </a:t>
            </a:r>
            <a:r>
              <a:rPr lang="en-US" sz="2200" b="1" dirty="0">
                <a:latin typeface="Times New Roman" panose="02020603050405020304" pitchFamily="18" charset="0"/>
                <a:cs typeface="Times New Roman" panose="02020603050405020304" pitchFamily="18" charset="0"/>
              </a:rPr>
              <a:t>Submission </a:t>
            </a:r>
            <a:r>
              <a:rPr lang="en-US" sz="2200" dirty="0">
                <a:latin typeface="Times New Roman" panose="02020603050405020304" pitchFamily="18" charset="0"/>
                <a:cs typeface="Times New Roman" panose="02020603050405020304" pitchFamily="18" charset="0"/>
              </a:rPr>
              <a:t>– Sends user data to the backend for processing</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Result </a:t>
            </a:r>
            <a:r>
              <a:rPr lang="en-US" sz="2200" b="1" dirty="0">
                <a:latin typeface="Times New Roman" panose="02020603050405020304" pitchFamily="18" charset="0"/>
                <a:cs typeface="Times New Roman" panose="02020603050405020304" pitchFamily="18" charset="0"/>
              </a:rPr>
              <a:t>Display (result.html) </a:t>
            </a:r>
            <a:r>
              <a:rPr lang="en-US" sz="2200" dirty="0">
                <a:latin typeface="Times New Roman" panose="02020603050405020304" pitchFamily="18" charset="0"/>
                <a:cs typeface="Times New Roman" panose="02020603050405020304" pitchFamily="18" charset="0"/>
              </a:rPr>
              <a:t>– Shows whether CKD is detected or not, with recommendations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251460" lvl="0" indent="0">
              <a:spcBef>
                <a:spcPts val="0"/>
              </a:spcBef>
              <a:spcAft>
                <a:spcPts val="0"/>
              </a:spcAft>
              <a:buClr>
                <a:schemeClr val="tx1"/>
              </a:buClr>
              <a:buSzPts val="280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User-Friendly </a:t>
            </a:r>
            <a:r>
              <a:rPr lang="en-US" sz="2200" b="1" dirty="0">
                <a:latin typeface="Times New Roman" panose="02020603050405020304" pitchFamily="18" charset="0"/>
                <a:cs typeface="Times New Roman" panose="02020603050405020304" pitchFamily="18" charset="0"/>
              </a:rPr>
              <a:t>Design </a:t>
            </a:r>
            <a:r>
              <a:rPr lang="en-US" sz="2200" dirty="0">
                <a:latin typeface="Times New Roman" panose="02020603050405020304" pitchFamily="18" charset="0"/>
                <a:cs typeface="Times New Roman" panose="02020603050405020304" pitchFamily="18" charset="0"/>
              </a:rPr>
              <a:t>– Uses CSS for styling, background images, </a:t>
            </a:r>
            <a:r>
              <a:rPr lang="en-US" sz="2200" dirty="0" smtClean="0">
                <a:latin typeface="Times New Roman" panose="02020603050405020304" pitchFamily="18" charset="0"/>
                <a:cs typeface="Times New Roman" panose="02020603050405020304" pitchFamily="18" charset="0"/>
              </a:rPr>
              <a:t>and color-coded</a:t>
            </a:r>
            <a:r>
              <a:rPr lang="en-US" sz="2200" dirty="0">
                <a:latin typeface="Times New Roman" panose="02020603050405020304" pitchFamily="18" charset="0"/>
                <a:cs typeface="Times New Roman" panose="02020603050405020304" pitchFamily="18" charset="0"/>
              </a:rPr>
              <a:t> results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594360" lvl="0" indent="-342900">
              <a:spcBef>
                <a:spcPts val="0"/>
              </a:spcBef>
              <a:spcAft>
                <a:spcPts val="0"/>
              </a:spcAft>
              <a:buClr>
                <a:schemeClr val="tx1"/>
              </a:buClr>
              <a:buSzPts val="2800"/>
              <a:buFont typeface="Arial" panose="020B0604020202020204" pitchFamily="34" charset="0"/>
              <a:buChar char="•"/>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725" y="286385"/>
            <a:ext cx="9879330" cy="1450975"/>
          </a:xfrm>
        </p:spPr>
        <p:txBody>
          <a:bodyPr anchor="ctr" anchorCtr="0">
            <a:normAutofit fontScale="90000"/>
          </a:bodyPr>
          <a:lstStyle/>
          <a:p>
            <a:pPr algn="ctr"/>
            <a:r>
              <a:rPr lang="en-IN" sz="4890" b="1" dirty="0">
                <a:solidFill>
                  <a:srgbClr val="FF0000"/>
                </a:solidFill>
                <a:latin typeface="Times New Roman" panose="02020603050405020304" pitchFamily="18" charset="0"/>
                <a:cs typeface="Times New Roman" panose="02020603050405020304" pitchFamily="18" charset="0"/>
              </a:rPr>
              <a:t>MODULE 5 : </a:t>
            </a:r>
            <a:r>
              <a:rPr lang="en-IN" sz="4890" b="1" dirty="0" smtClean="0">
                <a:solidFill>
                  <a:srgbClr val="FF0000"/>
                </a:solidFill>
                <a:latin typeface="Times New Roman" panose="02020603050405020304" pitchFamily="18" charset="0"/>
                <a:cs typeface="Times New Roman" panose="02020603050405020304" pitchFamily="18" charset="0"/>
              </a:rPr>
              <a:t>MODEL EVALUATION &amp;VALIDATION MODULE</a:t>
            </a:r>
            <a:endParaRPr lang="en-IN" sz="4890" b="1" dirty="0" smtClean="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57497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3" name="Rectangle 2"/>
          <p:cNvSpPr>
            <a:spLocks noGrp="1" noChangeArrowheads="1"/>
          </p:cNvSpPr>
          <p:nvPr>
            <p:ph idx="1"/>
          </p:nvPr>
        </p:nvSpPr>
        <p:spPr bwMode="auto">
          <a:xfrm>
            <a:off x="1487805" y="1880553"/>
            <a:ext cx="9530080" cy="33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buClr>
                <a:srgbClr val="000000"/>
              </a:buClr>
              <a:buFont typeface="Arial" panose="020B0604020202020204" pitchFamily="34" charset="0"/>
              <a:buChar char="•"/>
            </a:pPr>
            <a:r>
              <a:rPr lang="en-US" altLang="en-IN"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Calculates Metrics </a:t>
            </a:r>
            <a:r>
              <a:rPr lang="en-IN" sz="2200" dirty="0">
                <a:latin typeface="Times New Roman" panose="02020603050405020304" pitchFamily="18" charset="0"/>
                <a:cs typeface="Times New Roman" panose="02020603050405020304" pitchFamily="18" charset="0"/>
              </a:rPr>
              <a:t>– Uses Accuracy, Precision, Recall, F1-score, </a:t>
            </a:r>
            <a:r>
              <a:rPr lang="en-IN" sz="2200" dirty="0" smtClean="0">
                <a:latin typeface="Times New Roman" panose="02020603050405020304" pitchFamily="18" charset="0"/>
                <a:cs typeface="Times New Roman" panose="02020603050405020304" pitchFamily="18" charset="0"/>
              </a:rPr>
              <a:t>AUC-ROC</a:t>
            </a:r>
            <a:endParaRPr lang="en-IN" sz="2200" dirty="0" smtClean="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US" altLang="en-IN" sz="2200" b="1" dirty="0" smtClean="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Cross-Validates</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Applies k-fold cross-validation for better </a:t>
            </a:r>
            <a:r>
              <a:rPr lang="en-IN" sz="2200" dirty="0" smtClean="0">
                <a:latin typeface="Times New Roman" panose="02020603050405020304" pitchFamily="18" charset="0"/>
                <a:cs typeface="Times New Roman" panose="02020603050405020304" pitchFamily="18" charset="0"/>
              </a:rPr>
              <a:t>generalization</a:t>
            </a:r>
            <a:endParaRPr lang="en-IN" sz="2200" dirty="0" smtClean="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 </a:t>
            </a:r>
            <a:r>
              <a:rPr lang="en-US" altLang="en-IN" sz="2200" dirty="0" smtClean="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Compares </a:t>
            </a:r>
            <a:r>
              <a:rPr lang="en-IN" sz="2200" b="1" dirty="0">
                <a:latin typeface="Times New Roman" panose="02020603050405020304" pitchFamily="18" charset="0"/>
                <a:cs typeface="Times New Roman" panose="02020603050405020304" pitchFamily="18" charset="0"/>
              </a:rPr>
              <a:t>Models </a:t>
            </a:r>
            <a:r>
              <a:rPr lang="en-IN" sz="2200" dirty="0">
                <a:latin typeface="Times New Roman" panose="02020603050405020304" pitchFamily="18" charset="0"/>
                <a:cs typeface="Times New Roman" panose="02020603050405020304" pitchFamily="18" charset="0"/>
              </a:rPr>
              <a:t>– Tests Logistic Regression, SVM, etc., to pick the </a:t>
            </a:r>
            <a:r>
              <a:rPr lang="en-IN" sz="2200" dirty="0" smtClean="0">
                <a:latin typeface="Times New Roman" panose="02020603050405020304" pitchFamily="18" charset="0"/>
                <a:cs typeface="Times New Roman" panose="02020603050405020304" pitchFamily="18" charset="0"/>
              </a:rPr>
              <a:t>best</a:t>
            </a:r>
            <a:endParaRPr lang="en-IN" sz="2200" dirty="0" smtClean="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t>
            </a:r>
            <a:r>
              <a:rPr lang="en-US" altLang="en-IN" sz="2200"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Tunes </a:t>
            </a:r>
            <a:r>
              <a:rPr lang="en-IN" sz="2200" b="1" dirty="0">
                <a:latin typeface="Times New Roman" panose="02020603050405020304" pitchFamily="18" charset="0"/>
                <a:cs typeface="Times New Roman" panose="02020603050405020304" pitchFamily="18" charset="0"/>
              </a:rPr>
              <a:t>Parameters </a:t>
            </a:r>
            <a:r>
              <a:rPr lang="en-IN" sz="2200" dirty="0">
                <a:latin typeface="Times New Roman" panose="02020603050405020304" pitchFamily="18" charset="0"/>
                <a:cs typeface="Times New Roman" panose="02020603050405020304" pitchFamily="18" charset="0"/>
              </a:rPr>
              <a:t>– Optimizes using </a:t>
            </a:r>
            <a:r>
              <a:rPr lang="en-IN" sz="2200" dirty="0" err="1">
                <a:latin typeface="Times New Roman" panose="02020603050405020304" pitchFamily="18" charset="0"/>
                <a:cs typeface="Times New Roman" panose="02020603050405020304" pitchFamily="18" charset="0"/>
              </a:rPr>
              <a:t>GridSearchCV</a:t>
            </a:r>
            <a:r>
              <a:rPr lang="en-IN" sz="2200" dirty="0">
                <a:latin typeface="Times New Roman" panose="02020603050405020304" pitchFamily="18" charset="0"/>
                <a:cs typeface="Times New Roman" panose="02020603050405020304" pitchFamily="18" charset="0"/>
              </a:rPr>
              <a:t> for higher </a:t>
            </a:r>
            <a:r>
              <a:rPr lang="en-IN" sz="2200" dirty="0" smtClean="0">
                <a:latin typeface="Times New Roman" panose="02020603050405020304" pitchFamily="18" charset="0"/>
                <a:cs typeface="Times New Roman" panose="02020603050405020304" pitchFamily="18" charset="0"/>
              </a:rPr>
              <a:t>accuracy.</a:t>
            </a:r>
            <a:endParaRPr lang="en-IN" sz="2200" dirty="0" smtClean="0">
              <a:latin typeface="Times New Roman" panose="02020603050405020304" pitchFamily="18" charset="0"/>
              <a:cs typeface="Times New Roman" panose="02020603050405020304" pitchFamily="18" charset="0"/>
            </a:endParaRPr>
          </a:p>
          <a:p>
            <a:pPr>
              <a:lnSpc>
                <a:spcPct val="150000"/>
              </a:lnSpc>
              <a:buClr>
                <a:srgbClr val="000000"/>
              </a:buCl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a:t>
            </a:r>
            <a:r>
              <a:rPr lang="en-US" alt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Validates </a:t>
            </a:r>
            <a:r>
              <a:rPr lang="en-IN" sz="2200" b="1" dirty="0">
                <a:latin typeface="Times New Roman" panose="02020603050405020304" pitchFamily="18" charset="0"/>
                <a:cs typeface="Times New Roman" panose="02020603050405020304" pitchFamily="18" charset="0"/>
              </a:rPr>
              <a:t>on Test Data </a:t>
            </a:r>
            <a:r>
              <a:rPr lang="en-IN" sz="2200" dirty="0">
                <a:latin typeface="Times New Roman" panose="02020603050405020304" pitchFamily="18" charset="0"/>
                <a:cs typeface="Times New Roman" panose="02020603050405020304" pitchFamily="18" charset="0"/>
              </a:rPr>
              <a:t>– Ensures real-world reliability before deployme</a:t>
            </a:r>
            <a:endParaRPr kumimoji="0" lang="en-IN"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US" altLang="en-IN" sz="4400" b="1" dirty="0">
                <a:solidFill>
                  <a:srgbClr val="FF0000"/>
                </a:solidFill>
                <a:latin typeface="Times New Roman" panose="02020603050405020304" pitchFamily="18" charset="0"/>
                <a:cs typeface="Times New Roman" panose="02020603050405020304" pitchFamily="18" charset="0"/>
              </a:rPr>
              <a:t>EXECUTION</a:t>
            </a:r>
            <a:endParaRPr lang="en-US" alt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57497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rcRect b="5583"/>
          <a:stretch>
            <a:fillRect/>
          </a:stretch>
        </p:blipFill>
        <p:spPr>
          <a:xfrm>
            <a:off x="1358900" y="2009140"/>
            <a:ext cx="9722485" cy="4247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OUTPUT</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79498" y="57497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pic>
        <p:nvPicPr>
          <p:cNvPr id="9" name="object 3"/>
          <p:cNvPicPr>
            <a:picLocks noGrp="1"/>
          </p:cNvPicPr>
          <p:nvPr>
            <p:ph idx="1"/>
          </p:nvPr>
        </p:nvPicPr>
        <p:blipFill>
          <a:blip r:embed="rId3" cstate="print"/>
          <a:srcRect t="2384"/>
          <a:stretch>
            <a:fillRect/>
          </a:stretch>
        </p:blipFill>
        <p:spPr>
          <a:xfrm>
            <a:off x="983615" y="1942465"/>
            <a:ext cx="3408045" cy="3926840"/>
          </a:xfrm>
          <a:prstGeom prst="rect">
            <a:avLst/>
          </a:prstGeom>
        </p:spPr>
      </p:pic>
      <p:pic>
        <p:nvPicPr>
          <p:cNvPr id="10" name="object 4"/>
          <p:cNvPicPr/>
          <p:nvPr/>
        </p:nvPicPr>
        <p:blipFill>
          <a:blip r:embed="rId4" cstate="print"/>
          <a:stretch>
            <a:fillRect/>
          </a:stretch>
        </p:blipFill>
        <p:spPr>
          <a:xfrm>
            <a:off x="4892953" y="1846262"/>
            <a:ext cx="3616036" cy="4022725"/>
          </a:xfrm>
          <a:prstGeom prst="rect">
            <a:avLst/>
          </a:prstGeom>
        </p:spPr>
      </p:pic>
      <p:pic>
        <p:nvPicPr>
          <p:cNvPr id="12" name="object 5"/>
          <p:cNvPicPr/>
          <p:nvPr/>
        </p:nvPicPr>
        <p:blipFill>
          <a:blip r:embed="rId5" cstate="print"/>
          <a:stretch>
            <a:fillRect/>
          </a:stretch>
        </p:blipFill>
        <p:spPr>
          <a:xfrm>
            <a:off x="8742219" y="1846262"/>
            <a:ext cx="3214254" cy="4022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CONCLUSION &amp; FUTURE ENHANCEMENT</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382024" y="71005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3" name="Rectangle 2"/>
          <p:cNvSpPr>
            <a:spLocks noGrp="1" noChangeArrowheads="1"/>
          </p:cNvSpPr>
          <p:nvPr>
            <p:ph idx="1"/>
          </p:nvPr>
        </p:nvSpPr>
        <p:spPr bwMode="auto">
          <a:xfrm>
            <a:off x="871405" y="2087414"/>
            <a:ext cx="10746132" cy="385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Clr>
                <a:schemeClr val="tx1"/>
              </a:buClr>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Early </a:t>
            </a:r>
            <a:r>
              <a:rPr lang="en-US" sz="2200" b="1" dirty="0">
                <a:latin typeface="Times New Roman" panose="02020603050405020304" pitchFamily="18" charset="0"/>
                <a:cs typeface="Times New Roman" panose="02020603050405020304" pitchFamily="18" charset="0"/>
              </a:rPr>
              <a:t>Detection &amp; Intervention </a:t>
            </a:r>
            <a:r>
              <a:rPr lang="en-US" sz="2200" dirty="0">
                <a:latin typeface="Times New Roman" panose="02020603050405020304" pitchFamily="18" charset="0"/>
                <a:cs typeface="Times New Roman" panose="02020603050405020304" pitchFamily="18" charset="0"/>
              </a:rPr>
              <a:t>– Machine learning enables accurate prediction of CKD, allowing for timely medical intervention and better patient </a:t>
            </a:r>
            <a:r>
              <a:rPr lang="en-US" sz="2200" dirty="0" smtClean="0">
                <a:latin typeface="Times New Roman" panose="02020603050405020304" pitchFamily="18" charset="0"/>
                <a:cs typeface="Times New Roman" panose="02020603050405020304" pitchFamily="18" charset="0"/>
              </a:rPr>
              <a:t>outcomes.</a:t>
            </a:r>
            <a:endParaRPr lang="en-US" sz="2200" dirty="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Efficient </a:t>
            </a:r>
            <a:r>
              <a:rPr lang="en-US" sz="2200" b="1" dirty="0">
                <a:latin typeface="Times New Roman" panose="02020603050405020304" pitchFamily="18" charset="0"/>
                <a:cs typeface="Times New Roman" panose="02020603050405020304" pitchFamily="18" charset="0"/>
              </a:rPr>
              <a:t>&amp; Scalable </a:t>
            </a:r>
            <a:r>
              <a:rPr lang="en-US" sz="2200" dirty="0">
                <a:latin typeface="Times New Roman" panose="02020603050405020304" pitchFamily="18" charset="0"/>
                <a:cs typeface="Times New Roman" panose="02020603050405020304" pitchFamily="18" charset="0"/>
              </a:rPr>
              <a:t>– Automated models streamline diagnosis, reducing the workload on healthcare professionals and making CKD screening more </a:t>
            </a:r>
            <a:r>
              <a:rPr lang="en-US" sz="2200" dirty="0" smtClean="0">
                <a:latin typeface="Times New Roman" panose="02020603050405020304" pitchFamily="18" charset="0"/>
                <a:cs typeface="Times New Roman" panose="02020603050405020304" pitchFamily="18" charset="0"/>
              </a:rPr>
              <a:t>accessible.</a:t>
            </a:r>
            <a:endParaRPr lang="en-US" sz="2200" dirty="0" smtClean="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Continuous </a:t>
            </a:r>
            <a:r>
              <a:rPr lang="en-US" sz="2200" b="1" dirty="0">
                <a:latin typeface="Times New Roman" panose="02020603050405020304" pitchFamily="18" charset="0"/>
                <a:cs typeface="Times New Roman" panose="02020603050405020304" pitchFamily="18" charset="0"/>
              </a:rPr>
              <a:t>Improvement </a:t>
            </a:r>
            <a:r>
              <a:rPr lang="en-US" sz="2200" dirty="0">
                <a:latin typeface="Times New Roman" panose="02020603050405020304" pitchFamily="18" charset="0"/>
                <a:cs typeface="Times New Roman" panose="02020603050405020304" pitchFamily="18" charset="0"/>
              </a:rPr>
              <a:t>– Regular updates with new data enhance model accuracy, ensuring long-term reliability in predicting </a:t>
            </a:r>
            <a:r>
              <a:rPr lang="en-US" sz="2200" dirty="0" smtClean="0">
                <a:latin typeface="Times New Roman" panose="02020603050405020304" pitchFamily="18" charset="0"/>
                <a:cs typeface="Times New Roman" panose="02020603050405020304" pitchFamily="18" charset="0"/>
              </a:rPr>
              <a:t>CKD.</a:t>
            </a:r>
            <a:endParaRPr lang="en-US" sz="2200" dirty="0" smtClean="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AI</a:t>
            </a:r>
            <a:r>
              <a:rPr lang="en-US" sz="2200" b="1" spc="-5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&amp;</a:t>
            </a:r>
            <a:r>
              <a:rPr lang="en-US" sz="2200" b="1" spc="-3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Machine</a:t>
            </a:r>
            <a:r>
              <a:rPr lang="en-US" sz="2200" b="1" spc="-40" dirty="0">
                <a:latin typeface="Times New Roman" panose="02020603050405020304" pitchFamily="18" charset="0"/>
                <a:cs typeface="Times New Roman" panose="02020603050405020304" pitchFamily="18" charset="0"/>
              </a:rPr>
              <a:t> </a:t>
            </a:r>
            <a:r>
              <a:rPr lang="en-US" sz="2200" b="1" spc="-10" dirty="0">
                <a:latin typeface="Times New Roman" panose="02020603050405020304" pitchFamily="18" charset="0"/>
                <a:cs typeface="Times New Roman" panose="02020603050405020304" pitchFamily="18" charset="0"/>
              </a:rPr>
              <a:t>Learning</a:t>
            </a:r>
            <a:r>
              <a:rPr lang="en-US" sz="2200" spc="-10" dirty="0">
                <a:latin typeface="Times New Roman" panose="02020603050405020304" pitchFamily="18" charset="0"/>
                <a:cs typeface="Times New Roman" panose="02020603050405020304" pitchFamily="18" charset="0"/>
              </a:rPr>
              <a:t>:</a:t>
            </a:r>
            <a:r>
              <a:rPr lang="en-US" sz="2200" spc="-160" dirty="0">
                <a:latin typeface="Times New Roman" panose="02020603050405020304" pitchFamily="18" charset="0"/>
                <a:cs typeface="Times New Roman" panose="02020603050405020304" pitchFamily="18" charset="0"/>
              </a:rPr>
              <a:t> </a:t>
            </a:r>
            <a:r>
              <a:rPr lang="en-US" sz="2200" spc="-20" dirty="0">
                <a:latin typeface="Times New Roman" panose="02020603050405020304" pitchFamily="18" charset="0"/>
                <a:cs typeface="Times New Roman" panose="02020603050405020304" pitchFamily="18" charset="0"/>
              </a:rPr>
              <a:t>Advanced</a:t>
            </a:r>
            <a:r>
              <a:rPr lang="en-US" sz="2200" spc="-14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AI</a:t>
            </a:r>
            <a:r>
              <a:rPr lang="en-US" sz="2200" spc="-4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models</a:t>
            </a:r>
            <a:r>
              <a:rPr lang="en-US" sz="2200" spc="-2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a:t>
            </a:r>
            <a:r>
              <a:rPr lang="en-US" sz="2200" spc="-2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more</a:t>
            </a:r>
            <a:r>
              <a:rPr lang="en-US" sz="2200" spc="-4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accurate</a:t>
            </a:r>
            <a:r>
              <a:rPr lang="en-US" sz="2200" spc="-3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CKD</a:t>
            </a:r>
            <a:r>
              <a:rPr lang="en-US" sz="2200" spc="-3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predictions, </a:t>
            </a:r>
            <a:r>
              <a:rPr lang="en-US" sz="2200" dirty="0">
                <a:latin typeface="Times New Roman" panose="02020603050405020304" pitchFamily="18" charset="0"/>
                <a:cs typeface="Times New Roman" panose="02020603050405020304" pitchFamily="18" charset="0"/>
              </a:rPr>
              <a:t>enabling</a:t>
            </a:r>
            <a:r>
              <a:rPr lang="en-US" sz="2200" spc="-5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early</a:t>
            </a:r>
            <a:r>
              <a:rPr lang="en-US" sz="2200" spc="-9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diagnosis</a:t>
            </a:r>
            <a:r>
              <a:rPr lang="en-US" sz="2200" spc="-6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a:t>
            </a:r>
            <a:r>
              <a:rPr lang="en-US" sz="2200" spc="-8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personalized</a:t>
            </a:r>
            <a:r>
              <a:rPr lang="en-US" sz="2200" spc="-60" dirty="0">
                <a:latin typeface="Times New Roman" panose="02020603050405020304" pitchFamily="18" charset="0"/>
                <a:cs typeface="Times New Roman" panose="02020603050405020304" pitchFamily="18" charset="0"/>
              </a:rPr>
              <a:t> </a:t>
            </a:r>
            <a:r>
              <a:rPr lang="en-US" sz="2200" spc="-10" dirty="0" smtClean="0">
                <a:latin typeface="Times New Roman" panose="02020603050405020304" pitchFamily="18" charset="0"/>
                <a:cs typeface="Times New Roman" panose="02020603050405020304" pitchFamily="18" charset="0"/>
              </a:rPr>
              <a:t>treatments.</a:t>
            </a:r>
            <a:endParaRPr lang="en-US" sz="2200" spc="-10" dirty="0" smtClean="0">
              <a:latin typeface="Times New Roman" panose="02020603050405020304" pitchFamily="18" charset="0"/>
              <a:cs typeface="Times New Roman" panose="02020603050405020304" pitchFamily="18" charset="0"/>
            </a:endParaRPr>
          </a:p>
          <a:p>
            <a:pPr algn="just">
              <a:buClr>
                <a:schemeClr val="tx1"/>
              </a:buClr>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  Wearable</a:t>
            </a:r>
            <a:r>
              <a:rPr lang="en-US" sz="2200" b="1" spc="-100" dirty="0" smtClean="0">
                <a:latin typeface="Times New Roman" panose="02020603050405020304" pitchFamily="18" charset="0"/>
                <a:cs typeface="Times New Roman" panose="02020603050405020304" pitchFamily="18" charset="0"/>
              </a:rPr>
              <a:t> </a:t>
            </a:r>
            <a:r>
              <a:rPr lang="en-US" sz="2200" b="1" spc="-10" dirty="0">
                <a:latin typeface="Times New Roman" panose="02020603050405020304" pitchFamily="18" charset="0"/>
                <a:cs typeface="Times New Roman" panose="02020603050405020304" pitchFamily="18" charset="0"/>
              </a:rPr>
              <a:t>Technologies</a:t>
            </a:r>
            <a:r>
              <a:rPr lang="en-US" sz="2200" spc="-10" dirty="0">
                <a:latin typeface="Times New Roman" panose="02020603050405020304" pitchFamily="18" charset="0"/>
                <a:cs typeface="Times New Roman" panose="02020603050405020304" pitchFamily="18" charset="0"/>
              </a:rPr>
              <a:t>:</a:t>
            </a:r>
            <a:r>
              <a:rPr lang="en-US" sz="2200" spc="-1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Continuous</a:t>
            </a:r>
            <a:r>
              <a:rPr lang="en-US" sz="2200" spc="-7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monitoring</a:t>
            </a:r>
            <a:r>
              <a:rPr lang="en-US" sz="2200" spc="-8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will</a:t>
            </a:r>
            <a:r>
              <a:rPr lang="en-US" sz="2200" spc="-8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track</a:t>
            </a:r>
            <a:r>
              <a:rPr lang="en-US" sz="2200" spc="-1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key</a:t>
            </a:r>
            <a:r>
              <a:rPr lang="en-US" sz="2200" spc="-9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healthmetrics</a:t>
            </a:r>
            <a:r>
              <a:rPr lang="en-US" sz="2200" spc="-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providing</a:t>
            </a:r>
            <a:r>
              <a:rPr lang="en-US" sz="2200" spc="-40" dirty="0">
                <a:latin typeface="Times New Roman" panose="02020603050405020304" pitchFamily="18" charset="0"/>
                <a:cs typeface="Times New Roman" panose="02020603050405020304" pitchFamily="18" charset="0"/>
              </a:rPr>
              <a:t> </a:t>
            </a:r>
            <a:r>
              <a:rPr lang="en-US" sz="2200" spc="-20" dirty="0">
                <a:latin typeface="Times New Roman" panose="02020603050405020304" pitchFamily="18" charset="0"/>
                <a:cs typeface="Times New Roman" panose="02020603050405020304" pitchFamily="18" charset="0"/>
              </a:rPr>
              <a:t>real-</a:t>
            </a:r>
            <a:r>
              <a:rPr lang="en-US" sz="2200" dirty="0">
                <a:latin typeface="Times New Roman" panose="02020603050405020304" pitchFamily="18" charset="0"/>
                <a:cs typeface="Times New Roman" panose="02020603050405020304" pitchFamily="18" charset="0"/>
              </a:rPr>
              <a:t>time</a:t>
            </a:r>
            <a:r>
              <a:rPr lang="en-US" sz="2200" spc="-6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predictions</a:t>
            </a:r>
            <a:r>
              <a:rPr lang="en-US" sz="2200" spc="-4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a:t>
            </a:r>
            <a:r>
              <a:rPr lang="en-US" sz="2200" spc="-7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CKD</a:t>
            </a:r>
            <a:r>
              <a:rPr lang="en-US" sz="2200" spc="-6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risk,</a:t>
            </a:r>
            <a:r>
              <a:rPr lang="en-US" sz="2200" spc="-7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helping</a:t>
            </a:r>
            <a:r>
              <a:rPr lang="en-US" sz="2200" spc="-3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with</a:t>
            </a:r>
            <a:r>
              <a:rPr lang="en-US" sz="2200" spc="-5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early</a:t>
            </a:r>
            <a:r>
              <a:rPr lang="en-US" sz="2200" spc="-6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interventions.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REFERENCES </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6755" y="1845945"/>
            <a:ext cx="11035030" cy="4154170"/>
          </a:xfrm>
        </p:spPr>
        <p:txBody>
          <a:bodyPr>
            <a:noAutofit/>
          </a:bodyPr>
          <a:lstStyle/>
          <a:p>
            <a:pPr marL="457200" indent="-457200" algn="just" eaLnBrk="0" fontAlgn="base" hangingPunct="0">
              <a:lnSpc>
                <a:spcPct val="150000"/>
              </a:lnSpc>
              <a:spcBef>
                <a:spcPct val="0"/>
              </a:spcBef>
              <a:spcAft>
                <a:spcPct val="0"/>
              </a:spcAft>
              <a:buClrTx/>
              <a:buSzTx/>
              <a:buFont typeface="+mj-lt"/>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S. S. A. Naqvi and H. A. Khan, “Chronic Kidney Disease Prediction Using Machine Learning Algorithms,” ResearchGate, vol. 6, no. 2, pp. 45–52, 2020.</a:t>
            </a:r>
            <a:endParaRPr lang="en-US" altLang="en-US" sz="22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50000"/>
              </a:lnSpc>
              <a:spcBef>
                <a:spcPct val="0"/>
              </a:spcBef>
              <a:spcAft>
                <a:spcPct val="0"/>
              </a:spcAft>
              <a:buClrTx/>
              <a:buSzTx/>
              <a:buFont typeface="+mj-lt"/>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P. T. Nguyen and L. V. Pham, “A Review on Predicting Chronic Kidney Disease Using Machine Learning,” MDPI Applied Sciences, vol. 10, no. 16, pp. 5674–5685, 2020.</a:t>
            </a:r>
            <a:endParaRPr lang="en-US" altLang="en-US" sz="22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50000"/>
              </a:lnSpc>
              <a:spcBef>
                <a:spcPct val="0"/>
              </a:spcBef>
              <a:spcAft>
                <a:spcPct val="0"/>
              </a:spcAft>
              <a:buClrTx/>
              <a:buSzTx/>
              <a:buFont typeface="+mj-lt"/>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A. Sharma and A. Patel, “Application of Data Mining Techniques for Early Detection of Chronic Kidney Disease,” IEEE Xplore, pp. 183–187, 2019.</a:t>
            </a:r>
            <a:endParaRPr lang="en-US" altLang="en-US" sz="22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50000"/>
              </a:lnSpc>
              <a:spcBef>
                <a:spcPct val="0"/>
              </a:spcBef>
              <a:spcAft>
                <a:spcPct val="0"/>
              </a:spcAft>
              <a:buClrTx/>
              <a:buSzTx/>
              <a:buFont typeface="+mj-lt"/>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S. Raschka and V. Mirjalili, Python Machine Learning, 3rd ed., Packt Publishing, 2019.</a:t>
            </a:r>
            <a:endParaRPr lang="en-US" altLang="en-US" sz="22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50000"/>
              </a:lnSpc>
              <a:spcBef>
                <a:spcPct val="0"/>
              </a:spcBef>
              <a:spcAft>
                <a:spcPct val="0"/>
              </a:spcAft>
              <a:buClrTx/>
              <a:buSzTx/>
              <a:buFont typeface="+mj-lt"/>
              <a:buAutoNum type="arabicPeriod"/>
            </a:pPr>
            <a:r>
              <a:rPr lang="en-US" altLang="en-US" sz="2200" dirty="0">
                <a:solidFill>
                  <a:schemeClr val="tx1"/>
                </a:solidFill>
                <a:latin typeface="Times New Roman" panose="02020603050405020304" pitchFamily="18" charset="0"/>
                <a:cs typeface="Times New Roman" panose="02020603050405020304" pitchFamily="18" charset="0"/>
              </a:rPr>
              <a:t>B. Reinders, Building Machine Learning Projects with Flask, Packt Publishing, 2021.</a:t>
            </a:r>
            <a:endParaRPr lang="en-US" altLang="en-US" sz="2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46939" y="606668"/>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cstate="print"/>
          <a:stretch>
            <a:fillRect/>
          </a:stretch>
        </p:blipFill>
        <p:spPr>
          <a:xfrm>
            <a:off x="890755" y="540502"/>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0" name="TextBox 9"/>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endParaRPr lang="en-IN"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ABSTRACT</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382024" y="571520"/>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p:cNvSpPr txBox="1"/>
          <p:nvPr/>
        </p:nvSpPr>
        <p:spPr>
          <a:xfrm>
            <a:off x="529937" y="1865341"/>
            <a:ext cx="10972799" cy="959237"/>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p:txBody>
      </p:sp>
      <p:sp>
        <p:nvSpPr>
          <p:cNvPr id="9"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1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4" name="TextBox 13"/>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rPr>
              <a:t>11/06/2025</a:t>
            </a:r>
            <a:endParaRPr lang="en-US" altLang="en-IN" sz="1200"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871405" y="1865341"/>
            <a:ext cx="10659226" cy="4092575"/>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Chronic Kidney Disease (CKD) is a progressive condition that affects millions  worldwide and often remains undetected until it reaches advanced stages.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Early </a:t>
            </a:r>
            <a:r>
              <a:rPr lang="en-US" sz="2000" dirty="0" smtClean="0">
                <a:latin typeface="Times New Roman" panose="02020603050405020304" pitchFamily="18" charset="0"/>
                <a:cs typeface="Times New Roman" panose="02020603050405020304" pitchFamily="18" charset="0"/>
              </a:rPr>
              <a:t>diagnosis is critical for effective intervention and management.</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This study presents a machine learning-based approach for the early prediction of CKD using clinical and   laboratory </a:t>
            </a:r>
            <a:r>
              <a:rPr lang="en-US" sz="2000" dirty="0" smtClean="0">
                <a:latin typeface="Times New Roman" panose="02020603050405020304" pitchFamily="18" charset="0"/>
                <a:cs typeface="Times New Roman" panose="02020603050405020304" pitchFamily="18" charset="0"/>
              </a:rPr>
              <a:t>patient data.</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Various algorithms, including Decision Trees, Random Forests, Support Vector Machines (SVM), and Logistic Regression, were evaluated for their  performance in classifying CKD </a:t>
            </a:r>
            <a:r>
              <a:rPr lang="en-US" sz="2000" dirty="0" smtClean="0">
                <a:latin typeface="Times New Roman" panose="02020603050405020304" pitchFamily="18" charset="0"/>
                <a:cs typeface="Times New Roman" panose="02020603050405020304" pitchFamily="18" charset="0"/>
              </a:rPr>
              <a:t>presence.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Multiple </a:t>
            </a:r>
            <a:r>
              <a:rPr lang="en-US" sz="2000" dirty="0">
                <a:latin typeface="Times New Roman" panose="02020603050405020304" pitchFamily="18" charset="0"/>
                <a:cs typeface="Times New Roman" panose="02020603050405020304" pitchFamily="18" charset="0"/>
              </a:rPr>
              <a:t>classification algorithms, including Decision Tree, Random Forest, Support Vector</a:t>
            </a:r>
            <a:endParaRPr lang="en-US" sz="20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Machine (SVM), and Logistic Regression, were evaluated for their effectiveness in predicting CKD</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OBJECTIVE</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46939" y="512569"/>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0" name="Rectangle 9"/>
          <p:cNvSpPr/>
          <p:nvPr/>
        </p:nvSpPr>
        <p:spPr>
          <a:xfrm>
            <a:off x="1081088" y="1837849"/>
            <a:ext cx="3048000" cy="369332"/>
          </a:xfrm>
          <a:prstGeom prst="rect">
            <a:avLst/>
          </a:prstGeom>
        </p:spPr>
        <p:txBody>
          <a:bodyPr>
            <a:spAutoFit/>
          </a:bodyPr>
          <a:lstStyle/>
          <a:p>
            <a:pPr lvl="0"/>
            <a:r>
              <a:rPr lang="en-US" dirty="0" smtClean="0">
                <a:solidFill>
                  <a:srgbClr val="000000"/>
                </a:solidFill>
              </a:rPr>
              <a:t> </a:t>
            </a:r>
            <a:endParaRPr lang="en-US" dirty="0"/>
          </a:p>
        </p:txBody>
      </p:sp>
      <p:sp>
        <p:nvSpPr>
          <p:cNvPr id="11" name="Rectangle 10"/>
          <p:cNvSpPr/>
          <p:nvPr/>
        </p:nvSpPr>
        <p:spPr>
          <a:xfrm>
            <a:off x="895673" y="1897970"/>
            <a:ext cx="10461613" cy="439991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Early Detection </a:t>
            </a:r>
            <a:r>
              <a:rPr lang="en-US" sz="2000" dirty="0" smtClean="0">
                <a:latin typeface="Times New Roman" panose="02020603050405020304" pitchFamily="18" charset="0"/>
                <a:cs typeface="Times New Roman" panose="02020603050405020304" pitchFamily="18" charset="0"/>
              </a:rPr>
              <a:t>– Predict CKD in individuals based on clinical and laboratory parameters to enable timely medical intervention.</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Risk Assessment </a:t>
            </a:r>
            <a:r>
              <a:rPr lang="en-US" sz="2000" dirty="0" smtClean="0">
                <a:latin typeface="Times New Roman" panose="02020603050405020304" pitchFamily="18" charset="0"/>
                <a:cs typeface="Times New Roman" panose="02020603050405020304" pitchFamily="18" charset="0"/>
              </a:rPr>
              <a:t>– Identify key risk factors contributing to CKD and determine their impact on disease progression.</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Machine Learning Integration</a:t>
            </a:r>
            <a:r>
              <a:rPr lang="en-US" sz="2000" dirty="0" smtClean="0">
                <a:latin typeface="Times New Roman" panose="02020603050405020304" pitchFamily="18" charset="0"/>
                <a:cs typeface="Times New Roman" panose="02020603050405020304" pitchFamily="18" charset="0"/>
              </a:rPr>
              <a:t> – Develop and implement machine learning models that  can accurately predict CKD using patient data.</a:t>
            </a:r>
            <a:endParaRPr lang="en-US" sz="2000"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Medical Decision Support </a:t>
            </a:r>
            <a:r>
              <a:rPr lang="en-US" sz="2000" dirty="0" smtClean="0">
                <a:latin typeface="Times New Roman" panose="02020603050405020304" pitchFamily="18" charset="0"/>
                <a:cs typeface="Times New Roman" panose="02020603050405020304" pitchFamily="18" charset="0"/>
              </a:rPr>
              <a:t>– Provide a decision-support system for healthcare professionals to improve diagnosis and treatment plans.</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Public Health  impact </a:t>
            </a:r>
            <a:r>
              <a:rPr lang="en-US" sz="2000" dirty="0" smtClean="0">
                <a:latin typeface="Times New Roman" panose="02020603050405020304" pitchFamily="18" charset="0"/>
                <a:cs typeface="Times New Roman" panose="02020603050405020304" pitchFamily="18" charset="0"/>
              </a:rPr>
              <a:t>– Help reduce the burden of CKD by enabling preventive  measures and reducing complications through early intervention.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LITERATURE SURVEY</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382024" y="604931"/>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p:cNvGraphicFramePr>
            <a:graphicFrameLocks noGrp="1"/>
          </p:cNvGraphicFramePr>
          <p:nvPr/>
        </p:nvGraphicFramePr>
        <p:xfrm>
          <a:off x="885865" y="2020173"/>
          <a:ext cx="10668826" cy="3689668"/>
        </p:xfrm>
        <a:graphic>
          <a:graphicData uri="http://schemas.openxmlformats.org/drawingml/2006/table">
            <a:tbl>
              <a:tblPr>
                <a:tableStyleId>{69CF1AB2-1976-4502-BF36-3FF5EA218861}</a:tableStyleId>
              </a:tblPr>
              <a:tblGrid>
                <a:gridCol w="1192317"/>
                <a:gridCol w="3834245"/>
                <a:gridCol w="1537855"/>
                <a:gridCol w="4104409"/>
              </a:tblGrid>
              <a:tr h="353815">
                <a:tc>
                  <a:txBody>
                    <a:bodyPr/>
                    <a:lstStyle/>
                    <a:p>
                      <a:pPr algn="ctr"/>
                      <a:r>
                        <a:rPr lang="en-IN" sz="2000" b="1" dirty="0" err="1">
                          <a:latin typeface="Times New Roman" panose="02020603050405020304" pitchFamily="18" charset="0"/>
                          <a:cs typeface="Times New Roman" panose="02020603050405020304" pitchFamily="18" charset="0"/>
                        </a:rPr>
                        <a:t>S.No</a:t>
                      </a:r>
                      <a:r>
                        <a:rPr lang="en-IN"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Paper Title</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Remark</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r>
              <a:tr h="954402">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r>
                        <a:rPr lang="en-US" sz="2000" b="1" dirty="0" smtClean="0">
                          <a:latin typeface="Times New Roman" panose="02020603050405020304" pitchFamily="18" charset="0"/>
                          <a:cs typeface="Times New Roman" panose="02020603050405020304" pitchFamily="18" charset="0"/>
                        </a:rPr>
                        <a:t>Machine Learning for Early CKD Detection</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r>
                        <a:rPr lang="en-US" sz="2000" b="1" dirty="0" err="1" smtClean="0">
                          <a:latin typeface="Times New Roman" panose="02020603050405020304" pitchFamily="18" charset="0"/>
                          <a:cs typeface="Times New Roman" panose="02020603050405020304" pitchFamily="18" charset="0"/>
                        </a:rPr>
                        <a:t>Smitha</a:t>
                      </a:r>
                      <a:r>
                        <a:rPr lang="en-US" sz="2000" b="1" dirty="0" smtClean="0">
                          <a:latin typeface="Times New Roman" panose="02020603050405020304" pitchFamily="18" charset="0"/>
                          <a:cs typeface="Times New Roman" panose="02020603050405020304" pitchFamily="18" charset="0"/>
                        </a:rPr>
                        <a:t> et al. (2020</a:t>
                      </a:r>
                      <a:r>
                        <a:rPr lang="en-US" sz="2000" b="0" dirty="0" smtClean="0">
                          <a:latin typeface="Times New Roman" panose="02020603050405020304" pitchFamily="18" charset="0"/>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Machine Learning Algorithms</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Fe &amp; Model </a:t>
                      </a:r>
                      <a:endParaRPr lang="en-US" sz="2000" b="1" dirty="0">
                        <a:latin typeface="Times New Roman" panose="02020603050405020304" pitchFamily="18" charset="0"/>
                        <a:cs typeface="Times New Roman" panose="02020603050405020304" pitchFamily="18" charset="0"/>
                      </a:endParaRPr>
                    </a:p>
                  </a:txBody>
                  <a:tcPr marL="29579" marR="29579" marT="14789" marB="14789" anchor="ctr"/>
                </a:tc>
              </a:tr>
              <a:tr h="1124218">
                <a:tc>
                  <a:txBody>
                    <a:bodyPr/>
                    <a:lstStyle/>
                    <a:p>
                      <a:pPr algn="ctr"/>
                      <a:r>
                        <a:rPr lang="en-IN"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r>
                        <a:rPr lang="en-US" sz="2000" b="1" dirty="0" smtClean="0">
                          <a:latin typeface="Times New Roman" panose="02020603050405020304" pitchFamily="18" charset="0"/>
                          <a:cs typeface="Times New Roman" panose="02020603050405020304" pitchFamily="18" charset="0"/>
                        </a:rPr>
                        <a:t>CKD Prediction Using Support Vector Machines (SVM)</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Rajesh &amp; Kumar (2019)</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2000" b="1" dirty="0" smtClean="0">
                          <a:latin typeface="Times New Roman" panose="02020603050405020304" pitchFamily="18" charset="0"/>
                          <a:cs typeface="Times New Roman" panose="02020603050405020304" pitchFamily="18" charset="0"/>
                        </a:rPr>
                        <a:t>Machine Learning Algorithm</a:t>
                      </a:r>
                      <a:endParaRPr lang="en-US" sz="2000" b="1"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endParaRPr>
                    </a:p>
                  </a:txBody>
                  <a:tcPr marL="29579" marR="29579" marT="14789" marB="14789" anchor="ctr"/>
                </a:tc>
              </a:tr>
              <a:tr h="1257233">
                <a:tc>
                  <a:txBody>
                    <a:bodyPr/>
                    <a:lstStyle/>
                    <a:p>
                      <a:pPr algn="ctr"/>
                      <a:r>
                        <a:rPr lang="en-IN"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r>
                        <a:rPr lang="en-US" sz="2000" b="1" dirty="0" smtClean="0">
                          <a:latin typeface="Times New Roman" panose="02020603050405020304" pitchFamily="18" charset="0"/>
                          <a:cs typeface="Times New Roman" panose="02020603050405020304" pitchFamily="18" charset="0"/>
                        </a:rPr>
                        <a:t>Deep Learning for CKD Diagnosis </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Chen et al. (2021</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Deep Learning Algorithm</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Automated Diagnosis</a:t>
                      </a:r>
                      <a:endParaRPr lang="en-US" sz="2000" b="1"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endParaRPr>
                    </a:p>
                  </a:txBody>
                  <a:tcPr marL="29579" marR="29579" marT="14789" marB="14789" anchor="ctr"/>
                </a:tc>
              </a:tr>
            </a:tbl>
          </a:graphicData>
        </a:graphic>
      </p:graphicFrame>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9" name="TextBox 8"/>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997526" y="2078183"/>
          <a:ext cx="10214958" cy="3629889"/>
        </p:xfrm>
        <a:graphic>
          <a:graphicData uri="http://schemas.openxmlformats.org/drawingml/2006/table">
            <a:tbl>
              <a:tblPr>
                <a:tableStyleId>{69CF1AB2-1976-4502-BF36-3FF5EA218861}</a:tableStyleId>
              </a:tblPr>
              <a:tblGrid>
                <a:gridCol w="654999"/>
                <a:gridCol w="3455218"/>
                <a:gridCol w="2827819"/>
                <a:gridCol w="3276922"/>
              </a:tblGrid>
              <a:tr h="675290">
                <a:tc>
                  <a:txBody>
                    <a:bodyPr/>
                    <a:lstStyle/>
                    <a:p>
                      <a:pPr algn="ctr"/>
                      <a:r>
                        <a:rPr lang="en-IN" sz="2000" b="1" dirty="0" err="1">
                          <a:latin typeface="Times New Roman" panose="02020603050405020304" pitchFamily="18" charset="0"/>
                          <a:cs typeface="Times New Roman" panose="02020603050405020304" pitchFamily="18" charset="0"/>
                        </a:rPr>
                        <a:t>S.No</a:t>
                      </a:r>
                      <a:r>
                        <a:rPr lang="en-IN"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Paper Title</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Remark</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r>
              <a:tr h="1233748">
                <a:tc>
                  <a:txBody>
                    <a:bodyPr/>
                    <a:lstStyle/>
                    <a:p>
                      <a:pPr marL="0" algn="ctr" defTabSz="914400" rtl="0" eaLnBrk="1" latinLnBrk="0" hangingPunct="1"/>
                      <a:r>
                        <a:rPr lang="en-IN" sz="2000" b="0" kern="1200" dirty="0">
                          <a:solidFill>
                            <a:schemeClr val="dk1"/>
                          </a:solidFill>
                          <a:latin typeface="Times New Roman" panose="02020603050405020304" pitchFamily="18" charset="0"/>
                          <a:ea typeface="+mn-ea"/>
                          <a:cs typeface="Times New Roman" panose="02020603050405020304" pitchFamily="18" charset="0"/>
                        </a:rPr>
                        <a:t>4</a:t>
                      </a:r>
                      <a:endParaRPr lang="en-IN" sz="20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US" sz="2000" b="1" dirty="0" smtClean="0">
                          <a:latin typeface="Times New Roman" panose="02020603050405020304" pitchFamily="18" charset="0"/>
                          <a:cs typeface="Times New Roman" panose="02020603050405020304" pitchFamily="18" charset="0"/>
                        </a:rPr>
                        <a:t>CKD Prediction Using Ensemble Learning</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Patel &amp; Singh (2022)</a:t>
                      </a:r>
                      <a:endParaRPr lang="en-US" sz="2000" b="1" dirty="0" smtClean="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Data Preprocessing</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Machine Learning Models</a:t>
                      </a:r>
                      <a:endParaRPr lang="en-US" sz="2000" b="1" dirty="0">
                        <a:latin typeface="Times New Roman" panose="02020603050405020304" pitchFamily="18" charset="0"/>
                        <a:cs typeface="Times New Roman" panose="02020603050405020304" pitchFamily="18" charset="0"/>
                      </a:endParaRPr>
                    </a:p>
                  </a:txBody>
                  <a:tcPr/>
                </a:tc>
              </a:tr>
              <a:tr h="693732">
                <a:tc>
                  <a:txBody>
                    <a:bodyPr/>
                    <a:lstStyle/>
                    <a:p>
                      <a:pPr marL="0" algn="ctr" defTabSz="914400" rtl="0" eaLnBrk="1" latinLnBrk="0" hangingPunct="1"/>
                      <a:r>
                        <a:rPr lang="en-IN" sz="2000" b="0" kern="1200" dirty="0">
                          <a:solidFill>
                            <a:schemeClr val="dk1"/>
                          </a:solidFill>
                          <a:latin typeface="Times New Roman" panose="02020603050405020304" pitchFamily="18" charset="0"/>
                          <a:ea typeface="+mn-ea"/>
                          <a:cs typeface="Times New Roman" panose="02020603050405020304" pitchFamily="18" charset="0"/>
                        </a:rPr>
                        <a:t>5</a:t>
                      </a:r>
                      <a:endParaRPr lang="en-IN" sz="20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err="1" smtClean="0">
                          <a:latin typeface="Times New Roman" panose="02020603050405020304" pitchFamily="18" charset="0"/>
                          <a:cs typeface="Times New Roman" panose="02020603050405020304" pitchFamily="18" charset="0"/>
                        </a:rPr>
                        <a:t>PredictingCKD</a:t>
                      </a:r>
                      <a:r>
                        <a:rPr lang="en-US" sz="2000" b="1" dirty="0" smtClean="0">
                          <a:latin typeface="Times New Roman" panose="02020603050405020304" pitchFamily="18" charset="0"/>
                          <a:cs typeface="Times New Roman" panose="02020603050405020304" pitchFamily="18" charset="0"/>
                        </a:rPr>
                        <a:t> Progression Using Random Forest</a:t>
                      </a:r>
                      <a:endParaRPr lang="en-IN" sz="2000" b="1"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2000" b="1" dirty="0" smtClean="0">
                          <a:latin typeface="Times New Roman" panose="02020603050405020304" pitchFamily="18" charset="0"/>
                          <a:cs typeface="Times New Roman" panose="02020603050405020304" pitchFamily="18" charset="0"/>
                        </a:rPr>
                        <a:t>Kumar &amp; Rao (2021</a:t>
                      </a:r>
                      <a:r>
                        <a:rPr lang="en-IN" sz="2000" dirty="0" smtClean="0">
                          <a:latin typeface="Times New Roman" panose="02020603050405020304" pitchFamily="18" charset="0"/>
                          <a:cs typeface="Times New Roman" panose="02020603050405020304" pitchFamily="18" charset="0"/>
                        </a:rPr>
                        <a:t>)</a:t>
                      </a:r>
                      <a:endParaRPr lang="en-IN" sz="20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IN" sz="2000" b="1" dirty="0" smtClean="0">
                          <a:latin typeface="Times New Roman" panose="02020603050405020304" pitchFamily="18" charset="0"/>
                          <a:cs typeface="Times New Roman" panose="02020603050405020304" pitchFamily="18" charset="0"/>
                        </a:rPr>
                        <a:t>Random Forest, Feature Selection</a:t>
                      </a:r>
                      <a:r>
                        <a:rPr lang="en-IN" sz="2000" dirty="0" smtClean="0">
                          <a:latin typeface="Times New Roman" panose="02020603050405020304" pitchFamily="18" charset="0"/>
                          <a:cs typeface="Times New Roman" panose="02020603050405020304" pitchFamily="18" charset="0"/>
                        </a:rPr>
                        <a:t>.</a:t>
                      </a:r>
                      <a:endParaRPr lang="en-US" sz="20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r h="1027119">
                <a:tc>
                  <a:txBody>
                    <a:bodyPr/>
                    <a:lstStyle/>
                    <a:p>
                      <a:pPr marL="0" algn="ctr" defTabSz="914400" rtl="0" eaLnBrk="1" latinLnBrk="0" hangingPunct="1"/>
                      <a:r>
                        <a:rPr lang="en-IN" sz="2000" b="0" kern="1200" dirty="0">
                          <a:solidFill>
                            <a:schemeClr val="dk1"/>
                          </a:solidFill>
                          <a:latin typeface="Times New Roman" panose="02020603050405020304" pitchFamily="18" charset="0"/>
                          <a:ea typeface="+mn-ea"/>
                          <a:cs typeface="Times New Roman" panose="02020603050405020304" pitchFamily="18" charset="0"/>
                        </a:rPr>
                        <a:t>6</a:t>
                      </a:r>
                      <a:endParaRPr lang="en-IN" sz="20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smtClean="0">
                          <a:latin typeface="Times New Roman" panose="02020603050405020304" pitchFamily="18" charset="0"/>
                          <a:cs typeface="Times New Roman" panose="02020603050405020304" pitchFamily="18" charset="0"/>
                        </a:rPr>
                        <a:t>Comparative Study of ML Models for CKD Detection</a:t>
                      </a:r>
                      <a:endParaRPr lang="en-US"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2000" b="1" dirty="0" smtClean="0">
                          <a:latin typeface="Times New Roman" panose="02020603050405020304" pitchFamily="18" charset="0"/>
                          <a:cs typeface="Times New Roman" panose="02020603050405020304" pitchFamily="18" charset="0"/>
                        </a:rPr>
                        <a:t>Das &amp; Banerjee (2020)</a:t>
                      </a:r>
                      <a:endParaRPr lang="en-IN"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err="1" smtClean="0">
                          <a:latin typeface="Times New Roman" panose="02020603050405020304" pitchFamily="18" charset="0"/>
                          <a:cs typeface="Times New Roman" panose="02020603050405020304" pitchFamily="18" charset="0"/>
                        </a:rPr>
                        <a:t>DecisionTrees,Naive</a:t>
                      </a:r>
                      <a:r>
                        <a:rPr lang="en-US" sz="2000" b="1" dirty="0" smtClean="0">
                          <a:latin typeface="Times New Roman" panose="02020603050405020304" pitchFamily="18" charset="0"/>
                          <a:cs typeface="Times New Roman" panose="02020603050405020304" pitchFamily="18" charset="0"/>
                        </a:rPr>
                        <a:t> Bayes, Accuracy Comparison</a:t>
                      </a:r>
                      <a:endParaRPr lang="en-US" sz="2000" b="1"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bl>
          </a:graphicData>
        </a:graphic>
      </p:graphicFrame>
      <p:sp>
        <p:nvSpPr>
          <p:cNvPr id="11" name="Title 1"/>
          <p:cNvSpPr>
            <a:spLocks noGrp="1"/>
          </p:cNvSpPr>
          <p:nvPr>
            <p:ph type="title"/>
          </p:nvPr>
        </p:nvSpPr>
        <p:spPr>
          <a:xfrm>
            <a:off x="1097280" y="286603"/>
            <a:ext cx="10058400" cy="1450757"/>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LITERATURE SURVEY</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1" cstate="print"/>
          <a:stretch>
            <a:fillRect/>
          </a:stretch>
        </p:blipFill>
        <p:spPr>
          <a:xfrm>
            <a:off x="546939" y="460652"/>
            <a:ext cx="978762" cy="953928"/>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4" name="TextBox 3"/>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93975" y="1923364"/>
          <a:ext cx="10615985" cy="3812417"/>
        </p:xfrm>
        <a:graphic>
          <a:graphicData uri="http://schemas.openxmlformats.org/drawingml/2006/table">
            <a:tbl>
              <a:tblPr>
                <a:tableStyleId>{69CF1AB2-1976-4502-BF36-3FF5EA218861}</a:tableStyleId>
              </a:tblPr>
              <a:tblGrid>
                <a:gridCol w="960302"/>
                <a:gridCol w="3831279"/>
                <a:gridCol w="1366776"/>
                <a:gridCol w="4457628"/>
              </a:tblGrid>
              <a:tr h="901116">
                <a:tc>
                  <a:txBody>
                    <a:bodyPr/>
                    <a:lstStyle/>
                    <a:p>
                      <a:pPr algn="ctr"/>
                      <a:r>
                        <a:rPr lang="en-IN" sz="2000" b="1" dirty="0" err="1">
                          <a:latin typeface="Times New Roman" panose="02020603050405020304" pitchFamily="18" charset="0"/>
                          <a:cs typeface="Times New Roman" panose="02020603050405020304" pitchFamily="18" charset="0"/>
                        </a:rPr>
                        <a:t>S.No</a:t>
                      </a:r>
                      <a:r>
                        <a:rPr lang="en-IN"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Paper Title</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b="1" dirty="0">
                          <a:latin typeface="Times New Roman" panose="02020603050405020304" pitchFamily="18" charset="0"/>
                          <a:cs typeface="Times New Roman" panose="02020603050405020304" pitchFamily="18" charset="0"/>
                        </a:rPr>
                        <a:t>Remark</a:t>
                      </a:r>
                      <a:endParaRPr lang="en-IN" sz="2000" b="1" dirty="0">
                        <a:latin typeface="Times New Roman" panose="02020603050405020304" pitchFamily="18" charset="0"/>
                        <a:cs typeface="Times New Roman" panose="02020603050405020304" pitchFamily="18" charset="0"/>
                      </a:endParaRPr>
                    </a:p>
                  </a:txBody>
                  <a:tcPr marL="29579" marR="29579" marT="14789" marB="14789" anchor="ctr"/>
                </a:tc>
              </a:tr>
              <a:tr h="901116">
                <a:tc>
                  <a:txBody>
                    <a:bodyPr/>
                    <a:lstStyle/>
                    <a:p>
                      <a:pPr marL="0" algn="ctr" defTabSz="914400" rtl="0" eaLnBrk="1" latinLnBrk="0" hangingPunct="1"/>
                      <a:r>
                        <a:rPr lang="en-IN" sz="2000" kern="1200" dirty="0">
                          <a:solidFill>
                            <a:schemeClr val="dk1"/>
                          </a:solidFill>
                          <a:latin typeface="Times New Roman" panose="02020603050405020304" pitchFamily="18" charset="0"/>
                          <a:ea typeface="+mn-ea"/>
                          <a:cs typeface="Times New Roman" panose="02020603050405020304" pitchFamily="18" charset="0"/>
                        </a:rPr>
                        <a:t>7</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smtClean="0">
                          <a:latin typeface="Times New Roman" panose="02020603050405020304" pitchFamily="18" charset="0"/>
                          <a:cs typeface="Times New Roman" panose="02020603050405020304" pitchFamily="18" charset="0"/>
                        </a:rPr>
                        <a:t>Neural Networks in Early CKD Risk Prediction</a:t>
                      </a:r>
                      <a:endParaRPr lang="en-US"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2000" b="1" dirty="0" smtClean="0">
                          <a:latin typeface="Times New Roman" panose="02020603050405020304" pitchFamily="18" charset="0"/>
                          <a:cs typeface="Times New Roman" panose="02020603050405020304" pitchFamily="18" charset="0"/>
                        </a:rPr>
                        <a:t>Liu et al. (2021</a:t>
                      </a:r>
                      <a:r>
                        <a:rPr lang="en-IN" sz="2000" dirty="0" smtClean="0">
                          <a:latin typeface="Times New Roman" panose="02020603050405020304" pitchFamily="18" charset="0"/>
                          <a:cs typeface="Times New Roman" panose="02020603050405020304" pitchFamily="18" charset="0"/>
                        </a:rPr>
                        <a:t>)</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IN" sz="2000" b="1" dirty="0" smtClean="0">
                          <a:latin typeface="Times New Roman" panose="02020603050405020304" pitchFamily="18" charset="0"/>
                          <a:cs typeface="Times New Roman" panose="02020603050405020304" pitchFamily="18" charset="0"/>
                        </a:rPr>
                        <a:t>Artificial Neural Networks, Pattern Recognition</a:t>
                      </a:r>
                      <a:endParaRPr lang="en-IN"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r h="1109069">
                <a:tc>
                  <a:txBody>
                    <a:bodyPr/>
                    <a:lstStyle/>
                    <a:p>
                      <a:pPr marL="0" algn="ctr" defTabSz="914400" rtl="0" eaLnBrk="1" latinLnBrk="0" hangingPunct="1"/>
                      <a:r>
                        <a:rPr lang="en-IN" sz="2000" kern="1200" dirty="0">
                          <a:solidFill>
                            <a:schemeClr val="dk1"/>
                          </a:solidFill>
                          <a:latin typeface="Times New Roman" panose="02020603050405020304" pitchFamily="18" charset="0"/>
                          <a:ea typeface="+mn-ea"/>
                          <a:cs typeface="Times New Roman" panose="02020603050405020304" pitchFamily="18" charset="0"/>
                        </a:rPr>
                        <a:t>8</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smtClean="0">
                          <a:latin typeface="Times New Roman" panose="02020603050405020304" pitchFamily="18" charset="0"/>
                          <a:cs typeface="Times New Roman" panose="02020603050405020304" pitchFamily="18" charset="0"/>
                        </a:rPr>
                        <a:t>CKD Diagnosis Using Logistic Regression with Feature Ranking</a:t>
                      </a:r>
                      <a:endParaRPr lang="en-US"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2000" b="1" dirty="0" smtClean="0">
                          <a:latin typeface="Times New Roman" panose="02020603050405020304" pitchFamily="18" charset="0"/>
                          <a:cs typeface="Times New Roman" panose="02020603050405020304" pitchFamily="18" charset="0"/>
                        </a:rPr>
                        <a:t>Joshi &amp; Prasad (2019</a:t>
                      </a:r>
                      <a:r>
                        <a:rPr lang="en-IN" sz="2000" dirty="0" smtClean="0">
                          <a:latin typeface="Times New Roman" panose="02020603050405020304" pitchFamily="18" charset="0"/>
                          <a:cs typeface="Times New Roman" panose="02020603050405020304" pitchFamily="18" charset="0"/>
                        </a:rPr>
                        <a:t>)</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smtClean="0">
                          <a:latin typeface="Times New Roman" panose="02020603050405020304" pitchFamily="18" charset="0"/>
                          <a:cs typeface="Times New Roman" panose="02020603050405020304" pitchFamily="18" charset="0"/>
                        </a:rPr>
                        <a:t>Logistic Regression, Feature Ranking, Model Evaluation</a:t>
                      </a:r>
                      <a:endParaRPr lang="en-US" sz="2000" b="1" kern="1200" dirty="0" smtClean="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r h="901116">
                <a:tc>
                  <a:txBody>
                    <a:bodyPr/>
                    <a:lstStyle/>
                    <a:p>
                      <a:pPr marL="0" algn="ctr" defTabSz="914400" rtl="0" eaLnBrk="1" latinLnBrk="0" hangingPunct="1"/>
                      <a:r>
                        <a:rPr lang="en-IN" sz="2000" kern="1200" dirty="0">
                          <a:solidFill>
                            <a:schemeClr val="dk1"/>
                          </a:solidFill>
                          <a:latin typeface="Times New Roman" panose="02020603050405020304" pitchFamily="18" charset="0"/>
                          <a:ea typeface="+mn-ea"/>
                          <a:cs typeface="Times New Roman" panose="02020603050405020304" pitchFamily="18" charset="0"/>
                        </a:rPr>
                        <a:t>9</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2000" b="1" dirty="0" smtClean="0">
                          <a:latin typeface="Times New Roman" panose="02020603050405020304" pitchFamily="18" charset="0"/>
                          <a:cs typeface="Times New Roman" panose="02020603050405020304" pitchFamily="18" charset="0"/>
                        </a:rPr>
                        <a:t>Chronic Kidney Disease Prediction Using </a:t>
                      </a:r>
                      <a:r>
                        <a:rPr lang="en-US" sz="2000" b="1" dirty="0" err="1" smtClean="0">
                          <a:latin typeface="Times New Roman" panose="02020603050405020304" pitchFamily="18" charset="0"/>
                          <a:cs typeface="Times New Roman" panose="02020603050405020304" pitchFamily="18" charset="0"/>
                        </a:rPr>
                        <a:t>XGBoost</a:t>
                      </a:r>
                      <a:r>
                        <a:rPr lang="en-US" sz="2000" b="1" dirty="0" smtClean="0">
                          <a:latin typeface="Times New Roman" panose="02020603050405020304" pitchFamily="18" charset="0"/>
                          <a:cs typeface="Times New Roman" panose="02020603050405020304" pitchFamily="18" charset="0"/>
                        </a:rPr>
                        <a:t> Classifier</a:t>
                      </a:r>
                      <a:endParaRPr lang="en-US" sz="2000" b="1"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2000" b="1" dirty="0" smtClean="0">
                          <a:latin typeface="Times New Roman" panose="02020603050405020304" pitchFamily="18" charset="0"/>
                          <a:cs typeface="Times New Roman" panose="02020603050405020304" pitchFamily="18" charset="0"/>
                        </a:rPr>
                        <a:t>Mehta et al. (2022</a:t>
                      </a:r>
                      <a:r>
                        <a:rPr lang="en-IN" sz="2000" dirty="0" smtClean="0">
                          <a:latin typeface="Times New Roman" panose="02020603050405020304" pitchFamily="18" charset="0"/>
                          <a:cs typeface="Times New Roman" panose="02020603050405020304" pitchFamily="18" charset="0"/>
                        </a:rPr>
                        <a:t>)</a:t>
                      </a:r>
                      <a:endParaRPr lang="en-IN" sz="20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IN" sz="2000" b="1" dirty="0" err="1" smtClean="0">
                          <a:latin typeface="Times New Roman" panose="02020603050405020304" pitchFamily="18" charset="0"/>
                          <a:cs typeface="Times New Roman" panose="02020603050405020304" pitchFamily="18" charset="0"/>
                        </a:rPr>
                        <a:t>XGBoost</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Hyperparameter</a:t>
                      </a:r>
                      <a:r>
                        <a:rPr lang="en-IN" sz="2000" b="1" dirty="0" smtClean="0">
                          <a:latin typeface="Times New Roman" panose="02020603050405020304" pitchFamily="18" charset="0"/>
                          <a:cs typeface="Times New Roman" panose="02020603050405020304" pitchFamily="18" charset="0"/>
                        </a:rPr>
                        <a:t> Tuning</a:t>
                      </a:r>
                      <a:endParaRPr lang="en-US" sz="2000" b="1"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bl>
          </a:graphicData>
        </a:graphic>
      </p:graphicFrame>
      <p:pic>
        <p:nvPicPr>
          <p:cNvPr id="8" name="Picture 7"/>
          <p:cNvPicPr>
            <a:picLocks noChangeAspect="1"/>
          </p:cNvPicPr>
          <p:nvPr/>
        </p:nvPicPr>
        <p:blipFill>
          <a:blip r:embed="rId1" cstate="print"/>
          <a:stretch>
            <a:fillRect/>
          </a:stretch>
        </p:blipFill>
        <p:spPr>
          <a:xfrm>
            <a:off x="493976" y="514697"/>
            <a:ext cx="978762" cy="953928"/>
          </a:xfrm>
          <a:prstGeom prst="rect">
            <a:avLst/>
          </a:prstGeom>
        </p:spPr>
      </p:pic>
      <p:sp>
        <p:nvSpPr>
          <p:cNvPr id="9" name="Title 1"/>
          <p:cNvSpPr>
            <a:spLocks noGrp="1"/>
          </p:cNvSpPr>
          <p:nvPr>
            <p:ph type="title"/>
          </p:nvPr>
        </p:nvSpPr>
        <p:spPr>
          <a:xfrm>
            <a:off x="1097280" y="286603"/>
            <a:ext cx="10058400" cy="1450757"/>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LITERATURE SURVEY</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4" name="TextBox 3"/>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034" y="495681"/>
            <a:ext cx="10058400" cy="1450757"/>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EXISTING SYSTEM</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46939" y="495681"/>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11" name="Rectangle 3"/>
          <p:cNvSpPr>
            <a:spLocks noGrp="1" noChangeArrowheads="1"/>
          </p:cNvSpPr>
          <p:nvPr>
            <p:ph idx="1"/>
          </p:nvPr>
        </p:nvSpPr>
        <p:spPr bwMode="auto">
          <a:xfrm>
            <a:off x="792480" y="1711325"/>
            <a:ext cx="11399520" cy="454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Dataset Collection:</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Gather patient clinical data related to CKD.</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Preprocessing:</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Handle missing values using predictive mean matching and normalize data.</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Clustering:</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Apply K-Means clustering to group similar patient records.</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Dataset Splitting:</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Divide data into training and testing sets.</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 Selection:</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XGBoost to select the most important features.</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Model Training:</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Train multiple ML models (NN, RF, SVM, RT, BTM).</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Model Evaluation:</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Analyze performance and select the best model.</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Result Analysis:</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selected model for final CKD prediction.</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PROPOSED SYSTEM </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46939" y="530910"/>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p:cNvSpPr>
            <a:spLocks noGrp="1" noChangeArrowheads="1"/>
          </p:cNvSpPr>
          <p:nvPr>
            <p:ph idx="1"/>
          </p:nvPr>
        </p:nvSpPr>
        <p:spPr bwMode="auto">
          <a:xfrm>
            <a:off x="599738" y="1850606"/>
            <a:ext cx="11053483" cy="436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buNone/>
            </a:pPr>
            <a:r>
              <a:rPr lang="en-US" b="1" dirty="0">
                <a:latin typeface="Times New Roman" panose="02020603050405020304" pitchFamily="18" charset="0"/>
                <a:cs typeface="Times New Roman" panose="02020603050405020304" pitchFamily="18" charset="0"/>
              </a:rPr>
              <a:t>System </a:t>
            </a:r>
            <a:r>
              <a:rPr lang="en-US" b="1" dirty="0" smtClean="0">
                <a:latin typeface="Times New Roman" panose="02020603050405020304" pitchFamily="18" charset="0"/>
                <a:cs typeface="Times New Roman" panose="02020603050405020304" pitchFamily="18" charset="0"/>
              </a:rPr>
              <a:t>Architecture :</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a:t>
            </a:r>
            <a:r>
              <a:rPr lang="en-US" b="1" dirty="0">
                <a:latin typeface="Times New Roman" panose="02020603050405020304" pitchFamily="18" charset="0"/>
                <a:cs typeface="Times New Roman" panose="02020603050405020304" pitchFamily="18" charset="0"/>
              </a:rPr>
              <a:t>. Data </a:t>
            </a:r>
            <a:r>
              <a:rPr lang="en-US" b="1" dirty="0" smtClean="0">
                <a:latin typeface="Times New Roman" panose="02020603050405020304" pitchFamily="18" charset="0"/>
                <a:cs typeface="Times New Roman" panose="02020603050405020304" pitchFamily="18" charset="0"/>
              </a:rPr>
              <a:t>Collection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Patient </a:t>
            </a:r>
            <a:r>
              <a:rPr lang="en-US" dirty="0">
                <a:latin typeface="Times New Roman" panose="02020603050405020304" pitchFamily="18" charset="0"/>
                <a:cs typeface="Times New Roman" panose="02020603050405020304" pitchFamily="18" charset="0"/>
              </a:rPr>
              <a:t>data is collected from publicly available datasets such as the UCI CKD dataset or hospital records, including attributes like age, blood pressure, specific gravity, albumin, serum creatinine, hemoglobin, diabetes mellitus, and others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b. Model Evaluation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Models </a:t>
            </a:r>
            <a:r>
              <a:rPr lang="en-US" dirty="0">
                <a:latin typeface="Times New Roman" panose="02020603050405020304" pitchFamily="18" charset="0"/>
                <a:cs typeface="Times New Roman" panose="02020603050405020304" pitchFamily="18" charset="0"/>
              </a:rPr>
              <a:t>are evaluated using metrics including accuracy, precision, recall, F1-score, and ROC-AUC. Cross-validation is performed to ensure generalizability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 </a:t>
            </a:r>
            <a:r>
              <a:rPr lang="en-US" b="1" dirty="0" smtClean="0">
                <a:latin typeface="Times New Roman" panose="02020603050405020304" pitchFamily="18" charset="0"/>
                <a:cs typeface="Times New Roman" panose="02020603050405020304" pitchFamily="18" charset="0"/>
              </a:rPr>
              <a:t>Feature selection </a:t>
            </a:r>
            <a:r>
              <a:rPr lang="en-US" b="1"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Techniques </a:t>
            </a:r>
            <a:r>
              <a:rPr lang="en-US" dirty="0">
                <a:latin typeface="Times New Roman" panose="02020603050405020304" pitchFamily="18" charset="0"/>
                <a:cs typeface="Times New Roman" panose="02020603050405020304" pitchFamily="18" charset="0"/>
              </a:rPr>
              <a:t>such as correlation analysis, Recursive Feature Elimination (RFE), or mutual information are used to select the most relevant features for prediction.</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05" y="465455"/>
            <a:ext cx="10058400" cy="1245870"/>
          </a:xfrm>
        </p:spPr>
        <p:txBody>
          <a:bodyPr anchor="ctr" anchorCtr="0">
            <a:norm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SYSTEM ARCHITECTURE</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stretch>
            <a:fillRect/>
          </a:stretch>
        </p:blipFill>
        <p:spPr>
          <a:xfrm>
            <a:off x="546939" y="530910"/>
            <a:ext cx="978762" cy="953928"/>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latin typeface="Times New Roman" panose="02020603050405020304" pitchFamily="18" charset="0"/>
                <a:cs typeface="Times New Roman" panose="02020603050405020304" pitchFamily="18" charset="0"/>
                <a:sym typeface="+mn-ea"/>
              </a:rPr>
              <a:t>11/06/2025</a:t>
            </a:r>
            <a:endParaRPr lang="en-IN" sz="1200" dirty="0">
              <a:solidFill>
                <a:schemeClr val="bg1"/>
              </a:solidFill>
            </a:endParaRPr>
          </a:p>
        </p:txBody>
      </p:sp>
      <p:sp>
        <p:nvSpPr>
          <p:cNvPr id="6" name="AutoShape 4" descr="https://www.researchgate.net/publication/363053120/figure/fig1/AS:11431281328532127@1743117150289/The-proposed-system-architecture-for-CKD-prediction.t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 name="AutoShape 6" descr="https://www.researchgate.net/publication/363053120/figure/fig1/AS:11431281328532127@1743117150289/The-proposed-system-architecture-for-CKD-prediction.t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10" descr="The proposed system architecture for CKD predic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2" name="Rectangles 11"/>
          <p:cNvSpPr/>
          <p:nvPr/>
        </p:nvSpPr>
        <p:spPr>
          <a:xfrm>
            <a:off x="1990090" y="2186305"/>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DATASET COLLECTION</a:t>
            </a:r>
            <a:endParaRPr lang="en-US">
              <a:solidFill>
                <a:schemeClr val="tx1"/>
              </a:solidFill>
            </a:endParaRPr>
          </a:p>
        </p:txBody>
      </p:sp>
      <p:sp>
        <p:nvSpPr>
          <p:cNvPr id="14" name="Rectangles 13"/>
          <p:cNvSpPr/>
          <p:nvPr/>
        </p:nvSpPr>
        <p:spPr>
          <a:xfrm>
            <a:off x="5559425" y="4010025"/>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A</a:t>
            </a:r>
            <a:r>
              <a:rPr lang="en-US">
                <a:solidFill>
                  <a:schemeClr val="tx1"/>
                </a:solidFill>
              </a:rPr>
              <a:t>CREATE DIFFERENT DATASET</a:t>
            </a:r>
            <a:endParaRPr lang="en-US">
              <a:solidFill>
                <a:schemeClr val="tx1"/>
              </a:solidFill>
            </a:endParaRPr>
          </a:p>
        </p:txBody>
      </p:sp>
      <p:sp>
        <p:nvSpPr>
          <p:cNvPr id="15" name="Rectangles 14"/>
          <p:cNvSpPr/>
          <p:nvPr/>
        </p:nvSpPr>
        <p:spPr>
          <a:xfrm>
            <a:off x="5559425" y="2186305"/>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DATA PRE-PROCESSING</a:t>
            </a:r>
            <a:endParaRPr lang="en-US">
              <a:solidFill>
                <a:schemeClr val="tx1"/>
              </a:solidFill>
            </a:endParaRPr>
          </a:p>
        </p:txBody>
      </p:sp>
      <p:sp>
        <p:nvSpPr>
          <p:cNvPr id="16" name="Rectangles 15"/>
          <p:cNvSpPr/>
          <p:nvPr/>
        </p:nvSpPr>
        <p:spPr>
          <a:xfrm>
            <a:off x="9263380" y="2186305"/>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DATA CLUSTERING</a:t>
            </a:r>
            <a:endParaRPr lang="en-US">
              <a:solidFill>
                <a:schemeClr val="tx1"/>
              </a:solidFill>
            </a:endParaRPr>
          </a:p>
        </p:txBody>
      </p:sp>
      <p:sp>
        <p:nvSpPr>
          <p:cNvPr id="17" name="Rectangles 16"/>
          <p:cNvSpPr/>
          <p:nvPr/>
        </p:nvSpPr>
        <p:spPr>
          <a:xfrm>
            <a:off x="2624455" y="4018915"/>
            <a:ext cx="160210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DATASET SPLITING</a:t>
            </a:r>
            <a:endParaRPr lang="en-US">
              <a:solidFill>
                <a:schemeClr val="tx1"/>
              </a:solidFill>
            </a:endParaRPr>
          </a:p>
        </p:txBody>
      </p:sp>
      <p:sp>
        <p:nvSpPr>
          <p:cNvPr id="20" name="Rectangles 19"/>
          <p:cNvSpPr/>
          <p:nvPr/>
        </p:nvSpPr>
        <p:spPr>
          <a:xfrm>
            <a:off x="4398010" y="5303520"/>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APPLIED MACHINE LEARNING ALGORITHEMS</a:t>
            </a:r>
            <a:endParaRPr lang="en-US">
              <a:solidFill>
                <a:schemeClr val="tx1"/>
              </a:solidFill>
            </a:endParaRPr>
          </a:p>
        </p:txBody>
      </p:sp>
      <p:sp>
        <p:nvSpPr>
          <p:cNvPr id="21" name="Rectangles 20"/>
          <p:cNvSpPr/>
          <p:nvPr/>
        </p:nvSpPr>
        <p:spPr>
          <a:xfrm>
            <a:off x="9263380" y="4010025"/>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A</a:t>
            </a:r>
            <a:r>
              <a:rPr lang="en-US">
                <a:solidFill>
                  <a:schemeClr val="tx1"/>
                </a:solidFill>
              </a:rPr>
              <a:t>FEATURE SELECTION</a:t>
            </a:r>
            <a:endParaRPr lang="en-US">
              <a:solidFill>
                <a:schemeClr val="tx1"/>
              </a:solidFill>
            </a:endParaRPr>
          </a:p>
        </p:txBody>
      </p:sp>
      <p:sp>
        <p:nvSpPr>
          <p:cNvPr id="22" name="Rectangles 21"/>
          <p:cNvSpPr/>
          <p:nvPr/>
        </p:nvSpPr>
        <p:spPr>
          <a:xfrm>
            <a:off x="7999730" y="5303520"/>
            <a:ext cx="2079625" cy="91440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RESULTING MODEL</a:t>
            </a:r>
            <a:endParaRPr lang="en-US">
              <a:solidFill>
                <a:schemeClr val="tx1"/>
              </a:solidFill>
            </a:endParaRPr>
          </a:p>
        </p:txBody>
      </p:sp>
      <p:sp>
        <p:nvSpPr>
          <p:cNvPr id="23" name="Rectangles 22"/>
          <p:cNvSpPr/>
          <p:nvPr/>
        </p:nvSpPr>
        <p:spPr>
          <a:xfrm>
            <a:off x="546735" y="3526155"/>
            <a:ext cx="1375410" cy="86233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TESTING</a:t>
            </a:r>
            <a:endParaRPr lang="en-US">
              <a:solidFill>
                <a:schemeClr val="tx1"/>
              </a:solidFill>
            </a:endParaRPr>
          </a:p>
        </p:txBody>
      </p:sp>
      <p:sp>
        <p:nvSpPr>
          <p:cNvPr id="24" name="Rectangles 23"/>
          <p:cNvSpPr/>
          <p:nvPr/>
        </p:nvSpPr>
        <p:spPr>
          <a:xfrm>
            <a:off x="546735" y="4601845"/>
            <a:ext cx="1375410" cy="862330"/>
          </a:xfrm>
          <a:prstGeom prst="rect">
            <a:avLst/>
          </a:prstGeom>
          <a:solidFill>
            <a:schemeClr val="bg1"/>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TRAINING</a:t>
            </a:r>
            <a:endParaRPr lang="en-US">
              <a:solidFill>
                <a:schemeClr val="tx1"/>
              </a:solidFill>
            </a:endParaRPr>
          </a:p>
        </p:txBody>
      </p:sp>
      <p:cxnSp>
        <p:nvCxnSpPr>
          <p:cNvPr id="26" name="Straight Arrow Connector 25"/>
          <p:cNvCxnSpPr/>
          <p:nvPr/>
        </p:nvCxnSpPr>
        <p:spPr>
          <a:xfrm>
            <a:off x="7777480" y="2643505"/>
            <a:ext cx="117665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 name="Straight Arrow Connector 26"/>
          <p:cNvCxnSpPr/>
          <p:nvPr/>
        </p:nvCxnSpPr>
        <p:spPr>
          <a:xfrm>
            <a:off x="4226560" y="2643505"/>
            <a:ext cx="117665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10237470" y="3208020"/>
            <a:ext cx="0" cy="7194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851140" y="4476115"/>
            <a:ext cx="120015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4292600" y="4476115"/>
            <a:ext cx="114617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flipV="1">
            <a:off x="1990090" y="4107180"/>
            <a:ext cx="568325" cy="16319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flipH="1">
            <a:off x="1998980" y="4796155"/>
            <a:ext cx="548640" cy="285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4" name="Straight Arrow Connector 33"/>
          <p:cNvCxnSpPr/>
          <p:nvPr/>
        </p:nvCxnSpPr>
        <p:spPr>
          <a:xfrm>
            <a:off x="6600825" y="5692140"/>
            <a:ext cx="117665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6" name="Straight Connector 35"/>
          <p:cNvCxnSpPr/>
          <p:nvPr/>
        </p:nvCxnSpPr>
        <p:spPr>
          <a:xfrm flipH="1">
            <a:off x="3221990" y="5081905"/>
            <a:ext cx="6985" cy="70802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37" name="Straight Arrow Connector 36"/>
          <p:cNvCxnSpPr/>
          <p:nvPr/>
        </p:nvCxnSpPr>
        <p:spPr>
          <a:xfrm>
            <a:off x="3221990" y="5789930"/>
            <a:ext cx="101663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8462</Words>
  <Application>WPS Presentation</Application>
  <PresentationFormat>Widescreen</PresentationFormat>
  <Paragraphs>377</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Arial</vt:lpstr>
      <vt:lpstr>SimSun</vt:lpstr>
      <vt:lpstr>Wingdings</vt:lpstr>
      <vt:lpstr>Calibri</vt:lpstr>
      <vt:lpstr>Arial Narrow</vt:lpstr>
      <vt:lpstr>Times New Roman</vt:lpstr>
      <vt:lpstr>Arial</vt:lpstr>
      <vt:lpstr>Arial MT</vt:lpstr>
      <vt:lpstr>Times New Roman</vt:lpstr>
      <vt:lpstr>Microsoft YaHei</vt:lpstr>
      <vt:lpstr>Arial Unicode MS</vt:lpstr>
      <vt:lpstr>Aptos</vt:lpstr>
      <vt:lpstr>Segoe UI</vt:lpstr>
      <vt:lpstr>Calibri Light</vt:lpstr>
      <vt:lpstr>Retrospect</vt:lpstr>
      <vt:lpstr>Office Theme</vt:lpstr>
      <vt:lpstr>PowerPoint 演示文稿</vt:lpstr>
      <vt:lpstr>ABSTRACT</vt:lpstr>
      <vt:lpstr>OBJECTIVE</vt:lpstr>
      <vt:lpstr>LITERATURE SURVEY</vt:lpstr>
      <vt:lpstr>LITERATURE SURVEY</vt:lpstr>
      <vt:lpstr>LITERATURE SURVEY</vt:lpstr>
      <vt:lpstr>EXISTING SYSTEM</vt:lpstr>
      <vt:lpstr>PROPOSED SYSTEM </vt:lpstr>
      <vt:lpstr>SYSTEM ARCHITECTURE</vt:lpstr>
      <vt:lpstr>MODULE 1 : DATA PREPROCESSING MODULE</vt:lpstr>
      <vt:lpstr>MODULE 2 : MACHINE LEARNING MODEL TRAINING MODULE</vt:lpstr>
      <vt:lpstr>MODULE 3 : PREDICTION &amp; DEPLOYMENT MODULE</vt:lpstr>
      <vt:lpstr>MODULE 4 : USER (UI) MODULE</vt:lpstr>
      <vt:lpstr>MODULE 5 : MODEL EVALUATION &amp;         VALIDATION MODULE</vt:lpstr>
      <vt:lpstr>OUTPUT</vt:lpstr>
      <vt:lpstr>OUTPUT</vt:lpstr>
      <vt:lpstr>CONCLUSION &amp; FUTURE ENHANCEMENT</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Matheswaran P</dc:creator>
  <cp:lastModifiedBy>srimathi</cp:lastModifiedBy>
  <cp:revision>38</cp:revision>
  <dcterms:created xsi:type="dcterms:W3CDTF">2025-05-09T08:00:00Z</dcterms:created>
  <dcterms:modified xsi:type="dcterms:W3CDTF">2025-05-22T05:50:37Z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D03094E01B184FA3BACA4166E23689D7_12</vt:lpwstr>
  </property>
  <property fmtid="{D5CDD505-2E9C-101B-9397-08002B2CF9AE}" pid="3" name="KSOProductBuildVer">
    <vt:lpwstr>1033-12.2.0.21179</vt:lpwstr>
  </property>
</Properties>
</file>