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57" r:id="rId4"/>
    <p:sldId id="258" r:id="rId5"/>
    <p:sldId id="259" r:id="rId6"/>
    <p:sldId id="273" r:id="rId7"/>
    <p:sldId id="274" r:id="rId8"/>
    <p:sldId id="275"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AE9FCCB-0FD6-4990-BA40-368DCB498B6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324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46388-951E-4A9D-A495-763B2B50A5C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400202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86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463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351531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49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163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43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92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86827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46388-951E-4A9D-A495-763B2B50A5C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9FCCB-0FD6-4990-BA40-368DCB498B6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30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46388-951E-4A9D-A495-763B2B50A5C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367042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46388-951E-4A9D-A495-763B2B50A5C5}"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E9FCCB-0FD6-4990-BA40-368DCB498B6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54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046388-951E-4A9D-A495-763B2B50A5C5}"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E9FCCB-0FD6-4990-BA40-368DCB498B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16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46388-951E-4A9D-A495-763B2B50A5C5}"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252171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46388-951E-4A9D-A495-763B2B50A5C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9FCCB-0FD6-4990-BA40-368DCB498B6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35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46388-951E-4A9D-A495-763B2B50A5C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9FCCB-0FD6-4990-BA40-368DCB498B63}" type="slidenum">
              <a:rPr lang="en-IN" smtClean="0"/>
              <a:t>‹#›</a:t>
            </a:fld>
            <a:endParaRPr lang="en-IN"/>
          </a:p>
        </p:txBody>
      </p:sp>
    </p:spTree>
    <p:extLst>
      <p:ext uri="{BB962C8B-B14F-4D97-AF65-F5344CB8AC3E}">
        <p14:creationId xmlns:p14="http://schemas.microsoft.com/office/powerpoint/2010/main" val="212373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046388-951E-4A9D-A495-763B2B50A5C5}" type="datetimeFigureOut">
              <a:rPr lang="en-IN" smtClean="0"/>
              <a:t>06-07-2023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E9FCCB-0FD6-4990-BA40-368DCB498B63}" type="slidenum">
              <a:rPr lang="en-IN" smtClean="0"/>
              <a:t>‹#›</a:t>
            </a:fld>
            <a:endParaRPr lang="en-IN"/>
          </a:p>
        </p:txBody>
      </p:sp>
    </p:spTree>
    <p:extLst>
      <p:ext uri="{BB962C8B-B14F-4D97-AF65-F5344CB8AC3E}">
        <p14:creationId xmlns:p14="http://schemas.microsoft.com/office/powerpoint/2010/main" val="4667834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DC65-E6F5-3EB4-B335-6D22E05FF66E}"/>
              </a:ext>
            </a:extLst>
          </p:cNvPr>
          <p:cNvSpPr>
            <a:spLocks noGrp="1"/>
          </p:cNvSpPr>
          <p:nvPr>
            <p:ph type="ctrTitle"/>
          </p:nvPr>
        </p:nvSpPr>
        <p:spPr>
          <a:xfrm>
            <a:off x="1956062" y="201516"/>
            <a:ext cx="8279876" cy="361410"/>
          </a:xfrm>
        </p:spPr>
        <p:txBody>
          <a:bodyPr>
            <a:normAutofit/>
          </a:bodyPr>
          <a:lstStyle/>
          <a:p>
            <a:r>
              <a:rPr lang="en-IN" sz="1400" b="1" dirty="0">
                <a:latin typeface="Times New Roman" panose="02020603050405020304" pitchFamily="18" charset="0"/>
                <a:cs typeface="Times New Roman" panose="02020603050405020304" pitchFamily="18" charset="0"/>
              </a:rPr>
              <a:t>21AIE113 – Elements of Computing – II </a:t>
            </a:r>
          </a:p>
        </p:txBody>
      </p:sp>
      <p:sp>
        <p:nvSpPr>
          <p:cNvPr id="3" name="Subtitle 2">
            <a:extLst>
              <a:ext uri="{FF2B5EF4-FFF2-40B4-BE49-F238E27FC236}">
                <a16:creationId xmlns:a16="http://schemas.microsoft.com/office/drawing/2014/main" id="{667DD653-7DF7-FF65-B7A2-B5685C8AF3E7}"/>
              </a:ext>
            </a:extLst>
          </p:cNvPr>
          <p:cNvSpPr>
            <a:spLocks noGrp="1"/>
          </p:cNvSpPr>
          <p:nvPr>
            <p:ph type="subTitle" idx="1"/>
          </p:nvPr>
        </p:nvSpPr>
        <p:spPr>
          <a:xfrm>
            <a:off x="1524000" y="3668026"/>
            <a:ext cx="9144000" cy="1655762"/>
          </a:xfrm>
        </p:spPr>
        <p:txBody>
          <a:bodyPr>
            <a:normAutofit fontScale="92500" lnSpcReduction="10000"/>
          </a:bodyPr>
          <a:lstStyle/>
          <a:p>
            <a:r>
              <a:rPr lang="en-IN" dirty="0" err="1">
                <a:latin typeface="Times New Roman" panose="02020603050405020304" pitchFamily="18" charset="0"/>
                <a:cs typeface="Times New Roman" panose="02020603050405020304" pitchFamily="18" charset="0"/>
              </a:rPr>
              <a:t>MisFits</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Garikipati</a:t>
            </a:r>
            <a:r>
              <a:rPr lang="en-IN" dirty="0">
                <a:latin typeface="Times New Roman" panose="02020603050405020304" pitchFamily="18" charset="0"/>
                <a:cs typeface="Times New Roman" panose="02020603050405020304" pitchFamily="18" charset="0"/>
              </a:rPr>
              <a:t> Karthik		          AIE22020</a:t>
            </a:r>
          </a:p>
          <a:p>
            <a:r>
              <a:rPr lang="en-IN" dirty="0" err="1">
                <a:latin typeface="Times New Roman" panose="02020603050405020304" pitchFamily="18" charset="0"/>
                <a:cs typeface="Times New Roman" panose="02020603050405020304" pitchFamily="18" charset="0"/>
              </a:rPr>
              <a:t>Chakravaram</a:t>
            </a:r>
            <a:r>
              <a:rPr lang="en-IN" dirty="0">
                <a:latin typeface="Times New Roman" panose="02020603050405020304" pitchFamily="18" charset="0"/>
                <a:cs typeface="Times New Roman" panose="02020603050405020304" pitchFamily="18" charset="0"/>
              </a:rPr>
              <a:t> Hari Priya         AIE22008</a:t>
            </a:r>
          </a:p>
          <a:p>
            <a:r>
              <a:rPr lang="en-IN" dirty="0">
                <a:latin typeface="Times New Roman" panose="02020603050405020304" pitchFamily="18" charset="0"/>
                <a:cs typeface="Times New Roman" panose="02020603050405020304" pitchFamily="18" charset="0"/>
              </a:rPr>
              <a:t>Vinitha Chowdary A		   AIE22066</a:t>
            </a:r>
          </a:p>
          <a:p>
            <a:endParaRPr lang="en-IN" dirty="0">
              <a:latin typeface="Times New Roman" panose="02020603050405020304" pitchFamily="18" charset="0"/>
              <a:cs typeface="Times New Roman" panose="02020603050405020304" pitchFamily="18" charset="0"/>
            </a:endParaRPr>
          </a:p>
        </p:txBody>
      </p:sp>
      <p:sp>
        <p:nvSpPr>
          <p:cNvPr id="4" name="Title 12">
            <a:extLst>
              <a:ext uri="{FF2B5EF4-FFF2-40B4-BE49-F238E27FC236}">
                <a16:creationId xmlns:a16="http://schemas.microsoft.com/office/drawing/2014/main" id="{7D0ACA86-F26C-05F8-0D1B-9A6DB95E2C63}"/>
              </a:ext>
            </a:extLst>
          </p:cNvPr>
          <p:cNvSpPr txBox="1">
            <a:spLocks/>
          </p:cNvSpPr>
          <p:nvPr/>
        </p:nvSpPr>
        <p:spPr>
          <a:xfrm>
            <a:off x="1113155" y="1677645"/>
            <a:ext cx="9965690" cy="1082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Breakout</a:t>
            </a:r>
          </a:p>
        </p:txBody>
      </p:sp>
      <p:pic>
        <p:nvPicPr>
          <p:cNvPr id="5" name="Picture 3">
            <a:extLst>
              <a:ext uri="{FF2B5EF4-FFF2-40B4-BE49-F238E27FC236}">
                <a16:creationId xmlns:a16="http://schemas.microsoft.com/office/drawing/2014/main" id="{4FEBBA8F-9269-3AB7-9C18-328E02157E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a:extLst>
              <a:ext uri="{FF2B5EF4-FFF2-40B4-BE49-F238E27FC236}">
                <a16:creationId xmlns:a16="http://schemas.microsoft.com/office/drawing/2014/main" id="{CFFFA769-801E-7346-92F6-EC551C0342E3}"/>
              </a:ext>
            </a:extLst>
          </p:cNvPr>
          <p:cNvSpPr txBox="1">
            <a:spLocks/>
          </p:cNvSpPr>
          <p:nvPr/>
        </p:nvSpPr>
        <p:spPr>
          <a:xfrm>
            <a:off x="1956062" y="5556009"/>
            <a:ext cx="8279876" cy="9956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latin typeface="Times New Roman" panose="02020603050405020304" pitchFamily="18" charset="0"/>
                <a:cs typeface="Times New Roman" panose="02020603050405020304" pitchFamily="18" charset="0"/>
              </a:rPr>
              <a:t>Subject Handled</a:t>
            </a:r>
          </a:p>
          <a:p>
            <a:r>
              <a:rPr lang="en-IN" sz="1400" b="1" dirty="0">
                <a:latin typeface="Times New Roman" panose="02020603050405020304" pitchFamily="18" charset="0"/>
                <a:cs typeface="Times New Roman" panose="02020603050405020304" pitchFamily="18" charset="0"/>
              </a:rPr>
              <a:t>Name: Mr. Niranjan D K</a:t>
            </a:r>
          </a:p>
          <a:p>
            <a:r>
              <a:rPr lang="en-IN" sz="1400" b="1" dirty="0">
                <a:latin typeface="Times New Roman" panose="02020603050405020304" pitchFamily="18" charset="0"/>
                <a:cs typeface="Times New Roman" panose="02020603050405020304" pitchFamily="18" charset="0"/>
              </a:rPr>
              <a:t>Designation: Faculty Associate</a:t>
            </a:r>
          </a:p>
          <a:p>
            <a:r>
              <a:rPr lang="en-IN" sz="1400" b="1" dirty="0">
                <a:latin typeface="Times New Roman" panose="02020603050405020304" pitchFamily="18" charset="0"/>
                <a:cs typeface="Times New Roman" panose="02020603050405020304" pitchFamily="18" charset="0"/>
              </a:rPr>
              <a:t>ASC, Bangalore.</a:t>
            </a:r>
          </a:p>
          <a:p>
            <a:endParaRPr lang="en-IN" sz="14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29CADD9-475A-79FB-1510-617336D0E444}"/>
              </a:ext>
            </a:extLst>
          </p:cNvPr>
          <p:cNvSpPr txBox="1">
            <a:spLocks/>
          </p:cNvSpPr>
          <p:nvPr/>
        </p:nvSpPr>
        <p:spPr>
          <a:xfrm>
            <a:off x="1956062" y="2942419"/>
            <a:ext cx="8279876" cy="3614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b="1" dirty="0">
                <a:latin typeface="Times New Roman" panose="02020603050405020304" pitchFamily="18" charset="0"/>
                <a:cs typeface="Times New Roman" panose="02020603050405020304" pitchFamily="18" charset="0"/>
              </a:rPr>
              <a:t>Phase - I</a:t>
            </a:r>
          </a:p>
        </p:txBody>
      </p:sp>
      <p:sp>
        <p:nvSpPr>
          <p:cNvPr id="8" name="TextBox 7">
            <a:extLst>
              <a:ext uri="{FF2B5EF4-FFF2-40B4-BE49-F238E27FC236}">
                <a16:creationId xmlns:a16="http://schemas.microsoft.com/office/drawing/2014/main" id="{4891EDF2-23CC-E2C5-82FE-010F920DC871}"/>
              </a:ext>
            </a:extLst>
          </p:cNvPr>
          <p:cNvSpPr txBox="1"/>
          <p:nvPr/>
        </p:nvSpPr>
        <p:spPr>
          <a:xfrm>
            <a:off x="9219413" y="6438507"/>
            <a:ext cx="204561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Date: 22/June/2023</a:t>
            </a:r>
          </a:p>
        </p:txBody>
      </p:sp>
    </p:spTree>
    <p:extLst>
      <p:ext uri="{BB962C8B-B14F-4D97-AF65-F5344CB8AC3E}">
        <p14:creationId xmlns:p14="http://schemas.microsoft.com/office/powerpoint/2010/main" val="399713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AA83-59C3-DC68-54A3-220980B158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9D29C4F-1EBB-1691-CA17-B89855CA9620}"/>
              </a:ext>
            </a:extLst>
          </p:cNvPr>
          <p:cNvSpPr>
            <a:spLocks noGrp="1"/>
          </p:cNvSpPr>
          <p:nvPr>
            <p:ph idx="1"/>
          </p:nvPr>
        </p:nvSpPr>
        <p:spPr>
          <a:xfrm>
            <a:off x="1085089" y="2556932"/>
            <a:ext cx="9601196" cy="3318936"/>
          </a:xfrm>
        </p:spPr>
        <p:txBody>
          <a:bodyPr/>
          <a:lstStyle/>
          <a:p>
            <a:r>
              <a:rPr lang="en-US" dirty="0"/>
              <a:t>Nisan, Noam, and Shimon </a:t>
            </a:r>
            <a:r>
              <a:rPr lang="en-US" dirty="0" err="1"/>
              <a:t>Schocken</a:t>
            </a:r>
            <a:r>
              <a:rPr lang="en-US" dirty="0"/>
              <a:t>. The elements of computing systems: building a modern computer from first principles. MIT Press, 2005.</a:t>
            </a:r>
          </a:p>
          <a:p>
            <a:r>
              <a:rPr lang="en-US" dirty="0"/>
              <a:t>  M. Morris Mano Computer System Architecture, Prentice Hall, Third Edition.</a:t>
            </a:r>
          </a:p>
          <a:p>
            <a:r>
              <a:rPr lang="en-US" dirty="0"/>
              <a:t>Hennessy, John L., and David A. Patterson. Computer architecture: a quantitative approach. Elsevier, 5th Edition, 2011. </a:t>
            </a:r>
            <a:endParaRPr lang="en-IN" dirty="0"/>
          </a:p>
        </p:txBody>
      </p:sp>
      <p:pic>
        <p:nvPicPr>
          <p:cNvPr id="4" name="Picture 3">
            <a:extLst>
              <a:ext uri="{FF2B5EF4-FFF2-40B4-BE49-F238E27FC236}">
                <a16:creationId xmlns:a16="http://schemas.microsoft.com/office/drawing/2014/main" id="{461EF738-3717-DB3D-22F8-6907E66617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57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Times New Roman" panose="02020603050405020304" charset="0"/>
                <a:cs typeface="Times New Roman" panose="02020603050405020304" charset="0"/>
              </a:rPr>
              <a:t>Contents</a:t>
            </a:r>
          </a:p>
        </p:txBody>
      </p:sp>
      <p:pic>
        <p:nvPicPr>
          <p:cNvPr id="2051"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9925685" y="24765"/>
            <a:ext cx="190754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sz="half" idx="2"/>
          </p:nvPr>
        </p:nvSpPr>
        <p:spPr>
          <a:xfrm>
            <a:off x="1212215" y="2525649"/>
            <a:ext cx="5384800" cy="4953000"/>
          </a:xfrm>
        </p:spPr>
        <p:txBody>
          <a:bodyPr>
            <a:normAutofit/>
          </a:bodyPr>
          <a:lstStyle/>
          <a:p>
            <a:r>
              <a:rPr lang="en-IN" altLang="en-US" dirty="0">
                <a:latin typeface="Times New Roman" panose="02020603050405020304" charset="0"/>
                <a:cs typeface="Times New Roman" panose="02020603050405020304" charset="0"/>
                <a:sym typeface="+mn-ea"/>
              </a:rPr>
              <a:t>Introduction</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sym typeface="+mn-ea"/>
              </a:rPr>
              <a:t>Motivation</a:t>
            </a:r>
          </a:p>
          <a:p>
            <a:r>
              <a:rPr lang="en-IN" altLang="en-US" dirty="0">
                <a:latin typeface="Times New Roman" panose="02020603050405020304" charset="0"/>
                <a:cs typeface="Times New Roman" panose="02020603050405020304" charset="0"/>
                <a:sym typeface="+mn-ea"/>
              </a:rPr>
              <a:t>Objective</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sym typeface="+mn-ea"/>
              </a:rPr>
              <a:t>Problem Statement</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sym typeface="+mn-ea"/>
              </a:rPr>
              <a:t>Design Plan</a:t>
            </a:r>
          </a:p>
          <a:p>
            <a:r>
              <a:rPr lang="en-IN" altLang="en-US" dirty="0">
                <a:latin typeface="Times New Roman" panose="02020603050405020304" charset="0"/>
                <a:cs typeface="Times New Roman" panose="02020603050405020304" charset="0"/>
                <a:sym typeface="+mn-ea"/>
              </a:rPr>
              <a:t>Project Plan</a:t>
            </a:r>
          </a:p>
          <a:p>
            <a:r>
              <a:rPr lang="en-IN" altLang="en-US" dirty="0">
                <a:latin typeface="Times New Roman" panose="02020603050405020304" charset="0"/>
                <a:cs typeface="Times New Roman" panose="02020603050405020304" charset="0"/>
                <a:sym typeface="+mn-ea"/>
              </a:rPr>
              <a:t>References</a:t>
            </a:r>
            <a:endParaRPr lang="en-IN" altLang="en-US" dirty="0">
              <a:latin typeface="Times New Roman" panose="02020603050405020304" charset="0"/>
              <a:cs typeface="Times New Roman" panose="02020603050405020304" charset="0"/>
            </a:endParaRPr>
          </a:p>
          <a:p>
            <a:endParaRPr lang="en-US" dirty="0"/>
          </a:p>
        </p:txBody>
      </p:sp>
      <p:sp>
        <p:nvSpPr>
          <p:cNvPr id="4" name="Content Placeholder 2"/>
          <p:cNvSpPr>
            <a:spLocks noGrp="1"/>
          </p:cNvSpPr>
          <p:nvPr/>
        </p:nvSpPr>
        <p:spPr>
          <a:xfrm>
            <a:off x="609600" y="1114425"/>
            <a:ext cx="659003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01B3-3E32-55A5-4835-9B5EACFFBE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FDADBF-346B-7629-CC14-410ECAC2FA70}"/>
              </a:ext>
            </a:extLst>
          </p:cNvPr>
          <p:cNvSpPr>
            <a:spLocks noGrp="1"/>
          </p:cNvSpPr>
          <p:nvPr>
            <p:ph idx="1"/>
          </p:nvPr>
        </p:nvSpPr>
        <p:spPr/>
        <p:txBody>
          <a:bodyPr>
            <a:normAutofit/>
          </a:bodyPr>
          <a:lstStyle/>
          <a:p>
            <a:pPr>
              <a:buFont typeface="Arial" panose="020B0604020202020204" pitchFamily="34" charset="0"/>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breakout game is a classic arcade game that challenges players to break bricks using a paddle and a ball. </a:t>
            </a:r>
          </a:p>
          <a:p>
            <a:pPr>
              <a:buFont typeface="Arial" panose="020B0604020202020204" pitchFamily="34" charset="0"/>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project is to design and implement a breakout game within the Nand2Tetris platform, which involves building the necessary hardware components and writing assembly code to create an interactive gaming experience.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BD9861-3CA0-BF62-4CF7-7F6BE5077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34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B3BB-311A-052F-2F73-8C6922C03E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66F4652-82D3-9379-8FE7-BD8F7E2BA587}"/>
              </a:ext>
            </a:extLst>
          </p:cNvPr>
          <p:cNvSpPr>
            <a:spLocks noGrp="1"/>
          </p:cNvSpPr>
          <p:nvPr>
            <p:ph idx="1"/>
          </p:nvPr>
        </p:nvSpPr>
        <p:spPr/>
        <p:txBody>
          <a:bodyPr>
            <a:normAutofit fontScale="92500"/>
          </a:bodyPr>
          <a:lstStyle/>
          <a:p>
            <a:pPr marL="0" indent="0">
              <a:buNone/>
            </a:pPr>
            <a:r>
              <a:rPr lang="en-US" b="0" i="0" dirty="0">
                <a:solidFill>
                  <a:schemeClr val="tx1"/>
                </a:solidFill>
                <a:effectLst/>
                <a:latin typeface="Söhne"/>
              </a:rPr>
              <a:t>              </a:t>
            </a:r>
            <a:r>
              <a:rPr lang="en-US" sz="2800" dirty="0">
                <a:solidFill>
                  <a:schemeClr val="tx1"/>
                </a:solidFill>
                <a:latin typeface="Söhne"/>
              </a:rPr>
              <a:t>The </a:t>
            </a:r>
            <a:r>
              <a:rPr lang="en-US" sz="2800" b="0" i="0" dirty="0">
                <a:solidFill>
                  <a:schemeClr val="tx1"/>
                </a:solidFill>
                <a:effectLst/>
                <a:latin typeface="Söhne"/>
              </a:rPr>
              <a:t>primary source of motivation for undertaking this project is our teacher, Mr. Niranjan</a:t>
            </a:r>
            <a:r>
              <a:rPr lang="en-US" sz="2800" dirty="0">
                <a:solidFill>
                  <a:schemeClr val="tx1"/>
                </a:solidFill>
                <a:latin typeface="Söhne"/>
              </a:rPr>
              <a:t> who</a:t>
            </a:r>
            <a:r>
              <a:rPr lang="en-US" sz="2800" b="0" i="0" dirty="0">
                <a:solidFill>
                  <a:schemeClr val="tx1"/>
                </a:solidFill>
                <a:effectLst/>
                <a:latin typeface="Söhne"/>
              </a:rPr>
              <a:t> played a crucial role in inspiring and encouraging us to embark on this endeavor. Through his mentorship, he instilled in </a:t>
            </a:r>
            <a:r>
              <a:rPr lang="en-US" sz="2800" dirty="0">
                <a:solidFill>
                  <a:schemeClr val="tx1"/>
                </a:solidFill>
                <a:latin typeface="Söhne"/>
              </a:rPr>
              <a:t>us </a:t>
            </a:r>
            <a:r>
              <a:rPr lang="en-US" sz="2800" b="0" i="0" dirty="0">
                <a:solidFill>
                  <a:schemeClr val="tx1"/>
                </a:solidFill>
                <a:effectLst/>
                <a:latin typeface="Söhne"/>
              </a:rPr>
              <a:t>the confidence and determination to take on this project, even in the face of challenges. Their wisdom and guidance provided a steady guiding light throughout the project, motivating </a:t>
            </a:r>
            <a:r>
              <a:rPr lang="en-US" sz="2800" dirty="0">
                <a:solidFill>
                  <a:schemeClr val="tx1"/>
                </a:solidFill>
                <a:latin typeface="Söhne"/>
              </a:rPr>
              <a:t>us</a:t>
            </a:r>
            <a:r>
              <a:rPr lang="en-US" sz="2800" b="0" i="0" dirty="0">
                <a:solidFill>
                  <a:schemeClr val="tx1"/>
                </a:solidFill>
                <a:effectLst/>
                <a:latin typeface="Söhne"/>
              </a:rPr>
              <a:t> to push the boundaries of what </a:t>
            </a:r>
            <a:r>
              <a:rPr lang="en-US" sz="2800" dirty="0">
                <a:solidFill>
                  <a:schemeClr val="tx1"/>
                </a:solidFill>
                <a:latin typeface="Söhne"/>
              </a:rPr>
              <a:t>we </a:t>
            </a:r>
            <a:r>
              <a:rPr lang="en-US" sz="2800" b="0" i="0" dirty="0">
                <a:solidFill>
                  <a:schemeClr val="tx1"/>
                </a:solidFill>
                <a:effectLst/>
                <a:latin typeface="Söhne"/>
              </a:rPr>
              <a:t>thought was possible and strive for excellence.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DDFC5B-4200-4283-B884-AF6BEAF078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5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F4B0-6B8F-F026-CAB6-E8E484D13F1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E6A9CC9-A029-6C42-2902-CEA3A95C7F71}"/>
              </a:ext>
            </a:extLst>
          </p:cNvPr>
          <p:cNvSpPr>
            <a:spLocks noGrp="1"/>
          </p:cNvSpPr>
          <p:nvPr>
            <p:ph idx="1"/>
          </p:nvPr>
        </p:nvSpPr>
        <p:spPr/>
        <p:txBody>
          <a:bodyPr>
            <a:normAutofit fontScale="92500" lnSpcReduction="10000"/>
          </a:bodyPr>
          <a:lstStyle/>
          <a:p>
            <a:r>
              <a:rPr lang="en-IN" sz="2600" dirty="0">
                <a:latin typeface="Times New Roman" panose="02020603050405020304" pitchFamily="18" charset="0"/>
                <a:cs typeface="Times New Roman" panose="02020603050405020304" pitchFamily="18" charset="0"/>
              </a:rPr>
              <a:t>The objective of this project is to create a breakout game using Nand2Tetris.</a:t>
            </a:r>
          </a:p>
          <a:p>
            <a:r>
              <a:rPr lang="en-US" sz="2600" dirty="0">
                <a:latin typeface="Times New Roman" panose="02020603050405020304" pitchFamily="18" charset="0"/>
                <a:cs typeface="Times New Roman" panose="02020603050405020304" pitchFamily="18" charset="0"/>
              </a:rPr>
              <a:t>This Breakout game developed using Nand2Tetris game faces a unique challenge in creating an engaging and educational experience that effectively combines the principles of computer architecture and programming concepts into an enjoyable gameplay format. The project seeks to address the difficulty of translating complex theoretical concepts, such as logic gates, computer chips, and assembly language, into a user-friendly and interactive game.</a:t>
            </a:r>
            <a:endParaRPr lang="en-IN"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5B7E99-680F-4BAD-B941-46C4C44E6A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7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117F-D301-80A9-326A-4D3A4FC8F1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EF813FF-180B-928B-90F4-DBCFED04E8A4}"/>
              </a:ext>
            </a:extLst>
          </p:cNvPr>
          <p:cNvSpPr>
            <a:spLocks noGrp="1"/>
          </p:cNvSpPr>
          <p:nvPr>
            <p:ph idx="1"/>
          </p:nvPr>
        </p:nvSpPr>
        <p:spPr/>
        <p:txBody>
          <a:bodyPr>
            <a:normAutofit fontScale="77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The problem lies in striking the right balance between educational content and entertainment value, ensuring that players can grasp fundamental concepts while immersing themselves in an engaging gaming experience. Additionally, the challenge involves designing intuitive gameplay mechanics that seamlessly integrate the step-by-step construction of a virtual computer system, keeping players motivated, and providing meaningful learning opportunities throughout their journey.</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EE1E01-6273-3F59-4BF2-B5D7F4BDEB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23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864D-7A3B-F88C-0212-DCC2D626F58A}"/>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Design Plan</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297BBE0-FAF0-2BF9-51EE-EBFB8FEF019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398" y="2457077"/>
            <a:ext cx="9601200" cy="3165720"/>
          </a:xfrm>
        </p:spPr>
      </p:pic>
      <p:pic>
        <p:nvPicPr>
          <p:cNvPr id="4" name="Picture 3">
            <a:extLst>
              <a:ext uri="{FF2B5EF4-FFF2-40B4-BE49-F238E27FC236}">
                <a16:creationId xmlns:a16="http://schemas.microsoft.com/office/drawing/2014/main" id="{946180A0-DB28-E4FD-7EF5-0C95A17BEE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01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F4AC-38B1-C5C0-2A7D-0A1065067697}"/>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Project Plan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239A4D-DE99-16A4-FBD0-2AA4FAECE449}"/>
              </a:ext>
            </a:extLst>
          </p:cNvPr>
          <p:cNvSpPr>
            <a:spLocks noGrp="1"/>
          </p:cNvSpPr>
          <p:nvPr>
            <p:ph idx="1"/>
          </p:nvPr>
        </p:nvSpPr>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We created individual classes for each major component such as ball, block, </a:t>
            </a:r>
            <a:r>
              <a:rPr lang="en-IN" sz="2800" dirty="0" err="1">
                <a:latin typeface="Times New Roman" panose="02020603050405020304" pitchFamily="18" charset="0"/>
                <a:cs typeface="Times New Roman" panose="02020603050405020304" pitchFamily="18" charset="0"/>
              </a:rPr>
              <a:t>Schlaeger</a:t>
            </a:r>
            <a:r>
              <a:rPr lang="en-IN" sz="2800" dirty="0">
                <a:latin typeface="Times New Roman" panose="02020603050405020304" pitchFamily="18" charset="0"/>
                <a:cs typeface="Times New Roman" panose="02020603050405020304" pitchFamily="18" charset="0"/>
              </a:rPr>
              <a:t>, Levels and a utility class used for math functions and random class for movement of the ball and called all these classes containing methods pertaining to the game. All the codes are written in Jack language and then using Jack Compiler they are converted into VM and finally the output is displayed in the screen of the VM Emulator </a:t>
            </a:r>
          </a:p>
        </p:txBody>
      </p:sp>
      <p:pic>
        <p:nvPicPr>
          <p:cNvPr id="4" name="Picture 3">
            <a:extLst>
              <a:ext uri="{FF2B5EF4-FFF2-40B4-BE49-F238E27FC236}">
                <a16:creationId xmlns:a16="http://schemas.microsoft.com/office/drawing/2014/main" id="{8F2751BC-005E-8186-82D3-1076ED9D78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64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52DB-43B4-C658-11F5-F4495F192A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Expected Outcome</a:t>
            </a:r>
          </a:p>
        </p:txBody>
      </p:sp>
      <p:pic>
        <p:nvPicPr>
          <p:cNvPr id="6" name="Content Placeholder 5">
            <a:extLst>
              <a:ext uri="{FF2B5EF4-FFF2-40B4-BE49-F238E27FC236}">
                <a16:creationId xmlns:a16="http://schemas.microsoft.com/office/drawing/2014/main" id="{67D2EE75-3656-791E-3050-F1B0D5333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672" y="2472755"/>
            <a:ext cx="3392424" cy="1998662"/>
          </a:xfrm>
        </p:spPr>
      </p:pic>
      <p:pic>
        <p:nvPicPr>
          <p:cNvPr id="4" name="Picture 3">
            <a:extLst>
              <a:ext uri="{FF2B5EF4-FFF2-40B4-BE49-F238E27FC236}">
                <a16:creationId xmlns:a16="http://schemas.microsoft.com/office/drawing/2014/main" id="{CC3D869D-E04E-065E-DF3C-63E5AA2CEF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2855" y="107315"/>
            <a:ext cx="1905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D2903C00-F094-7D76-F1AD-2C86E3175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136" y="2472755"/>
            <a:ext cx="3255264" cy="1907221"/>
          </a:xfrm>
          <a:prstGeom prst="rect">
            <a:avLst/>
          </a:prstGeom>
        </p:spPr>
      </p:pic>
      <p:pic>
        <p:nvPicPr>
          <p:cNvPr id="10" name="Picture 9">
            <a:extLst>
              <a:ext uri="{FF2B5EF4-FFF2-40B4-BE49-F238E27FC236}">
                <a16:creationId xmlns:a16="http://schemas.microsoft.com/office/drawing/2014/main" id="{CA14251A-DBC5-DE8B-09F0-57B48A91F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1334" y="2518475"/>
            <a:ext cx="3255264" cy="1907221"/>
          </a:xfrm>
          <a:prstGeom prst="rect">
            <a:avLst/>
          </a:prstGeom>
        </p:spPr>
      </p:pic>
    </p:spTree>
    <p:extLst>
      <p:ext uri="{BB962C8B-B14F-4D97-AF65-F5344CB8AC3E}">
        <p14:creationId xmlns:p14="http://schemas.microsoft.com/office/powerpoint/2010/main" val="1722416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101</TotalTime>
  <Words>510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Söhne</vt:lpstr>
      <vt:lpstr>Times New Roman</vt:lpstr>
      <vt:lpstr>Organic</vt:lpstr>
      <vt:lpstr>21AIE113 – Elements of Computing – II </vt:lpstr>
      <vt:lpstr>Contents</vt:lpstr>
      <vt:lpstr>Introduction</vt:lpstr>
      <vt:lpstr>Motivation</vt:lpstr>
      <vt:lpstr>Objective</vt:lpstr>
      <vt:lpstr>Problem Statement</vt:lpstr>
      <vt:lpstr>Design Plan</vt:lpstr>
      <vt:lpstr>Project Plan</vt:lpstr>
      <vt:lpstr>Expected Outcome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21AIE113 – Elements of Computing</dc:title>
  <dc:creator>NIRANJAN D K</dc:creator>
  <cp:lastModifiedBy>Vinitha Chowdary A-[BL.EN.U4AIE22066]</cp:lastModifiedBy>
  <cp:revision>13</cp:revision>
  <dcterms:created xsi:type="dcterms:W3CDTF">2023-06-16T16:11:49Z</dcterms:created>
  <dcterms:modified xsi:type="dcterms:W3CDTF">2023-07-06T03:07:23Z</dcterms:modified>
</cp:coreProperties>
</file>