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Lst>
  <p:notesMasterIdLst>
    <p:notesMasterId r:id="rId23"/>
  </p:notesMasterIdLst>
  <p:sldIdLst>
    <p:sldId id="774" r:id="rId5"/>
    <p:sldId id="802" r:id="rId6"/>
    <p:sldId id="844" r:id="rId7"/>
    <p:sldId id="855" r:id="rId8"/>
    <p:sldId id="856" r:id="rId9"/>
    <p:sldId id="846" r:id="rId10"/>
    <p:sldId id="869" r:id="rId11"/>
    <p:sldId id="847" r:id="rId12"/>
    <p:sldId id="848" r:id="rId13"/>
    <p:sldId id="853" r:id="rId14"/>
    <p:sldId id="873" r:id="rId15"/>
    <p:sldId id="849" r:id="rId16"/>
    <p:sldId id="864" r:id="rId17"/>
    <p:sldId id="850" r:id="rId18"/>
    <p:sldId id="872" r:id="rId19"/>
    <p:sldId id="851" r:id="rId20"/>
    <p:sldId id="874" r:id="rId21"/>
    <p:sldId id="79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A50021"/>
    <a:srgbClr val="941651"/>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FE8BD47-A728-4C15-ACCB-72F3968591FE}" type="slidenum">
              <a:rPr lang="en-US" smtClean="0"/>
              <a:pPr/>
              <a:t>8</a:t>
            </a:fld>
            <a:endParaRPr lang="en-US"/>
          </a:p>
        </p:txBody>
      </p:sp>
    </p:spTree>
    <p:extLst>
      <p:ext uri="{BB962C8B-B14F-4D97-AF65-F5344CB8AC3E}">
        <p14:creationId xmlns:p14="http://schemas.microsoft.com/office/powerpoint/2010/main" val="207254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758687" cy="365125"/>
          </a:xfrm>
        </p:spPr>
        <p:txBody>
          <a:bodyPr/>
          <a:lstStyle>
            <a:lvl1pPr>
              <a:defRPr sz="16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ft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35560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a:solidFill>
                <a:prstClr val="white"/>
              </a:solidFill>
              <a:latin typeface="Georgia" panose="02040502050405020303" pitchFamily="18" charset="0"/>
            </a:endParaRP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1429797" y="4747409"/>
            <a:ext cx="4590899" cy="14731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6356723" y="4914621"/>
            <a:ext cx="5748057" cy="1815882"/>
          </a:xfrm>
          <a:prstGeom prst="rect">
            <a:avLst/>
          </a:prstGeom>
          <a:noFill/>
        </p:spPr>
        <p:txBody>
          <a:bodyPr wrap="square" rtlCol="0">
            <a:spAutoFit/>
          </a:bodyPr>
          <a:lstStyle/>
          <a:p>
            <a:pPr algn="ctr" defTabSz="914400"/>
            <a:r>
              <a:rPr lang="en-US" sz="2000">
                <a:solidFill>
                  <a:prstClr val="white"/>
                </a:solidFill>
                <a:latin typeface="Georgia" panose="02040502050405020303" pitchFamily="18" charset="0"/>
              </a:rPr>
              <a:t>Rohan Gamidi – BL.EN.U4AIE22019</a:t>
            </a:r>
          </a:p>
          <a:p>
            <a:pPr algn="ctr" defTabSz="914400"/>
            <a:r>
              <a:rPr lang="en-US" sz="2000">
                <a:solidFill>
                  <a:prstClr val="white"/>
                </a:solidFill>
                <a:latin typeface="Georgia" panose="02040502050405020303" pitchFamily="18" charset="0"/>
              </a:rPr>
              <a:t>Vinitha Chowdary - BL.EN.U4AIE22066</a:t>
            </a:r>
            <a:br>
              <a:rPr lang="en-US" sz="2000">
                <a:solidFill>
                  <a:prstClr val="white"/>
                </a:solidFill>
                <a:latin typeface="Georgia" panose="02040502050405020303" pitchFamily="18" charset="0"/>
              </a:rPr>
            </a:br>
            <a:r>
              <a:rPr lang="en-US" sz="2000">
                <a:solidFill>
                  <a:prstClr val="white"/>
                </a:solidFill>
                <a:latin typeface="Georgia" panose="02040502050405020303" pitchFamily="18" charset="0"/>
              </a:rPr>
              <a:t>Sneha </a:t>
            </a:r>
            <a:r>
              <a:rPr lang="en-US" sz="2000" err="1">
                <a:solidFill>
                  <a:prstClr val="white"/>
                </a:solidFill>
                <a:latin typeface="Georgia" panose="02040502050405020303" pitchFamily="18" charset="0"/>
              </a:rPr>
              <a:t>Saragadam</a:t>
            </a:r>
            <a:r>
              <a:rPr lang="en-US" sz="2000">
                <a:solidFill>
                  <a:prstClr val="white"/>
                </a:solidFill>
                <a:latin typeface="Georgia" panose="02040502050405020303" pitchFamily="18" charset="0"/>
              </a:rPr>
              <a:t> - BL.EN.U4AIE22057</a:t>
            </a:r>
          </a:p>
          <a:p>
            <a:pPr defTabSz="914400"/>
            <a:endParaRPr lang="en-US" sz="2000">
              <a:solidFill>
                <a:prstClr val="white"/>
              </a:solidFill>
              <a:latin typeface="Georgia" panose="02040502050405020303" pitchFamily="18" charset="0"/>
            </a:endParaRPr>
          </a:p>
          <a:p>
            <a:pPr defTabSz="914400"/>
            <a:r>
              <a:rPr lang="en-US" sz="1600">
                <a:solidFill>
                  <a:prstClr val="white"/>
                </a:solidFill>
                <a:latin typeface="Georgia" panose="02040502050405020303" pitchFamily="18" charset="0"/>
              </a:rPr>
              <a:t>Department of Computer Science &amp; Engineering,</a:t>
            </a:r>
          </a:p>
          <a:p>
            <a:pPr defTabSz="914400"/>
            <a:r>
              <a:rPr lang="en-US" sz="1600">
                <a:solidFill>
                  <a:prstClr val="white"/>
                </a:solidFill>
                <a:latin typeface="Georgia" panose="02040502050405020303" pitchFamily="18" charset="0"/>
              </a:rPr>
              <a:t>Amrita School of Engineering, Bengaluru</a:t>
            </a: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69503" y="4914621"/>
            <a:ext cx="0" cy="1441729"/>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71766878-3199-4EAB-94E7-2D6D11070E14}" type="slidenum">
              <a:rPr lang="en-US" smtClean="0"/>
              <a:pPr/>
              <a:t>1</a:t>
            </a:fld>
            <a:endParaRPr lang="en-US"/>
          </a:p>
        </p:txBody>
      </p:sp>
      <p:sp>
        <p:nvSpPr>
          <p:cNvPr id="10" name="Rectangle 9">
            <a:extLst>
              <a:ext uri="{FF2B5EF4-FFF2-40B4-BE49-F238E27FC236}">
                <a16:creationId xmlns:a16="http://schemas.microsoft.com/office/drawing/2014/main" id="{06A3B953-744B-3D4F-8898-C0158B157C87}"/>
              </a:ext>
            </a:extLst>
          </p:cNvPr>
          <p:cNvSpPr/>
          <p:nvPr/>
        </p:nvSpPr>
        <p:spPr>
          <a:xfrm>
            <a:off x="352430" y="1524692"/>
            <a:ext cx="11487140" cy="1754326"/>
          </a:xfrm>
          <a:prstGeom prst="rect">
            <a:avLst/>
          </a:prstGeom>
          <a:noFill/>
        </p:spPr>
        <p:txBody>
          <a:bodyPr wrap="square" lIns="91440" tIns="45720" rIns="91440" bIns="45720" anchor="t">
            <a:spAutoFit/>
          </a:bodyPr>
          <a:lstStyle/>
          <a:p>
            <a:pPr algn="ctr" defTabSz="914400"/>
            <a:r>
              <a:rPr lang="en-US" sz="5400">
                <a:solidFill>
                  <a:prstClr val="white"/>
                </a:solidFill>
                <a:latin typeface="Georgia" panose="02040502050405020303" pitchFamily="18" charset="0"/>
              </a:rPr>
              <a:t>SVM-powered Art Movement Identification</a:t>
            </a:r>
          </a:p>
        </p:txBody>
      </p:sp>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A92D754-5A10-7F9F-2471-0F562C9555F2}"/>
              </a:ext>
            </a:extLst>
          </p:cNvPr>
          <p:cNvSpPr>
            <a:spLocks noGrp="1"/>
          </p:cNvSpPr>
          <p:nvPr>
            <p:ph idx="1"/>
          </p:nvPr>
        </p:nvSpPr>
        <p:spPr>
          <a:xfrm>
            <a:off x="341194" y="254000"/>
            <a:ext cx="11436823" cy="5791338"/>
          </a:xfrm>
        </p:spPr>
        <p:txBody>
          <a:bodyPr anchor="ctr">
            <a:normAutofit lnSpcReduction="10000"/>
          </a:bodyPr>
          <a:lstStyle/>
          <a:p>
            <a:pPr marL="0" indent="0" algn="just">
              <a:buNone/>
            </a:pPr>
            <a:r>
              <a:rPr lang="en-IN" sz="2400">
                <a:latin typeface="Georgia"/>
              </a:rPr>
              <a:t>C. Initialize SVM:</a:t>
            </a:r>
            <a:endParaRPr lang="en-US" sz="2400">
              <a:latin typeface="Georgia"/>
            </a:endParaRPr>
          </a:p>
          <a:p>
            <a:pPr algn="just">
              <a:buFont typeface="Arial,Sans-Serif"/>
              <a:buChar char="•"/>
            </a:pPr>
            <a:r>
              <a:rPr lang="en-IN" sz="2400">
                <a:latin typeface="Georgia"/>
              </a:rPr>
              <a:t>Fine-tune SVM parameters with </a:t>
            </a:r>
            <a:r>
              <a:rPr lang="en-IN" sz="2400" err="1">
                <a:latin typeface="Georgia"/>
              </a:rPr>
              <a:t>GridSearchCV</a:t>
            </a:r>
            <a:r>
              <a:rPr lang="en-IN" sz="2400">
                <a:latin typeface="Georgia"/>
              </a:rPr>
              <a:t>.</a:t>
            </a:r>
          </a:p>
          <a:p>
            <a:pPr algn="just">
              <a:buFont typeface="Arial,Sans-Serif"/>
              <a:buChar char="•"/>
            </a:pPr>
            <a:r>
              <a:rPr lang="en-IN" sz="2400">
                <a:latin typeface="Georgia"/>
              </a:rPr>
              <a:t>Train SVM on categorized images for robust classification.</a:t>
            </a:r>
          </a:p>
          <a:p>
            <a:pPr marL="0" indent="0" algn="just">
              <a:buNone/>
            </a:pPr>
            <a:endParaRPr lang="en-IN" sz="2400">
              <a:latin typeface="Georgia"/>
            </a:endParaRPr>
          </a:p>
          <a:p>
            <a:pPr marL="0" indent="0" algn="just">
              <a:buFont typeface="Arial,Sans-Serif"/>
              <a:buNone/>
            </a:pPr>
            <a:r>
              <a:rPr lang="en-IN" sz="2400">
                <a:latin typeface="Georgia"/>
              </a:rPr>
              <a:t>D. Model Evaluation:</a:t>
            </a:r>
          </a:p>
          <a:p>
            <a:pPr algn="just">
              <a:buFont typeface="Arial,Sans-Serif"/>
              <a:buChar char="•"/>
            </a:pPr>
            <a:r>
              <a:rPr lang="en-IN" sz="2400">
                <a:latin typeface="Georgia"/>
              </a:rPr>
              <a:t>Challenge SVM with unseen test images.</a:t>
            </a:r>
          </a:p>
          <a:p>
            <a:pPr algn="just">
              <a:buFont typeface="Arial,Sans-Serif"/>
              <a:buChar char="•"/>
            </a:pPr>
            <a:r>
              <a:rPr lang="en-IN" sz="2400">
                <a:latin typeface="Georgia"/>
              </a:rPr>
              <a:t>Assess accuracy and scrutinize confusion matrices.</a:t>
            </a:r>
          </a:p>
          <a:p>
            <a:pPr algn="just">
              <a:buFont typeface="Arial,Sans-Serif"/>
              <a:buChar char="•"/>
            </a:pPr>
            <a:r>
              <a:rPr lang="en-IN" sz="2400">
                <a:latin typeface="Georgia"/>
              </a:rPr>
              <a:t>Identify areas for model improvement.</a:t>
            </a:r>
          </a:p>
          <a:p>
            <a:pPr algn="just">
              <a:buFont typeface="Arial,Sans-Serif"/>
              <a:buChar char="•"/>
            </a:pPr>
            <a:endParaRPr lang="en-IN" sz="2400">
              <a:latin typeface="Georgia"/>
            </a:endParaRPr>
          </a:p>
          <a:p>
            <a:pPr marL="0" indent="0" algn="just">
              <a:buNone/>
            </a:pPr>
            <a:r>
              <a:rPr lang="en-IN" sz="2400">
                <a:latin typeface="Georgia"/>
              </a:rPr>
              <a:t>E. Dataset Training:</a:t>
            </a:r>
            <a:endParaRPr lang="en-US" sz="2400">
              <a:latin typeface="Georgia"/>
            </a:endParaRPr>
          </a:p>
          <a:p>
            <a:pPr algn="just">
              <a:buFont typeface="Arial"/>
              <a:buChar char="•"/>
            </a:pPr>
            <a:r>
              <a:rPr lang="en-IN" sz="2400">
                <a:latin typeface="Georgia"/>
              </a:rPr>
              <a:t>Evaluate SVM on unseen test images.</a:t>
            </a:r>
            <a:endParaRPr lang="en-US" sz="2400">
              <a:latin typeface="Georgia"/>
            </a:endParaRPr>
          </a:p>
          <a:p>
            <a:pPr algn="just">
              <a:buFont typeface="Arial"/>
              <a:buChar char="•"/>
            </a:pPr>
            <a:r>
              <a:rPr lang="en-IN" sz="2400">
                <a:latin typeface="Georgia"/>
              </a:rPr>
              <a:t>Measure accuracy and </a:t>
            </a:r>
            <a:r>
              <a:rPr lang="en-IN" sz="2400" err="1">
                <a:latin typeface="Georgia"/>
              </a:rPr>
              <a:t>analyze</a:t>
            </a:r>
            <a:r>
              <a:rPr lang="en-IN" sz="2400">
                <a:latin typeface="Georgia"/>
              </a:rPr>
              <a:t> confusion matrices.</a:t>
            </a:r>
            <a:endParaRPr lang="en-US" sz="2400">
              <a:latin typeface="Georgia"/>
            </a:endParaRPr>
          </a:p>
          <a:p>
            <a:pPr algn="just">
              <a:buFont typeface="Arial"/>
              <a:buChar char="•"/>
            </a:pPr>
            <a:r>
              <a:rPr lang="en-IN" sz="2400">
                <a:latin typeface="Georgia"/>
              </a:rPr>
              <a:t>Ensure SVM readiness for real-world applications.</a:t>
            </a:r>
            <a:endParaRPr lang="en-IN"/>
          </a:p>
        </p:txBody>
      </p:sp>
      <p:sp>
        <p:nvSpPr>
          <p:cNvPr id="4" name="Slide Number Placeholder 3">
            <a:extLst>
              <a:ext uri="{FF2B5EF4-FFF2-40B4-BE49-F238E27FC236}">
                <a16:creationId xmlns:a16="http://schemas.microsoft.com/office/drawing/2014/main" id="{9170FA19-B732-CD68-9EF6-B581FD660143}"/>
              </a:ext>
            </a:extLst>
          </p:cNvPr>
          <p:cNvSpPr>
            <a:spLocks noGrp="1"/>
          </p:cNvSpPr>
          <p:nvPr>
            <p:ph type="sldNum" sz="quarter" idx="12"/>
          </p:nvPr>
        </p:nvSpPr>
        <p:spPr/>
        <p:txBody>
          <a:bodyPr/>
          <a:lstStyle/>
          <a:p>
            <a:fld id="{71766878-3199-4EAB-94E7-2D6D11070E14}" type="slidenum">
              <a:rPr lang="en-US" smtClean="0"/>
              <a:pPr/>
              <a:t>10</a:t>
            </a:fld>
            <a:endParaRPr lang="en-US"/>
          </a:p>
        </p:txBody>
      </p:sp>
    </p:spTree>
    <p:extLst>
      <p:ext uri="{BB962C8B-B14F-4D97-AF65-F5344CB8AC3E}">
        <p14:creationId xmlns:p14="http://schemas.microsoft.com/office/powerpoint/2010/main" val="118076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ACFE7B-6E15-9722-F764-2A07C2C2952E}"/>
              </a:ext>
            </a:extLst>
          </p:cNvPr>
          <p:cNvSpPr>
            <a:spLocks noGrp="1"/>
          </p:cNvSpPr>
          <p:nvPr>
            <p:ph idx="1"/>
          </p:nvPr>
        </p:nvSpPr>
        <p:spPr/>
        <p:txBody>
          <a:bodyPr vert="horz" lIns="91440" tIns="45720" rIns="91440" bIns="45720" rtlCol="0" anchor="t">
            <a:noAutofit/>
          </a:bodyPr>
          <a:lstStyle/>
          <a:p>
            <a:pPr marL="0" indent="0" algn="just">
              <a:buNone/>
            </a:pPr>
            <a:r>
              <a:rPr lang="en-IN" sz="2400">
                <a:latin typeface="Georgia"/>
              </a:rPr>
              <a:t>F. Accuracy of the Loaded Dataset After Training:</a:t>
            </a:r>
            <a:endParaRPr lang="en-US"/>
          </a:p>
          <a:p>
            <a:pPr algn="just">
              <a:buFont typeface="Arial,Sans-Serif" panose="020B0604020202020204" pitchFamily="34" charset="0"/>
            </a:pPr>
            <a:r>
              <a:rPr lang="en-IN" sz="2400">
                <a:latin typeface="Georgia"/>
              </a:rPr>
              <a:t>Test model on unseen images for accuracy.</a:t>
            </a:r>
          </a:p>
          <a:p>
            <a:pPr algn="just">
              <a:buFont typeface="Arial,Sans-Serif" panose="020B0604020202020204" pitchFamily="34" charset="0"/>
            </a:pPr>
            <a:r>
              <a:rPr lang="en-IN" sz="2400">
                <a:latin typeface="Georgia"/>
              </a:rPr>
              <a:t>Analyse confusion matrices for category-specific insights.</a:t>
            </a:r>
          </a:p>
          <a:p>
            <a:pPr marL="0" indent="0" algn="just">
              <a:buNone/>
            </a:pPr>
            <a:endParaRPr lang="en-IN" sz="2400">
              <a:latin typeface="Georgia"/>
            </a:endParaRPr>
          </a:p>
          <a:p>
            <a:pPr marL="0" indent="0" algn="just">
              <a:buNone/>
            </a:pPr>
            <a:r>
              <a:rPr lang="en-IN" sz="2400">
                <a:latin typeface="Georgia"/>
              </a:rPr>
              <a:t>G. Graphical User Interface (GUI):</a:t>
            </a:r>
            <a:endParaRPr lang="en-IN"/>
          </a:p>
          <a:p>
            <a:pPr algn="just">
              <a:buFont typeface="Arial,Sans-Serif" panose="020B0604020202020204" pitchFamily="34" charset="0"/>
            </a:pPr>
            <a:r>
              <a:rPr lang="en-IN" sz="2400" err="1">
                <a:latin typeface="Georgia"/>
              </a:rPr>
              <a:t>Tkinter</a:t>
            </a:r>
            <a:r>
              <a:rPr lang="en-IN" sz="2400">
                <a:latin typeface="Georgia"/>
              </a:rPr>
              <a:t>-based GUI for user interaction.</a:t>
            </a:r>
          </a:p>
          <a:p>
            <a:pPr algn="just">
              <a:buFont typeface="Arial,Sans-Serif" panose="020B0604020202020204" pitchFamily="34" charset="0"/>
            </a:pPr>
            <a:r>
              <a:rPr lang="en-IN" sz="2400">
                <a:latin typeface="Georgia"/>
              </a:rPr>
              <a:t>Buttons for image classification and recommendation.</a:t>
            </a:r>
          </a:p>
          <a:p>
            <a:pPr algn="just">
              <a:buFont typeface="Arial,Sans-Serif" panose="020B0604020202020204" pitchFamily="34" charset="0"/>
            </a:pPr>
            <a:r>
              <a:rPr lang="en-IN" sz="2400">
                <a:latin typeface="Georgia"/>
              </a:rPr>
              <a:t>Dynamic display of predicted style and recommended images.</a:t>
            </a:r>
          </a:p>
          <a:p>
            <a:endParaRPr lang="en-US" sz="2400"/>
          </a:p>
        </p:txBody>
      </p:sp>
      <p:sp>
        <p:nvSpPr>
          <p:cNvPr id="4" name="Slide Number Placeholder 3">
            <a:extLst>
              <a:ext uri="{FF2B5EF4-FFF2-40B4-BE49-F238E27FC236}">
                <a16:creationId xmlns:a16="http://schemas.microsoft.com/office/drawing/2014/main" id="{4DF54ABD-0963-F52F-DE56-6272029CA3BF}"/>
              </a:ext>
            </a:extLst>
          </p:cNvPr>
          <p:cNvSpPr>
            <a:spLocks noGrp="1"/>
          </p:cNvSpPr>
          <p:nvPr>
            <p:ph type="sldNum" sz="quarter" idx="12"/>
          </p:nvPr>
        </p:nvSpPr>
        <p:spPr/>
        <p:txBody>
          <a:bodyPr/>
          <a:lstStyle/>
          <a:p>
            <a:fld id="{71766878-3199-4EAB-94E7-2D6D11070E14}" type="slidenum">
              <a:rPr lang="en-US" smtClean="0"/>
              <a:pPr/>
              <a:t>11</a:t>
            </a:fld>
            <a:endParaRPr lang="en-US"/>
          </a:p>
        </p:txBody>
      </p:sp>
    </p:spTree>
    <p:extLst>
      <p:ext uri="{BB962C8B-B14F-4D97-AF65-F5344CB8AC3E}">
        <p14:creationId xmlns:p14="http://schemas.microsoft.com/office/powerpoint/2010/main" val="386470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2AD256-DFB3-AD42-1A26-972F0FD86749}"/>
              </a:ext>
            </a:extLst>
          </p:cNvPr>
          <p:cNvSpPr>
            <a:spLocks noGrp="1"/>
          </p:cNvSpPr>
          <p:nvPr>
            <p:ph type="title"/>
          </p:nvPr>
        </p:nvSpPr>
        <p:spPr/>
        <p:txBody>
          <a:bodyPr/>
          <a:lstStyle/>
          <a:p>
            <a:r>
              <a:rPr lang="en-US">
                <a:latin typeface="Georgia"/>
              </a:rPr>
              <a:t>Results</a:t>
            </a:r>
            <a:endParaRPr lang="en-IN">
              <a:latin typeface="Georgia"/>
            </a:endParaRPr>
          </a:p>
        </p:txBody>
      </p:sp>
      <p:sp>
        <p:nvSpPr>
          <p:cNvPr id="4" name="Slide Number Placeholder 3">
            <a:extLst>
              <a:ext uri="{FF2B5EF4-FFF2-40B4-BE49-F238E27FC236}">
                <a16:creationId xmlns:a16="http://schemas.microsoft.com/office/drawing/2014/main" id="{B3BD851B-6DD6-516B-1AC0-A0917DAB3B02}"/>
              </a:ext>
            </a:extLst>
          </p:cNvPr>
          <p:cNvSpPr>
            <a:spLocks noGrp="1"/>
          </p:cNvSpPr>
          <p:nvPr>
            <p:ph type="sldNum" sz="quarter" idx="12"/>
          </p:nvPr>
        </p:nvSpPr>
        <p:spPr/>
        <p:txBody>
          <a:bodyPr/>
          <a:lstStyle/>
          <a:p>
            <a:fld id="{71766878-3199-4EAB-94E7-2D6D11070E14}" type="slidenum">
              <a:rPr lang="en-US" smtClean="0"/>
              <a:pPr/>
              <a:t>12</a:t>
            </a:fld>
            <a:endParaRPr lang="en-US"/>
          </a:p>
        </p:txBody>
      </p:sp>
      <p:sp>
        <p:nvSpPr>
          <p:cNvPr id="2" name="TextBox 1">
            <a:extLst>
              <a:ext uri="{FF2B5EF4-FFF2-40B4-BE49-F238E27FC236}">
                <a16:creationId xmlns:a16="http://schemas.microsoft.com/office/drawing/2014/main" id="{6761D681-658D-849B-3FAB-17667EC25274}"/>
              </a:ext>
            </a:extLst>
          </p:cNvPr>
          <p:cNvSpPr txBox="1"/>
          <p:nvPr/>
        </p:nvSpPr>
        <p:spPr>
          <a:xfrm>
            <a:off x="455083" y="899583"/>
            <a:ext cx="638175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Calibri"/>
                <a:cs typeface="Calibri"/>
              </a:rPr>
              <a:t>Root Window:</a:t>
            </a:r>
          </a:p>
        </p:txBody>
      </p:sp>
      <p:pic>
        <p:nvPicPr>
          <p:cNvPr id="8" name="Content Placeholder 7" descr="A screenshot of a computer&#10;&#10;Description automatically generated">
            <a:extLst>
              <a:ext uri="{FF2B5EF4-FFF2-40B4-BE49-F238E27FC236}">
                <a16:creationId xmlns:a16="http://schemas.microsoft.com/office/drawing/2014/main" id="{BE55AF9F-DCFE-DA93-32AA-334DC3C0A2D9}"/>
              </a:ext>
            </a:extLst>
          </p:cNvPr>
          <p:cNvPicPr>
            <a:picLocks noGrp="1" noChangeAspect="1"/>
          </p:cNvPicPr>
          <p:nvPr>
            <p:ph idx="1"/>
          </p:nvPr>
        </p:nvPicPr>
        <p:blipFill>
          <a:blip r:embed="rId2"/>
          <a:stretch>
            <a:fillRect/>
          </a:stretch>
        </p:blipFill>
        <p:spPr>
          <a:xfrm>
            <a:off x="340956" y="1587026"/>
            <a:ext cx="3362077" cy="3612696"/>
          </a:xfrm>
        </p:spPr>
      </p:pic>
      <p:sp>
        <p:nvSpPr>
          <p:cNvPr id="9" name="TextBox 8">
            <a:extLst>
              <a:ext uri="{FF2B5EF4-FFF2-40B4-BE49-F238E27FC236}">
                <a16:creationId xmlns:a16="http://schemas.microsoft.com/office/drawing/2014/main" id="{F913A951-9D5E-BAB9-5C80-B6FCD1DF304A}"/>
              </a:ext>
            </a:extLst>
          </p:cNvPr>
          <p:cNvSpPr txBox="1"/>
          <p:nvPr/>
        </p:nvSpPr>
        <p:spPr>
          <a:xfrm>
            <a:off x="7152409" y="1528948"/>
            <a:ext cx="36739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Recommended Images:</a:t>
            </a:r>
          </a:p>
        </p:txBody>
      </p:sp>
      <p:pic>
        <p:nvPicPr>
          <p:cNvPr id="10" name="Picture 9" descr="A collage of paintings&#10;&#10;Description automatically generated">
            <a:extLst>
              <a:ext uri="{FF2B5EF4-FFF2-40B4-BE49-F238E27FC236}">
                <a16:creationId xmlns:a16="http://schemas.microsoft.com/office/drawing/2014/main" id="{D186667B-F5A2-DAA0-4656-0CE209976689}"/>
              </a:ext>
            </a:extLst>
          </p:cNvPr>
          <p:cNvPicPr>
            <a:picLocks noChangeAspect="1"/>
          </p:cNvPicPr>
          <p:nvPr/>
        </p:nvPicPr>
        <p:blipFill>
          <a:blip r:embed="rId3"/>
          <a:stretch>
            <a:fillRect/>
          </a:stretch>
        </p:blipFill>
        <p:spPr>
          <a:xfrm>
            <a:off x="4691619" y="2194770"/>
            <a:ext cx="6965125" cy="1755940"/>
          </a:xfrm>
          <a:prstGeom prst="rect">
            <a:avLst/>
          </a:prstGeom>
        </p:spPr>
      </p:pic>
    </p:spTree>
    <p:extLst>
      <p:ext uri="{BB962C8B-B14F-4D97-AF65-F5344CB8AC3E}">
        <p14:creationId xmlns:p14="http://schemas.microsoft.com/office/powerpoint/2010/main" val="200392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1724E-C7D4-D471-232D-C5D558526B5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E71C2D5-6C27-3C6E-120B-12300F3157B0}"/>
              </a:ext>
            </a:extLst>
          </p:cNvPr>
          <p:cNvSpPr>
            <a:spLocks noGrp="1"/>
          </p:cNvSpPr>
          <p:nvPr>
            <p:ph type="title"/>
          </p:nvPr>
        </p:nvSpPr>
        <p:spPr/>
        <p:txBody>
          <a:bodyPr/>
          <a:lstStyle/>
          <a:p>
            <a:r>
              <a:rPr lang="en-US">
                <a:latin typeface="Georgia"/>
              </a:rPr>
              <a:t>Results:</a:t>
            </a:r>
            <a:endParaRPr lang="en-US"/>
          </a:p>
        </p:txBody>
      </p:sp>
      <p:sp>
        <p:nvSpPr>
          <p:cNvPr id="4" name="Slide Number Placeholder 3">
            <a:extLst>
              <a:ext uri="{FF2B5EF4-FFF2-40B4-BE49-F238E27FC236}">
                <a16:creationId xmlns:a16="http://schemas.microsoft.com/office/drawing/2014/main" id="{CD7F081D-18F1-BBDB-7F47-FD441738B9B3}"/>
              </a:ext>
            </a:extLst>
          </p:cNvPr>
          <p:cNvSpPr>
            <a:spLocks noGrp="1"/>
          </p:cNvSpPr>
          <p:nvPr>
            <p:ph type="sldNum" sz="quarter" idx="12"/>
          </p:nvPr>
        </p:nvSpPr>
        <p:spPr/>
        <p:txBody>
          <a:bodyPr/>
          <a:lstStyle/>
          <a:p>
            <a:fld id="{71766878-3199-4EAB-94E7-2D6D11070E14}" type="slidenum">
              <a:rPr lang="en-US" smtClean="0"/>
              <a:pPr/>
              <a:t>13</a:t>
            </a:fld>
            <a:endParaRPr lang="en-US"/>
          </a:p>
        </p:txBody>
      </p:sp>
      <p:sp>
        <p:nvSpPr>
          <p:cNvPr id="5" name="TextBox 4">
            <a:extLst>
              <a:ext uri="{FF2B5EF4-FFF2-40B4-BE49-F238E27FC236}">
                <a16:creationId xmlns:a16="http://schemas.microsoft.com/office/drawing/2014/main" id="{1E128052-11C3-F740-7B5C-06507AB5E8A1}"/>
              </a:ext>
            </a:extLst>
          </p:cNvPr>
          <p:cNvSpPr txBox="1"/>
          <p:nvPr/>
        </p:nvSpPr>
        <p:spPr>
          <a:xfrm>
            <a:off x="433916" y="1514791"/>
            <a:ext cx="512233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Program Output:</a:t>
            </a:r>
            <a:endParaRPr lang="en-US"/>
          </a:p>
        </p:txBody>
      </p:sp>
      <p:pic>
        <p:nvPicPr>
          <p:cNvPr id="7" name="Content Placeholder 6" descr="A computer screen shot of a black screen&#10;&#10;Description automatically generated">
            <a:extLst>
              <a:ext uri="{FF2B5EF4-FFF2-40B4-BE49-F238E27FC236}">
                <a16:creationId xmlns:a16="http://schemas.microsoft.com/office/drawing/2014/main" id="{24F03DAF-5757-A7F0-B0B4-EAEDBB3ACE81}"/>
              </a:ext>
            </a:extLst>
          </p:cNvPr>
          <p:cNvPicPr>
            <a:picLocks noGrp="1" noChangeAspect="1"/>
          </p:cNvPicPr>
          <p:nvPr>
            <p:ph idx="1"/>
          </p:nvPr>
        </p:nvPicPr>
        <p:blipFill>
          <a:blip r:embed="rId2"/>
          <a:stretch>
            <a:fillRect/>
          </a:stretch>
        </p:blipFill>
        <p:spPr>
          <a:xfrm>
            <a:off x="185031" y="2145725"/>
            <a:ext cx="5623461" cy="2574471"/>
          </a:xfrm>
        </p:spPr>
      </p:pic>
      <p:sp>
        <p:nvSpPr>
          <p:cNvPr id="9" name="TextBox 8">
            <a:extLst>
              <a:ext uri="{FF2B5EF4-FFF2-40B4-BE49-F238E27FC236}">
                <a16:creationId xmlns:a16="http://schemas.microsoft.com/office/drawing/2014/main" id="{9FABC11F-2262-04B7-1BF6-48E6895A435A}"/>
              </a:ext>
            </a:extLst>
          </p:cNvPr>
          <p:cNvSpPr txBox="1"/>
          <p:nvPr/>
        </p:nvSpPr>
        <p:spPr>
          <a:xfrm>
            <a:off x="8090066" y="81890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Confusion Matrix:</a:t>
            </a:r>
          </a:p>
        </p:txBody>
      </p:sp>
      <p:pic>
        <p:nvPicPr>
          <p:cNvPr id="10" name="Picture 9" descr="A screenshot of a computer&#10;&#10;Description automatically generated">
            <a:extLst>
              <a:ext uri="{FF2B5EF4-FFF2-40B4-BE49-F238E27FC236}">
                <a16:creationId xmlns:a16="http://schemas.microsoft.com/office/drawing/2014/main" id="{EC7CBCD4-9EFC-B369-AEA6-F7772720ACF3}"/>
              </a:ext>
            </a:extLst>
          </p:cNvPr>
          <p:cNvPicPr>
            <a:picLocks noChangeAspect="1"/>
          </p:cNvPicPr>
          <p:nvPr/>
        </p:nvPicPr>
        <p:blipFill>
          <a:blip r:embed="rId3"/>
          <a:stretch>
            <a:fillRect/>
          </a:stretch>
        </p:blipFill>
        <p:spPr>
          <a:xfrm>
            <a:off x="6584620" y="1468025"/>
            <a:ext cx="4663538" cy="3912053"/>
          </a:xfrm>
          <a:prstGeom prst="rect">
            <a:avLst/>
          </a:prstGeom>
        </p:spPr>
      </p:pic>
    </p:spTree>
    <p:extLst>
      <p:ext uri="{BB962C8B-B14F-4D97-AF65-F5344CB8AC3E}">
        <p14:creationId xmlns:p14="http://schemas.microsoft.com/office/powerpoint/2010/main" val="4058973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0C6284-0C25-D03D-8452-918A2BA08903}"/>
              </a:ext>
            </a:extLst>
          </p:cNvPr>
          <p:cNvSpPr>
            <a:spLocks noGrp="1"/>
          </p:cNvSpPr>
          <p:nvPr>
            <p:ph idx="1"/>
          </p:nvPr>
        </p:nvSpPr>
        <p:spPr>
          <a:xfrm>
            <a:off x="341194" y="1462226"/>
            <a:ext cx="11436823" cy="4661554"/>
          </a:xfrm>
        </p:spPr>
        <p:txBody>
          <a:bodyPr vert="horz" lIns="91440" tIns="45720" rIns="91440" bIns="45720" rtlCol="0" anchor="t">
            <a:normAutofit/>
          </a:bodyPr>
          <a:lstStyle/>
          <a:p>
            <a:pPr marL="0" indent="0">
              <a:buNone/>
            </a:pPr>
            <a:r>
              <a:rPr lang="en-US" sz="2400">
                <a:latin typeface="Georgia"/>
              </a:rPr>
              <a:t>The Art Style Classifier employs SVM for accurate image classification, coupled with a </a:t>
            </a:r>
            <a:r>
              <a:rPr lang="en-US" sz="2400" err="1">
                <a:latin typeface="Georgia"/>
              </a:rPr>
              <a:t>Tkinter</a:t>
            </a:r>
            <a:r>
              <a:rPr lang="en-US" sz="2400">
                <a:latin typeface="Georgia"/>
              </a:rPr>
              <a:t> GUI for user-friendly interaction. It dynamically predicts art styles, offers recommendations, and incorporates Pickle for model persistence. Future enhancements may include deep learning integration and real-time classification. This educational tool enriches art exploration, combining simplicity and functionality for art enthusiasts.</a:t>
            </a:r>
            <a:endParaRPr lang="en-US"/>
          </a:p>
          <a:p>
            <a:endParaRPr lang="en-US" sz="2400">
              <a:latin typeface="Georgia"/>
            </a:endParaRPr>
          </a:p>
          <a:p>
            <a:pPr marL="0" indent="0">
              <a:buNone/>
            </a:pPr>
            <a:r>
              <a:rPr lang="en-US" sz="2400">
                <a:latin typeface="Georgia"/>
              </a:rPr>
              <a:t>1. Explore advanced models like CNNs for nuanced pattern recognition in images.</a:t>
            </a:r>
          </a:p>
          <a:p>
            <a:pPr marL="0" indent="0">
              <a:buNone/>
            </a:pPr>
            <a:r>
              <a:rPr lang="en-US" sz="2400">
                <a:latin typeface="Georgia"/>
              </a:rPr>
              <a:t>2. Implement transfer learning with models like VGG, ResNet, or Inception for enhanced accuracy.</a:t>
            </a:r>
            <a:endParaRPr lang="en-US"/>
          </a:p>
          <a:p>
            <a:pPr marL="0" indent="0">
              <a:buNone/>
            </a:pPr>
            <a:r>
              <a:rPr lang="en-US" sz="2400">
                <a:latin typeface="Georgia"/>
              </a:rPr>
              <a:t>3. Utilize efficient feature extraction techniques like PCA to reduce data dimensionality.</a:t>
            </a:r>
            <a:endParaRPr lang="en-US"/>
          </a:p>
        </p:txBody>
      </p:sp>
      <p:sp>
        <p:nvSpPr>
          <p:cNvPr id="3" name="Title 2">
            <a:extLst>
              <a:ext uri="{FF2B5EF4-FFF2-40B4-BE49-F238E27FC236}">
                <a16:creationId xmlns:a16="http://schemas.microsoft.com/office/drawing/2014/main" id="{2942A35A-7B42-A920-4A27-706ABA08DDBB}"/>
              </a:ext>
            </a:extLst>
          </p:cNvPr>
          <p:cNvSpPr>
            <a:spLocks noGrp="1"/>
          </p:cNvSpPr>
          <p:nvPr>
            <p:ph type="title"/>
          </p:nvPr>
        </p:nvSpPr>
        <p:spPr>
          <a:xfrm>
            <a:off x="341194" y="530090"/>
            <a:ext cx="11436823" cy="421441"/>
          </a:xfrm>
        </p:spPr>
        <p:txBody>
          <a:bodyPr/>
          <a:lstStyle/>
          <a:p>
            <a:r>
              <a:rPr lang="en-US"/>
              <a:t>Conclusion and Future Enhancements</a:t>
            </a:r>
            <a:endParaRPr lang="en-IN"/>
          </a:p>
        </p:txBody>
      </p:sp>
      <p:sp>
        <p:nvSpPr>
          <p:cNvPr id="4" name="Slide Number Placeholder 3">
            <a:extLst>
              <a:ext uri="{FF2B5EF4-FFF2-40B4-BE49-F238E27FC236}">
                <a16:creationId xmlns:a16="http://schemas.microsoft.com/office/drawing/2014/main" id="{8810B44D-1AF9-3312-BC88-41D9D1E8348B}"/>
              </a:ext>
            </a:extLst>
          </p:cNvPr>
          <p:cNvSpPr>
            <a:spLocks noGrp="1"/>
          </p:cNvSpPr>
          <p:nvPr>
            <p:ph type="sldNum" sz="quarter" idx="12"/>
          </p:nvPr>
        </p:nvSpPr>
        <p:spPr/>
        <p:txBody>
          <a:bodyPr/>
          <a:lstStyle/>
          <a:p>
            <a:fld id="{71766878-3199-4EAB-94E7-2D6D11070E14}" type="slidenum">
              <a:rPr lang="en-US" smtClean="0"/>
              <a:pPr/>
              <a:t>14</a:t>
            </a:fld>
            <a:endParaRPr lang="en-US"/>
          </a:p>
        </p:txBody>
      </p:sp>
    </p:spTree>
    <p:extLst>
      <p:ext uri="{BB962C8B-B14F-4D97-AF65-F5344CB8AC3E}">
        <p14:creationId xmlns:p14="http://schemas.microsoft.com/office/powerpoint/2010/main" val="1165690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572D28-8E86-90C4-3909-3EA41E4F1F8B}"/>
              </a:ext>
            </a:extLst>
          </p:cNvPr>
          <p:cNvSpPr>
            <a:spLocks noGrp="1"/>
          </p:cNvSpPr>
          <p:nvPr>
            <p:ph idx="1"/>
          </p:nvPr>
        </p:nvSpPr>
        <p:spPr/>
        <p:txBody>
          <a:bodyPr vert="horz" lIns="91440" tIns="45720" rIns="91440" bIns="45720" rtlCol="0" anchor="t">
            <a:normAutofit/>
          </a:bodyPr>
          <a:lstStyle/>
          <a:p>
            <a:pPr marL="0" indent="0">
              <a:buNone/>
            </a:pPr>
            <a:r>
              <a:rPr lang="en-US" sz="2400">
                <a:latin typeface="Georgia"/>
              </a:rPr>
              <a:t>4. Leverage parallel processing on GPUs for accelerated training using machine learning frameworks.</a:t>
            </a:r>
            <a:endParaRPr lang="en-US"/>
          </a:p>
          <a:p>
            <a:pPr marL="0" indent="0">
              <a:buNone/>
            </a:pPr>
            <a:r>
              <a:rPr lang="en-US" sz="2400">
                <a:latin typeface="Georgia"/>
              </a:rPr>
              <a:t>5. Explore distributed training across machines for handling large datasets and complex models.</a:t>
            </a:r>
          </a:p>
          <a:p>
            <a:pPr marL="0" indent="0">
              <a:buNone/>
            </a:pPr>
            <a:r>
              <a:rPr lang="en-US" sz="2400">
                <a:latin typeface="Georgia"/>
              </a:rPr>
              <a:t>6. Expand the project to encompass more art styles by curating a diverse and annotated dataset.</a:t>
            </a:r>
          </a:p>
          <a:p>
            <a:pPr marL="0" indent="0">
              <a:buNone/>
            </a:pPr>
            <a:r>
              <a:rPr lang="en-US" sz="2400">
                <a:latin typeface="Georgia"/>
              </a:rPr>
              <a:t>7. Integrate user authentication for personalized recommendations based on individual preferences.</a:t>
            </a:r>
          </a:p>
          <a:p>
            <a:pPr marL="0" indent="0">
              <a:buNone/>
            </a:pPr>
            <a:r>
              <a:rPr lang="en-US" sz="2400">
                <a:latin typeface="Georgia"/>
              </a:rPr>
              <a:t>8. Develop a mobile application for wider accessibility, optimizing for mobile platforms.</a:t>
            </a:r>
          </a:p>
          <a:p>
            <a:pPr marL="0" indent="0">
              <a:buNone/>
            </a:pPr>
            <a:r>
              <a:rPr lang="en-US" sz="2400">
                <a:latin typeface="Georgia"/>
              </a:rPr>
              <a:t>9. Establish a feedback system for users to contribute to continuous model improvement.</a:t>
            </a:r>
          </a:p>
          <a:p>
            <a:endParaRPr lang="en-US" sz="2400"/>
          </a:p>
        </p:txBody>
      </p:sp>
      <p:sp>
        <p:nvSpPr>
          <p:cNvPr id="3" name="Title 2">
            <a:extLst>
              <a:ext uri="{FF2B5EF4-FFF2-40B4-BE49-F238E27FC236}">
                <a16:creationId xmlns:a16="http://schemas.microsoft.com/office/drawing/2014/main" id="{C1597B6C-88C7-4693-24AF-627214DFCEB8}"/>
              </a:ext>
            </a:extLst>
          </p:cNvPr>
          <p:cNvSpPr>
            <a:spLocks noGrp="1"/>
          </p:cNvSpPr>
          <p:nvPr>
            <p:ph type="title"/>
          </p:nvPr>
        </p:nvSpPr>
        <p:spPr>
          <a:xfrm>
            <a:off x="341195" y="324470"/>
            <a:ext cx="11436823" cy="602870"/>
          </a:xfrm>
        </p:spPr>
        <p:txBody>
          <a:bodyPr/>
          <a:lstStyle/>
          <a:p>
            <a:r>
              <a:rPr lang="en-US">
                <a:latin typeface="Georgia"/>
              </a:rPr>
              <a:t>Conclusion and Future Enhancements</a:t>
            </a:r>
          </a:p>
        </p:txBody>
      </p:sp>
      <p:sp>
        <p:nvSpPr>
          <p:cNvPr id="4" name="Slide Number Placeholder 3">
            <a:extLst>
              <a:ext uri="{FF2B5EF4-FFF2-40B4-BE49-F238E27FC236}">
                <a16:creationId xmlns:a16="http://schemas.microsoft.com/office/drawing/2014/main" id="{AA77F526-27C0-DAEF-5D62-9866B94CB723}"/>
              </a:ext>
            </a:extLst>
          </p:cNvPr>
          <p:cNvSpPr>
            <a:spLocks noGrp="1"/>
          </p:cNvSpPr>
          <p:nvPr>
            <p:ph type="sldNum" sz="quarter" idx="12"/>
          </p:nvPr>
        </p:nvSpPr>
        <p:spPr/>
        <p:txBody>
          <a:bodyPr/>
          <a:lstStyle/>
          <a:p>
            <a:fld id="{71766878-3199-4EAB-94E7-2D6D11070E14}" type="slidenum">
              <a:rPr lang="en-US" smtClean="0"/>
              <a:pPr/>
              <a:t>15</a:t>
            </a:fld>
            <a:endParaRPr lang="en-US"/>
          </a:p>
        </p:txBody>
      </p:sp>
    </p:spTree>
    <p:extLst>
      <p:ext uri="{BB962C8B-B14F-4D97-AF65-F5344CB8AC3E}">
        <p14:creationId xmlns:p14="http://schemas.microsoft.com/office/powerpoint/2010/main" val="1110385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C900E4-24F8-52A2-FD27-84E71AAF6DF1}"/>
              </a:ext>
            </a:extLst>
          </p:cNvPr>
          <p:cNvSpPr>
            <a:spLocks noGrp="1"/>
          </p:cNvSpPr>
          <p:nvPr>
            <p:ph idx="1"/>
          </p:nvPr>
        </p:nvSpPr>
        <p:spPr/>
        <p:txBody>
          <a:bodyPr vert="horz" lIns="91440" tIns="45720" rIns="91440" bIns="45720" rtlCol="0" anchor="t">
            <a:noAutofit/>
          </a:bodyPr>
          <a:lstStyle/>
          <a:p>
            <a:pPr marL="0" indent="0" algn="just">
              <a:buNone/>
            </a:pPr>
            <a:r>
              <a:rPr lang="en-IN" sz="2000">
                <a:solidFill>
                  <a:srgbClr val="000000"/>
                </a:solidFill>
                <a:latin typeface="Times New Roman"/>
                <a:cs typeface="Times New Roman"/>
              </a:rPr>
              <a:t>[1]     Chaganti, Sai Yeshwanth</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et al. "Image Classification using SVM and CNN." 2020 International conference on computer science</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engineering and applications (ICCSEA). IEEE</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2020.</a:t>
            </a:r>
            <a:endParaRPr lang="en-US" sz="2000"/>
          </a:p>
          <a:p>
            <a:pPr marL="0" indent="0" algn="just">
              <a:buNone/>
            </a:pPr>
            <a:r>
              <a:rPr lang="en-IN" sz="2000">
                <a:solidFill>
                  <a:srgbClr val="000000"/>
                </a:solidFill>
                <a:latin typeface="Times New Roman"/>
                <a:cs typeface="Times New Roman"/>
              </a:rPr>
              <a:t>[2]     Chandra, Mayank Arya</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and S</a:t>
            </a:r>
            <a:r>
              <a:rPr lang="en-IN" sz="2000" b="0" i="0" u="none" strike="noStrike">
                <a:solidFill>
                  <a:srgbClr val="000000"/>
                </a:solidFill>
                <a:effectLst/>
                <a:latin typeface="Times New Roman"/>
                <a:cs typeface="Times New Roman"/>
              </a:rPr>
              <a:t>. S. </a:t>
            </a:r>
            <a:r>
              <a:rPr lang="en-IN" sz="2000">
                <a:solidFill>
                  <a:srgbClr val="000000"/>
                </a:solidFill>
                <a:latin typeface="Times New Roman"/>
                <a:cs typeface="Times New Roman"/>
              </a:rPr>
              <a:t>Bedi. "Survey on SVM and their application in image classification." International Journal of Information Technology 13 (2021): 1-11.</a:t>
            </a:r>
            <a:endParaRPr lang="en-IN" sz="2000"/>
          </a:p>
          <a:p>
            <a:pPr marL="0" indent="0" algn="just">
              <a:buNone/>
            </a:pPr>
            <a:r>
              <a:rPr lang="en-IN" sz="2000">
                <a:solidFill>
                  <a:srgbClr val="000000"/>
                </a:solidFill>
                <a:latin typeface="Times New Roman"/>
                <a:cs typeface="Times New Roman"/>
              </a:rPr>
              <a:t>[3]     Anthony, Gidudu, Hulley Gregg</a:t>
            </a:r>
            <a:r>
              <a:rPr lang="en-IN" sz="2000" b="0" i="0" u="none" strike="noStrike">
                <a:solidFill>
                  <a:srgbClr val="000000"/>
                </a:solidFill>
                <a:effectLst/>
                <a:latin typeface="Times New Roman"/>
                <a:cs typeface="Times New Roman"/>
              </a:rPr>
              <a:t>, and </a:t>
            </a:r>
            <a:r>
              <a:rPr lang="en-IN" sz="2000" err="1">
                <a:solidFill>
                  <a:srgbClr val="000000"/>
                </a:solidFill>
                <a:latin typeface="Times New Roman"/>
                <a:cs typeface="Times New Roman"/>
              </a:rPr>
              <a:t>Marwala</a:t>
            </a:r>
            <a:r>
              <a:rPr lang="en-IN" sz="2000">
                <a:solidFill>
                  <a:srgbClr val="000000"/>
                </a:solidFill>
                <a:latin typeface="Times New Roman"/>
                <a:cs typeface="Times New Roman"/>
              </a:rPr>
              <a:t> Tshilidzi. "Image classification </a:t>
            </a:r>
            <a:r>
              <a:rPr lang="en-IN" sz="2000" b="0" i="0" u="none" strike="noStrike">
                <a:solidFill>
                  <a:srgbClr val="000000"/>
                </a:solidFill>
                <a:effectLst/>
                <a:latin typeface="Times New Roman"/>
                <a:cs typeface="Times New Roman"/>
              </a:rPr>
              <a:t>using </a:t>
            </a:r>
            <a:r>
              <a:rPr lang="en-IN" sz="2000">
                <a:solidFill>
                  <a:srgbClr val="000000"/>
                </a:solidFill>
                <a:latin typeface="Times New Roman"/>
                <a:cs typeface="Times New Roman"/>
              </a:rPr>
              <a:t>SVMs: one-against-one vs one-against-all." </a:t>
            </a:r>
            <a:r>
              <a:rPr lang="en-IN" sz="2000" err="1">
                <a:solidFill>
                  <a:srgbClr val="000000"/>
                </a:solidFill>
                <a:latin typeface="Times New Roman"/>
                <a:cs typeface="Times New Roman"/>
              </a:rPr>
              <a:t>arXiv</a:t>
            </a:r>
            <a:r>
              <a:rPr lang="en-IN" sz="2000">
                <a:solidFill>
                  <a:srgbClr val="000000"/>
                </a:solidFill>
                <a:latin typeface="Times New Roman"/>
                <a:cs typeface="Times New Roman"/>
              </a:rPr>
              <a:t> preprint arXiv:0711.2914 (2007).</a:t>
            </a:r>
            <a:endParaRPr lang="en-IN" sz="2000"/>
          </a:p>
          <a:p>
            <a:pPr marL="0" indent="0" algn="just">
              <a:buNone/>
            </a:pPr>
            <a:r>
              <a:rPr lang="en-IN" sz="2000">
                <a:solidFill>
                  <a:srgbClr val="000000"/>
                </a:solidFill>
                <a:latin typeface="Times New Roman"/>
                <a:cs typeface="Times New Roman"/>
              </a:rPr>
              <a:t>[4]     </a:t>
            </a:r>
            <a:r>
              <a:rPr lang="en-IN" sz="2000" b="0" i="0" u="none" strike="noStrike">
                <a:solidFill>
                  <a:srgbClr val="000000"/>
                </a:solidFill>
                <a:effectLst/>
                <a:latin typeface="Times New Roman"/>
                <a:cs typeface="Times New Roman"/>
              </a:rPr>
              <a:t>J.</a:t>
            </a:r>
            <a:r>
              <a:rPr lang="en-IN" sz="2000">
                <a:solidFill>
                  <a:srgbClr val="000000"/>
                </a:solidFill>
                <a:latin typeface="Times New Roman"/>
                <a:cs typeface="Times New Roman"/>
              </a:rPr>
              <a:t> Wu, "Efficient HIK SVM Learning for Image Classification," in IEEE Transactions on Image Processing</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vol</a:t>
            </a:r>
            <a:r>
              <a:rPr lang="en-IN" sz="2000" b="0" i="0" u="none" strike="noStrike">
                <a:solidFill>
                  <a:srgbClr val="000000"/>
                </a:solidFill>
                <a:effectLst/>
                <a:latin typeface="Times New Roman"/>
                <a:cs typeface="Times New Roman"/>
              </a:rPr>
              <a:t>.</a:t>
            </a:r>
            <a:r>
              <a:rPr lang="en-IN" sz="2000">
                <a:solidFill>
                  <a:srgbClr val="000000"/>
                </a:solidFill>
                <a:latin typeface="Times New Roman"/>
                <a:cs typeface="Times New Roman"/>
              </a:rPr>
              <a:t> 21, no</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10</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pp</a:t>
            </a:r>
            <a:r>
              <a:rPr lang="en-IN" sz="2000" b="0" i="0" u="none" strike="noStrike">
                <a:solidFill>
                  <a:srgbClr val="000000"/>
                </a:solidFill>
                <a:effectLst/>
                <a:latin typeface="Times New Roman"/>
                <a:cs typeface="Times New Roman"/>
              </a:rPr>
              <a:t>.</a:t>
            </a:r>
            <a:r>
              <a:rPr lang="en-IN" sz="2000">
                <a:solidFill>
                  <a:srgbClr val="000000"/>
                </a:solidFill>
                <a:latin typeface="Times New Roman"/>
                <a:cs typeface="Times New Roman"/>
              </a:rPr>
              <a:t> 4442-4453, Oct</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2012</a:t>
            </a:r>
            <a:r>
              <a:rPr lang="en-IN" sz="2000" b="0" i="0" u="none" strike="noStrike">
                <a:solidFill>
                  <a:srgbClr val="000000"/>
                </a:solidFill>
                <a:effectLst/>
                <a:latin typeface="Times New Roman"/>
                <a:cs typeface="Times New Roman"/>
              </a:rPr>
              <a:t>, </a:t>
            </a:r>
            <a:r>
              <a:rPr lang="en-IN" sz="2000" err="1">
                <a:solidFill>
                  <a:srgbClr val="000000"/>
                </a:solidFill>
                <a:latin typeface="Times New Roman"/>
                <a:cs typeface="Times New Roman"/>
              </a:rPr>
              <a:t>doi</a:t>
            </a:r>
            <a:r>
              <a:rPr lang="en-IN" sz="2000">
                <a:solidFill>
                  <a:srgbClr val="000000"/>
                </a:solidFill>
                <a:latin typeface="Times New Roman"/>
                <a:cs typeface="Times New Roman"/>
              </a:rPr>
              <a:t>: 10.1109/TIP.2012.2207392</a:t>
            </a:r>
            <a:r>
              <a:rPr lang="en-IN" sz="2000" b="0" i="0" u="none" strike="noStrike">
                <a:solidFill>
                  <a:srgbClr val="000000"/>
                </a:solidFill>
                <a:effectLst/>
                <a:latin typeface="Times New Roman"/>
                <a:cs typeface="Times New Roman"/>
              </a:rPr>
              <a:t>.</a:t>
            </a:r>
            <a:endParaRPr lang="en-IN" sz="2000">
              <a:latin typeface="Times New Roman"/>
              <a:cs typeface="Times New Roman"/>
            </a:endParaRPr>
          </a:p>
          <a:p>
            <a:pPr marL="0" indent="0" algn="just">
              <a:buNone/>
            </a:pPr>
            <a:r>
              <a:rPr lang="en-IN" sz="2000">
                <a:solidFill>
                  <a:srgbClr val="000000"/>
                </a:solidFill>
                <a:latin typeface="Times New Roman"/>
                <a:cs typeface="Times New Roman"/>
              </a:rPr>
              <a:t>[5]     S</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Fukuda</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R. Katagiri and H</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Hirosawa, "Unsupervised approach for polarimetric SAR image classification using support vector machines," IEEE International Geoscience and Remote Sensing Symposium, Toronto, ON, Canada, 2002</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pp. 2599-2601 vol.5</a:t>
            </a:r>
            <a:r>
              <a:rPr lang="en-IN" sz="2000" b="0" i="0" u="none" strike="noStrike">
                <a:solidFill>
                  <a:srgbClr val="000000"/>
                </a:solidFill>
                <a:effectLst/>
                <a:latin typeface="Times New Roman"/>
                <a:cs typeface="Times New Roman"/>
              </a:rPr>
              <a:t>, </a:t>
            </a:r>
            <a:r>
              <a:rPr lang="en-IN" sz="2000" err="1">
                <a:solidFill>
                  <a:srgbClr val="000000"/>
                </a:solidFill>
                <a:latin typeface="Times New Roman"/>
                <a:cs typeface="Times New Roman"/>
              </a:rPr>
              <a:t>doi</a:t>
            </a:r>
            <a:r>
              <a:rPr lang="en-IN" sz="2000">
                <a:solidFill>
                  <a:srgbClr val="000000"/>
                </a:solidFill>
                <a:latin typeface="Times New Roman"/>
                <a:cs typeface="Times New Roman"/>
              </a:rPr>
              <a:t>: 10.1109/IGARSS.2002.1026713.</a:t>
            </a:r>
            <a:endParaRPr lang="en-IN" sz="2000"/>
          </a:p>
          <a:p>
            <a:pPr marL="0" indent="0" algn="just">
              <a:buNone/>
            </a:pPr>
            <a:r>
              <a:rPr lang="en-IN" sz="2000">
                <a:solidFill>
                  <a:srgbClr val="000000"/>
                </a:solidFill>
                <a:latin typeface="Times New Roman"/>
                <a:cs typeface="Times New Roman"/>
              </a:rPr>
              <a:t>[6]     E. </a:t>
            </a:r>
            <a:r>
              <a:rPr lang="en-IN" sz="2000" err="1">
                <a:solidFill>
                  <a:srgbClr val="000000"/>
                </a:solidFill>
                <a:latin typeface="Times New Roman"/>
                <a:cs typeface="Times New Roman"/>
              </a:rPr>
              <a:t>Pasolli</a:t>
            </a:r>
            <a:r>
              <a:rPr lang="en-IN" sz="2000">
                <a:solidFill>
                  <a:srgbClr val="000000"/>
                </a:solidFill>
                <a:latin typeface="Times New Roman"/>
                <a:cs typeface="Times New Roman"/>
              </a:rPr>
              <a:t>, F. </a:t>
            </a:r>
            <a:r>
              <a:rPr lang="en-IN" sz="2000" err="1">
                <a:solidFill>
                  <a:srgbClr val="000000"/>
                </a:solidFill>
                <a:latin typeface="Times New Roman"/>
                <a:cs typeface="Times New Roman"/>
              </a:rPr>
              <a:t>Melgani</a:t>
            </a:r>
            <a:r>
              <a:rPr lang="en-IN" sz="2000">
                <a:solidFill>
                  <a:srgbClr val="000000"/>
                </a:solidFill>
                <a:latin typeface="Times New Roman"/>
                <a:cs typeface="Times New Roman"/>
              </a:rPr>
              <a:t>, D. Tuia</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F. Pacifici and W. J. Emery</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"SVM Active Learning Approach </a:t>
            </a:r>
            <a:r>
              <a:rPr lang="en-IN" sz="2000" b="0" i="0" u="none" strike="noStrike">
                <a:solidFill>
                  <a:srgbClr val="000000"/>
                </a:solidFill>
                <a:effectLst/>
                <a:latin typeface="Times New Roman"/>
                <a:cs typeface="Times New Roman"/>
              </a:rPr>
              <a:t>for </a:t>
            </a:r>
            <a:r>
              <a:rPr lang="en-IN" sz="2000">
                <a:solidFill>
                  <a:srgbClr val="000000"/>
                </a:solidFill>
                <a:latin typeface="Times New Roman"/>
                <a:cs typeface="Times New Roman"/>
              </a:rPr>
              <a:t>Image Classification Using Spatial Information," in IEEE Transactions on Geoscience and Remote Sensing, vol. 52, no. 4, pp. 2217-2233, April 2014, </a:t>
            </a:r>
            <a:r>
              <a:rPr lang="en-IN" sz="2000" err="1">
                <a:solidFill>
                  <a:srgbClr val="000000"/>
                </a:solidFill>
                <a:latin typeface="Times New Roman"/>
                <a:cs typeface="Times New Roman"/>
              </a:rPr>
              <a:t>doi</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10.1109/TGRS.2013.2258676.</a:t>
            </a:r>
            <a:endParaRPr lang="en-IN" sz="2000"/>
          </a:p>
        </p:txBody>
      </p:sp>
      <p:sp>
        <p:nvSpPr>
          <p:cNvPr id="3" name="Title 2">
            <a:extLst>
              <a:ext uri="{FF2B5EF4-FFF2-40B4-BE49-F238E27FC236}">
                <a16:creationId xmlns:a16="http://schemas.microsoft.com/office/drawing/2014/main" id="{682E8DA5-A52D-6C4E-C9C6-8CB7FF4BD514}"/>
              </a:ext>
            </a:extLst>
          </p:cNvPr>
          <p:cNvSpPr>
            <a:spLocks noGrp="1"/>
          </p:cNvSpPr>
          <p:nvPr>
            <p:ph type="title"/>
          </p:nvPr>
        </p:nvSpPr>
        <p:spPr/>
        <p:txBody>
          <a:bodyPr/>
          <a:lstStyle/>
          <a:p>
            <a:r>
              <a:rPr lang="en-US"/>
              <a:t>References</a:t>
            </a:r>
            <a:endParaRPr lang="en-IN"/>
          </a:p>
        </p:txBody>
      </p:sp>
      <p:sp>
        <p:nvSpPr>
          <p:cNvPr id="4" name="Slide Number Placeholder 3">
            <a:extLst>
              <a:ext uri="{FF2B5EF4-FFF2-40B4-BE49-F238E27FC236}">
                <a16:creationId xmlns:a16="http://schemas.microsoft.com/office/drawing/2014/main" id="{D00AD751-2CF7-7114-E41E-53E243A172BE}"/>
              </a:ext>
            </a:extLst>
          </p:cNvPr>
          <p:cNvSpPr>
            <a:spLocks noGrp="1"/>
          </p:cNvSpPr>
          <p:nvPr>
            <p:ph type="sldNum" sz="quarter" idx="12"/>
          </p:nvPr>
        </p:nvSpPr>
        <p:spPr/>
        <p:txBody>
          <a:bodyPr/>
          <a:lstStyle/>
          <a:p>
            <a:fld id="{71766878-3199-4EAB-94E7-2D6D11070E14}" type="slidenum">
              <a:rPr lang="en-US" smtClean="0"/>
              <a:pPr/>
              <a:t>16</a:t>
            </a:fld>
            <a:endParaRPr lang="en-US"/>
          </a:p>
        </p:txBody>
      </p:sp>
    </p:spTree>
    <p:extLst>
      <p:ext uri="{BB962C8B-B14F-4D97-AF65-F5344CB8AC3E}">
        <p14:creationId xmlns:p14="http://schemas.microsoft.com/office/powerpoint/2010/main" val="4077714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B40C5-94E0-6FBB-2961-A3BCB573452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394887-5C00-3F8C-C7AF-255B832507DE}"/>
              </a:ext>
            </a:extLst>
          </p:cNvPr>
          <p:cNvSpPr>
            <a:spLocks noGrp="1"/>
          </p:cNvSpPr>
          <p:nvPr>
            <p:ph idx="1"/>
          </p:nvPr>
        </p:nvSpPr>
        <p:spPr/>
        <p:txBody>
          <a:bodyPr vert="horz" lIns="91440" tIns="45720" rIns="91440" bIns="45720" rtlCol="0" anchor="t">
            <a:noAutofit/>
          </a:bodyPr>
          <a:lstStyle/>
          <a:p>
            <a:pPr marL="0" indent="0" algn="just">
              <a:buNone/>
            </a:pPr>
            <a:r>
              <a:rPr lang="en-IN" sz="2000">
                <a:solidFill>
                  <a:srgbClr val="000000"/>
                </a:solidFill>
                <a:latin typeface="Times New Roman"/>
                <a:cs typeface="Times New Roman"/>
              </a:rPr>
              <a:t>[7]     Abdullah</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and M</a:t>
            </a:r>
            <a:r>
              <a:rPr lang="en-IN" sz="2000" b="0" i="0" u="none" strike="noStrike">
                <a:solidFill>
                  <a:srgbClr val="000000"/>
                </a:solidFill>
                <a:effectLst/>
                <a:latin typeface="Times New Roman"/>
                <a:cs typeface="Times New Roman"/>
              </a:rPr>
              <a:t>. S. </a:t>
            </a:r>
            <a:r>
              <a:rPr lang="en-IN" sz="2000">
                <a:solidFill>
                  <a:srgbClr val="000000"/>
                </a:solidFill>
                <a:latin typeface="Times New Roman"/>
                <a:cs typeface="Times New Roman"/>
              </a:rPr>
              <a:t>Hasan, "An application of pre-trained CNN for image classification," 2017 20th International Conference of Computer and Information Technology (ICCIT), Dhaka, Bangladesh, 2017</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pp. 1-6, </a:t>
            </a:r>
            <a:r>
              <a:rPr lang="en-IN" sz="2000" err="1">
                <a:solidFill>
                  <a:srgbClr val="000000"/>
                </a:solidFill>
                <a:latin typeface="Times New Roman"/>
                <a:cs typeface="Times New Roman"/>
              </a:rPr>
              <a:t>doi</a:t>
            </a:r>
            <a:r>
              <a:rPr lang="en-IN" sz="2000">
                <a:solidFill>
                  <a:srgbClr val="000000"/>
                </a:solidFill>
                <a:latin typeface="Times New Roman"/>
                <a:cs typeface="Times New Roman"/>
              </a:rPr>
              <a:t>: 10.1109/ICCITECHN.2017.8281779.</a:t>
            </a:r>
            <a:endParaRPr lang="en-IN" sz="2000">
              <a:latin typeface="Times New Roman"/>
              <a:cs typeface="Times New Roman"/>
            </a:endParaRPr>
          </a:p>
          <a:p>
            <a:pPr marL="0" indent="0" algn="just">
              <a:buNone/>
            </a:pPr>
            <a:r>
              <a:rPr lang="en-IN" sz="2000">
                <a:solidFill>
                  <a:srgbClr val="000000"/>
                </a:solidFill>
                <a:latin typeface="Times New Roman"/>
                <a:cs typeface="Times New Roman"/>
              </a:rPr>
              <a:t>[8]     Z. Chen, N. Pears, M. Freeman and </a:t>
            </a:r>
            <a:r>
              <a:rPr lang="en-IN" sz="2000" b="0" i="0" u="none" strike="noStrike">
                <a:solidFill>
                  <a:srgbClr val="000000"/>
                </a:solidFill>
                <a:effectLst/>
                <a:latin typeface="Times New Roman"/>
                <a:cs typeface="Times New Roman"/>
              </a:rPr>
              <a:t>J.</a:t>
            </a:r>
            <a:r>
              <a:rPr lang="en-IN" sz="2000">
                <a:solidFill>
                  <a:srgbClr val="000000"/>
                </a:solidFill>
                <a:latin typeface="Times New Roman"/>
                <a:cs typeface="Times New Roman"/>
              </a:rPr>
              <a:t> Austin, "Road vehicle classification using Support Vector Machines," 2009 IEEE International Conference on Intelligent Computing and Intelligent Systems, Shanghai</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China, 2009</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pp</a:t>
            </a:r>
            <a:r>
              <a:rPr lang="en-IN" sz="2000" b="0" i="0" u="none" strike="noStrike">
                <a:solidFill>
                  <a:srgbClr val="000000"/>
                </a:solidFill>
                <a:effectLst/>
                <a:latin typeface="Times New Roman"/>
                <a:cs typeface="Times New Roman"/>
              </a:rPr>
              <a:t>.</a:t>
            </a:r>
            <a:r>
              <a:rPr lang="en-IN" sz="2000">
                <a:solidFill>
                  <a:srgbClr val="000000"/>
                </a:solidFill>
                <a:latin typeface="Times New Roman"/>
                <a:cs typeface="Times New Roman"/>
              </a:rPr>
              <a:t> 214-218</a:t>
            </a:r>
            <a:r>
              <a:rPr lang="en-IN" sz="2000" b="0" i="0" u="none" strike="noStrike">
                <a:solidFill>
                  <a:srgbClr val="000000"/>
                </a:solidFill>
                <a:effectLst/>
                <a:latin typeface="Times New Roman"/>
                <a:cs typeface="Times New Roman"/>
              </a:rPr>
              <a:t>,</a:t>
            </a:r>
            <a:r>
              <a:rPr lang="en-IN" sz="2000">
                <a:solidFill>
                  <a:srgbClr val="000000"/>
                </a:solidFill>
                <a:latin typeface="Times New Roman"/>
                <a:cs typeface="Times New Roman"/>
              </a:rPr>
              <a:t> </a:t>
            </a:r>
            <a:r>
              <a:rPr lang="en-IN" sz="2000" err="1">
                <a:solidFill>
                  <a:srgbClr val="000000"/>
                </a:solidFill>
                <a:latin typeface="Times New Roman"/>
                <a:cs typeface="Times New Roman"/>
              </a:rPr>
              <a:t>doi</a:t>
            </a:r>
            <a:r>
              <a:rPr lang="en-IN" sz="2000">
                <a:solidFill>
                  <a:srgbClr val="000000"/>
                </a:solidFill>
                <a:latin typeface="Times New Roman"/>
                <a:cs typeface="Times New Roman"/>
              </a:rPr>
              <a:t>: 10.1109/ICICISYS.2009.5357707</a:t>
            </a:r>
            <a:r>
              <a:rPr lang="en-IN" sz="2000" b="0" i="0" u="none" strike="noStrike">
                <a:solidFill>
                  <a:srgbClr val="000000"/>
                </a:solidFill>
                <a:effectLst/>
                <a:latin typeface="Times New Roman"/>
                <a:cs typeface="Times New Roman"/>
              </a:rPr>
              <a:t>.</a:t>
            </a:r>
            <a:endParaRPr lang="en-IN" sz="2000">
              <a:latin typeface="Times New Roman"/>
              <a:cs typeface="Times New Roman"/>
            </a:endParaRPr>
          </a:p>
          <a:p>
            <a:pPr marL="0" indent="0" algn="just">
              <a:buNone/>
            </a:pPr>
            <a:r>
              <a:rPr lang="en-IN" sz="2000">
                <a:solidFill>
                  <a:srgbClr val="000000"/>
                </a:solidFill>
                <a:latin typeface="Times New Roman"/>
                <a:cs typeface="Times New Roman"/>
              </a:rPr>
              <a:t>[9]     </a:t>
            </a:r>
            <a:r>
              <a:rPr lang="en-IN" sz="2000" err="1">
                <a:solidFill>
                  <a:srgbClr val="000000"/>
                </a:solidFill>
                <a:latin typeface="Times New Roman"/>
                <a:cs typeface="Times New Roman"/>
              </a:rPr>
              <a:t>Xiaowu</a:t>
            </a:r>
            <a:r>
              <a:rPr lang="en-IN" sz="2000">
                <a:solidFill>
                  <a:srgbClr val="000000"/>
                </a:solidFill>
                <a:latin typeface="Times New Roman"/>
                <a:cs typeface="Times New Roman"/>
              </a:rPr>
              <a:t> Sun, </a:t>
            </a:r>
            <a:r>
              <a:rPr lang="en-IN" sz="2000" err="1">
                <a:solidFill>
                  <a:srgbClr val="000000"/>
                </a:solidFill>
                <a:latin typeface="Times New Roman"/>
                <a:cs typeface="Times New Roman"/>
              </a:rPr>
              <a:t>Lizhen</a:t>
            </a:r>
            <a:r>
              <a:rPr lang="en-IN" sz="2000">
                <a:solidFill>
                  <a:srgbClr val="000000"/>
                </a:solidFill>
                <a:latin typeface="Times New Roman"/>
                <a:cs typeface="Times New Roman"/>
              </a:rPr>
              <a:t> Liu, Hanshi Wang</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Wei Song and </a:t>
            </a:r>
            <a:r>
              <a:rPr lang="en-IN" sz="2000" err="1">
                <a:solidFill>
                  <a:srgbClr val="000000"/>
                </a:solidFill>
                <a:latin typeface="Times New Roman"/>
                <a:cs typeface="Times New Roman"/>
              </a:rPr>
              <a:t>Jingli</a:t>
            </a:r>
            <a:r>
              <a:rPr lang="en-IN" sz="2000">
                <a:solidFill>
                  <a:srgbClr val="000000"/>
                </a:solidFill>
                <a:latin typeface="Times New Roman"/>
                <a:cs typeface="Times New Roman"/>
              </a:rPr>
              <a:t> Lu, "Image classification via support vector machine," 2015 4th International Conference on Computer Science and Network Technology (ICCSNT), Harbin, China, 2015</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pp. 485-489</a:t>
            </a:r>
            <a:r>
              <a:rPr lang="en-IN" sz="2000" b="0" i="0" u="none" strike="noStrike">
                <a:solidFill>
                  <a:srgbClr val="000000"/>
                </a:solidFill>
                <a:effectLst/>
                <a:latin typeface="Times New Roman"/>
                <a:cs typeface="Times New Roman"/>
              </a:rPr>
              <a:t>,</a:t>
            </a:r>
            <a:r>
              <a:rPr lang="en-IN" sz="2000">
                <a:solidFill>
                  <a:srgbClr val="000000"/>
                </a:solidFill>
                <a:latin typeface="Times New Roman"/>
                <a:cs typeface="Times New Roman"/>
              </a:rPr>
              <a:t> </a:t>
            </a:r>
            <a:r>
              <a:rPr lang="en-IN" sz="2000" err="1">
                <a:solidFill>
                  <a:srgbClr val="000000"/>
                </a:solidFill>
                <a:latin typeface="Times New Roman"/>
                <a:cs typeface="Times New Roman"/>
              </a:rPr>
              <a:t>doi</a:t>
            </a:r>
            <a:r>
              <a:rPr lang="en-IN" sz="2000">
                <a:solidFill>
                  <a:srgbClr val="000000"/>
                </a:solidFill>
                <a:latin typeface="Times New Roman"/>
                <a:cs typeface="Times New Roman"/>
              </a:rPr>
              <a:t>: 10.1109/ICCSNT.2015.7490795.</a:t>
            </a:r>
            <a:endParaRPr lang="en-IN" sz="2000">
              <a:latin typeface="Times New Roman"/>
              <a:cs typeface="Times New Roman"/>
            </a:endParaRPr>
          </a:p>
          <a:p>
            <a:pPr marL="0" indent="0" algn="just">
              <a:buNone/>
            </a:pPr>
            <a:r>
              <a:rPr lang="en-IN" sz="2000">
                <a:solidFill>
                  <a:srgbClr val="000000"/>
                </a:solidFill>
                <a:latin typeface="Times New Roman"/>
                <a:cs typeface="Times New Roman"/>
              </a:rPr>
              <a:t>[10]   S. Koda, A. </a:t>
            </a:r>
            <a:r>
              <a:rPr lang="en-IN" sz="2000" err="1">
                <a:solidFill>
                  <a:srgbClr val="000000"/>
                </a:solidFill>
                <a:latin typeface="Times New Roman"/>
                <a:cs typeface="Times New Roman"/>
              </a:rPr>
              <a:t>Zeggada</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F. </a:t>
            </a:r>
            <a:r>
              <a:rPr lang="en-IN" sz="2000" err="1">
                <a:solidFill>
                  <a:srgbClr val="000000"/>
                </a:solidFill>
                <a:latin typeface="Times New Roman"/>
                <a:cs typeface="Times New Roman"/>
              </a:rPr>
              <a:t>Melgani</a:t>
            </a:r>
            <a:r>
              <a:rPr lang="en-IN" sz="2000">
                <a:solidFill>
                  <a:srgbClr val="000000"/>
                </a:solidFill>
                <a:latin typeface="Times New Roman"/>
                <a:cs typeface="Times New Roman"/>
              </a:rPr>
              <a:t> and R. Nishii</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"Spatial and Structured SVM </a:t>
            </a:r>
            <a:r>
              <a:rPr lang="en-IN" sz="2000" b="0" i="0" u="none" strike="noStrike">
                <a:solidFill>
                  <a:srgbClr val="000000"/>
                </a:solidFill>
                <a:effectLst/>
                <a:latin typeface="Times New Roman"/>
                <a:cs typeface="Times New Roman"/>
              </a:rPr>
              <a:t>for </a:t>
            </a:r>
            <a:r>
              <a:rPr lang="en-IN" sz="2000">
                <a:solidFill>
                  <a:srgbClr val="000000"/>
                </a:solidFill>
                <a:latin typeface="Times New Roman"/>
                <a:cs typeface="Times New Roman"/>
              </a:rPr>
              <a:t>Multilabel Image Classification," in IEEE Transactions on Geoscience and Remote Sensing, vol. 56, no. 10, pp. 5948-5960, Oct. 2018, </a:t>
            </a:r>
            <a:r>
              <a:rPr lang="en-IN" sz="2000" err="1">
                <a:solidFill>
                  <a:srgbClr val="000000"/>
                </a:solidFill>
                <a:latin typeface="Times New Roman"/>
                <a:cs typeface="Times New Roman"/>
              </a:rPr>
              <a:t>doi</a:t>
            </a:r>
            <a:r>
              <a:rPr lang="en-IN" sz="2000" b="0" i="0" u="none" strike="noStrike">
                <a:solidFill>
                  <a:srgbClr val="000000"/>
                </a:solidFill>
                <a:effectLst/>
                <a:latin typeface="Times New Roman"/>
                <a:cs typeface="Times New Roman"/>
              </a:rPr>
              <a:t>: </a:t>
            </a:r>
            <a:r>
              <a:rPr lang="en-IN" sz="2000">
                <a:solidFill>
                  <a:srgbClr val="000000"/>
                </a:solidFill>
                <a:latin typeface="Times New Roman"/>
                <a:cs typeface="Times New Roman"/>
              </a:rPr>
              <a:t>10.1109/TGRS.2018.2828862</a:t>
            </a:r>
            <a:endParaRPr lang="en-IN" sz="2000"/>
          </a:p>
        </p:txBody>
      </p:sp>
      <p:sp>
        <p:nvSpPr>
          <p:cNvPr id="3" name="Title 2">
            <a:extLst>
              <a:ext uri="{FF2B5EF4-FFF2-40B4-BE49-F238E27FC236}">
                <a16:creationId xmlns:a16="http://schemas.microsoft.com/office/drawing/2014/main" id="{6E92D142-2AE7-35A8-07FF-DC13AFECED51}"/>
              </a:ext>
            </a:extLst>
          </p:cNvPr>
          <p:cNvSpPr>
            <a:spLocks noGrp="1"/>
          </p:cNvSpPr>
          <p:nvPr>
            <p:ph type="title"/>
          </p:nvPr>
        </p:nvSpPr>
        <p:spPr/>
        <p:txBody>
          <a:bodyPr/>
          <a:lstStyle/>
          <a:p>
            <a:r>
              <a:rPr lang="en-US"/>
              <a:t>References</a:t>
            </a:r>
            <a:endParaRPr lang="en-IN"/>
          </a:p>
        </p:txBody>
      </p:sp>
      <p:sp>
        <p:nvSpPr>
          <p:cNvPr id="4" name="Slide Number Placeholder 3">
            <a:extLst>
              <a:ext uri="{FF2B5EF4-FFF2-40B4-BE49-F238E27FC236}">
                <a16:creationId xmlns:a16="http://schemas.microsoft.com/office/drawing/2014/main" id="{95691FF1-B7AF-8467-DFAD-819602E4F1F2}"/>
              </a:ext>
            </a:extLst>
          </p:cNvPr>
          <p:cNvSpPr>
            <a:spLocks noGrp="1"/>
          </p:cNvSpPr>
          <p:nvPr>
            <p:ph type="sldNum" sz="quarter" idx="12"/>
          </p:nvPr>
        </p:nvSpPr>
        <p:spPr/>
        <p:txBody>
          <a:bodyPr/>
          <a:lstStyle/>
          <a:p>
            <a:fld id="{71766878-3199-4EAB-94E7-2D6D11070E14}" type="slidenum">
              <a:rPr lang="en-US" smtClean="0"/>
              <a:pPr/>
              <a:t>17</a:t>
            </a:fld>
            <a:endParaRPr lang="en-US"/>
          </a:p>
        </p:txBody>
      </p:sp>
    </p:spTree>
    <p:extLst>
      <p:ext uri="{BB962C8B-B14F-4D97-AF65-F5344CB8AC3E}">
        <p14:creationId xmlns:p14="http://schemas.microsoft.com/office/powerpoint/2010/main" val="53779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4786438" y="2633319"/>
            <a:ext cx="3040833" cy="421441"/>
          </a:xfrm>
        </p:spPr>
        <p:txBody>
          <a:bodyPr/>
          <a:lstStyle/>
          <a:p>
            <a:r>
              <a:rPr lang="en-US"/>
              <a:t>Thank you !!!!!</a:t>
            </a:r>
          </a:p>
        </p:txBody>
      </p:sp>
      <p:sp>
        <p:nvSpPr>
          <p:cNvPr id="4" name="Slide Number Placeholder 3">
            <a:extLst>
              <a:ext uri="{FF2B5EF4-FFF2-40B4-BE49-F238E27FC236}">
                <a16:creationId xmlns:a16="http://schemas.microsoft.com/office/drawing/2014/main" id="{61909B38-9AD0-7347-8960-2DA962C99509}"/>
              </a:ext>
            </a:extLst>
          </p:cNvPr>
          <p:cNvSpPr>
            <a:spLocks noGrp="1"/>
          </p:cNvSpPr>
          <p:nvPr>
            <p:ph type="sldNum" sz="quarter" idx="12"/>
          </p:nvPr>
        </p:nvSpPr>
        <p:spPr/>
        <p:txBody>
          <a:bodyPr/>
          <a:lstStyle/>
          <a:p>
            <a:fld id="{71766878-3199-4EAB-94E7-2D6D11070E14}" type="slidenum">
              <a:rPr lang="en-US" dirty="0" smtClean="0"/>
              <a:pPr/>
              <a:t>18</a:t>
            </a:fld>
            <a:endParaRPr lang="en-US"/>
          </a:p>
        </p:txBody>
      </p:sp>
      <p:pic>
        <p:nvPicPr>
          <p:cNvPr id="9" name="Picture 8">
            <a:extLst>
              <a:ext uri="{FF2B5EF4-FFF2-40B4-BE49-F238E27FC236}">
                <a16:creationId xmlns:a16="http://schemas.microsoft.com/office/drawing/2014/main" id="{615E8BC6-9217-0A40-9898-432D8A1FFF91}"/>
              </a:ext>
            </a:extLst>
          </p:cNvPr>
          <p:cNvPicPr>
            <a:picLocks noChangeAspect="1"/>
          </p:cNvPicPr>
          <p:nvPr/>
        </p:nvPicPr>
        <p:blipFill>
          <a:blip r:embed="rId2"/>
          <a:stretch>
            <a:fillRect/>
          </a:stretch>
        </p:blipFill>
        <p:spPr>
          <a:xfrm>
            <a:off x="3495040" y="4442946"/>
            <a:ext cx="5201920" cy="1641414"/>
          </a:xfrm>
          <a:prstGeom prst="rect">
            <a:avLst/>
          </a:prstGeom>
        </p:spPr>
      </p:pic>
    </p:spTree>
    <p:extLst>
      <p:ext uri="{BB962C8B-B14F-4D97-AF65-F5344CB8AC3E}">
        <p14:creationId xmlns:p14="http://schemas.microsoft.com/office/powerpoint/2010/main" val="423095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a:xfrm>
            <a:off x="341193" y="1489071"/>
            <a:ext cx="11436823" cy="4908082"/>
          </a:xfrm>
        </p:spPr>
        <p:txBody>
          <a:bodyPr vert="horz" lIns="91440" tIns="45720" rIns="91440" bIns="45720" rtlCol="0" anchor="t">
            <a:normAutofit/>
          </a:bodyPr>
          <a:lstStyle/>
          <a:p>
            <a:r>
              <a:rPr lang="en-US">
                <a:latin typeface="Georgia"/>
              </a:rPr>
              <a:t>Introduction</a:t>
            </a:r>
          </a:p>
          <a:p>
            <a:r>
              <a:rPr lang="en-US">
                <a:latin typeface="Georgia"/>
              </a:rPr>
              <a:t>Related work (Literature Survey)</a:t>
            </a:r>
          </a:p>
          <a:p>
            <a:r>
              <a:rPr lang="en-US">
                <a:latin typeface="Georgia"/>
              </a:rPr>
              <a:t>Methodology</a:t>
            </a:r>
          </a:p>
          <a:p>
            <a:r>
              <a:rPr lang="en-US"/>
              <a:t>Implementation</a:t>
            </a:r>
          </a:p>
          <a:p>
            <a:r>
              <a:rPr lang="en-US"/>
              <a:t>Results and Discussion</a:t>
            </a:r>
          </a:p>
          <a:p>
            <a:r>
              <a:rPr lang="en-US">
                <a:latin typeface="Georgia"/>
              </a:rPr>
              <a:t>Conclusion and Future Enhancements</a:t>
            </a:r>
          </a:p>
          <a:p>
            <a:r>
              <a:rPr lang="en-US">
                <a:latin typeface="Georgia"/>
              </a:rPr>
              <a:t>References</a:t>
            </a:r>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a:latin typeface="Georgia"/>
              </a:rPr>
              <a:t>Agenda</a:t>
            </a:r>
            <a:endParaRPr lang="en-US"/>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2</a:t>
            </a:fld>
            <a:endParaRPr lang="en-US"/>
          </a:p>
        </p:txBody>
      </p:sp>
    </p:spTree>
    <p:extLst>
      <p:ext uri="{BB962C8B-B14F-4D97-AF65-F5344CB8AC3E}">
        <p14:creationId xmlns:p14="http://schemas.microsoft.com/office/powerpoint/2010/main" val="343240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a:t>Introduction</a:t>
            </a:r>
            <a:endParaRPr lang="en-IN"/>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3</a:t>
            </a:fld>
            <a:endParaRPr lang="en-US"/>
          </a:p>
        </p:txBody>
      </p:sp>
      <p:grpSp>
        <p:nvGrpSpPr>
          <p:cNvPr id="9" name="Group 8">
            <a:extLst>
              <a:ext uri="{FF2B5EF4-FFF2-40B4-BE49-F238E27FC236}">
                <a16:creationId xmlns:a16="http://schemas.microsoft.com/office/drawing/2014/main" id="{C98391D9-96DD-46C7-AF58-0D419467E2B0}"/>
              </a:ext>
            </a:extLst>
          </p:cNvPr>
          <p:cNvGrpSpPr/>
          <p:nvPr/>
        </p:nvGrpSpPr>
        <p:grpSpPr>
          <a:xfrm>
            <a:off x="212718" y="1166648"/>
            <a:ext cx="11756645" cy="2412118"/>
            <a:chOff x="115956" y="1166648"/>
            <a:chExt cx="11756645" cy="2412118"/>
          </a:xfrm>
        </p:grpSpPr>
        <p:sp>
          <p:nvSpPr>
            <p:cNvPr id="5" name="Content Placeholder 1">
              <a:extLst>
                <a:ext uri="{FF2B5EF4-FFF2-40B4-BE49-F238E27FC236}">
                  <a16:creationId xmlns:a16="http://schemas.microsoft.com/office/drawing/2014/main" id="{FA8502E1-2D03-4842-B4C1-D31070252DA5}"/>
                </a:ext>
              </a:extLst>
            </p:cNvPr>
            <p:cNvSpPr txBox="1">
              <a:spLocks/>
            </p:cNvSpPr>
            <p:nvPr/>
          </p:nvSpPr>
          <p:spPr>
            <a:xfrm>
              <a:off x="756744" y="1166648"/>
              <a:ext cx="11115857" cy="2412118"/>
            </a:xfrm>
            <a:prstGeom prst="rect">
              <a:avLst/>
            </a:prstGeom>
            <a:ln>
              <a:solidFill>
                <a:srgbClr val="0070C0"/>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a:t>The project addresses the challenge of automating art style classification using machine learning techniques. Specifically, it aims to develop a system capable of accurately identifying the artistic style of given images, allowing for efficient categorization and potential recommendations based on predicted styles. The challenge involves implementing a robust pipeline, including preprocessing, feature scaling, and model training, to create an effective tool for art analysis and exploration.</a:t>
              </a:r>
            </a:p>
          </p:txBody>
        </p:sp>
        <p:sp>
          <p:nvSpPr>
            <p:cNvPr id="2" name="Rectangle 1">
              <a:extLst>
                <a:ext uri="{FF2B5EF4-FFF2-40B4-BE49-F238E27FC236}">
                  <a16:creationId xmlns:a16="http://schemas.microsoft.com/office/drawing/2014/main" id="{D7F95B4A-6C53-4C2F-8CED-3AA554877874}"/>
                </a:ext>
              </a:extLst>
            </p:cNvPr>
            <p:cNvSpPr/>
            <p:nvPr/>
          </p:nvSpPr>
          <p:spPr>
            <a:xfrm>
              <a:off x="115956" y="1166648"/>
              <a:ext cx="635538" cy="2412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a:t>Problem Statement</a:t>
              </a:r>
              <a:endParaRPr lang="en-IN" sz="2400" b="1"/>
            </a:p>
          </p:txBody>
        </p:sp>
      </p:grpSp>
      <p:grpSp>
        <p:nvGrpSpPr>
          <p:cNvPr id="8" name="Group 7">
            <a:extLst>
              <a:ext uri="{FF2B5EF4-FFF2-40B4-BE49-F238E27FC236}">
                <a16:creationId xmlns:a16="http://schemas.microsoft.com/office/drawing/2014/main" id="{65DBA8F7-439B-4825-AF56-67E834FBC725}"/>
              </a:ext>
            </a:extLst>
          </p:cNvPr>
          <p:cNvGrpSpPr/>
          <p:nvPr/>
        </p:nvGrpSpPr>
        <p:grpSpPr>
          <a:xfrm>
            <a:off x="212718" y="3756509"/>
            <a:ext cx="11751395" cy="2419898"/>
            <a:chOff x="115956" y="3744414"/>
            <a:chExt cx="11751395" cy="2419898"/>
          </a:xfrm>
        </p:grpSpPr>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751494" y="3752194"/>
              <a:ext cx="11115857" cy="2412118"/>
            </a:xfrm>
            <a:prstGeom prst="rect">
              <a:avLst/>
            </a:prstGeom>
            <a:ln>
              <a:solidFill>
                <a:srgbClr val="0070C0"/>
              </a:solidFill>
            </a:ln>
          </p:spPr>
          <p:txBody>
            <a:bodyPr vert="horz" lIns="91440" tIns="45720" rIns="91440" bIns="45720" rtlCol="0" anchor="ctr">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342900" indent="-342900" algn="just">
                <a:buFont typeface="Arial" panose="020B0604020202020204" pitchFamily="34" charset="0"/>
                <a:buChar char="•"/>
              </a:pPr>
              <a:r>
                <a:rPr lang="en-US"/>
                <a:t>Motivation: This project leverages machine learning to classify art styles using a Support Vector Machine (SVM) model trained on an extensive dataset. The system processes input images, applies feature scaling, and employs an optimized SVM to accurately predict art styles. The user-friendly interface allows image classification and recommends similar artworks based on predicted styles, showcasing the potential of AI in art analysis and curation.</a:t>
              </a:r>
              <a:endParaRPr lang="en-US" b="0" i="0">
                <a:solidFill>
                  <a:srgbClr val="D1D5DB"/>
                </a:solidFill>
                <a:effectLst/>
                <a:latin typeface="Söhne"/>
              </a:endParaRPr>
            </a:p>
          </p:txBody>
        </p:sp>
        <p:sp>
          <p:nvSpPr>
            <p:cNvPr id="7" name="Rectangle 6">
              <a:extLst>
                <a:ext uri="{FF2B5EF4-FFF2-40B4-BE49-F238E27FC236}">
                  <a16:creationId xmlns:a16="http://schemas.microsoft.com/office/drawing/2014/main" id="{BF6389F2-6A9B-4FAE-A9A5-D819AD88CCE3}"/>
                </a:ext>
              </a:extLst>
            </p:cNvPr>
            <p:cNvSpPr/>
            <p:nvPr/>
          </p:nvSpPr>
          <p:spPr>
            <a:xfrm>
              <a:off x="115956" y="3744414"/>
              <a:ext cx="635538" cy="2412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a:t>Motivation</a:t>
              </a:r>
              <a:endParaRPr lang="en-IN" sz="2400" b="1"/>
            </a:p>
          </p:txBody>
        </p:sp>
      </p:grpSp>
    </p:spTree>
    <p:extLst>
      <p:ext uri="{BB962C8B-B14F-4D97-AF65-F5344CB8AC3E}">
        <p14:creationId xmlns:p14="http://schemas.microsoft.com/office/powerpoint/2010/main" val="111219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47826C-1ACB-1C15-B6FB-19C8FB3D4D4D}"/>
              </a:ext>
            </a:extLst>
          </p:cNvPr>
          <p:cNvSpPr>
            <a:spLocks noGrp="1"/>
          </p:cNvSpPr>
          <p:nvPr>
            <p:ph idx="1"/>
          </p:nvPr>
        </p:nvSpPr>
        <p:spPr>
          <a:xfrm>
            <a:off x="483231" y="1065185"/>
            <a:ext cx="11597489" cy="5486519"/>
          </a:xfrm>
        </p:spPr>
        <p:txBody>
          <a:bodyPr vert="horz" lIns="91440" tIns="45720" rIns="91440" bIns="45720" rtlCol="0" anchor="t">
            <a:noAutofit/>
          </a:bodyPr>
          <a:lstStyle/>
          <a:p>
            <a:pPr marL="0" indent="0">
              <a:buNone/>
            </a:pPr>
            <a:r>
              <a:rPr lang="en-US" sz="2400" dirty="0">
                <a:latin typeface="Georgia"/>
              </a:rPr>
              <a:t>1. Project Overview:</a:t>
            </a:r>
            <a:endParaRPr lang="en-US" sz="2400"/>
          </a:p>
          <a:p>
            <a:pPr marL="0" indent="0">
              <a:buNone/>
            </a:pPr>
            <a:r>
              <a:rPr lang="en-US" sz="2400" dirty="0">
                <a:latin typeface="Georgia"/>
              </a:rPr>
              <a:t>Embarking on the realm of art-style classification, this project utilizes Support Vector Machines (SVM) to classify artworks into distinct movements like Japanese Art, Expressionism, and Primitivism. The dataset is enriched with grayscale images, resized to 150x150 pixels, and subjected to data augmentation for robust pattern discernment.</a:t>
            </a:r>
            <a:endParaRPr lang="en-US" sz="2400" dirty="0">
              <a:solidFill>
                <a:srgbClr val="D1D5DB"/>
              </a:solidFill>
            </a:endParaRPr>
          </a:p>
          <a:p>
            <a:endParaRPr lang="en-US" sz="2200"/>
          </a:p>
          <a:p>
            <a:pPr marL="0" indent="0">
              <a:buNone/>
            </a:pPr>
            <a:r>
              <a:rPr lang="en-US" sz="2400" dirty="0">
                <a:latin typeface="Georgia"/>
              </a:rPr>
              <a:t>2. Key Components:</a:t>
            </a:r>
          </a:p>
          <a:p>
            <a:pPr marL="0" indent="0">
              <a:buNone/>
            </a:pPr>
            <a:r>
              <a:rPr lang="en-US" sz="2200" dirty="0">
                <a:latin typeface="Georgia"/>
              </a:rPr>
              <a:t>   </a:t>
            </a:r>
            <a:r>
              <a:rPr lang="en-US" sz="2400">
                <a:latin typeface="Georgia"/>
              </a:rPr>
              <a:t>The dataset undergoes preprocessing steps, including splitting into training and testing sets, shuffling, standardization using </a:t>
            </a:r>
            <a:r>
              <a:rPr lang="en-US" sz="2400" err="1">
                <a:latin typeface="Georgia"/>
              </a:rPr>
              <a:t>StandardScaler</a:t>
            </a:r>
            <a:r>
              <a:rPr lang="en-US" sz="2400">
                <a:latin typeface="Georgia"/>
              </a:rPr>
              <a:t>, and saving the scaler model. Hyperparameter tuning via grid search optimizes the SVM model's performance, and the final model is saved for deployment.</a:t>
            </a:r>
            <a:endParaRPr lang="en-US" sz="2400">
              <a:solidFill>
                <a:srgbClr val="D1D5DB"/>
              </a:solidFill>
              <a:latin typeface="Georgia"/>
            </a:endParaRPr>
          </a:p>
          <a:p>
            <a:pPr marL="0" indent="0">
              <a:buNone/>
            </a:pPr>
            <a:endParaRPr lang="en-US" sz="2200"/>
          </a:p>
        </p:txBody>
      </p:sp>
      <p:sp>
        <p:nvSpPr>
          <p:cNvPr id="3" name="Title 2">
            <a:extLst>
              <a:ext uri="{FF2B5EF4-FFF2-40B4-BE49-F238E27FC236}">
                <a16:creationId xmlns:a16="http://schemas.microsoft.com/office/drawing/2014/main" id="{CBA5E5DA-609F-F3D9-1F0C-8FC31E6BCB3D}"/>
              </a:ext>
            </a:extLst>
          </p:cNvPr>
          <p:cNvSpPr>
            <a:spLocks noGrp="1"/>
          </p:cNvSpPr>
          <p:nvPr>
            <p:ph type="title"/>
          </p:nvPr>
        </p:nvSpPr>
        <p:spPr>
          <a:xfrm>
            <a:off x="220242" y="215613"/>
            <a:ext cx="11436823" cy="421441"/>
          </a:xfrm>
        </p:spPr>
        <p:txBody>
          <a:bodyPr/>
          <a:lstStyle/>
          <a:p>
            <a:r>
              <a:rPr lang="en-US">
                <a:latin typeface="Georgia"/>
              </a:rPr>
              <a:t>Introduction</a:t>
            </a:r>
            <a:endParaRPr lang="en-US" err="1"/>
          </a:p>
        </p:txBody>
      </p:sp>
      <p:sp>
        <p:nvSpPr>
          <p:cNvPr id="4" name="Slide Number Placeholder 3">
            <a:extLst>
              <a:ext uri="{FF2B5EF4-FFF2-40B4-BE49-F238E27FC236}">
                <a16:creationId xmlns:a16="http://schemas.microsoft.com/office/drawing/2014/main" id="{45CFF93F-211B-BA24-B3C8-6BAB094A324B}"/>
              </a:ext>
            </a:extLst>
          </p:cNvPr>
          <p:cNvSpPr>
            <a:spLocks noGrp="1"/>
          </p:cNvSpPr>
          <p:nvPr>
            <p:ph type="sldNum" sz="quarter" idx="12"/>
          </p:nvPr>
        </p:nvSpPr>
        <p:spPr/>
        <p:txBody>
          <a:bodyPr/>
          <a:lstStyle/>
          <a:p>
            <a:fld id="{71766878-3199-4EAB-94E7-2D6D11070E14}" type="slidenum">
              <a:rPr lang="en-US" smtClean="0"/>
              <a:pPr/>
              <a:t>4</a:t>
            </a:fld>
            <a:endParaRPr lang="en-US"/>
          </a:p>
        </p:txBody>
      </p:sp>
    </p:spTree>
    <p:extLst>
      <p:ext uri="{BB962C8B-B14F-4D97-AF65-F5344CB8AC3E}">
        <p14:creationId xmlns:p14="http://schemas.microsoft.com/office/powerpoint/2010/main" val="708565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8AAE8B-D232-8EE1-6B23-1D587AC96190}"/>
              </a:ext>
            </a:extLst>
          </p:cNvPr>
          <p:cNvSpPr>
            <a:spLocks noGrp="1"/>
          </p:cNvSpPr>
          <p:nvPr>
            <p:ph idx="1"/>
          </p:nvPr>
        </p:nvSpPr>
        <p:spPr>
          <a:xfrm>
            <a:off x="251547" y="1223410"/>
            <a:ext cx="11705764" cy="5188520"/>
          </a:xfrm>
        </p:spPr>
        <p:txBody>
          <a:bodyPr vert="horz" lIns="91440" tIns="45720" rIns="91440" bIns="45720" rtlCol="0" anchor="t">
            <a:normAutofit/>
          </a:bodyPr>
          <a:lstStyle/>
          <a:p>
            <a:pPr marL="0" indent="0">
              <a:buNone/>
            </a:pPr>
            <a:r>
              <a:rPr lang="en-US" sz="2400" dirty="0">
                <a:latin typeface="Georgia"/>
              </a:rPr>
              <a:t>3. Functionality and Features:</a:t>
            </a:r>
          </a:p>
          <a:p>
            <a:r>
              <a:rPr lang="en-US" sz="2400" dirty="0">
                <a:latin typeface="Georgia"/>
              </a:rPr>
              <a:t>The SVM model, trained with the best parameters, demonstrates its ability to classify art styles accurately. Test set predictions undergo similar preprocessing, and model accuracy is assessed using metrics such as accuracy score and classification report.</a:t>
            </a:r>
            <a:endParaRPr lang="en-US" sz="2400" dirty="0">
              <a:solidFill>
                <a:srgbClr val="D1D5DB"/>
              </a:solidFill>
              <a:latin typeface="Georgia"/>
            </a:endParaRPr>
          </a:p>
          <a:p>
            <a:endParaRPr lang="en-US" sz="2400"/>
          </a:p>
          <a:p>
            <a:pPr marL="0" indent="0">
              <a:buNone/>
            </a:pPr>
            <a:r>
              <a:rPr lang="en-US" sz="2400" dirty="0">
                <a:latin typeface="Georgia"/>
              </a:rPr>
              <a:t>4. Significance and Impact:</a:t>
            </a:r>
          </a:p>
          <a:p>
            <a:r>
              <a:rPr lang="en-US" sz="2400" dirty="0">
                <a:latin typeface="Georgia"/>
              </a:rPr>
              <a:t>Beyond showcasing machine learning in art classification, this project lays the foundation for exploring and understanding intricate features defining diverse art movements. The comprehensive pipeline from data loading to model evaluation highlights the potential impact on art analysis and appreciation.</a:t>
            </a:r>
            <a:endParaRPr lang="en-US" sz="2400" dirty="0">
              <a:solidFill>
                <a:srgbClr val="D1D5DB"/>
              </a:solidFill>
              <a:latin typeface="Georgia"/>
            </a:endParaRPr>
          </a:p>
          <a:p>
            <a:endParaRPr lang="en-US" sz="3200"/>
          </a:p>
        </p:txBody>
      </p:sp>
      <p:sp>
        <p:nvSpPr>
          <p:cNvPr id="3" name="Title 2">
            <a:extLst>
              <a:ext uri="{FF2B5EF4-FFF2-40B4-BE49-F238E27FC236}">
                <a16:creationId xmlns:a16="http://schemas.microsoft.com/office/drawing/2014/main" id="{533750BF-89F9-75D7-FE70-7BA5C104A30C}"/>
              </a:ext>
            </a:extLst>
          </p:cNvPr>
          <p:cNvSpPr>
            <a:spLocks noGrp="1"/>
          </p:cNvSpPr>
          <p:nvPr>
            <p:ph type="title"/>
          </p:nvPr>
        </p:nvSpPr>
        <p:spPr>
          <a:xfrm>
            <a:off x="251547" y="300636"/>
            <a:ext cx="11436823" cy="421441"/>
          </a:xfrm>
        </p:spPr>
        <p:txBody>
          <a:bodyPr/>
          <a:lstStyle/>
          <a:p>
            <a:r>
              <a:rPr lang="en-US">
                <a:latin typeface="Georgia"/>
              </a:rPr>
              <a:t>Introduction</a:t>
            </a:r>
            <a:endParaRPr lang="en-US"/>
          </a:p>
        </p:txBody>
      </p:sp>
      <p:sp>
        <p:nvSpPr>
          <p:cNvPr id="4" name="Slide Number Placeholder 3">
            <a:extLst>
              <a:ext uri="{FF2B5EF4-FFF2-40B4-BE49-F238E27FC236}">
                <a16:creationId xmlns:a16="http://schemas.microsoft.com/office/drawing/2014/main" id="{0C5EF158-29A9-1D26-CAD8-096354CFBCFF}"/>
              </a:ext>
            </a:extLst>
          </p:cNvPr>
          <p:cNvSpPr>
            <a:spLocks noGrp="1"/>
          </p:cNvSpPr>
          <p:nvPr>
            <p:ph type="sldNum" sz="quarter" idx="12"/>
          </p:nvPr>
        </p:nvSpPr>
        <p:spPr/>
        <p:txBody>
          <a:bodyPr/>
          <a:lstStyle/>
          <a:p>
            <a:fld id="{71766878-3199-4EAB-94E7-2D6D11070E14}" type="slidenum">
              <a:rPr lang="en-US" smtClean="0"/>
              <a:pPr/>
              <a:t>5</a:t>
            </a:fld>
            <a:endParaRPr lang="en-US"/>
          </a:p>
        </p:txBody>
      </p:sp>
    </p:spTree>
    <p:extLst>
      <p:ext uri="{BB962C8B-B14F-4D97-AF65-F5344CB8AC3E}">
        <p14:creationId xmlns:p14="http://schemas.microsoft.com/office/powerpoint/2010/main" val="267868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A48D9A-5586-5C77-1BDF-FA698707ECBF}"/>
              </a:ext>
            </a:extLst>
          </p:cNvPr>
          <p:cNvSpPr>
            <a:spLocks noGrp="1"/>
          </p:cNvSpPr>
          <p:nvPr>
            <p:ph idx="1"/>
          </p:nvPr>
        </p:nvSpPr>
        <p:spPr>
          <a:xfrm>
            <a:off x="115956" y="974959"/>
            <a:ext cx="11436823" cy="4908082"/>
          </a:xfrm>
        </p:spPr>
        <p:txBody>
          <a:bodyPr vert="horz" lIns="91440" tIns="45720" rIns="91440" bIns="45720" rtlCol="0" anchor="t">
            <a:normAutofit lnSpcReduction="10000"/>
          </a:bodyPr>
          <a:lstStyle/>
          <a:p>
            <a:pPr marL="0" indent="0">
              <a:lnSpc>
                <a:spcPct val="100000"/>
              </a:lnSpc>
              <a:buNone/>
            </a:pPr>
            <a:r>
              <a:rPr lang="en-US" sz="2400">
                <a:latin typeface="Georgia"/>
              </a:rPr>
              <a:t> This project bridges critical gaps and makes use of identified in prior research:</a:t>
            </a:r>
          </a:p>
          <a:p>
            <a:r>
              <a:rPr lang="en-US" sz="2400">
                <a:latin typeface="Georgia"/>
              </a:rPr>
              <a:t>The paper by Chaganti et al. explores a hybrid approach using Support Vector Machines (SVM) and Convolutional Neural Networks (CNN) for image classification, achieving 93% accuracy with minimal hardware resources</a:t>
            </a:r>
          </a:p>
          <a:p>
            <a:r>
              <a:rPr lang="en-US" sz="2400">
                <a:latin typeface="Georgia"/>
              </a:rPr>
              <a:t>Dhruv and Naskar's work provides a detailed review of CNN architectures, classic models, and their applications in image classification, achieving a notable 94% accuracy across three distinct classes.</a:t>
            </a:r>
          </a:p>
          <a:p>
            <a:r>
              <a:rPr lang="en-US" sz="2400">
                <a:latin typeface="Georgia"/>
              </a:rPr>
              <a:t>Chandra, Mayank Arya, and S.K.'s paper delves into fundamental aspects of SVM, comparing it with k-NN, decision trees, and neural networks, highlighting SVM's potency in image segmentation.</a:t>
            </a:r>
          </a:p>
          <a:p>
            <a:r>
              <a:rPr lang="en-US" sz="2400">
                <a:latin typeface="Georgia"/>
              </a:rPr>
              <a:t>Anthony et al.'s 2007 paper compares one-to-one (1vs1) and one-to-all (1vsM) SVM methods, providing insights into their computational intricacies and their impact on image classification.</a:t>
            </a:r>
          </a:p>
          <a:p>
            <a:pPr>
              <a:lnSpc>
                <a:spcPct val="100000"/>
              </a:lnSpc>
            </a:pPr>
            <a:endParaRPr lang="en-US" sz="2400"/>
          </a:p>
        </p:txBody>
      </p:sp>
      <p:sp>
        <p:nvSpPr>
          <p:cNvPr id="3" name="Title 2">
            <a:extLst>
              <a:ext uri="{FF2B5EF4-FFF2-40B4-BE49-F238E27FC236}">
                <a16:creationId xmlns:a16="http://schemas.microsoft.com/office/drawing/2014/main" id="{A4133AA3-E889-0902-2435-1B1FB6410799}"/>
              </a:ext>
            </a:extLst>
          </p:cNvPr>
          <p:cNvSpPr>
            <a:spLocks noGrp="1"/>
          </p:cNvSpPr>
          <p:nvPr>
            <p:ph type="title"/>
          </p:nvPr>
        </p:nvSpPr>
        <p:spPr/>
        <p:txBody>
          <a:bodyPr/>
          <a:lstStyle/>
          <a:p>
            <a:r>
              <a:rPr lang="en-US"/>
              <a:t>Literature Survey</a:t>
            </a:r>
            <a:endParaRPr lang="en-IN"/>
          </a:p>
        </p:txBody>
      </p:sp>
      <p:sp>
        <p:nvSpPr>
          <p:cNvPr id="4" name="Slide Number Placeholder 3">
            <a:extLst>
              <a:ext uri="{FF2B5EF4-FFF2-40B4-BE49-F238E27FC236}">
                <a16:creationId xmlns:a16="http://schemas.microsoft.com/office/drawing/2014/main" id="{EB45E7A3-C59C-F2D3-ECA3-BBB06CA4A5D1}"/>
              </a:ext>
            </a:extLst>
          </p:cNvPr>
          <p:cNvSpPr>
            <a:spLocks noGrp="1"/>
          </p:cNvSpPr>
          <p:nvPr>
            <p:ph type="sldNum" sz="quarter" idx="12"/>
          </p:nvPr>
        </p:nvSpPr>
        <p:spPr/>
        <p:txBody>
          <a:bodyPr/>
          <a:lstStyle/>
          <a:p>
            <a:fld id="{71766878-3199-4EAB-94E7-2D6D11070E14}" type="slidenum">
              <a:rPr lang="en-US" smtClean="0"/>
              <a:pPr/>
              <a:t>6</a:t>
            </a:fld>
            <a:endParaRPr lang="en-US"/>
          </a:p>
        </p:txBody>
      </p:sp>
    </p:spTree>
    <p:extLst>
      <p:ext uri="{BB962C8B-B14F-4D97-AF65-F5344CB8AC3E}">
        <p14:creationId xmlns:p14="http://schemas.microsoft.com/office/powerpoint/2010/main" val="195513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C5BA4F-FF3E-C8BE-E92D-69265FD70687}"/>
              </a:ext>
            </a:extLst>
          </p:cNvPr>
          <p:cNvSpPr>
            <a:spLocks noGrp="1"/>
          </p:cNvSpPr>
          <p:nvPr>
            <p:ph idx="1"/>
          </p:nvPr>
        </p:nvSpPr>
        <p:spPr/>
        <p:txBody>
          <a:bodyPr vert="horz" lIns="91440" tIns="45720" rIns="91440" bIns="45720" rtlCol="0" anchor="t">
            <a:normAutofit/>
          </a:bodyPr>
          <a:lstStyle/>
          <a:p>
            <a:r>
              <a:rPr lang="en-US" sz="2400">
                <a:latin typeface="Georgia"/>
              </a:rPr>
              <a:t>J. Wu's 2012 paper introduces the High-Order Intersection (HIK) SVM and Intersection Coordinate Descent (ICD) algorithm, emphasizing efficiency and scalability for large-scale image classification.</a:t>
            </a:r>
          </a:p>
          <a:p>
            <a:r>
              <a:rPr lang="en-US" sz="2400">
                <a:latin typeface="Georgia"/>
              </a:rPr>
              <a:t>Fukuda et al.'s 2002 paper focuses on SVMs for unsupervised classification of polarimetric synthetic aperture radar (SAR) images, highlighting SVM's adeptness in handling high-dimensional data.</a:t>
            </a:r>
          </a:p>
          <a:p>
            <a:r>
              <a:rPr lang="en-US" sz="2400">
                <a:latin typeface="Georgia"/>
              </a:rPr>
              <a:t> </a:t>
            </a:r>
            <a:r>
              <a:rPr lang="en-US" sz="2400" err="1">
                <a:latin typeface="Georgia"/>
              </a:rPr>
              <a:t>Pasolli</a:t>
            </a:r>
            <a:r>
              <a:rPr lang="en-US" sz="2400">
                <a:latin typeface="Georgia"/>
              </a:rPr>
              <a:t> et al.'s 2014 paper introduces an active learning strategy for image classification using SVMs and spatial information, addressing challenges in supervised learning.</a:t>
            </a:r>
          </a:p>
          <a:p>
            <a:r>
              <a:rPr lang="en-US" sz="2400">
                <a:latin typeface="Georgia"/>
              </a:rPr>
              <a:t> Abdullah and M. S. Hasan's 2017 paper explores the application of pre-trained CNNs for image classification, emphasizing their role in enhancing accuracy and efficiency.</a:t>
            </a:r>
          </a:p>
          <a:p>
            <a:endParaRPr lang="en-US" sz="2400"/>
          </a:p>
          <a:p>
            <a:endParaRPr lang="en-US" sz="2400"/>
          </a:p>
        </p:txBody>
      </p:sp>
      <p:sp>
        <p:nvSpPr>
          <p:cNvPr id="3" name="Title 2">
            <a:extLst>
              <a:ext uri="{FF2B5EF4-FFF2-40B4-BE49-F238E27FC236}">
                <a16:creationId xmlns:a16="http://schemas.microsoft.com/office/drawing/2014/main" id="{D408EB3F-EAE4-DC32-28C3-1121BE7A8573}"/>
              </a:ext>
            </a:extLst>
          </p:cNvPr>
          <p:cNvSpPr>
            <a:spLocks noGrp="1"/>
          </p:cNvSpPr>
          <p:nvPr>
            <p:ph type="title"/>
          </p:nvPr>
        </p:nvSpPr>
        <p:spPr/>
        <p:txBody>
          <a:bodyPr/>
          <a:lstStyle/>
          <a:p>
            <a:r>
              <a:rPr lang="en-US">
                <a:latin typeface="Georgia"/>
              </a:rPr>
              <a:t>Literature Survey</a:t>
            </a:r>
            <a:endParaRPr lang="en-US"/>
          </a:p>
        </p:txBody>
      </p:sp>
      <p:sp>
        <p:nvSpPr>
          <p:cNvPr id="4" name="Slide Number Placeholder 3">
            <a:extLst>
              <a:ext uri="{FF2B5EF4-FFF2-40B4-BE49-F238E27FC236}">
                <a16:creationId xmlns:a16="http://schemas.microsoft.com/office/drawing/2014/main" id="{57E13EBF-7E34-E2F1-6AA5-1391B3D9902B}"/>
              </a:ext>
            </a:extLst>
          </p:cNvPr>
          <p:cNvSpPr>
            <a:spLocks noGrp="1"/>
          </p:cNvSpPr>
          <p:nvPr>
            <p:ph type="sldNum" sz="quarter" idx="12"/>
          </p:nvPr>
        </p:nvSpPr>
        <p:spPr/>
        <p:txBody>
          <a:bodyPr/>
          <a:lstStyle/>
          <a:p>
            <a:fld id="{71766878-3199-4EAB-94E7-2D6D11070E14}" type="slidenum">
              <a:rPr lang="en-US" smtClean="0"/>
              <a:pPr/>
              <a:t>7</a:t>
            </a:fld>
            <a:endParaRPr lang="en-US"/>
          </a:p>
        </p:txBody>
      </p:sp>
    </p:spTree>
    <p:extLst>
      <p:ext uri="{BB962C8B-B14F-4D97-AF65-F5344CB8AC3E}">
        <p14:creationId xmlns:p14="http://schemas.microsoft.com/office/powerpoint/2010/main" val="322782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E77DF3-C279-E808-97CE-667F5C9A7DBC}"/>
              </a:ext>
            </a:extLst>
          </p:cNvPr>
          <p:cNvSpPr>
            <a:spLocks noGrp="1"/>
          </p:cNvSpPr>
          <p:nvPr>
            <p:ph type="title"/>
          </p:nvPr>
        </p:nvSpPr>
        <p:spPr/>
        <p:txBody>
          <a:bodyPr/>
          <a:lstStyle/>
          <a:p>
            <a:r>
              <a:rPr lang="en-US"/>
              <a:t>Methodology (Design Plan)</a:t>
            </a:r>
            <a:endParaRPr lang="en-IN"/>
          </a:p>
        </p:txBody>
      </p:sp>
      <p:sp>
        <p:nvSpPr>
          <p:cNvPr id="4" name="Slide Number Placeholder 3">
            <a:extLst>
              <a:ext uri="{FF2B5EF4-FFF2-40B4-BE49-F238E27FC236}">
                <a16:creationId xmlns:a16="http://schemas.microsoft.com/office/drawing/2014/main" id="{A0498DAA-207A-70FB-0E72-494D587221CF}"/>
              </a:ext>
            </a:extLst>
          </p:cNvPr>
          <p:cNvSpPr>
            <a:spLocks noGrp="1"/>
          </p:cNvSpPr>
          <p:nvPr>
            <p:ph type="sldNum" sz="quarter" idx="12"/>
          </p:nvPr>
        </p:nvSpPr>
        <p:spPr/>
        <p:txBody>
          <a:bodyPr/>
          <a:lstStyle/>
          <a:p>
            <a:fld id="{71766878-3199-4EAB-94E7-2D6D11070E14}" type="slidenum">
              <a:rPr lang="en-US" smtClean="0"/>
              <a:pPr/>
              <a:t>8</a:t>
            </a:fld>
            <a:endParaRPr lang="en-US"/>
          </a:p>
        </p:txBody>
      </p:sp>
      <p:pic>
        <p:nvPicPr>
          <p:cNvPr id="7" name="Content Placeholder 6" descr="A diagram of a data processing process&#10;&#10;Description automatically generated">
            <a:extLst>
              <a:ext uri="{FF2B5EF4-FFF2-40B4-BE49-F238E27FC236}">
                <a16:creationId xmlns:a16="http://schemas.microsoft.com/office/drawing/2014/main" id="{6EF638B9-8358-F78B-87F1-A38720A4FE75}"/>
              </a:ext>
            </a:extLst>
          </p:cNvPr>
          <p:cNvPicPr>
            <a:picLocks noGrp="1" noChangeAspect="1"/>
          </p:cNvPicPr>
          <p:nvPr>
            <p:ph idx="1"/>
          </p:nvPr>
        </p:nvPicPr>
        <p:blipFill>
          <a:blip r:embed="rId3"/>
          <a:stretch>
            <a:fillRect/>
          </a:stretch>
        </p:blipFill>
        <p:spPr>
          <a:xfrm>
            <a:off x="1483647" y="1221427"/>
            <a:ext cx="9043059" cy="4828803"/>
          </a:xfrm>
        </p:spPr>
      </p:pic>
    </p:spTree>
    <p:extLst>
      <p:ext uri="{BB962C8B-B14F-4D97-AF65-F5344CB8AC3E}">
        <p14:creationId xmlns:p14="http://schemas.microsoft.com/office/powerpoint/2010/main" val="84457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022BFF-4093-BA2A-ED72-D8B156781BCA}"/>
              </a:ext>
            </a:extLst>
          </p:cNvPr>
          <p:cNvSpPr>
            <a:spLocks noGrp="1"/>
          </p:cNvSpPr>
          <p:nvPr>
            <p:ph idx="1"/>
          </p:nvPr>
        </p:nvSpPr>
        <p:spPr>
          <a:xfrm>
            <a:off x="377588" y="974959"/>
            <a:ext cx="11436823" cy="4908082"/>
          </a:xfrm>
        </p:spPr>
        <p:txBody>
          <a:bodyPr anchor="ctr">
            <a:normAutofit/>
          </a:bodyPr>
          <a:lstStyle/>
          <a:p>
            <a:pPr marL="0" indent="0" algn="just">
              <a:buNone/>
            </a:pPr>
            <a:r>
              <a:rPr lang="en-IN" sz="2400">
                <a:latin typeface="Georgia"/>
              </a:rPr>
              <a:t>A. Loading the Datasets:</a:t>
            </a:r>
            <a:endParaRPr lang="en-US"/>
          </a:p>
          <a:p>
            <a:pPr algn="just">
              <a:buFont typeface="Arial"/>
              <a:buChar char="•"/>
            </a:pPr>
            <a:r>
              <a:rPr lang="en-IN" sz="2400">
                <a:latin typeface="Georgia"/>
              </a:rPr>
              <a:t>Specify image categories for identification.</a:t>
            </a:r>
          </a:p>
          <a:p>
            <a:pPr algn="just">
              <a:buFont typeface="Arial"/>
              <a:buChar char="•"/>
            </a:pPr>
            <a:r>
              <a:rPr lang="en-IN" sz="2400">
                <a:latin typeface="Georgia"/>
              </a:rPr>
              <a:t>Traverse category folders, resize and flatten images.</a:t>
            </a:r>
          </a:p>
          <a:p>
            <a:pPr algn="just">
              <a:buFont typeface="Arial"/>
              <a:buChar char="•"/>
            </a:pPr>
            <a:r>
              <a:rPr lang="en-IN" sz="2400">
                <a:latin typeface="Georgia"/>
              </a:rPr>
              <a:t>Compile flattened data and labels into a </a:t>
            </a:r>
            <a:r>
              <a:rPr lang="en-IN" sz="2400" err="1">
                <a:latin typeface="Georgia"/>
              </a:rPr>
              <a:t>DataFrame</a:t>
            </a:r>
            <a:r>
              <a:rPr lang="en-IN" sz="2400">
                <a:latin typeface="Georgia"/>
              </a:rPr>
              <a:t>.</a:t>
            </a:r>
          </a:p>
          <a:p>
            <a:pPr algn="just">
              <a:buFont typeface="Arial"/>
              <a:buChar char="•"/>
            </a:pPr>
            <a:endParaRPr lang="en-IN" sz="2400">
              <a:latin typeface="Georgia"/>
            </a:endParaRPr>
          </a:p>
          <a:p>
            <a:pPr marL="0" indent="0" algn="just">
              <a:buNone/>
            </a:pPr>
            <a:r>
              <a:rPr lang="en-IN" sz="2400">
                <a:latin typeface="Georgia"/>
              </a:rPr>
              <a:t>B. Split the Dataset:</a:t>
            </a:r>
          </a:p>
          <a:p>
            <a:pPr algn="just">
              <a:buFont typeface="Arial"/>
              <a:buChar char="•"/>
            </a:pPr>
            <a:r>
              <a:rPr lang="en-IN" sz="2400">
                <a:latin typeface="Georgia"/>
              </a:rPr>
              <a:t>Partition dataset into training and testing sets (80/20).</a:t>
            </a:r>
          </a:p>
          <a:p>
            <a:pPr algn="just">
              <a:buFont typeface="Arial"/>
              <a:buChar char="•"/>
            </a:pPr>
            <a:r>
              <a:rPr lang="en-IN" sz="2400">
                <a:latin typeface="Georgia"/>
              </a:rPr>
              <a:t>Train on 80% to uncover image patterns.</a:t>
            </a:r>
          </a:p>
          <a:p>
            <a:pPr algn="just">
              <a:buFont typeface="Arial"/>
              <a:buChar char="•"/>
            </a:pPr>
            <a:r>
              <a:rPr lang="en-IN" sz="2400">
                <a:latin typeface="Georgia"/>
              </a:rPr>
              <a:t>Evaluate on 20% for unbiased model accuracy.</a:t>
            </a:r>
          </a:p>
        </p:txBody>
      </p:sp>
      <p:sp>
        <p:nvSpPr>
          <p:cNvPr id="3" name="Title 2">
            <a:extLst>
              <a:ext uri="{FF2B5EF4-FFF2-40B4-BE49-F238E27FC236}">
                <a16:creationId xmlns:a16="http://schemas.microsoft.com/office/drawing/2014/main" id="{3CAEC007-9D85-C9B6-3631-E51E6C2BE726}"/>
              </a:ext>
            </a:extLst>
          </p:cNvPr>
          <p:cNvSpPr>
            <a:spLocks noGrp="1"/>
          </p:cNvSpPr>
          <p:nvPr>
            <p:ph type="title"/>
          </p:nvPr>
        </p:nvSpPr>
        <p:spPr/>
        <p:txBody>
          <a:bodyPr/>
          <a:lstStyle/>
          <a:p>
            <a:r>
              <a:rPr lang="en-US"/>
              <a:t>Implementati0n</a:t>
            </a:r>
            <a:endParaRPr lang="en-IN"/>
          </a:p>
        </p:txBody>
      </p:sp>
      <p:sp>
        <p:nvSpPr>
          <p:cNvPr id="4" name="Slide Number Placeholder 3">
            <a:extLst>
              <a:ext uri="{FF2B5EF4-FFF2-40B4-BE49-F238E27FC236}">
                <a16:creationId xmlns:a16="http://schemas.microsoft.com/office/drawing/2014/main" id="{2CF60C2D-AD08-B1F9-100F-D0D5192F3456}"/>
              </a:ext>
            </a:extLst>
          </p:cNvPr>
          <p:cNvSpPr>
            <a:spLocks noGrp="1"/>
          </p:cNvSpPr>
          <p:nvPr>
            <p:ph type="sldNum" sz="quarter" idx="12"/>
          </p:nvPr>
        </p:nvSpPr>
        <p:spPr/>
        <p:txBody>
          <a:bodyPr/>
          <a:lstStyle/>
          <a:p>
            <a:fld id="{71766878-3199-4EAB-94E7-2D6D11070E14}" type="slidenum">
              <a:rPr lang="en-US" smtClean="0"/>
              <a:pPr/>
              <a:t>9</a:t>
            </a:fld>
            <a:endParaRPr lang="en-US"/>
          </a:p>
        </p:txBody>
      </p:sp>
    </p:spTree>
    <p:extLst>
      <p:ext uri="{BB962C8B-B14F-4D97-AF65-F5344CB8AC3E}">
        <p14:creationId xmlns:p14="http://schemas.microsoft.com/office/powerpoint/2010/main" val="392566874"/>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515C533DA1FE341A4C936B99867D536" ma:contentTypeVersion="3" ma:contentTypeDescription="Create a new document." ma:contentTypeScope="" ma:versionID="ec95d53e1a803278e1b1b03f213d3eb9">
  <xsd:schema xmlns:xsd="http://www.w3.org/2001/XMLSchema" xmlns:xs="http://www.w3.org/2001/XMLSchema" xmlns:p="http://schemas.microsoft.com/office/2006/metadata/properties" xmlns:ns2="bead3bb6-4c11-4420-a430-5701fce45baf" targetNamespace="http://schemas.microsoft.com/office/2006/metadata/properties" ma:root="true" ma:fieldsID="c204166735e826bbea5e25df96bcba78" ns2:_="">
    <xsd:import namespace="bead3bb6-4c11-4420-a430-5701fce45baf"/>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ad3bb6-4c11-4420-a430-5701fce45b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CC50E3-F888-4D3F-A20C-B500B38A9158}">
  <ds:schemaRefs>
    <ds:schemaRef ds:uri="http://schemas.microsoft.com/sharepoint/v3/contenttype/forms"/>
  </ds:schemaRefs>
</ds:datastoreItem>
</file>

<file path=customXml/itemProps2.xml><?xml version="1.0" encoding="utf-8"?>
<ds:datastoreItem xmlns:ds="http://schemas.openxmlformats.org/officeDocument/2006/customXml" ds:itemID="{538FEAA8-0548-4F62-9011-BF5A8ACE7B87}">
  <ds:schemaRefs>
    <ds:schemaRef ds:uri="0871b904-98c6-4e86-9e88-11239d2b074e"/>
    <ds:schemaRef ds:uri="72316fd4-f550-4442-b53d-c3f520c906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6CEA409-A49B-48ED-BEBC-52590CA7761C}">
  <ds:schemaRefs>
    <ds:schemaRef ds:uri="bead3bb6-4c11-4420-a430-5701fce45ba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NAAC PRT Template</Template>
  <TotalTime>1</TotalTime>
  <Words>1649</Words>
  <Application>Microsoft Office PowerPoint</Application>
  <PresentationFormat>Widescreen</PresentationFormat>
  <Paragraphs>125</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Arial,Sans-Serif</vt:lpstr>
      <vt:lpstr>Calibri</vt:lpstr>
      <vt:lpstr>Georgia</vt:lpstr>
      <vt:lpstr>Söhne</vt:lpstr>
      <vt:lpstr>Times New Roman</vt:lpstr>
      <vt:lpstr>NAAC PRT Template</vt:lpstr>
      <vt:lpstr>PowerPoint Presentation</vt:lpstr>
      <vt:lpstr>Agenda</vt:lpstr>
      <vt:lpstr>Introduction</vt:lpstr>
      <vt:lpstr>Introduction</vt:lpstr>
      <vt:lpstr>Introduction</vt:lpstr>
      <vt:lpstr>Literature Survey</vt:lpstr>
      <vt:lpstr>Literature Survey</vt:lpstr>
      <vt:lpstr>Methodology (Design Plan)</vt:lpstr>
      <vt:lpstr>Implementati0n</vt:lpstr>
      <vt:lpstr>PowerPoint Presentation</vt:lpstr>
      <vt:lpstr>PowerPoint Presentation</vt:lpstr>
      <vt:lpstr>Results</vt:lpstr>
      <vt:lpstr>Results:</vt:lpstr>
      <vt:lpstr>Conclusion and Future Enhancements</vt:lpstr>
      <vt:lpstr>Conclusion and Future Enhancements</vt:lpstr>
      <vt:lpstr>References</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Vinitha Chowdary</cp:lastModifiedBy>
  <cp:revision>17</cp:revision>
  <dcterms:created xsi:type="dcterms:W3CDTF">2021-03-08T16:55:55Z</dcterms:created>
  <dcterms:modified xsi:type="dcterms:W3CDTF">2024-01-02T11:06:44Z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0x0101002515C533DA1FE341A4C936B99867D536</vt:lpwstr>
  </property>
</Properties>
</file>