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67" r:id="rId7"/>
    <p:sldId id="295" r:id="rId8"/>
    <p:sldId id="276" r:id="rId9"/>
    <p:sldId id="292" r:id="rId10"/>
    <p:sldId id="268" r:id="rId11"/>
    <p:sldId id="296" r:id="rId12"/>
    <p:sldId id="311" r:id="rId13"/>
    <p:sldId id="298" r:id="rId14"/>
    <p:sldId id="308" r:id="rId15"/>
    <p:sldId id="300" r:id="rId16"/>
    <p:sldId id="312" r:id="rId17"/>
    <p:sldId id="299" r:id="rId18"/>
    <p:sldId id="307" r:id="rId19"/>
    <p:sldId id="301" r:id="rId20"/>
    <p:sldId id="313" r:id="rId21"/>
    <p:sldId id="302" r:id="rId22"/>
    <p:sldId id="309" r:id="rId23"/>
    <p:sldId id="303" r:id="rId24"/>
    <p:sldId id="310" r:id="rId25"/>
    <p:sldId id="304" r:id="rId26"/>
    <p:sldId id="314" r:id="rId27"/>
    <p:sldId id="305" r:id="rId28"/>
    <p:sldId id="315" r:id="rId29"/>
    <p:sldId id="279" r:id="rId30"/>
    <p:sldId id="290" r:id="rId31"/>
    <p:sldId id="293" r:id="rId32"/>
    <p:sldId id="294" r:id="rId33"/>
    <p:sldId id="274" r:id="rId3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53C1B-4CA9-B4D9-6A80-FB3479D3F201}" v="885" dt="2024-05-17T03:49:50.703"/>
    <p1510:client id="{1FDABCB7-F5D9-4F53-9FE9-ABF4AED48F51}" v="108" dt="2024-05-17T04:16:51.128"/>
    <p1510:client id="{A36BA552-9B2A-62B7-BF49-DD179A834088}" v="1121" dt="2024-05-16T17:21:28.589"/>
    <p1510:client id="{A7159BC1-ADC4-CD85-9505-67202FA38A63}" v="1503" dt="2024-05-17T04:31:25.450"/>
    <p1510:client id="{EF1BD5E2-A828-EB07-D35B-9CF0ACCA71AD}" v="1036" dt="2024-05-16T04:54:48.7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rgbClr val="A3123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rgbClr val="A3123F"/>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7" name="Holder 7"/>
          <p:cNvSpPr>
            <a:spLocks noGrp="1"/>
          </p:cNvSpPr>
          <p:nvPr>
            <p:ph type="sldNum" sz="quarter" idx="7"/>
          </p:nvPr>
        </p:nvSpPr>
        <p:spPr/>
        <p:txBody>
          <a:bodyPr lIns="0" tIns="0" rIns="0" bIns="0"/>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9618736"/>
            <a:ext cx="18287999" cy="668263"/>
          </a:xfrm>
          <a:prstGeom prst="rect">
            <a:avLst/>
          </a:prstGeom>
        </p:spPr>
      </p:pic>
      <p:pic>
        <p:nvPicPr>
          <p:cNvPr id="17" name="bg object 17"/>
          <p:cNvPicPr/>
          <p:nvPr/>
        </p:nvPicPr>
        <p:blipFill>
          <a:blip r:embed="rId3" cstate="print"/>
          <a:stretch>
            <a:fillRect/>
          </a:stretch>
        </p:blipFill>
        <p:spPr>
          <a:xfrm>
            <a:off x="15967881" y="9780107"/>
            <a:ext cx="1895474" cy="428124"/>
          </a:xfrm>
          <a:prstGeom prst="rect">
            <a:avLst/>
          </a:prstGeom>
        </p:spPr>
      </p:pic>
      <p:pic>
        <p:nvPicPr>
          <p:cNvPr id="18" name="bg object 18"/>
          <p:cNvPicPr/>
          <p:nvPr/>
        </p:nvPicPr>
        <p:blipFill>
          <a:blip r:embed="rId4" cstate="print"/>
          <a:stretch>
            <a:fillRect/>
          </a:stretch>
        </p:blipFill>
        <p:spPr>
          <a:xfrm>
            <a:off x="5263114" y="1021646"/>
            <a:ext cx="12019799" cy="8418759"/>
          </a:xfrm>
          <a:prstGeom prst="rect">
            <a:avLst/>
          </a:prstGeom>
        </p:spPr>
      </p:pic>
      <p:sp>
        <p:nvSpPr>
          <p:cNvPr id="2" name="Holder 2"/>
          <p:cNvSpPr>
            <a:spLocks noGrp="1"/>
          </p:cNvSpPr>
          <p:nvPr>
            <p:ph type="title"/>
          </p:nvPr>
        </p:nvSpPr>
        <p:spPr/>
        <p:txBody>
          <a:bodyPr lIns="0" tIns="0" rIns="0" bIns="0"/>
          <a:lstStyle>
            <a:lvl1pPr>
              <a:defRPr sz="7000" b="0" i="0">
                <a:solidFill>
                  <a:srgbClr val="A3123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5" name="Holder 5"/>
          <p:cNvSpPr>
            <a:spLocks noGrp="1"/>
          </p:cNvSpPr>
          <p:nvPr>
            <p:ph type="sldNum" sz="quarter" idx="7"/>
          </p:nvPr>
        </p:nvSpPr>
        <p:spPr/>
        <p:txBody>
          <a:bodyPr lIns="0" tIns="0" rIns="0" bIns="0"/>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9618736"/>
            <a:ext cx="18287999" cy="668263"/>
          </a:xfrm>
          <a:prstGeom prst="rect">
            <a:avLst/>
          </a:prstGeom>
        </p:spPr>
      </p:pic>
      <p:pic>
        <p:nvPicPr>
          <p:cNvPr id="17" name="bg object 17"/>
          <p:cNvPicPr/>
          <p:nvPr/>
        </p:nvPicPr>
        <p:blipFill>
          <a:blip r:embed="rId3" cstate="print"/>
          <a:stretch>
            <a:fillRect/>
          </a:stretch>
        </p:blipFill>
        <p:spPr>
          <a:xfrm>
            <a:off x="15967881" y="9780107"/>
            <a:ext cx="1895474" cy="4281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4" name="Holder 4"/>
          <p:cNvSpPr>
            <a:spLocks noGrp="1"/>
          </p:cNvSpPr>
          <p:nvPr>
            <p:ph type="sldNum" sz="quarter" idx="7"/>
          </p:nvPr>
        </p:nvSpPr>
        <p:spPr/>
        <p:txBody>
          <a:bodyPr lIns="0" tIns="0" rIns="0" bIns="0"/>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9618736"/>
            <a:ext cx="18287999" cy="668263"/>
          </a:xfrm>
          <a:prstGeom prst="rect">
            <a:avLst/>
          </a:prstGeom>
        </p:spPr>
      </p:pic>
      <p:sp>
        <p:nvSpPr>
          <p:cNvPr id="2" name="Holder 2"/>
          <p:cNvSpPr>
            <a:spLocks noGrp="1"/>
          </p:cNvSpPr>
          <p:nvPr>
            <p:ph type="title"/>
          </p:nvPr>
        </p:nvSpPr>
        <p:spPr>
          <a:xfrm>
            <a:off x="6287748" y="441356"/>
            <a:ext cx="5712502" cy="1092200"/>
          </a:xfrm>
          <a:prstGeom prst="rect">
            <a:avLst/>
          </a:prstGeom>
        </p:spPr>
        <p:txBody>
          <a:bodyPr wrap="square" lIns="0" tIns="0" rIns="0" bIns="0">
            <a:spAutoFit/>
          </a:bodyPr>
          <a:lstStyle>
            <a:lvl1pPr>
              <a:defRPr sz="7000" b="0" i="0">
                <a:solidFill>
                  <a:srgbClr val="A3123F"/>
                </a:solidFill>
                <a:latin typeface="Trebuchet MS"/>
                <a:cs typeface="Trebuchet MS"/>
              </a:defRPr>
            </a:lvl1pPr>
          </a:lstStyle>
          <a:p>
            <a:endParaRPr/>
          </a:p>
        </p:txBody>
      </p:sp>
      <p:sp>
        <p:nvSpPr>
          <p:cNvPr id="3" name="Holder 3"/>
          <p:cNvSpPr>
            <a:spLocks noGrp="1"/>
          </p:cNvSpPr>
          <p:nvPr>
            <p:ph type="body" idx="1"/>
          </p:nvPr>
        </p:nvSpPr>
        <p:spPr>
          <a:xfrm>
            <a:off x="753192" y="2191010"/>
            <a:ext cx="16781614" cy="634238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a:xfrm>
            <a:off x="1028291" y="9794485"/>
            <a:ext cx="230505" cy="391795"/>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38100">
              <a:lnSpc>
                <a:spcPts val="2860"/>
              </a:lnSpc>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15967881" y="9780107"/>
              <a:ext cx="1895474" cy="428124"/>
            </a:xfrm>
            <a:prstGeom prst="rect">
              <a:avLst/>
            </a:prstGeom>
          </p:spPr>
        </p:pic>
        <p:pic>
          <p:nvPicPr>
            <p:cNvPr id="4" name="object 4"/>
            <p:cNvPicPr/>
            <p:nvPr/>
          </p:nvPicPr>
          <p:blipFill>
            <a:blip r:embed="rId3" cstate="print"/>
            <a:stretch>
              <a:fillRect/>
            </a:stretch>
          </p:blipFill>
          <p:spPr>
            <a:xfrm>
              <a:off x="0" y="0"/>
              <a:ext cx="18287999" cy="10286999"/>
            </a:xfrm>
            <a:prstGeom prst="rect">
              <a:avLst/>
            </a:prstGeom>
          </p:spPr>
        </p:pic>
        <p:pic>
          <p:nvPicPr>
            <p:cNvPr id="5" name="object 5"/>
            <p:cNvPicPr/>
            <p:nvPr/>
          </p:nvPicPr>
          <p:blipFill>
            <a:blip r:embed="rId4" cstate="print"/>
            <a:stretch>
              <a:fillRect/>
            </a:stretch>
          </p:blipFill>
          <p:spPr>
            <a:xfrm>
              <a:off x="725521" y="6757078"/>
              <a:ext cx="7410449" cy="2333624"/>
            </a:xfrm>
            <a:prstGeom prst="rect">
              <a:avLst/>
            </a:prstGeom>
          </p:spPr>
        </p:pic>
      </p:grpSp>
      <p:sp>
        <p:nvSpPr>
          <p:cNvPr id="6" name="object 6"/>
          <p:cNvSpPr txBox="1">
            <a:spLocks noGrp="1"/>
          </p:cNvSpPr>
          <p:nvPr>
            <p:ph type="title"/>
          </p:nvPr>
        </p:nvSpPr>
        <p:spPr>
          <a:xfrm>
            <a:off x="2161923" y="1825511"/>
            <a:ext cx="13970635" cy="4167808"/>
          </a:xfrm>
          <a:prstGeom prst="rect">
            <a:avLst/>
          </a:prstGeom>
        </p:spPr>
        <p:txBody>
          <a:bodyPr vert="horz" wrap="square" lIns="0" tIns="12700" rIns="0" bIns="0" rtlCol="0" anchor="t">
            <a:spAutoFit/>
          </a:bodyPr>
          <a:lstStyle/>
          <a:p>
            <a:pPr marL="12700" algn="ctr">
              <a:spcBef>
                <a:spcPts val="100"/>
              </a:spcBef>
            </a:pPr>
            <a:r>
              <a:rPr lang="en-US" sz="5400" spc="-5">
                <a:solidFill>
                  <a:srgbClr val="FFFFFF"/>
                </a:solidFill>
              </a:rPr>
              <a:t>IoT sensor data stream compression using hybrid</a:t>
            </a:r>
            <a:br>
              <a:rPr lang="en-US" sz="5400" spc="-5">
                <a:solidFill>
                  <a:srgbClr val="FFFFFF"/>
                </a:solidFill>
              </a:rPr>
            </a:br>
            <a:r>
              <a:rPr lang="en-US" sz="5400" spc="-5">
                <a:solidFill>
                  <a:srgbClr val="FFFFFF"/>
                </a:solidFill>
              </a:rPr>
              <a:t>dynamic Huffman and Run Length Encoding(RLZ)</a:t>
            </a:r>
            <a:br>
              <a:rPr lang="en-US" sz="5400" spc="-5">
                <a:solidFill>
                  <a:srgbClr val="FFFFFF"/>
                </a:solidFill>
              </a:rPr>
            </a:br>
            <a:r>
              <a:rPr lang="en-US" sz="5400" spc="-5">
                <a:solidFill>
                  <a:srgbClr val="FFFFFF"/>
                </a:solidFill>
              </a:rPr>
              <a:t>techniques</a:t>
            </a:r>
            <a:endParaRPr lang="en-US"/>
          </a:p>
        </p:txBody>
      </p:sp>
      <p:sp>
        <p:nvSpPr>
          <p:cNvPr id="7" name="object 7"/>
          <p:cNvSpPr txBox="1"/>
          <p:nvPr/>
        </p:nvSpPr>
        <p:spPr>
          <a:xfrm>
            <a:off x="8192426" y="7033640"/>
            <a:ext cx="9681845" cy="1920398"/>
          </a:xfrm>
          <a:prstGeom prst="rect">
            <a:avLst/>
          </a:prstGeom>
        </p:spPr>
        <p:txBody>
          <a:bodyPr vert="horz" wrap="square" lIns="0" tIns="17145" rIns="0" bIns="0" rtlCol="0" anchor="t">
            <a:spAutoFit/>
          </a:bodyPr>
          <a:lstStyle/>
          <a:p>
            <a:pPr marL="12700">
              <a:spcBef>
                <a:spcPts val="135"/>
              </a:spcBef>
              <a:tabLst>
                <a:tab pos="4380230" algn="l"/>
              </a:tabLst>
            </a:pPr>
            <a:r>
              <a:rPr sz="3350">
                <a:solidFill>
                  <a:srgbClr val="FFFFFF"/>
                </a:solidFill>
                <a:latin typeface="Calibri"/>
                <a:cs typeface="Georgia"/>
              </a:rPr>
              <a:t>BL.EN.U4AIE220</a:t>
            </a:r>
            <a:r>
              <a:rPr lang="en-US" sz="3350">
                <a:solidFill>
                  <a:srgbClr val="FFFFFF"/>
                </a:solidFill>
                <a:latin typeface="Calibri"/>
                <a:cs typeface="Georgia"/>
              </a:rPr>
              <a:t>20</a:t>
            </a:r>
            <a:r>
              <a:rPr sz="3350" spc="25">
                <a:solidFill>
                  <a:srgbClr val="FFFFFF"/>
                </a:solidFill>
                <a:latin typeface="Calibri"/>
                <a:cs typeface="Georgia"/>
              </a:rPr>
              <a:t> </a:t>
            </a:r>
            <a:r>
              <a:rPr sz="3350" spc="10">
                <a:solidFill>
                  <a:srgbClr val="FFFFFF"/>
                </a:solidFill>
                <a:latin typeface="Calibri"/>
                <a:cs typeface="Georgia"/>
              </a:rPr>
              <a:t>-</a:t>
            </a:r>
            <a:r>
              <a:rPr lang="en-IN" sz="3350" spc="10">
                <a:solidFill>
                  <a:srgbClr val="FFFFFF"/>
                </a:solidFill>
                <a:latin typeface="Calibri"/>
                <a:cs typeface="Georgia"/>
              </a:rPr>
              <a:t> </a:t>
            </a:r>
            <a:r>
              <a:rPr lang="en-US" sz="3350" spc="10">
                <a:solidFill>
                  <a:srgbClr val="FFFFFF"/>
                </a:solidFill>
                <a:latin typeface="Calibri"/>
                <a:cs typeface="Georgia"/>
              </a:rPr>
              <a:t>Karthik G</a:t>
            </a:r>
            <a:br>
              <a:rPr lang="en-US" sz="3350" spc="10">
                <a:latin typeface="Calibri"/>
                <a:cs typeface="Georgia"/>
              </a:rPr>
            </a:br>
            <a:r>
              <a:rPr lang="en-US" sz="3300" spc="10">
                <a:solidFill>
                  <a:srgbClr val="FFFFFF"/>
                </a:solidFill>
                <a:latin typeface="Calibri"/>
                <a:cs typeface="Georgia"/>
              </a:rPr>
              <a:t>BL.EN.U4AIE22059 - Tejaswi </a:t>
            </a:r>
            <a:r>
              <a:rPr lang="en-US" sz="3300" spc="10" err="1">
                <a:solidFill>
                  <a:srgbClr val="FFFFFF"/>
                </a:solidFill>
                <a:latin typeface="Calibri"/>
                <a:cs typeface="Georgia"/>
              </a:rPr>
              <a:t>Muppala</a:t>
            </a:r>
            <a:br>
              <a:rPr lang="en-US" sz="3300" spc="10">
                <a:latin typeface="Calibri"/>
                <a:cs typeface="Georgia"/>
              </a:rPr>
            </a:br>
            <a:r>
              <a:rPr lang="en-US" sz="3300" spc="10">
                <a:solidFill>
                  <a:srgbClr val="FFFFFF"/>
                </a:solidFill>
                <a:latin typeface="Calibri"/>
                <a:cs typeface="Georgia"/>
              </a:rPr>
              <a:t>BL.EN.U4AIE22066 - Vinitha Chowdary</a:t>
            </a:r>
            <a:endParaRPr lang="en-US" sz="3150">
              <a:latin typeface="Calibri"/>
              <a:cs typeface="Georgia"/>
            </a:endParaRPr>
          </a:p>
          <a:p>
            <a:pPr marL="12700" marR="5080">
              <a:lnSpc>
                <a:spcPts val="2890"/>
              </a:lnSpc>
            </a:pPr>
            <a:endParaRPr lang="en-US" sz="2750" spc="-5">
              <a:solidFill>
                <a:srgbClr val="FFFFFF"/>
              </a:solidFill>
              <a:latin typeface="Calibri"/>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8" y="934735"/>
            <a:ext cx="15392400" cy="8094524"/>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Dynamic Huffman Coding:</a:t>
            </a:r>
          </a:p>
          <a:p>
            <a:pPr algn="just"/>
            <a:endParaRPr lang="en-US" sz="4000" b="1">
              <a:ea typeface="+mn-lt"/>
              <a:cs typeface="+mn-lt"/>
            </a:endParaRPr>
          </a:p>
          <a:p>
            <a:pPr marL="285750" indent="-285750" algn="just">
              <a:buFont typeface="Arial"/>
              <a:buChar char="•"/>
            </a:pPr>
            <a:r>
              <a:rPr lang="en-US" sz="4000" b="1">
                <a:ea typeface="+mn-lt"/>
                <a:cs typeface="+mn-lt"/>
              </a:rPr>
              <a:t>Adaptive Encoding</a:t>
            </a:r>
            <a:r>
              <a:rPr lang="en-US" sz="4000">
                <a:ea typeface="+mn-lt"/>
                <a:cs typeface="+mn-lt"/>
              </a:rPr>
              <a:t>: Continuously updates its Huffman tree as new data is received, adjusting to changes in data frequency.</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Efficiency in Changing Environments</a:t>
            </a:r>
            <a:r>
              <a:rPr lang="en-US" sz="4000">
                <a:ea typeface="+mn-lt"/>
                <a:cs typeface="+mn-lt"/>
              </a:rPr>
              <a:t>: Particularly effective for data streams where character frequencies are not known beforehand or can change over time.</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Real-time Compression</a:t>
            </a:r>
            <a:r>
              <a:rPr lang="en-US" sz="4000">
                <a:ea typeface="+mn-lt"/>
                <a:cs typeface="+mn-lt"/>
              </a:rPr>
              <a:t>: Suitable for real-time applications because it can adapt to incoming data on the fly without needing to revisit past data.</a:t>
            </a:r>
            <a:endParaRPr lang="en-US"/>
          </a:p>
          <a:p>
            <a:pPr algn="just"/>
            <a:endParaRPr lang="en-US" sz="4000" b="1">
              <a:ea typeface="+mn-lt"/>
              <a:cs typeface="+mn-lt"/>
            </a:endParaRPr>
          </a:p>
        </p:txBody>
      </p:sp>
    </p:spTree>
    <p:extLst>
      <p:ext uri="{BB962C8B-B14F-4D97-AF65-F5344CB8AC3E}">
        <p14:creationId xmlns:p14="http://schemas.microsoft.com/office/powerpoint/2010/main" val="241187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954231" y="597031"/>
            <a:ext cx="15392400" cy="9941183"/>
          </a:xfrm>
          <a:prstGeom prst="rect">
            <a:avLst/>
          </a:prstGeom>
          <a:noFill/>
        </p:spPr>
        <p:txBody>
          <a:bodyPr wrap="square" lIns="91440" tIns="45720" rIns="91440" bIns="45720" anchor="t">
            <a:spAutoFit/>
          </a:bodyPr>
          <a:lstStyle/>
          <a:p>
            <a:pPr marL="285750" indent="-285750" algn="just">
              <a:buFont typeface="Arial"/>
              <a:buChar char="•"/>
            </a:pPr>
            <a:r>
              <a:rPr lang="en-US" sz="4000" b="1">
                <a:solidFill>
                  <a:srgbClr val="000000"/>
                </a:solidFill>
                <a:ea typeface="+mn-lt"/>
                <a:cs typeface="+mn-lt"/>
              </a:rPr>
              <a:t>No Initial Frequency Count</a:t>
            </a:r>
            <a:r>
              <a:rPr lang="en-US" sz="4000">
                <a:solidFill>
                  <a:srgbClr val="000000"/>
                </a:solidFill>
                <a:ea typeface="+mn-lt"/>
                <a:cs typeface="+mn-lt"/>
              </a:rPr>
              <a:t>: Unlike static Huffman coding, it doesn't require a preliminary pass over the data to build frequency tables, making it faster for large datasets.</a:t>
            </a:r>
            <a:endParaRPr lang="en-US">
              <a:ea typeface="+mn-lt"/>
              <a:cs typeface="+mn-lt"/>
            </a:endParaRPr>
          </a:p>
          <a:p>
            <a:pPr algn="just"/>
            <a:endParaRPr lang="en-US" sz="4000">
              <a:ea typeface="+mn-lt"/>
              <a:cs typeface="+mn-lt"/>
            </a:endParaRPr>
          </a:p>
          <a:p>
            <a:pPr marL="285750" indent="-285750" algn="just">
              <a:buFont typeface="Arial"/>
              <a:buChar char="•"/>
            </a:pPr>
            <a:r>
              <a:rPr lang="en-US" sz="4000" b="1">
                <a:ea typeface="+mn-lt"/>
                <a:cs typeface="+mn-lt"/>
              </a:rPr>
              <a:t>Complex Implementation</a:t>
            </a:r>
            <a:r>
              <a:rPr lang="en-US" sz="4000">
                <a:solidFill>
                  <a:srgbClr val="000000"/>
                </a:solidFill>
                <a:ea typeface="+mn-lt"/>
                <a:cs typeface="+mn-lt"/>
              </a:rPr>
              <a:t>: More complex than static Huffman due to the necessity of updating the tree dynamically, which can increase computational overhead.</a:t>
            </a:r>
            <a:endParaRPr lang="en-US">
              <a:ea typeface="+mn-lt"/>
              <a:cs typeface="+mn-lt"/>
            </a:endParaRPr>
          </a:p>
          <a:p>
            <a:pPr marL="285750" indent="-285750" algn="just">
              <a:buFont typeface="Arial"/>
              <a:buChar char="•"/>
            </a:pPr>
            <a:endParaRPr lang="en-US" sz="4000" b="1">
              <a:ea typeface="+mn-lt"/>
              <a:cs typeface="+mn-lt"/>
            </a:endParaRPr>
          </a:p>
          <a:p>
            <a:pPr>
              <a:buFont typeface="Arial"/>
              <a:buChar char="•"/>
            </a:pPr>
            <a:r>
              <a:rPr lang="en-US" sz="4000" b="1">
                <a:ea typeface="+mn-lt"/>
                <a:cs typeface="+mn-lt"/>
              </a:rPr>
              <a:t>Time Complexity: </a:t>
            </a:r>
          </a:p>
          <a:p>
            <a:r>
              <a:rPr lang="en-US" sz="4000" b="1">
                <a:ea typeface="+mn-lt"/>
                <a:cs typeface="+mn-lt"/>
              </a:rPr>
              <a:t>Best Case</a:t>
            </a:r>
            <a:r>
              <a:rPr lang="en-US" sz="4000">
                <a:ea typeface="+mn-lt"/>
                <a:cs typeface="+mn-lt"/>
              </a:rPr>
              <a:t>: O(n log n), where n is the size of the input data.</a:t>
            </a:r>
            <a:endParaRPr lang="en-US">
              <a:ea typeface="Calibri"/>
              <a:cs typeface="Calibri"/>
            </a:endParaRPr>
          </a:p>
          <a:p>
            <a:r>
              <a:rPr lang="en-US" sz="4000" b="1">
                <a:ea typeface="+mn-lt"/>
                <a:cs typeface="+mn-lt"/>
              </a:rPr>
              <a:t>Worst Case</a:t>
            </a:r>
            <a:r>
              <a:rPr lang="en-US" sz="4000">
                <a:ea typeface="+mn-lt"/>
                <a:cs typeface="+mn-lt"/>
              </a:rPr>
              <a:t>: O(n^2), particularly when the Huffman tree needs frequent updates.</a:t>
            </a:r>
            <a:endParaRPr lang="en-US">
              <a:ea typeface="Calibri"/>
              <a:cs typeface="Calibri"/>
            </a:endParaRPr>
          </a:p>
          <a:p>
            <a:r>
              <a:rPr lang="en-US" sz="4000" b="1">
                <a:ea typeface="+mn-lt"/>
                <a:cs typeface="+mn-lt"/>
              </a:rPr>
              <a:t>Average Case</a:t>
            </a:r>
            <a:r>
              <a:rPr lang="en-US" sz="4000">
                <a:ea typeface="+mn-lt"/>
                <a:cs typeface="+mn-lt"/>
              </a:rPr>
              <a:t>: O(n log n), but can vary depending on the data characteristics.</a:t>
            </a:r>
            <a:endParaRPr lang="en-US">
              <a:ea typeface="Calibri"/>
              <a:cs typeface="Calibri"/>
            </a:endParaRPr>
          </a:p>
          <a:p>
            <a:pPr marL="285750" indent="-285750" algn="just">
              <a:buFont typeface="Arial"/>
              <a:buChar char="•"/>
            </a:pPr>
            <a:endParaRPr lang="en-US" sz="4000" b="1">
              <a:solidFill>
                <a:srgbClr val="000000"/>
              </a:solidFill>
              <a:ea typeface="+mn-lt"/>
              <a:cs typeface="+mn-lt"/>
            </a:endParaRPr>
          </a:p>
          <a:p>
            <a:pPr algn="just"/>
            <a:endParaRPr lang="en-US" sz="4000" b="1">
              <a:ea typeface="+mn-lt"/>
              <a:cs typeface="+mn-lt"/>
            </a:endParaRPr>
          </a:p>
        </p:txBody>
      </p:sp>
    </p:spTree>
    <p:extLst>
      <p:ext uri="{BB962C8B-B14F-4D97-AF65-F5344CB8AC3E}">
        <p14:creationId xmlns:p14="http://schemas.microsoft.com/office/powerpoint/2010/main" val="361764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9" y="1103588"/>
            <a:ext cx="15392400" cy="6863417"/>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Static Huffman Coding:</a:t>
            </a:r>
          </a:p>
          <a:p>
            <a:pPr algn="just"/>
            <a:endParaRPr lang="en-US" sz="4000" b="1">
              <a:ea typeface="+mn-lt"/>
              <a:cs typeface="+mn-lt"/>
            </a:endParaRPr>
          </a:p>
          <a:p>
            <a:pPr marL="285750" indent="-285750" algn="just">
              <a:buFont typeface="Arial"/>
              <a:buChar char="•"/>
            </a:pPr>
            <a:r>
              <a:rPr lang="en-US" sz="4000" b="1">
                <a:ea typeface="+mn-lt"/>
                <a:cs typeface="+mn-lt"/>
              </a:rPr>
              <a:t>Fixed Frequency Table</a:t>
            </a:r>
            <a:r>
              <a:rPr lang="en-US" sz="4000">
                <a:ea typeface="+mn-lt"/>
                <a:cs typeface="+mn-lt"/>
              </a:rPr>
              <a:t>: Utilizes a predefined frequency table based on typical or expected data distributions to build the Huffman tree.</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Efficiency with Known Data</a:t>
            </a:r>
            <a:r>
              <a:rPr lang="en-US" sz="4000">
                <a:ea typeface="+mn-lt"/>
                <a:cs typeface="+mn-lt"/>
              </a:rPr>
              <a:t>: Most effective when character frequencies in the data are consistent and well-known ahead of time.</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Single-Pass Encoding</a:t>
            </a:r>
            <a:r>
              <a:rPr lang="en-US" sz="4000">
                <a:ea typeface="+mn-lt"/>
                <a:cs typeface="+mn-lt"/>
              </a:rPr>
              <a:t>: Since the frequency table is predetermined, the data can be encoded in a single pass, enhancing speed.</a:t>
            </a:r>
            <a:endParaRPr lang="en-US"/>
          </a:p>
          <a:p>
            <a:pPr algn="just"/>
            <a:endParaRPr lang="en-US" sz="4000" b="1">
              <a:ea typeface="+mn-lt"/>
              <a:cs typeface="+mn-lt"/>
            </a:endParaRPr>
          </a:p>
        </p:txBody>
      </p:sp>
    </p:spTree>
    <p:extLst>
      <p:ext uri="{BB962C8B-B14F-4D97-AF65-F5344CB8AC3E}">
        <p14:creationId xmlns:p14="http://schemas.microsoft.com/office/powerpoint/2010/main" val="349776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603663" y="1116577"/>
            <a:ext cx="15392400" cy="9325630"/>
          </a:xfrm>
          <a:prstGeom prst="rect">
            <a:avLst/>
          </a:prstGeom>
          <a:noFill/>
        </p:spPr>
        <p:txBody>
          <a:bodyPr wrap="square" lIns="91440" tIns="45720" rIns="91440" bIns="45720" anchor="t">
            <a:spAutoFit/>
          </a:bodyPr>
          <a:lstStyle/>
          <a:p>
            <a:pPr marL="285750" indent="-285750" algn="just">
              <a:buFont typeface="Arial,Sans-Serif"/>
              <a:buChar char="•"/>
            </a:pPr>
            <a:r>
              <a:rPr lang="en-US" sz="4000" b="1">
                <a:solidFill>
                  <a:srgbClr val="000000"/>
                </a:solidFill>
                <a:ea typeface="+mn-lt"/>
                <a:cs typeface="+mn-lt"/>
              </a:rPr>
              <a:t>Simplicity</a:t>
            </a:r>
            <a:r>
              <a:rPr lang="en-US" sz="4000" b="1">
                <a:ea typeface="+mn-lt"/>
                <a:cs typeface="+mn-lt"/>
              </a:rPr>
              <a:t> of Implementation</a:t>
            </a:r>
            <a:r>
              <a:rPr lang="en-US" sz="4000">
                <a:ea typeface="+mn-lt"/>
                <a:cs typeface="+mn-lt"/>
              </a:rPr>
              <a:t>: Less complex compared to dynamic </a:t>
            </a:r>
            <a:r>
              <a:rPr lang="en-US" sz="4000">
                <a:solidFill>
                  <a:srgbClr val="000000"/>
                </a:solidFill>
                <a:ea typeface="+mn-lt"/>
                <a:cs typeface="+mn-lt"/>
              </a:rPr>
              <a:t>Huffman </a:t>
            </a:r>
            <a:r>
              <a:rPr lang="en-US" sz="4000">
                <a:ea typeface="+mn-lt"/>
                <a:cs typeface="+mn-lt"/>
              </a:rPr>
              <a:t>coding as it does not require updates to the tree during encoding.</a:t>
            </a:r>
            <a:endParaRPr lang="en-US" sz="4000">
              <a:ea typeface="Calibri"/>
              <a:cs typeface="Calibri"/>
            </a:endParaRPr>
          </a:p>
          <a:p>
            <a:pPr marL="285750" indent="-285750" algn="just">
              <a:buFont typeface="Arial,Sans-Serif"/>
              <a:buChar char="•"/>
            </a:pPr>
            <a:endParaRPr lang="en-US" sz="4000">
              <a:ea typeface="+mn-lt"/>
              <a:cs typeface="+mn-lt"/>
            </a:endParaRPr>
          </a:p>
          <a:p>
            <a:pPr marL="285750" indent="-285750" algn="just">
              <a:buFont typeface="Arial,Sans-Serif"/>
              <a:buChar char="•"/>
            </a:pPr>
            <a:r>
              <a:rPr lang="en-US" sz="4000" b="1">
                <a:ea typeface="+mn-lt"/>
                <a:cs typeface="+mn-lt"/>
              </a:rPr>
              <a:t>Limitation</a:t>
            </a:r>
            <a:r>
              <a:rPr lang="en-US" sz="4000">
                <a:ea typeface="+mn-lt"/>
                <a:cs typeface="+mn-lt"/>
              </a:rPr>
              <a:t>: Not as flexible or efficient as dynamic Huffman coding when dealing with data whose frequency distribution is not known or varies.</a:t>
            </a:r>
            <a:endParaRPr lang="en-US" sz="4000">
              <a:ea typeface="Calibri"/>
              <a:cs typeface="Calibri"/>
            </a:endParaRPr>
          </a:p>
          <a:p>
            <a:pPr marL="285750" indent="-285750" algn="just">
              <a:buFont typeface="Arial,Sans-Serif"/>
              <a:buChar char="•"/>
            </a:pPr>
            <a:endParaRPr lang="en-US" sz="4000" b="1">
              <a:ea typeface="+mn-lt"/>
              <a:cs typeface="+mn-lt"/>
            </a:endParaRPr>
          </a:p>
          <a:p>
            <a:pPr>
              <a:buFont typeface="Arial"/>
              <a:buChar char="•"/>
            </a:pPr>
            <a:r>
              <a:rPr lang="en-US" sz="4000" b="1">
                <a:ea typeface="+mn-lt"/>
                <a:cs typeface="+mn-lt"/>
              </a:rPr>
              <a:t>Time Complexity:</a:t>
            </a:r>
            <a:r>
              <a:rPr lang="en-US" sz="4000">
                <a:ea typeface="+mn-lt"/>
                <a:cs typeface="+mn-lt"/>
              </a:rPr>
              <a:t> </a:t>
            </a:r>
          </a:p>
          <a:p>
            <a:r>
              <a:rPr lang="en-US" sz="4000" b="1">
                <a:ea typeface="+mn-lt"/>
                <a:cs typeface="+mn-lt"/>
              </a:rPr>
              <a:t>Best Case</a:t>
            </a:r>
            <a:r>
              <a:rPr lang="en-US" sz="4000">
                <a:ea typeface="+mn-lt"/>
                <a:cs typeface="+mn-lt"/>
              </a:rPr>
              <a:t>: O(n log n), where n is the size of the input data.</a:t>
            </a:r>
            <a:endParaRPr lang="en-US">
              <a:ea typeface="Calibri"/>
              <a:cs typeface="Calibri"/>
            </a:endParaRPr>
          </a:p>
          <a:p>
            <a:r>
              <a:rPr lang="en-US" sz="4000" b="1">
                <a:ea typeface="+mn-lt"/>
                <a:cs typeface="+mn-lt"/>
              </a:rPr>
              <a:t>Worst Case</a:t>
            </a:r>
            <a:r>
              <a:rPr lang="en-US" sz="4000">
                <a:ea typeface="+mn-lt"/>
                <a:cs typeface="+mn-lt"/>
              </a:rPr>
              <a:t>: O(n log n).</a:t>
            </a:r>
            <a:endParaRPr lang="en-US">
              <a:ea typeface="Calibri"/>
              <a:cs typeface="Calibri"/>
            </a:endParaRPr>
          </a:p>
          <a:p>
            <a:r>
              <a:rPr lang="en-US" sz="4000" b="1">
                <a:ea typeface="+mn-lt"/>
                <a:cs typeface="+mn-lt"/>
              </a:rPr>
              <a:t>Average Case</a:t>
            </a:r>
            <a:r>
              <a:rPr lang="en-US" sz="4000">
                <a:ea typeface="+mn-lt"/>
                <a:cs typeface="+mn-lt"/>
              </a:rPr>
              <a:t>: O(n log n).</a:t>
            </a:r>
            <a:endParaRPr lang="en-US">
              <a:ea typeface="Calibri"/>
              <a:cs typeface="Calibri"/>
            </a:endParaRPr>
          </a:p>
          <a:p>
            <a:pPr marL="285750" indent="-285750" algn="just">
              <a:buFont typeface="Arial,Sans-Serif"/>
              <a:buChar char="•"/>
            </a:pPr>
            <a:endParaRPr lang="en-US" sz="4000">
              <a:solidFill>
                <a:srgbClr val="000000"/>
              </a:solidFill>
              <a:ea typeface="+mn-lt"/>
              <a:cs typeface="+mn-lt"/>
            </a:endParaRPr>
          </a:p>
          <a:p>
            <a:pPr marL="285750" indent="-285750" algn="just">
              <a:buFont typeface="Arial,Sans-Serif"/>
              <a:buChar char="•"/>
            </a:pPr>
            <a:endParaRPr lang="en-US" sz="4000">
              <a:ea typeface="+mn-lt"/>
              <a:cs typeface="+mn-lt"/>
            </a:endParaRPr>
          </a:p>
          <a:p>
            <a:pPr algn="just"/>
            <a:endParaRPr lang="en-US" sz="4000" b="1">
              <a:ea typeface="+mn-lt"/>
              <a:cs typeface="+mn-lt"/>
            </a:endParaRPr>
          </a:p>
        </p:txBody>
      </p:sp>
    </p:spTree>
    <p:extLst>
      <p:ext uri="{BB962C8B-B14F-4D97-AF65-F5344CB8AC3E}">
        <p14:creationId xmlns:p14="http://schemas.microsoft.com/office/powerpoint/2010/main" val="343249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6882" y="571500"/>
            <a:ext cx="9754235" cy="1090042"/>
          </a:xfrm>
          <a:prstGeom prst="rect">
            <a:avLst/>
          </a:prstGeom>
        </p:spPr>
        <p:txBody>
          <a:bodyPr vert="horz" wrap="square" lIns="0" tIns="12700" rIns="0" bIns="0" rtlCol="0" anchor="t">
            <a:spAutoFit/>
          </a:bodyPr>
          <a:lstStyle/>
          <a:p>
            <a:pPr marL="12700" algn="ctr">
              <a:spcBef>
                <a:spcPts val="100"/>
              </a:spcBef>
            </a:pPr>
            <a:r>
              <a:rPr lang="en-US" spc="150"/>
              <a:t>IMPLEMENTATION</a:t>
            </a:r>
          </a:p>
        </p:txBody>
      </p:sp>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629640" y="2103713"/>
            <a:ext cx="15392400" cy="6247864"/>
          </a:xfrm>
          <a:prstGeom prst="rect">
            <a:avLst/>
          </a:prstGeom>
          <a:noFill/>
        </p:spPr>
        <p:txBody>
          <a:bodyPr wrap="square" lIns="91440" tIns="45720" rIns="91440" bIns="45720" anchor="t">
            <a:spAutoFit/>
          </a:bodyPr>
          <a:lstStyle/>
          <a:p>
            <a:pPr algn="just"/>
            <a:r>
              <a:rPr lang="en-US" sz="4000" b="1">
                <a:ea typeface="+mn-lt"/>
                <a:cs typeface="+mn-lt"/>
              </a:rPr>
              <a:t>Programming Environment:</a:t>
            </a:r>
            <a:endParaRPr lang="en-US">
              <a:ea typeface="+mn-lt"/>
              <a:cs typeface="+mn-lt"/>
            </a:endParaRPr>
          </a:p>
          <a:p>
            <a:pPr algn="just"/>
            <a:endParaRPr lang="en-US" sz="4000" b="1">
              <a:ea typeface="+mn-lt"/>
              <a:cs typeface="+mn-lt"/>
            </a:endParaRPr>
          </a:p>
          <a:p>
            <a:pPr marL="285750" indent="-285750" algn="just">
              <a:buFont typeface="Arial"/>
              <a:buChar char="•"/>
            </a:pPr>
            <a:r>
              <a:rPr lang="en-US" sz="4000" b="1">
                <a:ea typeface="+mn-lt"/>
                <a:cs typeface="+mn-lt"/>
              </a:rPr>
              <a:t>Programming Language</a:t>
            </a:r>
            <a:r>
              <a:rPr lang="en-US" sz="4000">
                <a:ea typeface="+mn-lt"/>
                <a:cs typeface="+mn-lt"/>
              </a:rPr>
              <a:t>: Implemented in Python for its versatility and support for numerical operations.</a:t>
            </a:r>
            <a:endParaRPr lang="en-US">
              <a:ea typeface="+mn-lt"/>
              <a:cs typeface="+mn-lt"/>
            </a:endParaRPr>
          </a:p>
          <a:p>
            <a:pPr algn="just"/>
            <a:endParaRPr lang="en-US" sz="4000">
              <a:ea typeface="+mn-lt"/>
              <a:cs typeface="+mn-lt"/>
            </a:endParaRPr>
          </a:p>
          <a:p>
            <a:pPr marL="285750" indent="-285750" algn="just">
              <a:buFont typeface="Arial"/>
              <a:buChar char="•"/>
            </a:pPr>
            <a:r>
              <a:rPr lang="en-US" sz="4000" b="1">
                <a:ea typeface="+mn-lt"/>
                <a:cs typeface="+mn-lt"/>
              </a:rPr>
              <a:t>Libraries Used</a:t>
            </a:r>
            <a:r>
              <a:rPr lang="en-US" sz="4000">
                <a:ea typeface="+mn-lt"/>
                <a:cs typeface="+mn-lt"/>
              </a:rPr>
              <a:t>: </a:t>
            </a:r>
            <a:r>
              <a:rPr lang="en-US" sz="4000" err="1">
                <a:ea typeface="+mn-lt"/>
                <a:cs typeface="+mn-lt"/>
              </a:rPr>
              <a:t>numpy</a:t>
            </a:r>
            <a:r>
              <a:rPr lang="en-US" sz="4000">
                <a:ea typeface="+mn-lt"/>
                <a:cs typeface="+mn-lt"/>
              </a:rPr>
              <a:t>, matplotlib, </a:t>
            </a:r>
            <a:r>
              <a:rPr lang="en-US" sz="4000" err="1">
                <a:ea typeface="+mn-lt"/>
                <a:cs typeface="+mn-lt"/>
              </a:rPr>
              <a:t>psutil</a:t>
            </a:r>
            <a:r>
              <a:rPr lang="en-US" sz="4000">
                <a:ea typeface="+mn-lt"/>
                <a:cs typeface="+mn-lt"/>
              </a:rPr>
              <a:t>, </a:t>
            </a:r>
            <a:r>
              <a:rPr lang="en-US" sz="4000" err="1">
                <a:ea typeface="+mn-lt"/>
                <a:cs typeface="+mn-lt"/>
              </a:rPr>
              <a:t>heapq</a:t>
            </a:r>
            <a:r>
              <a:rPr lang="en-US" sz="4000">
                <a:latin typeface="Calibri"/>
                <a:ea typeface="+mn-lt"/>
                <a:cs typeface="+mn-lt"/>
              </a:rPr>
              <a:t>, </a:t>
            </a:r>
            <a:r>
              <a:rPr lang="en-US" sz="4000" err="1">
                <a:latin typeface="Calibri"/>
                <a:ea typeface="+mn-lt"/>
                <a:cs typeface="+mn-lt"/>
              </a:rPr>
              <a:t>lzma</a:t>
            </a:r>
            <a:endParaRPr lang="en-US" sz="4000" err="1">
              <a:ea typeface="+mn-lt"/>
              <a:cs typeface="+mn-lt"/>
            </a:endParaRPr>
          </a:p>
          <a:p>
            <a:pPr algn="just"/>
            <a:endParaRPr lang="en-US" sz="4000">
              <a:ea typeface="+mn-lt"/>
              <a:cs typeface="+mn-lt"/>
            </a:endParaRPr>
          </a:p>
          <a:p>
            <a:pPr marL="285750" indent="-285750" algn="just">
              <a:buFont typeface="Arial"/>
              <a:buChar char="•"/>
            </a:pPr>
            <a:r>
              <a:rPr lang="en-US" sz="4000" b="1">
                <a:ea typeface="+mn-lt"/>
                <a:cs typeface="+mn-lt"/>
              </a:rPr>
              <a:t>Development Tools</a:t>
            </a:r>
            <a:r>
              <a:rPr lang="en-US" sz="4000">
                <a:ea typeface="+mn-lt"/>
                <a:cs typeface="+mn-lt"/>
              </a:rPr>
              <a:t>: Code developed and tested using a local Python environment, ensuring real-time data handling and visualization.</a:t>
            </a:r>
            <a:endParaRPr lang="en-US">
              <a:ea typeface="+mn-lt"/>
              <a:cs typeface="+mn-lt"/>
            </a:endParaRPr>
          </a:p>
          <a:p>
            <a:pPr algn="just"/>
            <a:endParaRPr lang="en-US" sz="4000" b="1">
              <a:cs typeface="Calibri"/>
            </a:endParaRPr>
          </a:p>
        </p:txBody>
      </p:sp>
    </p:spTree>
    <p:extLst>
      <p:ext uri="{BB962C8B-B14F-4D97-AF65-F5344CB8AC3E}">
        <p14:creationId xmlns:p14="http://schemas.microsoft.com/office/powerpoint/2010/main" val="4197257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6882" y="571500"/>
            <a:ext cx="9754235" cy="1090042"/>
          </a:xfrm>
          <a:prstGeom prst="rect">
            <a:avLst/>
          </a:prstGeom>
        </p:spPr>
        <p:txBody>
          <a:bodyPr vert="horz" wrap="square" lIns="0" tIns="12700" rIns="0" bIns="0" rtlCol="0" anchor="t">
            <a:spAutoFit/>
          </a:bodyPr>
          <a:lstStyle/>
          <a:p>
            <a:pPr marL="12700" algn="ctr">
              <a:spcBef>
                <a:spcPts val="100"/>
              </a:spcBef>
            </a:pPr>
            <a:r>
              <a:rPr lang="en-US" spc="150"/>
              <a:t>IMPLEMENTATION</a:t>
            </a:r>
          </a:p>
        </p:txBody>
      </p:sp>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9" y="1571179"/>
            <a:ext cx="15392400" cy="8710077"/>
          </a:xfrm>
          <a:prstGeom prst="rect">
            <a:avLst/>
          </a:prstGeom>
          <a:noFill/>
        </p:spPr>
        <p:txBody>
          <a:bodyPr wrap="square" lIns="91440" tIns="45720" rIns="91440" bIns="45720" anchor="t">
            <a:spAutoFit/>
          </a:bodyPr>
          <a:lstStyle/>
          <a:p>
            <a:pPr algn="just"/>
            <a:r>
              <a:rPr lang="en-US" sz="4000" b="1">
                <a:ea typeface="+mn-lt"/>
                <a:cs typeface="+mn-lt"/>
              </a:rPr>
              <a:t>Modifications and Optimizations Performed:</a:t>
            </a:r>
            <a:endParaRPr lang="en-US"/>
          </a:p>
          <a:p>
            <a:pPr algn="just"/>
            <a:endParaRPr lang="en-US" sz="4000" b="1">
              <a:ea typeface="+mn-lt"/>
              <a:cs typeface="+mn-lt"/>
            </a:endParaRPr>
          </a:p>
          <a:p>
            <a:pPr marL="285750" indent="-285750" algn="just">
              <a:buFont typeface="Arial"/>
              <a:buChar char="•"/>
            </a:pPr>
            <a:r>
              <a:rPr lang="en-US" sz="4000" b="1">
                <a:ea typeface="+mn-lt"/>
                <a:cs typeface="+mn-lt"/>
              </a:rPr>
              <a:t>Code Optimization</a:t>
            </a:r>
            <a:r>
              <a:rPr lang="en-US" sz="4000">
                <a:ea typeface="+mn-lt"/>
                <a:cs typeface="+mn-lt"/>
              </a:rPr>
              <a:t>: Refactored initial code to improve efficiency, reducing runtime and memory usage by optimizing data structures and loops.</a:t>
            </a:r>
            <a:endParaRPr lang="en-US">
              <a:ea typeface="+mn-lt"/>
              <a:cs typeface="+mn-lt"/>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Algorithm Tuning</a:t>
            </a:r>
            <a:r>
              <a:rPr lang="en-US" sz="4000">
                <a:ea typeface="+mn-lt"/>
                <a:cs typeface="+mn-lt"/>
              </a:rPr>
              <a:t>: Adjusted parameters and optimized the implementation of Huffman and LZW algorithms to better suit the nature of incoming data.</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Enhanced Data Handling</a:t>
            </a:r>
            <a:r>
              <a:rPr lang="en-US" sz="4000">
                <a:ea typeface="+mn-lt"/>
                <a:cs typeface="+mn-lt"/>
              </a:rPr>
              <a:t>: Improved the data reading function to handle irregular data inputs and ensure robust data processing under varying conditions.</a:t>
            </a:r>
            <a:endParaRPr lang="en-US">
              <a:ea typeface="+mn-lt"/>
              <a:cs typeface="+mn-lt"/>
            </a:endParaRPr>
          </a:p>
          <a:p>
            <a:pPr algn="just"/>
            <a:endParaRPr lang="en-US" sz="4000" b="1">
              <a:cs typeface="Calibri"/>
            </a:endParaRPr>
          </a:p>
        </p:txBody>
      </p:sp>
    </p:spTree>
    <p:extLst>
      <p:ext uri="{BB962C8B-B14F-4D97-AF65-F5344CB8AC3E}">
        <p14:creationId xmlns:p14="http://schemas.microsoft.com/office/powerpoint/2010/main" val="129896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9" y="1012667"/>
            <a:ext cx="15392400" cy="8094524"/>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Run-Length Encoding (RLE):</a:t>
            </a:r>
          </a:p>
          <a:p>
            <a:pPr algn="just"/>
            <a:endParaRPr lang="en-US" sz="4000" b="1">
              <a:ea typeface="+mn-lt"/>
              <a:cs typeface="+mn-lt"/>
            </a:endParaRPr>
          </a:p>
          <a:p>
            <a:pPr marL="285750" indent="-285750" algn="just">
              <a:buFont typeface="Arial"/>
              <a:buChar char="•"/>
            </a:pPr>
            <a:r>
              <a:rPr lang="en-US" sz="4000" b="1">
                <a:ea typeface="+mn-lt"/>
                <a:cs typeface="+mn-lt"/>
              </a:rPr>
              <a:t>Basic Concept</a:t>
            </a:r>
            <a:r>
              <a:rPr lang="en-US" sz="4000">
                <a:ea typeface="+mn-lt"/>
                <a:cs typeface="+mn-lt"/>
              </a:rPr>
              <a:t>: RLE compresses data by reducing sequences of repeating elements into a single data value and count.</a:t>
            </a:r>
            <a:endParaRPr lang="en-US">
              <a:ea typeface="+mn-lt"/>
              <a:cs typeface="+mn-lt"/>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Efficiency for Specific Data</a:t>
            </a:r>
            <a:r>
              <a:rPr lang="en-US" sz="4000">
                <a:ea typeface="+mn-lt"/>
                <a:cs typeface="+mn-lt"/>
              </a:rPr>
              <a:t>: Highly efficient for data with large blocks of repeating elements, such as graphic images in certain formats or simple text files.</a:t>
            </a:r>
            <a:endParaRPr lang="en-US">
              <a:ea typeface="+mn-lt"/>
              <a:cs typeface="+mn-lt"/>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Implementation Simplicity</a:t>
            </a:r>
            <a:r>
              <a:rPr lang="en-US" sz="4000">
                <a:ea typeface="+mn-lt"/>
                <a:cs typeface="+mn-lt"/>
              </a:rPr>
              <a:t>: One of the simplest forms of data compression in terms of implementation.</a:t>
            </a:r>
            <a:endParaRPr lang="en-US">
              <a:ea typeface="+mn-lt"/>
              <a:cs typeface="+mn-lt"/>
            </a:endParaRPr>
          </a:p>
          <a:p>
            <a:pPr marL="285750" indent="-285750" algn="just">
              <a:buFont typeface="Arial"/>
              <a:buChar char="•"/>
            </a:pPr>
            <a:endParaRPr lang="en-US" sz="4000">
              <a:ea typeface="+mn-lt"/>
              <a:cs typeface="+mn-lt"/>
            </a:endParaRPr>
          </a:p>
          <a:p>
            <a:pPr algn="just"/>
            <a:endParaRPr lang="en-US" sz="4000" b="1">
              <a:ea typeface="+mn-lt"/>
              <a:cs typeface="+mn-lt"/>
            </a:endParaRPr>
          </a:p>
        </p:txBody>
      </p:sp>
    </p:spTree>
    <p:extLst>
      <p:ext uri="{BB962C8B-B14F-4D97-AF65-F5344CB8AC3E}">
        <p14:creationId xmlns:p14="http://schemas.microsoft.com/office/powerpoint/2010/main" val="423153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9" y="1428303"/>
            <a:ext cx="15392400" cy="6863417"/>
          </a:xfrm>
          <a:prstGeom prst="rect">
            <a:avLst/>
          </a:prstGeom>
          <a:noFill/>
        </p:spPr>
        <p:txBody>
          <a:bodyPr wrap="square" lIns="91440" tIns="45720" rIns="91440" bIns="45720" anchor="t">
            <a:spAutoFit/>
          </a:bodyPr>
          <a:lstStyle/>
          <a:p>
            <a:pPr marL="285750" indent="-285750" algn="just">
              <a:buFont typeface="Arial,Sans-Serif"/>
              <a:buChar char="•"/>
            </a:pPr>
            <a:r>
              <a:rPr lang="en-US" sz="4000" b="1">
                <a:solidFill>
                  <a:srgbClr val="000000"/>
                </a:solidFill>
                <a:ea typeface="+mn-lt"/>
                <a:cs typeface="+mn-lt"/>
              </a:rPr>
              <a:t>Compression</a:t>
            </a:r>
            <a:r>
              <a:rPr lang="en-US" sz="4000" b="1">
                <a:ea typeface="+mn-lt"/>
                <a:cs typeface="+mn-lt"/>
              </a:rPr>
              <a:t> Speed</a:t>
            </a:r>
            <a:r>
              <a:rPr lang="en-US" sz="4000">
                <a:ea typeface="+mn-lt"/>
                <a:cs typeface="+mn-lt"/>
              </a:rPr>
              <a:t>: Due to its straightforward nature, it operates very quickly, making it suitable for real-time applications.</a:t>
            </a:r>
          </a:p>
          <a:p>
            <a:pPr marL="285750" indent="-285750" algn="just">
              <a:buFont typeface="Arial,Sans-Serif"/>
              <a:buChar char="•"/>
            </a:pPr>
            <a:endParaRPr lang="en-US" sz="4000">
              <a:ea typeface="+mn-lt"/>
              <a:cs typeface="+mn-lt"/>
            </a:endParaRPr>
          </a:p>
          <a:p>
            <a:pPr marL="285750" indent="-285750" algn="just">
              <a:buFont typeface="Arial,Sans-Serif"/>
              <a:buChar char="•"/>
            </a:pPr>
            <a:r>
              <a:rPr lang="en-US" sz="4000" b="1">
                <a:ea typeface="+mn-lt"/>
                <a:cs typeface="+mn-lt"/>
              </a:rPr>
              <a:t>Limitations</a:t>
            </a:r>
            <a:r>
              <a:rPr lang="en-US" sz="4000">
                <a:ea typeface="+mn-lt"/>
                <a:cs typeface="+mn-lt"/>
              </a:rPr>
              <a:t>: Not effective for data with high variability or few repeated elements, as it can actually increase file size in such cases.</a:t>
            </a:r>
          </a:p>
          <a:p>
            <a:pPr marL="285750" indent="-285750" algn="just">
              <a:buFont typeface="Arial,Sans-Serif"/>
              <a:buChar char="•"/>
            </a:pPr>
            <a:endParaRPr lang="en-US" sz="4000" b="1">
              <a:ea typeface="Calibri"/>
              <a:cs typeface="Calibri"/>
            </a:endParaRPr>
          </a:p>
          <a:p>
            <a:pPr>
              <a:buFont typeface="Arial"/>
              <a:buChar char="•"/>
            </a:pPr>
            <a:r>
              <a:rPr lang="en-US" sz="4000" b="1">
                <a:ea typeface="+mn-lt"/>
                <a:cs typeface="+mn-lt"/>
              </a:rPr>
              <a:t>Time Complexity: </a:t>
            </a:r>
          </a:p>
          <a:p>
            <a:r>
              <a:rPr lang="en-US" sz="4000" b="1">
                <a:ea typeface="+mn-lt"/>
                <a:cs typeface="+mn-lt"/>
              </a:rPr>
              <a:t>Best Case</a:t>
            </a:r>
            <a:r>
              <a:rPr lang="en-US" sz="4000">
                <a:ea typeface="+mn-lt"/>
                <a:cs typeface="+mn-lt"/>
              </a:rPr>
              <a:t>: O(n), where n is the size of the input data.</a:t>
            </a:r>
            <a:endParaRPr lang="en-US">
              <a:ea typeface="Calibri"/>
              <a:cs typeface="Calibri"/>
            </a:endParaRPr>
          </a:p>
          <a:p>
            <a:r>
              <a:rPr lang="en-US" sz="4000" b="1">
                <a:ea typeface="+mn-lt"/>
                <a:cs typeface="+mn-lt"/>
              </a:rPr>
              <a:t>Worst Case</a:t>
            </a:r>
            <a:r>
              <a:rPr lang="en-US" sz="4000">
                <a:ea typeface="+mn-lt"/>
                <a:cs typeface="+mn-lt"/>
              </a:rPr>
              <a:t>: O(n).</a:t>
            </a:r>
            <a:endParaRPr lang="en-US">
              <a:ea typeface="Calibri"/>
              <a:cs typeface="Calibri"/>
            </a:endParaRPr>
          </a:p>
          <a:p>
            <a:r>
              <a:rPr lang="en-US" sz="4000" b="1">
                <a:ea typeface="+mn-lt"/>
                <a:cs typeface="+mn-lt"/>
              </a:rPr>
              <a:t>Average Case</a:t>
            </a:r>
            <a:r>
              <a:rPr lang="en-US" sz="4000">
                <a:ea typeface="+mn-lt"/>
                <a:cs typeface="+mn-lt"/>
              </a:rPr>
              <a:t>: O(n).</a:t>
            </a:r>
            <a:endParaRPr lang="en-US">
              <a:ea typeface="Calibri"/>
              <a:cs typeface="Calibri"/>
            </a:endParaRPr>
          </a:p>
          <a:p>
            <a:pPr marL="285750" indent="-285750" algn="just">
              <a:buFont typeface="Arial,Sans-Serif"/>
              <a:buChar char="•"/>
            </a:pPr>
            <a:endParaRPr lang="en-US" sz="4000" b="1">
              <a:solidFill>
                <a:srgbClr val="000000"/>
              </a:solidFill>
              <a:ea typeface="+mn-lt"/>
              <a:cs typeface="+mn-lt"/>
            </a:endParaRPr>
          </a:p>
        </p:txBody>
      </p:sp>
    </p:spTree>
    <p:extLst>
      <p:ext uri="{BB962C8B-B14F-4D97-AF65-F5344CB8AC3E}">
        <p14:creationId xmlns:p14="http://schemas.microsoft.com/office/powerpoint/2010/main" val="121633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291935" y="908758"/>
            <a:ext cx="15392400" cy="8094524"/>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LZW (Lempel-Ziv-Welch):</a:t>
            </a:r>
          </a:p>
          <a:p>
            <a:pPr algn="just"/>
            <a:endParaRPr lang="en-US" sz="4000" b="1">
              <a:solidFill>
                <a:srgbClr val="000000"/>
              </a:solidFill>
              <a:ea typeface="+mn-lt"/>
              <a:cs typeface="+mn-lt"/>
            </a:endParaRPr>
          </a:p>
          <a:p>
            <a:pPr marL="285750" indent="-285750" algn="just">
              <a:buFont typeface="Arial"/>
              <a:buChar char="•"/>
            </a:pPr>
            <a:r>
              <a:rPr lang="en-US" sz="4000" b="1">
                <a:solidFill>
                  <a:srgbClr val="000000"/>
                </a:solidFill>
                <a:ea typeface="+mn-lt"/>
                <a:cs typeface="+mn-lt"/>
              </a:rPr>
              <a:t>Dictionary-Based</a:t>
            </a:r>
            <a:r>
              <a:rPr lang="en-US" sz="4000">
                <a:solidFill>
                  <a:srgbClr val="000000"/>
                </a:solidFill>
                <a:ea typeface="+mn-lt"/>
                <a:cs typeface="+mn-lt"/>
              </a:rPr>
              <a:t>: LZW works by building a dictionary of input sequences during the encoding process, incrementally adding new entries as it encounters new sequences.</a:t>
            </a:r>
            <a:endParaRPr lang="en-US">
              <a:ea typeface="+mn-lt"/>
              <a:cs typeface="+mn-lt"/>
            </a:endParaRPr>
          </a:p>
          <a:p>
            <a:pPr marL="285750" indent="-285750" algn="just">
              <a:buFont typeface="Arial"/>
              <a:buChar char="•"/>
            </a:pPr>
            <a:endParaRPr lang="en-US" sz="4000">
              <a:solidFill>
                <a:srgbClr val="000000"/>
              </a:solidFill>
              <a:ea typeface="+mn-lt"/>
              <a:cs typeface="+mn-lt"/>
            </a:endParaRPr>
          </a:p>
          <a:p>
            <a:pPr marL="285750" indent="-285750" algn="just">
              <a:buFont typeface="Arial"/>
              <a:buChar char="•"/>
            </a:pPr>
            <a:r>
              <a:rPr lang="en-US" sz="4000" b="1">
                <a:solidFill>
                  <a:srgbClr val="000000"/>
                </a:solidFill>
                <a:ea typeface="+mn-lt"/>
                <a:cs typeface="+mn-lt"/>
              </a:rPr>
              <a:t>Self-Learning</a:t>
            </a:r>
            <a:r>
              <a:rPr lang="en-US" sz="4000">
                <a:solidFill>
                  <a:srgbClr val="000000"/>
                </a:solidFill>
                <a:ea typeface="+mn-lt"/>
                <a:cs typeface="+mn-lt"/>
              </a:rPr>
              <a:t>: As the algorithm processes data, it automatically adds new sequences to its dictionary, making it more efficient as it progresses through the data.</a:t>
            </a:r>
            <a:endParaRPr lang="en-US">
              <a:ea typeface="+mn-lt"/>
              <a:cs typeface="+mn-lt"/>
            </a:endParaRPr>
          </a:p>
          <a:p>
            <a:pPr marL="285750" indent="-285750" algn="just">
              <a:buFont typeface="Arial"/>
              <a:buChar char="•"/>
            </a:pPr>
            <a:endParaRPr lang="en-US" sz="4000">
              <a:solidFill>
                <a:srgbClr val="000000"/>
              </a:solidFill>
              <a:ea typeface="+mn-lt"/>
              <a:cs typeface="+mn-lt"/>
            </a:endParaRPr>
          </a:p>
          <a:p>
            <a:pPr marL="285750" indent="-285750" algn="just">
              <a:buFont typeface="Arial"/>
              <a:buChar char="•"/>
            </a:pPr>
            <a:r>
              <a:rPr lang="en-US" sz="4000" b="1">
                <a:solidFill>
                  <a:srgbClr val="000000"/>
                </a:solidFill>
                <a:ea typeface="+mn-lt"/>
                <a:cs typeface="+mn-lt"/>
              </a:rPr>
              <a:t>Wide Applications</a:t>
            </a:r>
            <a:r>
              <a:rPr lang="en-US" sz="4000">
                <a:solidFill>
                  <a:srgbClr val="000000"/>
                </a:solidFill>
                <a:ea typeface="+mn-lt"/>
                <a:cs typeface="+mn-lt"/>
              </a:rPr>
              <a:t>: Commonly used in file compression formats like GIF and TIFF, as well as in the UNIX compress utility.</a:t>
            </a:r>
            <a:endParaRPr lang="en-US">
              <a:ea typeface="+mn-lt"/>
              <a:cs typeface="+mn-lt"/>
            </a:endParaRPr>
          </a:p>
          <a:p>
            <a:pPr algn="just"/>
            <a:endParaRPr lang="en-US" sz="4000" b="1">
              <a:solidFill>
                <a:srgbClr val="000000"/>
              </a:solidFill>
              <a:ea typeface="+mn-lt"/>
              <a:cs typeface="+mn-lt"/>
            </a:endParaRPr>
          </a:p>
        </p:txBody>
      </p:sp>
    </p:spTree>
    <p:extLst>
      <p:ext uri="{BB962C8B-B14F-4D97-AF65-F5344CB8AC3E}">
        <p14:creationId xmlns:p14="http://schemas.microsoft.com/office/powerpoint/2010/main" val="241777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447799" y="843815"/>
            <a:ext cx="15392400" cy="9941183"/>
          </a:xfrm>
          <a:prstGeom prst="rect">
            <a:avLst/>
          </a:prstGeom>
          <a:noFill/>
        </p:spPr>
        <p:txBody>
          <a:bodyPr wrap="square" lIns="91440" tIns="45720" rIns="91440" bIns="45720" anchor="t">
            <a:spAutoFit/>
          </a:bodyPr>
          <a:lstStyle/>
          <a:p>
            <a:pPr marL="285750" indent="-285750" algn="just">
              <a:buFont typeface="Arial"/>
              <a:buChar char="•"/>
            </a:pPr>
            <a:r>
              <a:rPr lang="en-US" sz="4000" b="1">
                <a:solidFill>
                  <a:srgbClr val="000000"/>
                </a:solidFill>
                <a:ea typeface="+mn-lt"/>
                <a:cs typeface="+mn-lt"/>
              </a:rPr>
              <a:t>Efficiency</a:t>
            </a:r>
            <a:r>
              <a:rPr lang="en-US" sz="4000">
                <a:solidFill>
                  <a:srgbClr val="000000"/>
                </a:solidFill>
                <a:ea typeface="+mn-lt"/>
                <a:cs typeface="+mn-lt"/>
              </a:rPr>
              <a:t>: Typically more efficient than simpler methods like Run-Length Encoding (RLE), especially for files with a wide variety of data patterns.</a:t>
            </a:r>
            <a:endParaRPr lang="en-US">
              <a:ea typeface="+mn-lt"/>
              <a:cs typeface="+mn-lt"/>
            </a:endParaRPr>
          </a:p>
          <a:p>
            <a:pPr algn="just"/>
            <a:endParaRPr lang="en-US" sz="4000" b="1">
              <a:solidFill>
                <a:srgbClr val="000000"/>
              </a:solidFill>
              <a:ea typeface="+mn-lt"/>
              <a:cs typeface="+mn-lt"/>
            </a:endParaRPr>
          </a:p>
          <a:p>
            <a:pPr marL="285750" indent="-285750" algn="just">
              <a:buFont typeface="Arial"/>
              <a:buChar char="•"/>
            </a:pPr>
            <a:r>
              <a:rPr lang="en-US" sz="4000" b="1">
                <a:solidFill>
                  <a:srgbClr val="000000"/>
                </a:solidFill>
                <a:ea typeface="+mn-lt"/>
                <a:cs typeface="+mn-lt"/>
              </a:rPr>
              <a:t>Handling of Common Substrings</a:t>
            </a:r>
            <a:r>
              <a:rPr lang="en-US" sz="4000">
                <a:solidFill>
                  <a:srgbClr val="000000"/>
                </a:solidFill>
                <a:ea typeface="+mn-lt"/>
                <a:cs typeface="+mn-lt"/>
              </a:rPr>
              <a:t>: LZW is especially proficient at compressing data with frequent and recurrent substrings due to its dynamic dictionary construction, which continuously adds longer sequences as it encounters them. This ability makes it uniquely effective for datasets with complex but repetitive patterns.</a:t>
            </a:r>
            <a:endParaRPr lang="en-US">
              <a:ea typeface="+mn-lt"/>
              <a:cs typeface="+mn-lt"/>
            </a:endParaRPr>
          </a:p>
          <a:p>
            <a:pPr marL="285750" indent="-285750" algn="just">
              <a:buFont typeface="Arial"/>
              <a:buChar char="•"/>
            </a:pPr>
            <a:endParaRPr lang="en-US" sz="4000">
              <a:solidFill>
                <a:srgbClr val="000000"/>
              </a:solidFill>
              <a:ea typeface="+mn-lt"/>
              <a:cs typeface="+mn-lt"/>
            </a:endParaRPr>
          </a:p>
          <a:p>
            <a:pPr>
              <a:buFont typeface="Arial"/>
              <a:buChar char="•"/>
            </a:pPr>
            <a:r>
              <a:rPr lang="en-US" sz="4000" b="1">
                <a:solidFill>
                  <a:srgbClr val="000000"/>
                </a:solidFill>
                <a:ea typeface="+mn-lt"/>
                <a:cs typeface="+mn-lt"/>
              </a:rPr>
              <a:t>Time Complexity:</a:t>
            </a:r>
          </a:p>
          <a:p>
            <a:r>
              <a:rPr lang="en-US" sz="4000" b="1">
                <a:solidFill>
                  <a:srgbClr val="000000"/>
                </a:solidFill>
                <a:ea typeface="+mn-lt"/>
                <a:cs typeface="+mn-lt"/>
              </a:rPr>
              <a:t>Best Case</a:t>
            </a:r>
            <a:r>
              <a:rPr lang="en-US" sz="4000">
                <a:solidFill>
                  <a:srgbClr val="000000"/>
                </a:solidFill>
                <a:ea typeface="+mn-lt"/>
                <a:cs typeface="+mn-lt"/>
              </a:rPr>
              <a:t>: O(n), where n is the size of the input data.</a:t>
            </a:r>
            <a:endParaRPr lang="en-US">
              <a:ea typeface="Calibri"/>
              <a:cs typeface="Calibri"/>
            </a:endParaRPr>
          </a:p>
          <a:p>
            <a:r>
              <a:rPr lang="en-US" sz="4000" b="1">
                <a:solidFill>
                  <a:srgbClr val="000000"/>
                </a:solidFill>
                <a:ea typeface="+mn-lt"/>
                <a:cs typeface="+mn-lt"/>
              </a:rPr>
              <a:t>Worst Case</a:t>
            </a:r>
            <a:r>
              <a:rPr lang="en-US" sz="4000">
                <a:solidFill>
                  <a:srgbClr val="000000"/>
                </a:solidFill>
                <a:ea typeface="+mn-lt"/>
                <a:cs typeface="+mn-lt"/>
              </a:rPr>
              <a:t>: O(n^2), particularly for data with minimal repetition.</a:t>
            </a:r>
            <a:endParaRPr lang="en-US">
              <a:ea typeface="Calibri"/>
              <a:cs typeface="Calibri"/>
            </a:endParaRPr>
          </a:p>
          <a:p>
            <a:r>
              <a:rPr lang="en-US" sz="4000" b="1">
                <a:solidFill>
                  <a:srgbClr val="000000"/>
                </a:solidFill>
                <a:ea typeface="+mn-lt"/>
                <a:cs typeface="+mn-lt"/>
              </a:rPr>
              <a:t>Average Case</a:t>
            </a:r>
            <a:r>
              <a:rPr lang="en-US" sz="4000">
                <a:solidFill>
                  <a:srgbClr val="000000"/>
                </a:solidFill>
                <a:ea typeface="+mn-lt"/>
                <a:cs typeface="+mn-lt"/>
              </a:rPr>
              <a:t>: O(n).</a:t>
            </a:r>
            <a:endParaRPr lang="en-US">
              <a:ea typeface="Calibri"/>
              <a:cs typeface="Calibri"/>
            </a:endParaRPr>
          </a:p>
          <a:p>
            <a:pPr marL="285750" indent="-285750" algn="just">
              <a:buFont typeface="Arial"/>
              <a:buChar char="•"/>
            </a:pPr>
            <a:endParaRPr lang="en-US" sz="4000" b="1">
              <a:solidFill>
                <a:srgbClr val="000000"/>
              </a:solidFill>
              <a:ea typeface="+mn-lt"/>
              <a:cs typeface="+mn-lt"/>
            </a:endParaRPr>
          </a:p>
          <a:p>
            <a:pPr algn="just"/>
            <a:endParaRPr lang="en-US" sz="4000" b="1">
              <a:solidFill>
                <a:srgbClr val="000000"/>
              </a:solidFill>
              <a:ea typeface="+mn-lt"/>
              <a:cs typeface="+mn-lt"/>
            </a:endParaRPr>
          </a:p>
        </p:txBody>
      </p:sp>
    </p:spTree>
    <p:extLst>
      <p:ext uri="{BB962C8B-B14F-4D97-AF65-F5344CB8AC3E}">
        <p14:creationId xmlns:p14="http://schemas.microsoft.com/office/powerpoint/2010/main" val="26525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7381073" y="965231"/>
            <a:ext cx="3526154" cy="1092200"/>
          </a:xfrm>
          <a:prstGeom prst="rect">
            <a:avLst/>
          </a:prstGeom>
        </p:spPr>
        <p:txBody>
          <a:bodyPr vert="horz" wrap="square" lIns="0" tIns="12700" rIns="0" bIns="0" rtlCol="0">
            <a:spAutoFit/>
          </a:bodyPr>
          <a:lstStyle/>
          <a:p>
            <a:pPr marL="12700">
              <a:lnSpc>
                <a:spcPct val="100000"/>
              </a:lnSpc>
              <a:spcBef>
                <a:spcPts val="100"/>
              </a:spcBef>
            </a:pPr>
            <a:r>
              <a:rPr spc="335"/>
              <a:t>A</a:t>
            </a:r>
            <a:r>
              <a:rPr spc="90"/>
              <a:t>G</a:t>
            </a:r>
            <a:r>
              <a:rPr spc="245"/>
              <a:t>E</a:t>
            </a:r>
            <a:r>
              <a:rPr spc="375"/>
              <a:t>N</a:t>
            </a:r>
            <a:r>
              <a:rPr spc="725"/>
              <a:t>D</a:t>
            </a:r>
            <a:r>
              <a:rPr spc="270"/>
              <a:t>A</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2860"/>
              </a:lnSpc>
            </a:pPr>
            <a:r>
              <a:rPr spc="-50"/>
              <a:t>1</a:t>
            </a:r>
          </a:p>
        </p:txBody>
      </p:sp>
      <p:sp>
        <p:nvSpPr>
          <p:cNvPr id="11" name="TextBox 10">
            <a:extLst>
              <a:ext uri="{FF2B5EF4-FFF2-40B4-BE49-F238E27FC236}">
                <a16:creationId xmlns:a16="http://schemas.microsoft.com/office/drawing/2014/main" id="{34E26B96-D9AE-F4CD-63A6-A1EE1F404186}"/>
              </a:ext>
            </a:extLst>
          </p:cNvPr>
          <p:cNvSpPr txBox="1"/>
          <p:nvPr/>
        </p:nvSpPr>
        <p:spPr>
          <a:xfrm>
            <a:off x="881546" y="2424138"/>
            <a:ext cx="16997082" cy="77559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just">
              <a:buFont typeface="Arial"/>
              <a:buChar char="•"/>
            </a:pPr>
            <a:r>
              <a:rPr lang="en-US" sz="4200" b="1">
                <a:cs typeface="Segoe UI"/>
              </a:rPr>
              <a:t>Abstract</a:t>
            </a:r>
          </a:p>
          <a:p>
            <a:pPr marL="571500" indent="-571500" algn="just">
              <a:buFont typeface="Arial"/>
              <a:buChar char="•"/>
            </a:pPr>
            <a:r>
              <a:rPr lang="en-US" sz="4200" b="1">
                <a:cs typeface="Segoe UI"/>
              </a:rPr>
              <a:t>Introduction</a:t>
            </a:r>
          </a:p>
          <a:p>
            <a:pPr marL="571500" indent="-571500" algn="just">
              <a:buFont typeface="Arial"/>
              <a:buChar char="•"/>
            </a:pPr>
            <a:r>
              <a:rPr lang="en-US" sz="4200" b="1">
                <a:cs typeface="Segoe UI"/>
              </a:rPr>
              <a:t>Literature Survey</a:t>
            </a:r>
          </a:p>
          <a:p>
            <a:pPr marL="571500" indent="-571500" algn="just">
              <a:buFont typeface="Arial"/>
              <a:buChar char="•"/>
            </a:pPr>
            <a:r>
              <a:rPr lang="en-US" sz="4200" b="1">
                <a:cs typeface="Segoe UI"/>
              </a:rPr>
              <a:t>Methodology</a:t>
            </a:r>
          </a:p>
          <a:p>
            <a:pPr marL="571500" indent="-571500" algn="just">
              <a:buFont typeface="Arial"/>
              <a:buChar char="•"/>
            </a:pPr>
            <a:r>
              <a:rPr lang="en-US" sz="4200" b="1">
                <a:cs typeface="Segoe UI"/>
              </a:rPr>
              <a:t>Implementation</a:t>
            </a:r>
          </a:p>
          <a:p>
            <a:pPr marL="571500" indent="-571500" algn="just">
              <a:buFont typeface="Arial"/>
              <a:buChar char="•"/>
            </a:pPr>
            <a:r>
              <a:rPr lang="en-US" sz="4200" b="1">
                <a:cs typeface="Segoe UI"/>
              </a:rPr>
              <a:t>Results and Observations</a:t>
            </a:r>
          </a:p>
          <a:p>
            <a:pPr marL="571500" indent="-571500" algn="just">
              <a:buFont typeface="Arial"/>
              <a:buChar char="•"/>
            </a:pPr>
            <a:r>
              <a:rPr lang="en-US" sz="4200" b="1">
                <a:cs typeface="Segoe UI"/>
              </a:rPr>
              <a:t>Future Scope</a:t>
            </a:r>
          </a:p>
          <a:p>
            <a:pPr marL="571500" indent="-571500" algn="just">
              <a:buFont typeface="Arial"/>
              <a:buChar char="•"/>
            </a:pPr>
            <a:r>
              <a:rPr lang="en-US" sz="4200" b="1">
                <a:cs typeface="Segoe UI"/>
              </a:rPr>
              <a:t>Conclusion</a:t>
            </a:r>
          </a:p>
          <a:p>
            <a:pPr marL="571500" indent="-571500" algn="just">
              <a:buFont typeface="Arial"/>
              <a:buChar char="•"/>
            </a:pPr>
            <a:endParaRPr lang="en-US" sz="4200" b="1">
              <a:cs typeface="Segoe UI"/>
            </a:endParaRPr>
          </a:p>
          <a:p>
            <a:pPr marL="285750" indent="-285750" algn="just">
              <a:buFont typeface="Arial"/>
              <a:buChar char="•"/>
            </a:pPr>
            <a:endParaRPr lang="en-US" sz="4000">
              <a:cs typeface="Arial"/>
            </a:endParaRPr>
          </a:p>
          <a:p>
            <a:pPr algn="just"/>
            <a:r>
              <a:rPr lang="en-US" sz="4000">
                <a:cs typeface="Segoe UI"/>
              </a:rPr>
              <a:t>​</a:t>
            </a:r>
          </a:p>
          <a:p>
            <a:pPr algn="just"/>
            <a:r>
              <a:rPr lang="en-US" sz="4000">
                <a:cs typeface="Segoe UI"/>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136071" y="960713"/>
            <a:ext cx="15392400" cy="9325630"/>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ZLIB(using Deflate algorithm):</a:t>
            </a:r>
          </a:p>
          <a:p>
            <a:pPr algn="just"/>
            <a:endParaRPr lang="en-US" sz="4000" b="1">
              <a:ea typeface="+mn-lt"/>
              <a:cs typeface="+mn-lt"/>
            </a:endParaRPr>
          </a:p>
          <a:p>
            <a:pPr marL="285750" indent="-285750" algn="just">
              <a:buFont typeface="Arial"/>
              <a:buChar char="•"/>
            </a:pPr>
            <a:r>
              <a:rPr lang="en-US" sz="4000" b="1">
                <a:ea typeface="+mn-lt"/>
                <a:cs typeface="+mn-lt"/>
              </a:rPr>
              <a:t>Combination of Techniques</a:t>
            </a:r>
            <a:r>
              <a:rPr lang="en-US" sz="4000">
                <a:ea typeface="+mn-lt"/>
                <a:cs typeface="+mn-lt"/>
              </a:rPr>
              <a:t>: Deflate combines the LZ77 algorithm with Huffman coding, optimizing both dictionary-based replacements and bit-level encoding.</a:t>
            </a:r>
            <a:endParaRPr lang="en-US">
              <a:ea typeface="+mn-lt"/>
              <a:cs typeface="+mn-lt"/>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Configurable Compression</a:t>
            </a:r>
            <a:r>
              <a:rPr lang="en-US" sz="4000">
                <a:ea typeface="+mn-lt"/>
                <a:cs typeface="+mn-lt"/>
              </a:rPr>
              <a:t>: ZLIB allows users to choose between different compression levels, balancing speed and compression efficiency to suit various needs.</a:t>
            </a:r>
            <a:endParaRPr lang="en-US">
              <a:ea typeface="+mn-lt"/>
              <a:cs typeface="+mn-lt"/>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Wide Usage</a:t>
            </a:r>
            <a:r>
              <a:rPr lang="en-US" sz="4000">
                <a:ea typeface="+mn-lt"/>
                <a:cs typeface="+mn-lt"/>
              </a:rPr>
              <a:t>: ZLIB is extensively used in software applications for its robustness and effectiveness, including within PNG image format and HTTP compression (</a:t>
            </a:r>
            <a:r>
              <a:rPr lang="en-US" sz="4000" err="1">
                <a:ea typeface="+mn-lt"/>
                <a:cs typeface="+mn-lt"/>
              </a:rPr>
              <a:t>gzip</a:t>
            </a:r>
            <a:r>
              <a:rPr lang="en-US" sz="4000">
                <a:ea typeface="+mn-lt"/>
                <a:cs typeface="+mn-lt"/>
              </a:rPr>
              <a:t>).</a:t>
            </a:r>
            <a:endParaRPr lang="en-US">
              <a:ea typeface="+mn-lt"/>
              <a:cs typeface="+mn-lt"/>
            </a:endParaRPr>
          </a:p>
          <a:p>
            <a:pPr marL="285750" indent="-285750" algn="just">
              <a:buFont typeface="Arial"/>
              <a:buChar char="•"/>
            </a:pPr>
            <a:endParaRPr lang="en-US" sz="4000">
              <a:ea typeface="+mn-lt"/>
              <a:cs typeface="+mn-lt"/>
            </a:endParaRPr>
          </a:p>
          <a:p>
            <a:pPr algn="just"/>
            <a:endParaRPr lang="en-US" sz="4000" b="1">
              <a:ea typeface="+mn-lt"/>
              <a:cs typeface="+mn-lt"/>
            </a:endParaRPr>
          </a:p>
        </p:txBody>
      </p:sp>
    </p:spTree>
    <p:extLst>
      <p:ext uri="{BB962C8B-B14F-4D97-AF65-F5344CB8AC3E}">
        <p14:creationId xmlns:p14="http://schemas.microsoft.com/office/powerpoint/2010/main" val="27913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136071" y="1311406"/>
            <a:ext cx="15392400" cy="8094524"/>
          </a:xfrm>
          <a:prstGeom prst="rect">
            <a:avLst/>
          </a:prstGeom>
          <a:noFill/>
        </p:spPr>
        <p:txBody>
          <a:bodyPr wrap="square" lIns="91440" tIns="45720" rIns="91440" bIns="45720" anchor="t">
            <a:spAutoFit/>
          </a:bodyPr>
          <a:lstStyle/>
          <a:p>
            <a:pPr marL="285750" indent="-285750" algn="just">
              <a:buFont typeface="Arial"/>
              <a:buChar char="•"/>
            </a:pPr>
            <a:r>
              <a:rPr lang="en-US" sz="4000" b="1">
                <a:solidFill>
                  <a:srgbClr val="000000"/>
                </a:solidFill>
                <a:ea typeface="+mn-lt"/>
                <a:cs typeface="+mn-lt"/>
              </a:rPr>
              <a:t>Stream</a:t>
            </a:r>
            <a:r>
              <a:rPr lang="en-US" sz="4000" b="1">
                <a:ea typeface="+mn-lt"/>
                <a:cs typeface="+mn-lt"/>
              </a:rPr>
              <a:t> Compression</a:t>
            </a:r>
            <a:r>
              <a:rPr lang="en-US" sz="4000">
                <a:solidFill>
                  <a:srgbClr val="000000"/>
                </a:solidFill>
                <a:ea typeface="+mn-lt"/>
                <a:cs typeface="+mn-lt"/>
              </a:rPr>
              <a:t>: Suitable for use in streaming data applications due to its ability to compress a continuous data stream.</a:t>
            </a:r>
            <a:endParaRPr lang="en-US">
              <a:ea typeface="+mn-lt"/>
              <a:cs typeface="+mn-lt"/>
            </a:endParaRPr>
          </a:p>
          <a:p>
            <a:pPr algn="just"/>
            <a:endParaRPr lang="en-US" sz="4000">
              <a:ea typeface="+mn-lt"/>
              <a:cs typeface="+mn-lt"/>
            </a:endParaRPr>
          </a:p>
          <a:p>
            <a:pPr marL="285750" indent="-285750" algn="just">
              <a:buFont typeface="Arial"/>
              <a:buChar char="•"/>
            </a:pPr>
            <a:r>
              <a:rPr lang="en-US" sz="4000" b="1">
                <a:ea typeface="+mn-lt"/>
                <a:cs typeface="+mn-lt"/>
              </a:rPr>
              <a:t>Error Checking</a:t>
            </a:r>
            <a:r>
              <a:rPr lang="en-US" sz="4000">
                <a:solidFill>
                  <a:srgbClr val="000000"/>
                </a:solidFill>
                <a:ea typeface="+mn-lt"/>
                <a:cs typeface="+mn-lt"/>
              </a:rPr>
              <a:t>: Provides built-in error detection using the Adler-32 checksum method to ensure data integrity after compression and decompression.</a:t>
            </a:r>
            <a:endParaRPr lang="en-US">
              <a:ea typeface="+mn-lt"/>
              <a:cs typeface="+mn-lt"/>
            </a:endParaRPr>
          </a:p>
          <a:p>
            <a:pPr marL="285750" indent="-285750" algn="just">
              <a:buFont typeface="Arial"/>
              <a:buChar char="•"/>
            </a:pPr>
            <a:endParaRPr lang="en-US" sz="4000" b="1">
              <a:ea typeface="+mn-lt"/>
              <a:cs typeface="+mn-lt"/>
            </a:endParaRPr>
          </a:p>
          <a:p>
            <a:pPr>
              <a:buFont typeface="Arial"/>
              <a:buChar char="•"/>
            </a:pPr>
            <a:r>
              <a:rPr lang="en-US" sz="4000" b="1">
                <a:ea typeface="+mn-lt"/>
                <a:cs typeface="+mn-lt"/>
              </a:rPr>
              <a:t>Time Complexity:</a:t>
            </a:r>
          </a:p>
          <a:p>
            <a:r>
              <a:rPr lang="en-US" sz="4000">
                <a:ea typeface="+mn-lt"/>
                <a:cs typeface="+mn-lt"/>
              </a:rPr>
              <a:t> </a:t>
            </a:r>
            <a:r>
              <a:rPr lang="en-US" sz="4000" b="1">
                <a:ea typeface="+mn-lt"/>
                <a:cs typeface="+mn-lt"/>
              </a:rPr>
              <a:t>Best Case</a:t>
            </a:r>
            <a:r>
              <a:rPr lang="en-US" sz="4000">
                <a:ea typeface="+mn-lt"/>
                <a:cs typeface="+mn-lt"/>
              </a:rPr>
              <a:t>: O(n log n), where n is the size of the input data.</a:t>
            </a:r>
            <a:endParaRPr lang="en-US">
              <a:ea typeface="Calibri"/>
              <a:cs typeface="Calibri"/>
            </a:endParaRPr>
          </a:p>
          <a:p>
            <a:r>
              <a:rPr lang="en-US" sz="4000" b="1">
                <a:ea typeface="+mn-lt"/>
                <a:cs typeface="+mn-lt"/>
              </a:rPr>
              <a:t>Worst Case</a:t>
            </a:r>
            <a:r>
              <a:rPr lang="en-US" sz="4000">
                <a:ea typeface="+mn-lt"/>
                <a:cs typeface="+mn-lt"/>
              </a:rPr>
              <a:t>: O(n log n).</a:t>
            </a:r>
            <a:endParaRPr lang="en-US">
              <a:ea typeface="Calibri"/>
              <a:cs typeface="Calibri"/>
            </a:endParaRPr>
          </a:p>
          <a:p>
            <a:r>
              <a:rPr lang="en-US" sz="4000" b="1">
                <a:ea typeface="+mn-lt"/>
                <a:cs typeface="+mn-lt"/>
              </a:rPr>
              <a:t>Average Case</a:t>
            </a:r>
            <a:r>
              <a:rPr lang="en-US" sz="4000">
                <a:ea typeface="+mn-lt"/>
                <a:cs typeface="+mn-lt"/>
              </a:rPr>
              <a:t>: O(n log n).</a:t>
            </a:r>
            <a:endParaRPr lang="en-US">
              <a:ea typeface="Calibri"/>
              <a:cs typeface="Calibri"/>
            </a:endParaRPr>
          </a:p>
          <a:p>
            <a:pPr marL="285750" indent="-285750" algn="just">
              <a:buFont typeface="Arial"/>
              <a:buChar char="•"/>
            </a:pPr>
            <a:endParaRPr lang="en-US" sz="4000">
              <a:solidFill>
                <a:srgbClr val="000000"/>
              </a:solidFill>
              <a:ea typeface="+mn-lt"/>
              <a:cs typeface="+mn-lt"/>
            </a:endParaRPr>
          </a:p>
          <a:p>
            <a:pPr algn="just"/>
            <a:endParaRPr lang="en-US" sz="4000" b="1">
              <a:ea typeface="+mn-lt"/>
              <a:cs typeface="+mn-lt"/>
            </a:endParaRPr>
          </a:p>
        </p:txBody>
      </p:sp>
    </p:spTree>
    <p:extLst>
      <p:ext uri="{BB962C8B-B14F-4D97-AF65-F5344CB8AC3E}">
        <p14:creationId xmlns:p14="http://schemas.microsoft.com/office/powerpoint/2010/main" val="377111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798367" y="843815"/>
            <a:ext cx="15392400" cy="707886"/>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LZMA(Lempel-Ziv-Markov chain Algorithm):</a:t>
            </a:r>
            <a:endParaRPr lang="en-US">
              <a:ea typeface="+mn-lt"/>
              <a:cs typeface="+mn-lt"/>
            </a:endParaRPr>
          </a:p>
        </p:txBody>
      </p:sp>
      <p:sp>
        <p:nvSpPr>
          <p:cNvPr id="2" name="TextBox 1">
            <a:extLst>
              <a:ext uri="{FF2B5EF4-FFF2-40B4-BE49-F238E27FC236}">
                <a16:creationId xmlns:a16="http://schemas.microsoft.com/office/drawing/2014/main" id="{01AEA043-01BF-2523-51FE-EE52EA4B1B65}"/>
              </a:ext>
            </a:extLst>
          </p:cNvPr>
          <p:cNvSpPr txBox="1"/>
          <p:nvPr/>
        </p:nvSpPr>
        <p:spPr>
          <a:xfrm>
            <a:off x="359710" y="1838886"/>
            <a:ext cx="17635816" cy="89870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4000" b="1">
              <a:ea typeface="Calibri"/>
              <a:cs typeface="Segoe UI"/>
            </a:endParaRPr>
          </a:p>
          <a:p>
            <a:pPr marL="285750" indent="-285750" algn="just">
              <a:buFont typeface="Arial,Sans-Serif"/>
              <a:buChar char="•"/>
            </a:pPr>
            <a:r>
              <a:rPr lang="en-US" sz="4000">
                <a:ea typeface="+mn-lt"/>
                <a:cs typeface="+mn-lt"/>
              </a:rPr>
              <a:t>Known for its high compression ratio and fast decompression, suitable for compressing large datasets.</a:t>
            </a:r>
            <a:endParaRPr lang="en-US" sz="4000" b="1">
              <a:ea typeface="Calibri"/>
              <a:cs typeface="Arial"/>
            </a:endParaRPr>
          </a:p>
          <a:p>
            <a:pPr algn="just"/>
            <a:r>
              <a:rPr lang="en-US" sz="4000">
                <a:cs typeface="Segoe UI"/>
              </a:rPr>
              <a:t>​</a:t>
            </a:r>
            <a:endParaRPr lang="en-US" sz="4000">
              <a:ea typeface="Calibri"/>
              <a:cs typeface="Segoe UI"/>
            </a:endParaRPr>
          </a:p>
          <a:p>
            <a:pPr algn="just">
              <a:buFont typeface="Arial"/>
              <a:buChar char="•"/>
            </a:pPr>
            <a:r>
              <a:rPr lang="en-US" sz="4000" b="1">
                <a:ea typeface="+mn-lt"/>
                <a:cs typeface="+mn-lt"/>
              </a:rPr>
              <a:t>Dictionary-Based Compression:</a:t>
            </a:r>
            <a:r>
              <a:rPr lang="en-US" sz="4000">
                <a:ea typeface="+mn-lt"/>
                <a:cs typeface="+mn-lt"/>
              </a:rPr>
              <a:t> Uses a sliding window to find repeated sequences.</a:t>
            </a:r>
            <a:endParaRPr lang="en-US" sz="4000" b="1">
              <a:ea typeface="Calibri"/>
              <a:cs typeface="Arial"/>
            </a:endParaRPr>
          </a:p>
          <a:p>
            <a:pPr algn="just">
              <a:buFont typeface="Arial"/>
              <a:buChar char="•"/>
            </a:pPr>
            <a:endParaRPr lang="en-US" sz="4000">
              <a:ea typeface="+mn-lt"/>
              <a:cs typeface="+mn-lt"/>
            </a:endParaRPr>
          </a:p>
          <a:p>
            <a:pPr algn="just">
              <a:buFont typeface="Arial"/>
              <a:buChar char="•"/>
            </a:pPr>
            <a:r>
              <a:rPr lang="en-US" sz="4000" b="1">
                <a:ea typeface="+mn-lt"/>
                <a:cs typeface="+mn-lt"/>
              </a:rPr>
              <a:t>Range Coding:</a:t>
            </a:r>
            <a:r>
              <a:rPr lang="en-US" sz="4000">
                <a:ea typeface="+mn-lt"/>
                <a:cs typeface="+mn-lt"/>
              </a:rPr>
              <a:t> Efficient entropy coding method used for compression.</a:t>
            </a:r>
            <a:endParaRPr lang="en-US"/>
          </a:p>
          <a:p>
            <a:pPr algn="just"/>
            <a:endParaRPr lang="en-US" sz="4000">
              <a:ea typeface="+mn-lt"/>
              <a:cs typeface="+mn-lt"/>
            </a:endParaRPr>
          </a:p>
          <a:p>
            <a:pPr algn="just">
              <a:buFont typeface="Arial"/>
              <a:buChar char="•"/>
            </a:pPr>
            <a:r>
              <a:rPr lang="en-US" sz="4000" b="1">
                <a:ea typeface="+mn-lt"/>
                <a:cs typeface="+mn-lt"/>
              </a:rPr>
              <a:t>Markov Chain Model:</a:t>
            </a:r>
            <a:r>
              <a:rPr lang="en-US" sz="4000">
                <a:ea typeface="+mn-lt"/>
                <a:cs typeface="+mn-lt"/>
              </a:rPr>
              <a:t> Predicts probabilities of literals and matches for efficient encoding.</a:t>
            </a:r>
            <a:endParaRPr lang="en-US"/>
          </a:p>
          <a:p>
            <a:pPr algn="just">
              <a:buFont typeface="Arial"/>
              <a:buChar char="•"/>
            </a:pPr>
            <a:endParaRPr lang="en-US" sz="4000">
              <a:ea typeface="Calibri"/>
              <a:cs typeface="Calibri"/>
            </a:endParaRPr>
          </a:p>
          <a:p>
            <a:pPr algn="just">
              <a:buFont typeface="Arial"/>
              <a:buChar char="•"/>
            </a:pPr>
            <a:r>
              <a:rPr lang="en-US" sz="4000" b="1">
                <a:ea typeface="+mn-lt"/>
                <a:cs typeface="+mn-lt"/>
              </a:rPr>
              <a:t>Applications:</a:t>
            </a:r>
            <a:r>
              <a:rPr lang="en-US" sz="4000">
                <a:ea typeface="+mn-lt"/>
                <a:cs typeface="+mn-lt"/>
              </a:rPr>
              <a:t> Widely used in the 7z format and other utilities for file compression</a:t>
            </a:r>
            <a:endParaRPr lang="en-US" sz="4000">
              <a:ea typeface="Calibri"/>
              <a:cs typeface="Calibri"/>
            </a:endParaRPr>
          </a:p>
          <a:p>
            <a:pPr algn="just">
              <a:buFont typeface="Arial"/>
              <a:buChar char="•"/>
            </a:pPr>
            <a:endParaRPr lang="en-US">
              <a:ea typeface="Calibri"/>
              <a:cs typeface="Calibri"/>
            </a:endParaRPr>
          </a:p>
          <a:p>
            <a:pPr marL="285750" indent="-285750" algn="just">
              <a:buFont typeface="Arial,Sans-Serif"/>
              <a:buChar char="•"/>
            </a:pPr>
            <a:endParaRPr lang="en-US" sz="4000" b="1">
              <a:cs typeface="Arial"/>
            </a:endParaRPr>
          </a:p>
          <a:p>
            <a:pPr algn="just"/>
            <a:r>
              <a:rPr lang="en-US" sz="4000">
                <a:cs typeface="Segoe UI"/>
              </a:rPr>
              <a:t>​</a:t>
            </a:r>
            <a:endParaRPr lang="en-US" sz="4000">
              <a:ea typeface="Calibri"/>
              <a:cs typeface="Segoe UI"/>
            </a:endParaRPr>
          </a:p>
        </p:txBody>
      </p:sp>
    </p:spTree>
    <p:extLst>
      <p:ext uri="{BB962C8B-B14F-4D97-AF65-F5344CB8AC3E}">
        <p14:creationId xmlns:p14="http://schemas.microsoft.com/office/powerpoint/2010/main" val="219973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798367" y="843815"/>
            <a:ext cx="15392400" cy="707886"/>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LZMA(Lempel-Ziv-Markov chain Algorithm) Time complexities:</a:t>
            </a:r>
            <a:endParaRPr lang="en-US">
              <a:ea typeface="+mn-lt"/>
              <a:cs typeface="+mn-lt"/>
            </a:endParaRPr>
          </a:p>
        </p:txBody>
      </p:sp>
      <p:sp>
        <p:nvSpPr>
          <p:cNvPr id="2" name="TextBox 1">
            <a:extLst>
              <a:ext uri="{FF2B5EF4-FFF2-40B4-BE49-F238E27FC236}">
                <a16:creationId xmlns:a16="http://schemas.microsoft.com/office/drawing/2014/main" id="{01AEA043-01BF-2523-51FE-EE52EA4B1B65}"/>
              </a:ext>
            </a:extLst>
          </p:cNvPr>
          <p:cNvSpPr txBox="1"/>
          <p:nvPr/>
        </p:nvSpPr>
        <p:spPr>
          <a:xfrm>
            <a:off x="359710" y="1838886"/>
            <a:ext cx="17635816"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4000" b="1">
              <a:ea typeface="Calibri"/>
              <a:cs typeface="Segoe UI"/>
            </a:endParaRPr>
          </a:p>
          <a:p>
            <a:pPr algn="just">
              <a:buFont typeface="Arial"/>
              <a:buChar char="•"/>
            </a:pPr>
            <a:r>
              <a:rPr lang="en-US" sz="4000" b="1">
                <a:ea typeface="+mn-lt"/>
                <a:cs typeface="+mn-lt"/>
              </a:rPr>
              <a:t>Best-case:</a:t>
            </a:r>
            <a:r>
              <a:rPr lang="en-US" sz="4000">
                <a:ea typeface="+mn-lt"/>
                <a:cs typeface="+mn-lt"/>
              </a:rPr>
              <a:t> O(n)</a:t>
            </a:r>
            <a:endParaRPr lang="en-US" sz="4000" b="1">
              <a:ea typeface="Calibri"/>
              <a:cs typeface="Arial"/>
            </a:endParaRPr>
          </a:p>
          <a:p>
            <a:pPr algn="just">
              <a:buFont typeface="Arial"/>
              <a:buChar char="•"/>
            </a:pPr>
            <a:endParaRPr lang="en-US" sz="4000">
              <a:ea typeface="+mn-lt"/>
              <a:cs typeface="+mn-lt"/>
            </a:endParaRPr>
          </a:p>
          <a:p>
            <a:pPr algn="just">
              <a:buFont typeface="Arial"/>
              <a:buChar char="•"/>
            </a:pPr>
            <a:r>
              <a:rPr lang="en-US" sz="4000" b="1">
                <a:ea typeface="+mn-lt"/>
                <a:cs typeface="+mn-lt"/>
              </a:rPr>
              <a:t>Average-case:</a:t>
            </a:r>
            <a:r>
              <a:rPr lang="en-US" sz="4000">
                <a:ea typeface="+mn-lt"/>
                <a:cs typeface="+mn-lt"/>
              </a:rPr>
              <a:t> O(n log n)</a:t>
            </a:r>
            <a:endParaRPr lang="en-US"/>
          </a:p>
          <a:p>
            <a:pPr algn="just"/>
            <a:endParaRPr lang="en-US" sz="4000">
              <a:ea typeface="+mn-lt"/>
              <a:cs typeface="+mn-lt"/>
            </a:endParaRPr>
          </a:p>
          <a:p>
            <a:pPr algn="just">
              <a:buFont typeface="Arial"/>
              <a:buChar char="•"/>
            </a:pPr>
            <a:r>
              <a:rPr lang="en-US" sz="4000" b="1">
                <a:ea typeface="Calibri"/>
                <a:cs typeface="Calibri"/>
              </a:rPr>
              <a:t>Worst-case: </a:t>
            </a:r>
            <a:r>
              <a:rPr lang="en-US" sz="4000">
                <a:ea typeface="Calibri"/>
                <a:cs typeface="Calibri"/>
              </a:rPr>
              <a:t>O(n log n)</a:t>
            </a:r>
          </a:p>
          <a:p>
            <a:pPr algn="just">
              <a:buFont typeface="Arial"/>
              <a:buChar char="•"/>
            </a:pPr>
            <a:endParaRPr lang="en-US" sz="4000">
              <a:ea typeface="Calibri"/>
              <a:cs typeface="Calibri"/>
            </a:endParaRPr>
          </a:p>
          <a:p>
            <a:pPr algn="just">
              <a:buFont typeface="Arial"/>
              <a:buChar char="•"/>
            </a:pPr>
            <a:r>
              <a:rPr lang="en-US" sz="4000" b="1">
                <a:ea typeface="Calibri"/>
                <a:cs typeface="Calibri"/>
              </a:rPr>
              <a:t>Time complexities for decompression best-case, worst-case and average case: </a:t>
            </a:r>
            <a:r>
              <a:rPr lang="en-US" sz="4000">
                <a:ea typeface="Calibri"/>
                <a:cs typeface="Calibri"/>
              </a:rPr>
              <a:t>O(n)</a:t>
            </a:r>
          </a:p>
          <a:p>
            <a:pPr algn="just">
              <a:buFont typeface="Arial"/>
              <a:buChar char="•"/>
            </a:pPr>
            <a:endParaRPr lang="en-US">
              <a:ea typeface="Calibri"/>
              <a:cs typeface="Calibri"/>
            </a:endParaRPr>
          </a:p>
          <a:p>
            <a:pPr marL="285750" indent="-285750" algn="just">
              <a:buFont typeface="Arial,Sans-Serif"/>
              <a:buChar char="•"/>
            </a:pPr>
            <a:endParaRPr lang="en-US" sz="4000" b="1">
              <a:cs typeface="Arial"/>
            </a:endParaRPr>
          </a:p>
          <a:p>
            <a:pPr algn="just"/>
            <a:r>
              <a:rPr lang="en-US" sz="4000">
                <a:cs typeface="Segoe UI"/>
              </a:rPr>
              <a:t>​</a:t>
            </a:r>
            <a:endParaRPr lang="en-US" sz="4000">
              <a:ea typeface="Calibri"/>
              <a:cs typeface="Segoe UI"/>
            </a:endParaRPr>
          </a:p>
        </p:txBody>
      </p:sp>
    </p:spTree>
    <p:extLst>
      <p:ext uri="{BB962C8B-B14F-4D97-AF65-F5344CB8AC3E}">
        <p14:creationId xmlns:p14="http://schemas.microsoft.com/office/powerpoint/2010/main" val="385474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136071" y="921747"/>
            <a:ext cx="15392400" cy="707886"/>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BZ2 (BZIP2):</a:t>
            </a:r>
            <a:endParaRPr lang="en-US">
              <a:ea typeface="+mn-lt"/>
              <a:cs typeface="+mn-lt"/>
            </a:endParaRPr>
          </a:p>
        </p:txBody>
      </p:sp>
      <p:sp>
        <p:nvSpPr>
          <p:cNvPr id="2" name="TextBox 1">
            <a:extLst>
              <a:ext uri="{FF2B5EF4-FFF2-40B4-BE49-F238E27FC236}">
                <a16:creationId xmlns:a16="http://schemas.microsoft.com/office/drawing/2014/main" id="{1257B3CC-79D8-8578-BA6F-3ED32BDAFF83}"/>
              </a:ext>
            </a:extLst>
          </p:cNvPr>
          <p:cNvSpPr txBox="1"/>
          <p:nvPr/>
        </p:nvSpPr>
        <p:spPr>
          <a:xfrm>
            <a:off x="6724" y="1418667"/>
            <a:ext cx="18291360" cy="932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a:cs typeface="Segoe UI"/>
              </a:rPr>
              <a:t>​</a:t>
            </a:r>
          </a:p>
          <a:p>
            <a:pPr marL="285750" indent="-285750" algn="just">
              <a:buFont typeface="Arial,Sans-Serif"/>
              <a:buChar char="•"/>
            </a:pPr>
            <a:r>
              <a:rPr lang="en-US" sz="4000">
                <a:ea typeface="+mn-lt"/>
                <a:cs typeface="+mn-lt"/>
              </a:rPr>
              <a:t>Utilizes the Burrows-Wheeler Transform (BWT) and Move-to-Front (MTF) transform.</a:t>
            </a:r>
            <a:endParaRPr lang="en-US" sz="4000">
              <a:ea typeface="Calibri"/>
              <a:cs typeface="Arial"/>
            </a:endParaRPr>
          </a:p>
          <a:p>
            <a:pPr algn="just"/>
            <a:r>
              <a:rPr lang="en-US" sz="4000">
                <a:cs typeface="Segoe UI"/>
              </a:rPr>
              <a:t>​​</a:t>
            </a:r>
            <a:endParaRPr lang="en-US" sz="4000">
              <a:ea typeface="Calibri"/>
              <a:cs typeface="Segoe UI"/>
            </a:endParaRPr>
          </a:p>
          <a:p>
            <a:pPr algn="just">
              <a:buFont typeface="Arial"/>
              <a:buChar char="•"/>
            </a:pPr>
            <a:r>
              <a:rPr lang="en-US" sz="4000" b="1">
                <a:ea typeface="+mn-lt"/>
                <a:cs typeface="+mn-lt"/>
              </a:rPr>
              <a:t>Burrows-Wheeler Transform (BWT)</a:t>
            </a:r>
            <a:r>
              <a:rPr lang="en-US" sz="4000">
                <a:ea typeface="+mn-lt"/>
                <a:cs typeface="+mn-lt"/>
              </a:rPr>
              <a:t>: Rearranges the input data to enhance the effectiveness of compression.</a:t>
            </a:r>
            <a:endParaRPr lang="en-US" sz="4000" b="1">
              <a:ea typeface="Calibri"/>
              <a:cs typeface="Arial"/>
            </a:endParaRPr>
          </a:p>
          <a:p>
            <a:pPr algn="just">
              <a:buFont typeface="Arial"/>
              <a:buChar char="•"/>
            </a:pPr>
            <a:endParaRPr lang="en-US" sz="4000">
              <a:ea typeface="+mn-lt"/>
              <a:cs typeface="+mn-lt"/>
            </a:endParaRPr>
          </a:p>
          <a:p>
            <a:pPr algn="just">
              <a:buFont typeface="Arial"/>
              <a:buChar char="•"/>
            </a:pPr>
            <a:r>
              <a:rPr lang="en-US" sz="4000" b="1">
                <a:ea typeface="+mn-lt"/>
                <a:cs typeface="+mn-lt"/>
              </a:rPr>
              <a:t>Move-to-Front (MTF) Transform</a:t>
            </a:r>
            <a:r>
              <a:rPr lang="en-US" sz="4000">
                <a:ea typeface="+mn-lt"/>
                <a:cs typeface="+mn-lt"/>
              </a:rPr>
              <a:t>: Transforms data to be more suitable for Run-Length Encoding (RLE).</a:t>
            </a:r>
            <a:endParaRPr lang="en-US"/>
          </a:p>
          <a:p>
            <a:pPr algn="just">
              <a:buFont typeface="Arial"/>
              <a:buChar char="•"/>
            </a:pPr>
            <a:endParaRPr lang="en-US" sz="4000">
              <a:ea typeface="+mn-lt"/>
              <a:cs typeface="+mn-lt"/>
            </a:endParaRPr>
          </a:p>
          <a:p>
            <a:pPr algn="just">
              <a:buFont typeface="Arial"/>
              <a:buChar char="•"/>
            </a:pPr>
            <a:r>
              <a:rPr lang="en-US" sz="4000" b="1">
                <a:ea typeface="+mn-lt"/>
                <a:cs typeface="+mn-lt"/>
              </a:rPr>
              <a:t>Huffman Coding</a:t>
            </a:r>
            <a:r>
              <a:rPr lang="en-US" sz="4000">
                <a:ea typeface="+mn-lt"/>
                <a:cs typeface="+mn-lt"/>
              </a:rPr>
              <a:t>: Used for final compression stage to encode transformed data efficiently.</a:t>
            </a:r>
            <a:endParaRPr lang="en-US"/>
          </a:p>
          <a:p>
            <a:pPr algn="just">
              <a:buFont typeface="Arial"/>
              <a:buChar char="•"/>
            </a:pPr>
            <a:endParaRPr lang="en-US" sz="4000">
              <a:ea typeface="Calibri"/>
              <a:cs typeface="Calibri"/>
            </a:endParaRPr>
          </a:p>
          <a:p>
            <a:pPr algn="just">
              <a:buFont typeface="Arial"/>
              <a:buChar char="•"/>
            </a:pPr>
            <a:r>
              <a:rPr lang="en-US" sz="4000" b="1">
                <a:ea typeface="Calibri"/>
                <a:cs typeface="Calibri"/>
              </a:rPr>
              <a:t>Applications: </a:t>
            </a:r>
            <a:r>
              <a:rPr lang="en-US" sz="4000">
                <a:ea typeface="Calibri"/>
                <a:cs typeface="Calibri"/>
              </a:rPr>
              <a:t>File Compression utilities and Data Archiving</a:t>
            </a:r>
          </a:p>
          <a:p>
            <a:pPr marL="228600" indent="-228600" algn="just">
              <a:buFont typeface="Arial,Sans-Serif"/>
              <a:buChar char="•"/>
            </a:pPr>
            <a:endParaRPr lang="en-US" sz="4000" b="1">
              <a:cs typeface="Arial"/>
            </a:endParaRPr>
          </a:p>
          <a:p>
            <a:pPr algn="just"/>
            <a:r>
              <a:rPr lang="en-US" sz="4000">
                <a:cs typeface="Segoe UI"/>
              </a:rPr>
              <a:t>​​</a:t>
            </a:r>
            <a:endParaRPr lang="en-US" sz="4000">
              <a:ea typeface="Calibri"/>
              <a:cs typeface="Segoe UI"/>
            </a:endParaRPr>
          </a:p>
        </p:txBody>
      </p:sp>
    </p:spTree>
    <p:extLst>
      <p:ext uri="{BB962C8B-B14F-4D97-AF65-F5344CB8AC3E}">
        <p14:creationId xmlns:p14="http://schemas.microsoft.com/office/powerpoint/2010/main" val="217282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136071" y="921747"/>
            <a:ext cx="15392400" cy="707886"/>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BZ2 (BZIP2) Time Complexities:</a:t>
            </a:r>
            <a:endParaRPr lang="en-US">
              <a:ea typeface="+mn-lt"/>
              <a:cs typeface="+mn-lt"/>
            </a:endParaRPr>
          </a:p>
        </p:txBody>
      </p:sp>
      <p:sp>
        <p:nvSpPr>
          <p:cNvPr id="3" name="TextBox 2">
            <a:extLst>
              <a:ext uri="{FF2B5EF4-FFF2-40B4-BE49-F238E27FC236}">
                <a16:creationId xmlns:a16="http://schemas.microsoft.com/office/drawing/2014/main" id="{FBE993E0-B9CA-B71A-6A67-52C6180BEA51}"/>
              </a:ext>
            </a:extLst>
          </p:cNvPr>
          <p:cNvSpPr txBox="1"/>
          <p:nvPr/>
        </p:nvSpPr>
        <p:spPr>
          <a:xfrm>
            <a:off x="6724" y="2107826"/>
            <a:ext cx="16223876"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a:cs typeface="Segoe UI"/>
              </a:rPr>
              <a:t>​</a:t>
            </a:r>
          </a:p>
          <a:p>
            <a:pPr marL="228600" indent="-228600" algn="just">
              <a:buFont typeface="Arial,Sans-Serif"/>
              <a:buChar char="•"/>
            </a:pPr>
            <a:r>
              <a:rPr lang="en-US" sz="4000" b="1">
                <a:cs typeface="Arial"/>
              </a:rPr>
              <a:t>Best-case:</a:t>
            </a:r>
            <a:r>
              <a:rPr lang="en-US" sz="4000">
                <a:cs typeface="Arial"/>
              </a:rPr>
              <a:t> O(n log n)​</a:t>
            </a:r>
            <a:endParaRPr lang="en-US" sz="4000">
              <a:ea typeface="Calibri"/>
              <a:cs typeface="Arial"/>
            </a:endParaRPr>
          </a:p>
          <a:p>
            <a:pPr marL="228600" indent="-228600" algn="just">
              <a:buFont typeface="Arial,Sans-Serif"/>
              <a:buChar char="•"/>
            </a:pPr>
            <a:r>
              <a:rPr lang="en-US" sz="4000">
                <a:cs typeface="Arial"/>
              </a:rPr>
              <a:t>​</a:t>
            </a:r>
            <a:endParaRPr lang="en-US" sz="4000">
              <a:ea typeface="Calibri"/>
              <a:cs typeface="Arial"/>
            </a:endParaRPr>
          </a:p>
          <a:p>
            <a:pPr marL="228600" indent="-228600" algn="just">
              <a:buFont typeface="Arial,Sans-Serif"/>
              <a:buChar char="•"/>
            </a:pPr>
            <a:r>
              <a:rPr lang="en-US" sz="4000" b="1">
                <a:cs typeface="Arial"/>
              </a:rPr>
              <a:t>Average-case:</a:t>
            </a:r>
            <a:r>
              <a:rPr lang="en-US" sz="4000">
                <a:cs typeface="Arial"/>
              </a:rPr>
              <a:t> O(n log n)​</a:t>
            </a:r>
            <a:endParaRPr lang="en-US" sz="4000">
              <a:ea typeface="Calibri"/>
              <a:cs typeface="Arial"/>
            </a:endParaRPr>
          </a:p>
          <a:p>
            <a:pPr algn="just"/>
            <a:r>
              <a:rPr lang="en-US" sz="4000">
                <a:cs typeface="Segoe UI"/>
              </a:rPr>
              <a:t>​</a:t>
            </a:r>
            <a:endParaRPr lang="en-US" sz="4000">
              <a:ea typeface="Calibri"/>
              <a:cs typeface="Segoe UI"/>
            </a:endParaRPr>
          </a:p>
          <a:p>
            <a:pPr marL="228600" indent="-228600" algn="just">
              <a:buFont typeface="Arial,Sans-Serif"/>
              <a:buChar char="•"/>
            </a:pPr>
            <a:r>
              <a:rPr lang="en-US" sz="4000" b="1">
                <a:cs typeface="Arial"/>
              </a:rPr>
              <a:t>Worst-case: </a:t>
            </a:r>
            <a:r>
              <a:rPr lang="en-US" sz="4000">
                <a:cs typeface="Arial"/>
              </a:rPr>
              <a:t>O(n ^ 2)​</a:t>
            </a:r>
            <a:endParaRPr lang="en-US" sz="4000">
              <a:ea typeface="Calibri"/>
              <a:cs typeface="Arial"/>
            </a:endParaRPr>
          </a:p>
          <a:p>
            <a:pPr marL="228600" indent="-228600" algn="just">
              <a:buFont typeface="Arial,Sans-Serif"/>
              <a:buChar char="•"/>
            </a:pPr>
            <a:r>
              <a:rPr lang="en-US" sz="4000">
                <a:cs typeface="Arial"/>
              </a:rPr>
              <a:t>​</a:t>
            </a:r>
            <a:endParaRPr lang="en-US" sz="4000">
              <a:ea typeface="Calibri"/>
              <a:cs typeface="Arial"/>
            </a:endParaRPr>
          </a:p>
          <a:p>
            <a:pPr marL="228600" indent="-228600" algn="just">
              <a:buFont typeface="Arial,Sans-Serif"/>
              <a:buChar char="•"/>
            </a:pPr>
            <a:r>
              <a:rPr lang="en-US" sz="4000" b="1">
                <a:cs typeface="Arial"/>
              </a:rPr>
              <a:t>Time complexities for decompression best-case, worst-case and average case: </a:t>
            </a:r>
            <a:r>
              <a:rPr lang="en-US" sz="4000">
                <a:cs typeface="Arial"/>
              </a:rPr>
              <a:t>O(n)​</a:t>
            </a:r>
            <a:endParaRPr lang="en-US" sz="4000">
              <a:ea typeface="Calibri"/>
              <a:cs typeface="Arial"/>
            </a:endParaRPr>
          </a:p>
          <a:p>
            <a:pPr marL="228600" indent="-228600" algn="just">
              <a:buFont typeface="Arial,Sans-Serif"/>
              <a:buChar char="•"/>
            </a:pPr>
            <a:r>
              <a:rPr lang="en-US">
                <a:cs typeface="Arial"/>
              </a:rPr>
              <a:t>​</a:t>
            </a:r>
            <a:endParaRPr lang="en-US">
              <a:ea typeface="Calibri"/>
              <a:cs typeface="Arial"/>
            </a:endParaRPr>
          </a:p>
          <a:p>
            <a:pPr algn="just"/>
            <a:endParaRPr lang="en-US" sz="4000">
              <a:ea typeface="Calibri"/>
              <a:cs typeface="Arial"/>
            </a:endParaRPr>
          </a:p>
          <a:p>
            <a:pPr algn="just"/>
            <a:r>
              <a:rPr lang="en-US" sz="4000">
                <a:cs typeface="Segoe UI"/>
              </a:rPr>
              <a:t>​​</a:t>
            </a:r>
            <a:endParaRPr lang="en-US" sz="4000">
              <a:ea typeface="Calibri"/>
              <a:cs typeface="Segoe UI"/>
            </a:endParaRPr>
          </a:p>
        </p:txBody>
      </p:sp>
    </p:spTree>
    <p:extLst>
      <p:ext uri="{BB962C8B-B14F-4D97-AF65-F5344CB8AC3E}">
        <p14:creationId xmlns:p14="http://schemas.microsoft.com/office/powerpoint/2010/main" val="38749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802" y="649174"/>
            <a:ext cx="14004579" cy="1090042"/>
          </a:xfrm>
          <a:prstGeom prst="rect">
            <a:avLst/>
          </a:prstGeom>
        </p:spPr>
        <p:txBody>
          <a:bodyPr vert="horz" wrap="square" lIns="0" tIns="12700" rIns="0" bIns="0" rtlCol="0" anchor="t">
            <a:spAutoFit/>
          </a:bodyPr>
          <a:lstStyle/>
          <a:p>
            <a:pPr marL="12700" algn="ctr">
              <a:spcBef>
                <a:spcPts val="100"/>
              </a:spcBef>
            </a:pPr>
            <a:r>
              <a:rPr lang="en-US" spc="200"/>
              <a:t>RESULTS AND OBSERVATION</a:t>
            </a:r>
          </a:p>
        </p:txBody>
      </p:sp>
      <p:sp>
        <p:nvSpPr>
          <p:cNvPr id="4" name="object 4"/>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3" name="object 3"/>
          <p:cNvSpPr txBox="1"/>
          <p:nvPr/>
        </p:nvSpPr>
        <p:spPr>
          <a:xfrm>
            <a:off x="1140604" y="2335574"/>
            <a:ext cx="16162655" cy="7122463"/>
          </a:xfrm>
          <a:prstGeom prst="rect">
            <a:avLst/>
          </a:prstGeom>
        </p:spPr>
        <p:txBody>
          <a:bodyPr vert="horz" wrap="square" lIns="0" tIns="12700" rIns="0" bIns="0" rtlCol="0" anchor="t">
            <a:spAutoFit/>
          </a:bodyPr>
          <a:lstStyle/>
          <a:p>
            <a:pPr algn="just"/>
            <a:r>
              <a:rPr lang="en-US" sz="4200" b="1">
                <a:ea typeface="+mn-lt"/>
                <a:cs typeface="+mn-lt"/>
              </a:rPr>
              <a:t>Presentation of Compression Results for Each Algorithm:</a:t>
            </a:r>
            <a:endParaRPr lang="en-US"/>
          </a:p>
          <a:p>
            <a:pPr algn="just"/>
            <a:endParaRPr lang="en-US" sz="4200" b="1">
              <a:ea typeface="+mn-lt"/>
              <a:cs typeface="+mn-lt"/>
            </a:endParaRPr>
          </a:p>
          <a:p>
            <a:pPr marL="285750" indent="-285750" algn="just">
              <a:buFont typeface="Arial"/>
              <a:buChar char="•"/>
            </a:pPr>
            <a:r>
              <a:rPr lang="en-US" sz="4200" b="1">
                <a:ea typeface="+mn-lt"/>
                <a:cs typeface="+mn-lt"/>
              </a:rPr>
              <a:t>Data Overview</a:t>
            </a:r>
            <a:r>
              <a:rPr lang="en-US" sz="4200">
                <a:ea typeface="+mn-lt"/>
                <a:cs typeface="+mn-lt"/>
              </a:rPr>
              <a:t>: Displayed results for each algorithm, including compressed data size and structure.</a:t>
            </a:r>
            <a:endParaRPr lang="en-US"/>
          </a:p>
          <a:p>
            <a:pPr algn="just"/>
            <a:endParaRPr lang="en-US" sz="4200">
              <a:ea typeface="+mn-lt"/>
              <a:cs typeface="+mn-lt"/>
            </a:endParaRPr>
          </a:p>
          <a:p>
            <a:pPr marL="285750" indent="-285750" algn="just">
              <a:buFont typeface="Arial"/>
              <a:buChar char="•"/>
            </a:pPr>
            <a:r>
              <a:rPr lang="en-US" sz="4200" b="1">
                <a:ea typeface="+mn-lt"/>
                <a:cs typeface="+mn-lt"/>
              </a:rPr>
              <a:t>Algorithm Performance</a:t>
            </a:r>
            <a:r>
              <a:rPr lang="en-US" sz="4200">
                <a:ea typeface="+mn-lt"/>
                <a:cs typeface="+mn-lt"/>
              </a:rPr>
              <a:t>: Highlighted the effectiveness of each method, focusing on how well each algorithm compressed the dataset.</a:t>
            </a:r>
            <a:endParaRPr lang="en-US"/>
          </a:p>
          <a:p>
            <a:pPr algn="just"/>
            <a:endParaRPr lang="en-US" sz="4200">
              <a:ea typeface="+mn-lt"/>
              <a:cs typeface="+mn-lt"/>
            </a:endParaRPr>
          </a:p>
          <a:p>
            <a:pPr marL="285750" indent="-285750" algn="just">
              <a:buFont typeface="Arial"/>
              <a:buChar char="•"/>
            </a:pPr>
            <a:r>
              <a:rPr lang="en-US" sz="4200" b="1">
                <a:ea typeface="+mn-lt"/>
                <a:cs typeface="+mn-lt"/>
              </a:rPr>
              <a:t>Visual Representation</a:t>
            </a:r>
            <a:r>
              <a:rPr lang="en-US" sz="4200">
                <a:ea typeface="+mn-lt"/>
                <a:cs typeface="+mn-lt"/>
              </a:rPr>
              <a:t>: Used graphs to illustrate the compression outcomes, making comparisons intuitive and clear.</a:t>
            </a:r>
            <a:endParaRPr lang="en-US"/>
          </a:p>
          <a:p>
            <a:pPr algn="just"/>
            <a:endParaRPr lang="en-US" sz="4200" b="1">
              <a:latin typeface="Calibri"/>
              <a:ea typeface="Tahoma"/>
              <a:cs typeface="Calibri"/>
            </a:endParaRPr>
          </a:p>
        </p:txBody>
      </p:sp>
    </p:spTree>
    <p:extLst>
      <p:ext uri="{BB962C8B-B14F-4D97-AF65-F5344CB8AC3E}">
        <p14:creationId xmlns:p14="http://schemas.microsoft.com/office/powerpoint/2010/main" val="723409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pic>
        <p:nvPicPr>
          <p:cNvPr id="5" name="Picture 4" descr="A group of different colored bars&#10;&#10;Description automatically generated">
            <a:extLst>
              <a:ext uri="{FF2B5EF4-FFF2-40B4-BE49-F238E27FC236}">
                <a16:creationId xmlns:a16="http://schemas.microsoft.com/office/drawing/2014/main" id="{AA608C6C-63D5-0CBE-DD81-3755DB22473B}"/>
              </a:ext>
            </a:extLst>
          </p:cNvPr>
          <p:cNvPicPr>
            <a:picLocks noChangeAspect="1"/>
          </p:cNvPicPr>
          <p:nvPr/>
        </p:nvPicPr>
        <p:blipFill>
          <a:blip r:embed="rId2"/>
          <a:stretch>
            <a:fillRect/>
          </a:stretch>
        </p:blipFill>
        <p:spPr>
          <a:xfrm>
            <a:off x="3505200" y="1114425"/>
            <a:ext cx="11277600" cy="8058150"/>
          </a:xfrm>
          <a:prstGeom prst="rect">
            <a:avLst/>
          </a:prstGeom>
        </p:spPr>
      </p:pic>
    </p:spTree>
    <p:extLst>
      <p:ext uri="{BB962C8B-B14F-4D97-AF65-F5344CB8AC3E}">
        <p14:creationId xmlns:p14="http://schemas.microsoft.com/office/powerpoint/2010/main" val="191495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802" y="649174"/>
            <a:ext cx="14004579" cy="2180084"/>
          </a:xfrm>
          <a:prstGeom prst="rect">
            <a:avLst/>
          </a:prstGeom>
        </p:spPr>
        <p:txBody>
          <a:bodyPr vert="horz" wrap="square" lIns="0" tIns="12700" rIns="0" bIns="0" rtlCol="0" anchor="t">
            <a:spAutoFit/>
          </a:bodyPr>
          <a:lstStyle/>
          <a:p>
            <a:pPr algn="ctr"/>
            <a:r>
              <a:rPr lang="en-IN" spc="200"/>
              <a:t>FUTURE SCOPE</a:t>
            </a:r>
            <a:endParaRPr lang="en-US" spc="200">
              <a:solidFill>
                <a:srgbClr val="000000"/>
              </a:solidFill>
            </a:endParaRPr>
          </a:p>
          <a:p>
            <a:pPr marL="12700" algn="ctr">
              <a:spcBef>
                <a:spcPts val="100"/>
              </a:spcBef>
            </a:pPr>
            <a:endParaRPr lang="en-US" spc="200"/>
          </a:p>
        </p:txBody>
      </p:sp>
      <p:sp>
        <p:nvSpPr>
          <p:cNvPr id="4" name="object 4"/>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3" name="object 3"/>
          <p:cNvSpPr txBox="1"/>
          <p:nvPr/>
        </p:nvSpPr>
        <p:spPr>
          <a:xfrm>
            <a:off x="1049683" y="2569369"/>
            <a:ext cx="16162655" cy="5829801"/>
          </a:xfrm>
          <a:prstGeom prst="rect">
            <a:avLst/>
          </a:prstGeom>
        </p:spPr>
        <p:txBody>
          <a:bodyPr vert="horz" wrap="square" lIns="0" tIns="12700" rIns="0" bIns="0" rtlCol="0" anchor="t">
            <a:spAutoFit/>
          </a:bodyPr>
          <a:lstStyle/>
          <a:p>
            <a:pPr algn="just"/>
            <a:r>
              <a:rPr lang="en-US" sz="4200" b="1">
                <a:ea typeface="+mn-lt"/>
                <a:cs typeface="+mn-lt"/>
              </a:rPr>
              <a:t>Advanced Algorithm Development:</a:t>
            </a:r>
            <a:endParaRPr lang="en-US"/>
          </a:p>
          <a:p>
            <a:pPr marL="285750" indent="-285750" algn="just">
              <a:buFont typeface="Arial"/>
              <a:buChar char="•"/>
            </a:pPr>
            <a:r>
              <a:rPr lang="en-US" sz="4200">
                <a:ea typeface="+mn-lt"/>
                <a:cs typeface="+mn-lt"/>
              </a:rPr>
              <a:t>Combine multiple compression techniques to enhance overall performance.</a:t>
            </a:r>
            <a:endParaRPr lang="en-US"/>
          </a:p>
          <a:p>
            <a:pPr marL="285750" indent="-285750" algn="just">
              <a:buFont typeface="Arial"/>
              <a:buChar char="•"/>
            </a:pPr>
            <a:r>
              <a:rPr lang="en-US" sz="4200">
                <a:ea typeface="+mn-lt"/>
                <a:cs typeface="+mn-lt"/>
              </a:rPr>
              <a:t>Apply machine learning to predict and optimize compression parameters.</a:t>
            </a:r>
            <a:endParaRPr lang="en-US">
              <a:cs typeface="Calibri"/>
            </a:endParaRPr>
          </a:p>
          <a:p>
            <a:pPr marL="285750" indent="-285750" algn="just">
              <a:buFont typeface="Arial"/>
              <a:buChar char="•"/>
            </a:pPr>
            <a:endParaRPr lang="en-US" sz="4200">
              <a:ea typeface="+mn-lt"/>
              <a:cs typeface="+mn-lt"/>
            </a:endParaRPr>
          </a:p>
          <a:p>
            <a:pPr algn="just"/>
            <a:r>
              <a:rPr lang="en-US" sz="4200" b="1">
                <a:ea typeface="+mn-lt"/>
                <a:cs typeface="+mn-lt"/>
              </a:rPr>
              <a:t>Expansion to New Domains:</a:t>
            </a:r>
            <a:endParaRPr lang="en-US"/>
          </a:p>
          <a:p>
            <a:pPr marL="285750" indent="-285750" algn="just">
              <a:buFont typeface="Arial"/>
              <a:buChar char="•"/>
            </a:pPr>
            <a:r>
              <a:rPr lang="en-US" sz="4200">
                <a:ea typeface="+mn-lt"/>
                <a:cs typeface="+mn-lt"/>
              </a:rPr>
              <a:t> Implement solutions for streaming real-time data in IoT devices.</a:t>
            </a:r>
            <a:endParaRPr lang="en-US"/>
          </a:p>
          <a:p>
            <a:pPr marL="285750" indent="-285750" algn="just">
              <a:buFont typeface="Arial"/>
              <a:buChar char="•"/>
            </a:pPr>
            <a:r>
              <a:rPr lang="en-US" sz="4200">
                <a:ea typeface="+mn-lt"/>
                <a:cs typeface="+mn-lt"/>
              </a:rPr>
              <a:t> Adapt algorithms for use in mobile and cloud-based platforms.</a:t>
            </a:r>
            <a:endParaRPr lang="en-US"/>
          </a:p>
          <a:p>
            <a:pPr algn="just"/>
            <a:endParaRPr lang="en-US" sz="4200" b="1">
              <a:latin typeface="Calibri"/>
              <a:ea typeface="Tahoma"/>
              <a:cs typeface="Calibri"/>
            </a:endParaRPr>
          </a:p>
        </p:txBody>
      </p:sp>
    </p:spTree>
    <p:extLst>
      <p:ext uri="{BB962C8B-B14F-4D97-AF65-F5344CB8AC3E}">
        <p14:creationId xmlns:p14="http://schemas.microsoft.com/office/powerpoint/2010/main" val="112087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802" y="649174"/>
            <a:ext cx="14004579" cy="2180084"/>
          </a:xfrm>
          <a:prstGeom prst="rect">
            <a:avLst/>
          </a:prstGeom>
        </p:spPr>
        <p:txBody>
          <a:bodyPr vert="horz" wrap="square" lIns="0" tIns="12700" rIns="0" bIns="0" rtlCol="0" anchor="t">
            <a:spAutoFit/>
          </a:bodyPr>
          <a:lstStyle/>
          <a:p>
            <a:pPr algn="ctr"/>
            <a:r>
              <a:rPr lang="en-IN" spc="200"/>
              <a:t>CONCLUSION</a:t>
            </a:r>
            <a:endParaRPr lang="en-US" spc="200">
              <a:solidFill>
                <a:srgbClr val="000000"/>
              </a:solidFill>
            </a:endParaRPr>
          </a:p>
          <a:p>
            <a:pPr marL="12700" algn="ctr">
              <a:spcBef>
                <a:spcPts val="100"/>
              </a:spcBef>
            </a:pPr>
            <a:endParaRPr lang="en-US" spc="200"/>
          </a:p>
        </p:txBody>
      </p:sp>
      <p:sp>
        <p:nvSpPr>
          <p:cNvPr id="4" name="object 4"/>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3" name="object 3"/>
          <p:cNvSpPr txBox="1"/>
          <p:nvPr/>
        </p:nvSpPr>
        <p:spPr>
          <a:xfrm>
            <a:off x="1049684" y="1738097"/>
            <a:ext cx="16565302" cy="7768793"/>
          </a:xfrm>
          <a:prstGeom prst="rect">
            <a:avLst/>
          </a:prstGeom>
        </p:spPr>
        <p:txBody>
          <a:bodyPr vert="horz" wrap="square" lIns="0" tIns="12700" rIns="0" bIns="0" rtlCol="0" anchor="t">
            <a:spAutoFit/>
          </a:bodyPr>
          <a:lstStyle/>
          <a:p>
            <a:pPr algn="just"/>
            <a:r>
              <a:rPr lang="en-IN" sz="4200" b="1">
                <a:ea typeface="+mn-lt"/>
                <a:cs typeface="+mn-lt"/>
              </a:rPr>
              <a:t> Key Findings:</a:t>
            </a:r>
            <a:endParaRPr lang="en-IN" sz="4200">
              <a:ea typeface="+mn-lt"/>
              <a:cs typeface="+mn-lt"/>
            </a:endParaRPr>
          </a:p>
          <a:p>
            <a:pPr algn="just">
              <a:buFont typeface="Arial"/>
              <a:buChar char="•"/>
            </a:pPr>
            <a:r>
              <a:rPr lang="en-IN" sz="4200">
                <a:ea typeface="+mn-lt"/>
                <a:cs typeface="+mn-lt"/>
              </a:rPr>
              <a:t>Demonstrated varying efficiency and effectiveness across multiple compression algorithms.</a:t>
            </a:r>
            <a:endParaRPr lang="en-IN"/>
          </a:p>
          <a:p>
            <a:pPr algn="just">
              <a:buFont typeface="Arial"/>
              <a:buChar char="•"/>
            </a:pPr>
            <a:r>
              <a:rPr lang="en-IN" sz="4200">
                <a:ea typeface="+mn-lt"/>
                <a:cs typeface="+mn-lt"/>
              </a:rPr>
              <a:t>Identified optimal algorithms based on specific performance metrics like size, speed, and memory usage.</a:t>
            </a:r>
            <a:endParaRPr lang="en-IN"/>
          </a:p>
          <a:p>
            <a:pPr algn="just">
              <a:buFont typeface="Arial"/>
              <a:buChar char="•"/>
            </a:pPr>
            <a:endParaRPr lang="en-IN" sz="4200">
              <a:ea typeface="+mn-lt"/>
              <a:cs typeface="+mn-lt"/>
            </a:endParaRPr>
          </a:p>
          <a:p>
            <a:pPr algn="just"/>
            <a:r>
              <a:rPr lang="en-IN" sz="4200" b="1">
                <a:ea typeface="+mn-lt"/>
                <a:cs typeface="+mn-lt"/>
              </a:rPr>
              <a:t> Importance of Choosing the Right Algorithm:</a:t>
            </a:r>
            <a:endParaRPr lang="en-IN" sz="4200" b="1">
              <a:cs typeface="Calibri"/>
            </a:endParaRPr>
          </a:p>
          <a:p>
            <a:pPr algn="just">
              <a:buFont typeface="Arial"/>
              <a:buChar char="•"/>
            </a:pPr>
            <a:r>
              <a:rPr lang="en-IN" sz="4200">
                <a:ea typeface="+mn-lt"/>
                <a:cs typeface="+mn-lt"/>
              </a:rPr>
              <a:t>Highlighted the necessity of algorithm selection based on data type and application requirements.</a:t>
            </a:r>
            <a:endParaRPr lang="en-IN"/>
          </a:p>
          <a:p>
            <a:pPr algn="just">
              <a:buFont typeface="Arial"/>
              <a:buChar char="•"/>
            </a:pPr>
            <a:r>
              <a:rPr lang="en-IN" sz="4200">
                <a:ea typeface="+mn-lt"/>
                <a:cs typeface="+mn-lt"/>
              </a:rPr>
              <a:t>Emphasized that the right compression approach can significantly enhance data management and operational efficiency.</a:t>
            </a:r>
            <a:endParaRPr lang="en-US"/>
          </a:p>
          <a:p>
            <a:pPr marL="285750" indent="-285750" algn="just">
              <a:buFont typeface="Arial,Sans-Serif"/>
              <a:buChar char="•"/>
            </a:pPr>
            <a:endParaRPr lang="en-IN" sz="4200" b="1">
              <a:latin typeface="Calibri"/>
              <a:ea typeface="Tahoma"/>
              <a:cs typeface="Calibri"/>
            </a:endParaRPr>
          </a:p>
        </p:txBody>
      </p:sp>
    </p:spTree>
    <p:extLst>
      <p:ext uri="{BB962C8B-B14F-4D97-AF65-F5344CB8AC3E}">
        <p14:creationId xmlns:p14="http://schemas.microsoft.com/office/powerpoint/2010/main" val="105526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5459901" y="389401"/>
            <a:ext cx="7966075" cy="1090042"/>
          </a:xfrm>
          <a:prstGeom prst="rect">
            <a:avLst/>
          </a:prstGeom>
        </p:spPr>
        <p:txBody>
          <a:bodyPr vert="horz" wrap="square" lIns="0" tIns="12700" rIns="0" bIns="0" rtlCol="0" anchor="t">
            <a:spAutoFit/>
          </a:bodyPr>
          <a:lstStyle/>
          <a:p>
            <a:pPr marL="12700">
              <a:lnSpc>
                <a:spcPct val="100000"/>
              </a:lnSpc>
              <a:spcBef>
                <a:spcPts val="100"/>
              </a:spcBef>
            </a:pPr>
            <a:r>
              <a:rPr lang="en-US" spc="270"/>
              <a:t>INTRODUCTION</a:t>
            </a:r>
            <a:endParaRPr spc="270"/>
          </a:p>
        </p:txBody>
      </p:sp>
      <p:sp>
        <p:nvSpPr>
          <p:cNvPr id="11" name="object 11"/>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3" name="TextBox 12">
            <a:extLst>
              <a:ext uri="{FF2B5EF4-FFF2-40B4-BE49-F238E27FC236}">
                <a16:creationId xmlns:a16="http://schemas.microsoft.com/office/drawing/2014/main" id="{95ED263A-5831-38F8-7FF9-FF405F016F20}"/>
              </a:ext>
            </a:extLst>
          </p:cNvPr>
          <p:cNvSpPr txBox="1"/>
          <p:nvPr/>
        </p:nvSpPr>
        <p:spPr>
          <a:xfrm>
            <a:off x="1559134" y="2104924"/>
            <a:ext cx="15768319" cy="7201972"/>
          </a:xfrm>
          <a:prstGeom prst="rect">
            <a:avLst/>
          </a:prstGeom>
          <a:noFill/>
        </p:spPr>
        <p:txBody>
          <a:bodyPr wrap="square" lIns="91440" tIns="45720" rIns="91440" bIns="45720" anchor="t">
            <a:spAutoFit/>
          </a:bodyPr>
          <a:lstStyle/>
          <a:p>
            <a:pPr algn="just"/>
            <a:r>
              <a:rPr lang="en-US" sz="4200" b="1">
                <a:ea typeface="+mn-lt"/>
                <a:cs typeface="+mn-lt"/>
              </a:rPr>
              <a:t>Overview of Data Compression:</a:t>
            </a:r>
            <a:endParaRPr lang="en-US">
              <a:ea typeface="+mn-lt"/>
              <a:cs typeface="+mn-lt"/>
            </a:endParaRPr>
          </a:p>
          <a:p>
            <a:pPr marL="285750" indent="-285750" algn="just">
              <a:buFont typeface="Arial"/>
              <a:buChar char="•"/>
            </a:pPr>
            <a:r>
              <a:rPr lang="en-US" sz="4200">
                <a:ea typeface="+mn-lt"/>
                <a:cs typeface="+mn-lt"/>
              </a:rPr>
              <a:t>Reduces data size for storage and transmission efficiency.</a:t>
            </a:r>
            <a:endParaRPr lang="en-US">
              <a:ea typeface="+mn-lt"/>
              <a:cs typeface="+mn-lt"/>
            </a:endParaRPr>
          </a:p>
          <a:p>
            <a:pPr marL="285750" indent="-285750" algn="just">
              <a:buFont typeface="Arial"/>
              <a:buChar char="•"/>
            </a:pPr>
            <a:r>
              <a:rPr lang="en-US" sz="4200">
                <a:ea typeface="+mn-lt"/>
                <a:cs typeface="+mn-lt"/>
              </a:rPr>
              <a:t>Essential for managing large datasets and bandwidth constraints.</a:t>
            </a:r>
            <a:endParaRPr lang="en-US">
              <a:ea typeface="+mn-lt"/>
              <a:cs typeface="+mn-lt"/>
            </a:endParaRPr>
          </a:p>
          <a:p>
            <a:pPr marL="285750" indent="-285750" algn="just">
              <a:buFont typeface="Arial"/>
              <a:buChar char="•"/>
            </a:pPr>
            <a:r>
              <a:rPr lang="en-US" sz="4200">
                <a:ea typeface="+mn-lt"/>
                <a:cs typeface="+mn-lt"/>
              </a:rPr>
              <a:t>Facilitates faster data processing and retrieval.</a:t>
            </a:r>
            <a:endParaRPr lang="en-US">
              <a:ea typeface="+mn-lt"/>
              <a:cs typeface="+mn-lt"/>
            </a:endParaRPr>
          </a:p>
          <a:p>
            <a:pPr marL="285750" indent="-285750" algn="just">
              <a:buFont typeface="Arial"/>
              <a:buChar char="•"/>
            </a:pPr>
            <a:endParaRPr lang="en-US" sz="4200">
              <a:solidFill>
                <a:srgbClr val="000000"/>
              </a:solidFill>
              <a:latin typeface="Calibri"/>
              <a:ea typeface="Tahoma"/>
              <a:cs typeface="Calibri"/>
            </a:endParaRPr>
          </a:p>
          <a:p>
            <a:pPr algn="just"/>
            <a:r>
              <a:rPr lang="en-US" sz="4200" b="1">
                <a:solidFill>
                  <a:srgbClr val="000000"/>
                </a:solidFill>
                <a:ea typeface="+mn-lt"/>
                <a:cs typeface="+mn-lt"/>
              </a:rPr>
              <a:t>Importance and Applications in Real-World Scenarios</a:t>
            </a:r>
            <a:endParaRPr lang="en-US">
              <a:ea typeface="+mn-lt"/>
              <a:cs typeface="+mn-lt"/>
            </a:endParaRPr>
          </a:p>
          <a:p>
            <a:pPr marL="285750" indent="-285750" algn="just">
              <a:buFont typeface="Arial"/>
              <a:buChar char="•"/>
            </a:pPr>
            <a:r>
              <a:rPr lang="en-US" sz="4200">
                <a:solidFill>
                  <a:srgbClr val="000000"/>
                </a:solidFill>
                <a:ea typeface="+mn-lt"/>
                <a:cs typeface="+mn-lt"/>
              </a:rPr>
              <a:t>Crucial in telecommunications, media streaming, and web browsing.</a:t>
            </a:r>
            <a:endParaRPr lang="en-US">
              <a:ea typeface="+mn-lt"/>
              <a:cs typeface="+mn-lt"/>
            </a:endParaRPr>
          </a:p>
          <a:p>
            <a:pPr marL="285750" indent="-285750" algn="just">
              <a:buFont typeface="Arial"/>
              <a:buChar char="•"/>
            </a:pPr>
            <a:r>
              <a:rPr lang="en-US" sz="4200">
                <a:solidFill>
                  <a:srgbClr val="000000"/>
                </a:solidFill>
                <a:ea typeface="+mn-lt"/>
                <a:cs typeface="+mn-lt"/>
              </a:rPr>
              <a:t>Enhances data security through encrypted compression techniques.</a:t>
            </a:r>
            <a:endParaRPr lang="en-US">
              <a:ea typeface="+mn-lt"/>
              <a:cs typeface="+mn-lt"/>
            </a:endParaRPr>
          </a:p>
          <a:p>
            <a:pPr marL="285750" indent="-285750" algn="just">
              <a:buFont typeface="Arial"/>
              <a:buChar char="•"/>
            </a:pPr>
            <a:r>
              <a:rPr lang="en-US" sz="4200">
                <a:solidFill>
                  <a:srgbClr val="000000"/>
                </a:solidFill>
                <a:ea typeface="+mn-lt"/>
                <a:cs typeface="+mn-lt"/>
              </a:rPr>
              <a:t>Reduces costs for data management and operational efficiency.</a:t>
            </a:r>
            <a:endParaRPr lang="en-US">
              <a:ea typeface="+mn-lt"/>
              <a:cs typeface="+mn-lt"/>
            </a:endParaRPr>
          </a:p>
          <a:p>
            <a:pPr algn="just">
              <a:buFont typeface="Arial"/>
            </a:pPr>
            <a:endParaRPr lang="en-US" sz="4200">
              <a:solidFill>
                <a:srgbClr val="000000"/>
              </a:solidFill>
              <a:latin typeface="Calibri"/>
              <a:ea typeface="Tahoma"/>
              <a:cs typeface="Calibri"/>
            </a:endParaRPr>
          </a:p>
          <a:p>
            <a:pPr algn="just"/>
            <a:endParaRPr lang="en-US" sz="4200" b="1">
              <a:solidFill>
                <a:srgbClr val="000000"/>
              </a:solidFill>
              <a:latin typeface="Calibri"/>
              <a:ea typeface="Tahoma"/>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39692" y="1307697"/>
            <a:ext cx="7007859" cy="4004310"/>
          </a:xfrm>
          <a:prstGeom prst="rect">
            <a:avLst/>
          </a:prstGeom>
        </p:spPr>
        <p:txBody>
          <a:bodyPr vert="horz" wrap="square" lIns="0" tIns="13335" rIns="0" bIns="0" rtlCol="0">
            <a:spAutoFit/>
          </a:bodyPr>
          <a:lstStyle/>
          <a:p>
            <a:pPr marL="12700">
              <a:lnSpc>
                <a:spcPct val="100000"/>
              </a:lnSpc>
              <a:spcBef>
                <a:spcPts val="105"/>
              </a:spcBef>
            </a:pPr>
            <a:r>
              <a:rPr sz="26100" spc="-3620">
                <a:latin typeface="Trebuchet MS"/>
                <a:cs typeface="Trebuchet MS"/>
              </a:rPr>
              <a:t>T</a:t>
            </a:r>
            <a:r>
              <a:rPr sz="26100" spc="-3015">
                <a:latin typeface="Trebuchet MS"/>
                <a:cs typeface="Trebuchet MS"/>
              </a:rPr>
              <a:t>h</a:t>
            </a:r>
            <a:r>
              <a:rPr sz="26100" spc="-2340">
                <a:latin typeface="Trebuchet MS"/>
                <a:cs typeface="Trebuchet MS"/>
              </a:rPr>
              <a:t>a</a:t>
            </a:r>
            <a:r>
              <a:rPr sz="26100" spc="-5365">
                <a:latin typeface="Trebuchet MS"/>
                <a:cs typeface="Trebuchet MS"/>
              </a:rPr>
              <a:t>n</a:t>
            </a:r>
            <a:r>
              <a:rPr sz="26100" spc="-1260">
                <a:latin typeface="Trebuchet MS"/>
                <a:cs typeface="Trebuchet MS"/>
              </a:rPr>
              <a:t>k</a:t>
            </a:r>
            <a:endParaRPr sz="26100">
              <a:latin typeface="Trebuchet MS"/>
              <a:cs typeface="Trebuchet MS"/>
            </a:endParaRPr>
          </a:p>
        </p:txBody>
      </p:sp>
      <p:sp>
        <p:nvSpPr>
          <p:cNvPr id="3" name="object 3"/>
          <p:cNvSpPr txBox="1"/>
          <p:nvPr/>
        </p:nvSpPr>
        <p:spPr>
          <a:xfrm>
            <a:off x="6906269" y="4020028"/>
            <a:ext cx="4474845" cy="4004310"/>
          </a:xfrm>
          <a:prstGeom prst="rect">
            <a:avLst/>
          </a:prstGeom>
        </p:spPr>
        <p:txBody>
          <a:bodyPr vert="horz" wrap="square" lIns="0" tIns="13335" rIns="0" bIns="0" rtlCol="0">
            <a:spAutoFit/>
          </a:bodyPr>
          <a:lstStyle/>
          <a:p>
            <a:pPr marL="12700">
              <a:lnSpc>
                <a:spcPct val="100000"/>
              </a:lnSpc>
              <a:spcBef>
                <a:spcPts val="105"/>
              </a:spcBef>
            </a:pPr>
            <a:r>
              <a:rPr sz="26100" spc="-509">
                <a:latin typeface="Trebuchet MS"/>
                <a:cs typeface="Trebuchet MS"/>
              </a:rPr>
              <a:t>Y</a:t>
            </a:r>
            <a:r>
              <a:rPr sz="26100" spc="-3804">
                <a:latin typeface="Trebuchet MS"/>
                <a:cs typeface="Trebuchet MS"/>
              </a:rPr>
              <a:t>o</a:t>
            </a:r>
            <a:r>
              <a:rPr sz="26100" spc="-3820">
                <a:latin typeface="Trebuchet MS"/>
                <a:cs typeface="Trebuchet MS"/>
              </a:rPr>
              <a:t>u</a:t>
            </a:r>
            <a:endParaRPr sz="26100">
              <a:latin typeface="Trebuchet MS"/>
              <a:cs typeface="Trebuchet MS"/>
            </a:endParaRPr>
          </a:p>
        </p:txBody>
      </p:sp>
      <p:grpSp>
        <p:nvGrpSpPr>
          <p:cNvPr id="4" name="object 4"/>
          <p:cNvGrpSpPr/>
          <p:nvPr/>
        </p:nvGrpSpPr>
        <p:grpSpPr>
          <a:xfrm>
            <a:off x="0" y="9618736"/>
            <a:ext cx="18288000" cy="668655"/>
            <a:chOff x="0" y="9618736"/>
            <a:chExt cx="18288000" cy="668655"/>
          </a:xfrm>
        </p:grpSpPr>
        <p:pic>
          <p:nvPicPr>
            <p:cNvPr id="5" name="object 5"/>
            <p:cNvPicPr/>
            <p:nvPr/>
          </p:nvPicPr>
          <p:blipFill>
            <a:blip r:embed="rId2" cstate="print"/>
            <a:stretch>
              <a:fillRect/>
            </a:stretch>
          </p:blipFill>
          <p:spPr>
            <a:xfrm>
              <a:off x="0" y="9618736"/>
              <a:ext cx="18287999" cy="668263"/>
            </a:xfrm>
            <a:prstGeom prst="rect">
              <a:avLst/>
            </a:prstGeom>
          </p:spPr>
        </p:pic>
        <p:pic>
          <p:nvPicPr>
            <p:cNvPr id="6" name="object 6"/>
            <p:cNvPicPr/>
            <p:nvPr/>
          </p:nvPicPr>
          <p:blipFill>
            <a:blip r:embed="rId3" cstate="print"/>
            <a:stretch>
              <a:fillRect/>
            </a:stretch>
          </p:blipFill>
          <p:spPr>
            <a:xfrm>
              <a:off x="15967881" y="9780107"/>
              <a:ext cx="1895474" cy="42812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5459901" y="389401"/>
            <a:ext cx="7966075" cy="1090042"/>
          </a:xfrm>
          <a:prstGeom prst="rect">
            <a:avLst/>
          </a:prstGeom>
        </p:spPr>
        <p:txBody>
          <a:bodyPr vert="horz" wrap="square" lIns="0" tIns="12700" rIns="0" bIns="0" rtlCol="0" anchor="t">
            <a:spAutoFit/>
          </a:bodyPr>
          <a:lstStyle/>
          <a:p>
            <a:pPr marL="12700">
              <a:lnSpc>
                <a:spcPct val="100000"/>
              </a:lnSpc>
              <a:spcBef>
                <a:spcPts val="100"/>
              </a:spcBef>
            </a:pPr>
            <a:r>
              <a:rPr lang="en-US" spc="270"/>
              <a:t>INTRODUCTION</a:t>
            </a:r>
            <a:endParaRPr spc="270"/>
          </a:p>
        </p:txBody>
      </p:sp>
      <p:sp>
        <p:nvSpPr>
          <p:cNvPr id="11" name="object 11"/>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3" name="TextBox 12">
            <a:extLst>
              <a:ext uri="{FF2B5EF4-FFF2-40B4-BE49-F238E27FC236}">
                <a16:creationId xmlns:a16="http://schemas.microsoft.com/office/drawing/2014/main" id="{95ED263A-5831-38F8-7FF9-FF405F016F20}"/>
              </a:ext>
            </a:extLst>
          </p:cNvPr>
          <p:cNvSpPr txBox="1"/>
          <p:nvPr/>
        </p:nvSpPr>
        <p:spPr>
          <a:xfrm>
            <a:off x="1935804" y="2299754"/>
            <a:ext cx="14404513" cy="4616648"/>
          </a:xfrm>
          <a:prstGeom prst="rect">
            <a:avLst/>
          </a:prstGeom>
          <a:noFill/>
        </p:spPr>
        <p:txBody>
          <a:bodyPr wrap="square" lIns="91440" tIns="45720" rIns="91440" bIns="45720" anchor="t">
            <a:spAutoFit/>
          </a:bodyPr>
          <a:lstStyle/>
          <a:p>
            <a:pPr algn="just"/>
            <a:r>
              <a:rPr lang="en-US" sz="4200" b="1">
                <a:ea typeface="+mn-lt"/>
                <a:cs typeface="+mn-lt"/>
              </a:rPr>
              <a:t>Project Objective</a:t>
            </a:r>
            <a:endParaRPr lang="en-US">
              <a:ea typeface="+mn-lt"/>
              <a:cs typeface="+mn-lt"/>
            </a:endParaRPr>
          </a:p>
          <a:p>
            <a:pPr marL="285750" indent="-285750" algn="just">
              <a:buFont typeface="Arial"/>
              <a:buChar char="•"/>
            </a:pPr>
            <a:r>
              <a:rPr lang="en-US" sz="4200">
                <a:ea typeface="+mn-lt"/>
                <a:cs typeface="+mn-lt"/>
              </a:rPr>
              <a:t>Analyze various data compression algorithms' effectiveness and efficiency.</a:t>
            </a:r>
            <a:endParaRPr lang="en-US">
              <a:ea typeface="+mn-lt"/>
              <a:cs typeface="+mn-lt"/>
            </a:endParaRPr>
          </a:p>
          <a:p>
            <a:pPr marL="285750" indent="-285750" algn="just">
              <a:buFont typeface="Arial"/>
              <a:buChar char="•"/>
            </a:pPr>
            <a:r>
              <a:rPr lang="en-US" sz="4200">
                <a:ea typeface="+mn-lt"/>
                <a:cs typeface="+mn-lt"/>
              </a:rPr>
              <a:t>Compare performance metrics across multiple compression methods.</a:t>
            </a:r>
            <a:endParaRPr lang="en-US">
              <a:ea typeface="+mn-lt"/>
              <a:cs typeface="+mn-lt"/>
            </a:endParaRPr>
          </a:p>
          <a:p>
            <a:pPr marL="285750" indent="-285750" algn="just">
              <a:buFont typeface="Arial"/>
              <a:buChar char="•"/>
            </a:pPr>
            <a:r>
              <a:rPr lang="en-US" sz="4200">
                <a:ea typeface="+mn-lt"/>
                <a:cs typeface="+mn-lt"/>
              </a:rPr>
              <a:t>Identify optimal compression strategies for specific applications.</a:t>
            </a:r>
            <a:endParaRPr lang="en-US">
              <a:ea typeface="+mn-lt"/>
              <a:cs typeface="+mn-lt"/>
            </a:endParaRPr>
          </a:p>
          <a:p>
            <a:pPr algn="just"/>
            <a:endParaRPr lang="en-US" sz="4200" b="1">
              <a:solidFill>
                <a:srgbClr val="000000"/>
              </a:solidFill>
              <a:latin typeface="Calibri"/>
              <a:ea typeface="Tahoma"/>
              <a:cs typeface="Calibri"/>
            </a:endParaRPr>
          </a:p>
        </p:txBody>
      </p:sp>
    </p:spTree>
    <p:extLst>
      <p:ext uri="{BB962C8B-B14F-4D97-AF65-F5344CB8AC3E}">
        <p14:creationId xmlns:p14="http://schemas.microsoft.com/office/powerpoint/2010/main" val="12504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4719549" y="389401"/>
            <a:ext cx="9135052" cy="1090042"/>
          </a:xfrm>
          <a:prstGeom prst="rect">
            <a:avLst/>
          </a:prstGeom>
        </p:spPr>
        <p:txBody>
          <a:bodyPr vert="horz" wrap="square" lIns="0" tIns="12700" rIns="0" bIns="0" rtlCol="0" anchor="t">
            <a:spAutoFit/>
          </a:bodyPr>
          <a:lstStyle/>
          <a:p>
            <a:pPr marL="12700">
              <a:spcBef>
                <a:spcPts val="100"/>
              </a:spcBef>
            </a:pPr>
            <a:r>
              <a:rPr lang="en-US" spc="270"/>
              <a:t>LITERATURE SURVEY</a:t>
            </a:r>
            <a:endParaRPr spc="270"/>
          </a:p>
        </p:txBody>
      </p:sp>
      <p:sp>
        <p:nvSpPr>
          <p:cNvPr id="11" name="object 11"/>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4" name="TextBox 3">
            <a:extLst>
              <a:ext uri="{FF2B5EF4-FFF2-40B4-BE49-F238E27FC236}">
                <a16:creationId xmlns:a16="http://schemas.microsoft.com/office/drawing/2014/main" id="{6CB4DBEF-E699-7D34-B4C4-F1F293E52B5F}"/>
              </a:ext>
            </a:extLst>
          </p:cNvPr>
          <p:cNvSpPr txBox="1"/>
          <p:nvPr/>
        </p:nvSpPr>
        <p:spPr>
          <a:xfrm>
            <a:off x="456742" y="1762482"/>
            <a:ext cx="17669435" cy="8679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200">
                <a:ea typeface="+mn-lt"/>
                <a:cs typeface="+mn-lt"/>
              </a:rPr>
              <a:t>[1] </a:t>
            </a:r>
            <a:r>
              <a:rPr lang="en-US" sz="4200" err="1">
                <a:ea typeface="+mn-lt"/>
                <a:cs typeface="+mn-lt"/>
              </a:rPr>
              <a:t>Pandimurugan</a:t>
            </a:r>
            <a:r>
              <a:rPr lang="en-US" sz="4200">
                <a:ea typeface="+mn-lt"/>
                <a:cs typeface="+mn-lt"/>
              </a:rPr>
              <a:t> et al. Hybrid image hiding combines Huffman coding with RLE or DWT, enhancing data transmission and storage efficiency.</a:t>
            </a:r>
            <a:endParaRPr lang="en-US">
              <a:ea typeface="+mn-lt"/>
              <a:cs typeface="+mn-lt"/>
            </a:endParaRPr>
          </a:p>
          <a:p>
            <a:pPr algn="just"/>
            <a:endParaRPr lang="en-US" sz="4200">
              <a:ea typeface="+mn-lt"/>
              <a:cs typeface="+mn-lt"/>
            </a:endParaRPr>
          </a:p>
          <a:p>
            <a:pPr algn="just"/>
            <a:r>
              <a:rPr lang="en-US" sz="4200">
                <a:ea typeface="+mn-lt"/>
                <a:cs typeface="+mn-lt"/>
              </a:rPr>
              <a:t>[2]</a:t>
            </a:r>
            <a:r>
              <a:rPr lang="en-US" sz="4200" err="1">
                <a:ea typeface="+mn-lt"/>
                <a:cs typeface="+mn-lt"/>
              </a:rPr>
              <a:t>Yamagiwa</a:t>
            </a:r>
            <a:r>
              <a:rPr lang="en-US" sz="4200">
                <a:ea typeface="+mn-lt"/>
                <a:cs typeface="+mn-lt"/>
              </a:rPr>
              <a:t> et al. Introduced Adaptive Stream-based Entropy coding, optimized for hardware implementation and continuous data streams.</a:t>
            </a:r>
          </a:p>
          <a:p>
            <a:pPr algn="just"/>
            <a:endParaRPr lang="en-US" sz="4200">
              <a:ea typeface="+mn-lt"/>
              <a:cs typeface="+mn-lt"/>
            </a:endParaRPr>
          </a:p>
          <a:p>
            <a:r>
              <a:rPr lang="en-US" sz="4200">
                <a:ea typeface="+mn-lt"/>
                <a:cs typeface="+mn-lt"/>
              </a:rPr>
              <a:t>[3] Kalaivani et al. Developed a hybrid compression algorithm for ECG data, significantly reducing storage and power consumption.</a:t>
            </a:r>
            <a:endParaRPr lang="en-US">
              <a:ea typeface="+mn-lt"/>
              <a:cs typeface="+mn-lt"/>
            </a:endParaRPr>
          </a:p>
          <a:p>
            <a:pPr algn="just"/>
            <a:endParaRPr lang="en-US" sz="4200">
              <a:solidFill>
                <a:srgbClr val="000000"/>
              </a:solidFill>
              <a:ea typeface="+mn-lt"/>
              <a:cs typeface="+mn-lt"/>
            </a:endParaRPr>
          </a:p>
          <a:p>
            <a:pPr algn="just"/>
            <a:r>
              <a:rPr lang="en-US" sz="4200">
                <a:ea typeface="+mn-lt"/>
                <a:cs typeface="+mn-lt"/>
              </a:rPr>
              <a:t>[4] Qureshi et al. Proposed Multi-Homing Key Exchange Authorization Protocol to enhance security and reliability in subaqueous IoT networks.</a:t>
            </a:r>
            <a:endParaRPr lang="en-US">
              <a:cs typeface="Calibri"/>
            </a:endParaRPr>
          </a:p>
          <a:p>
            <a:pPr marL="285750" indent="-285750" algn="just">
              <a:buFont typeface="Arial"/>
              <a:buChar char="•"/>
            </a:pPr>
            <a:endParaRPr lang="en-US"/>
          </a:p>
          <a:p>
            <a:pPr algn="just"/>
            <a:br>
              <a:rPr lang="en-US"/>
            </a:br>
            <a:endParaRPr lang="en-US"/>
          </a:p>
          <a:p>
            <a:pPr algn="just"/>
            <a:endParaRPr lang="en-US" sz="4200">
              <a:ea typeface="+mn-lt"/>
              <a:cs typeface="+mn-lt"/>
            </a:endParaRPr>
          </a:p>
        </p:txBody>
      </p:sp>
    </p:spTree>
    <p:extLst>
      <p:ext uri="{BB962C8B-B14F-4D97-AF65-F5344CB8AC3E}">
        <p14:creationId xmlns:p14="http://schemas.microsoft.com/office/powerpoint/2010/main" val="166010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4719549" y="389401"/>
            <a:ext cx="9135052" cy="1090042"/>
          </a:xfrm>
          <a:prstGeom prst="rect">
            <a:avLst/>
          </a:prstGeom>
        </p:spPr>
        <p:txBody>
          <a:bodyPr vert="horz" wrap="square" lIns="0" tIns="12700" rIns="0" bIns="0" rtlCol="0" anchor="t">
            <a:spAutoFit/>
          </a:bodyPr>
          <a:lstStyle/>
          <a:p>
            <a:pPr marL="12700">
              <a:spcBef>
                <a:spcPts val="100"/>
              </a:spcBef>
            </a:pPr>
            <a:r>
              <a:rPr lang="en-US" spc="270"/>
              <a:t>LITERATURE SURVEY</a:t>
            </a:r>
            <a:endParaRPr spc="270"/>
          </a:p>
        </p:txBody>
      </p:sp>
      <p:sp>
        <p:nvSpPr>
          <p:cNvPr id="11" name="object 11"/>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4" name="TextBox 3">
            <a:extLst>
              <a:ext uri="{FF2B5EF4-FFF2-40B4-BE49-F238E27FC236}">
                <a16:creationId xmlns:a16="http://schemas.microsoft.com/office/drawing/2014/main" id="{6CB4DBEF-E699-7D34-B4C4-F1F293E52B5F}"/>
              </a:ext>
            </a:extLst>
          </p:cNvPr>
          <p:cNvSpPr txBox="1"/>
          <p:nvPr/>
        </p:nvSpPr>
        <p:spPr>
          <a:xfrm>
            <a:off x="456742" y="1762482"/>
            <a:ext cx="17669435" cy="932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200">
                <a:ea typeface="+mn-lt"/>
                <a:cs typeface="+mn-lt"/>
              </a:rPr>
              <a:t>[5] Azar et al. Examined lossy compression efficiency for IoT, balancing compression ratio and reconstruction accuracy for device longevity.</a:t>
            </a:r>
            <a:endParaRPr lang="en-US">
              <a:cs typeface="Calibri"/>
            </a:endParaRPr>
          </a:p>
          <a:p>
            <a:pPr algn="just"/>
            <a:endParaRPr lang="en-US" sz="4200">
              <a:ea typeface="+mn-lt"/>
              <a:cs typeface="+mn-lt"/>
            </a:endParaRPr>
          </a:p>
          <a:p>
            <a:r>
              <a:rPr lang="en-US" sz="4200">
                <a:ea typeface="+mn-lt"/>
                <a:cs typeface="+mn-lt"/>
              </a:rPr>
              <a:t>[6] Correa et al. Investigated lossy data compression techniques for IoT, aiming to optimize between compression efficiency and data accuracy.</a:t>
            </a:r>
            <a:endParaRPr lang="en-US">
              <a:cs typeface="Calibri"/>
            </a:endParaRPr>
          </a:p>
          <a:p>
            <a:pPr algn="just"/>
            <a:endParaRPr lang="en-US" sz="4200">
              <a:ea typeface="+mn-lt"/>
              <a:cs typeface="+mn-lt"/>
            </a:endParaRPr>
          </a:p>
          <a:p>
            <a:pPr algn="just"/>
            <a:r>
              <a:rPr lang="en-US" sz="4200">
                <a:ea typeface="+mn-lt"/>
                <a:cs typeface="+mn-lt"/>
              </a:rPr>
              <a:t>[7] Hwang et al. Introduced Bit Depth Compression for time-series sensors, dynamically adjusting pack size to optimize compression efficiency."</a:t>
            </a:r>
            <a:endParaRPr lang="en-US">
              <a:cs typeface="Calibri"/>
            </a:endParaRPr>
          </a:p>
          <a:p>
            <a:pPr marL="285750" indent="-285750" algn="just">
              <a:buFont typeface="Arial"/>
              <a:buChar char="•"/>
            </a:pPr>
            <a:endParaRPr lang="en-US"/>
          </a:p>
          <a:p>
            <a:pPr algn="just"/>
            <a:br>
              <a:rPr lang="en-US"/>
            </a:br>
            <a:endParaRPr lang="en-US"/>
          </a:p>
          <a:p>
            <a:r>
              <a:rPr lang="en-US" sz="4200">
                <a:ea typeface="+mn-lt"/>
                <a:cs typeface="+mn-lt"/>
              </a:rPr>
              <a:t>[8] Bose et al. Compared various lossy compression algorithms for sensor data, analyzing signal properties to understand compression dynamics."</a:t>
            </a:r>
            <a:endParaRPr lang="en-US">
              <a:cs typeface="Calibri"/>
            </a:endParaRPr>
          </a:p>
          <a:p>
            <a:pPr algn="just"/>
            <a:endParaRPr lang="en-US" sz="4200">
              <a:ea typeface="+mn-lt"/>
              <a:cs typeface="+mn-lt"/>
            </a:endParaRPr>
          </a:p>
          <a:p>
            <a:pPr algn="just"/>
            <a:endParaRPr lang="en-US" sz="4200">
              <a:ea typeface="+mn-lt"/>
              <a:cs typeface="+mn-lt"/>
            </a:endParaRPr>
          </a:p>
          <a:p>
            <a:pPr algn="just"/>
            <a:endParaRPr lang="en-US" sz="4200">
              <a:ea typeface="+mn-lt"/>
              <a:cs typeface="+mn-lt"/>
            </a:endParaRPr>
          </a:p>
        </p:txBody>
      </p:sp>
    </p:spTree>
    <p:extLst>
      <p:ext uri="{BB962C8B-B14F-4D97-AF65-F5344CB8AC3E}">
        <p14:creationId xmlns:p14="http://schemas.microsoft.com/office/powerpoint/2010/main" val="26100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6882" y="571500"/>
            <a:ext cx="9754235" cy="1090042"/>
          </a:xfrm>
          <a:prstGeom prst="rect">
            <a:avLst/>
          </a:prstGeom>
        </p:spPr>
        <p:txBody>
          <a:bodyPr vert="horz" wrap="square" lIns="0" tIns="12700" rIns="0" bIns="0" rtlCol="0" anchor="t">
            <a:spAutoFit/>
          </a:bodyPr>
          <a:lstStyle/>
          <a:p>
            <a:pPr marL="12700" algn="ctr">
              <a:spcBef>
                <a:spcPts val="100"/>
              </a:spcBef>
            </a:pPr>
            <a:r>
              <a:rPr lang="en-US" spc="150"/>
              <a:t>METHODOLOGY</a:t>
            </a:r>
          </a:p>
        </p:txBody>
      </p:sp>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1863435" y="2025781"/>
            <a:ext cx="15392400" cy="6247864"/>
          </a:xfrm>
          <a:prstGeom prst="rect">
            <a:avLst/>
          </a:prstGeom>
          <a:noFill/>
        </p:spPr>
        <p:txBody>
          <a:bodyPr wrap="square" lIns="91440" tIns="45720" rIns="91440" bIns="45720" anchor="t">
            <a:spAutoFit/>
          </a:bodyPr>
          <a:lstStyle/>
          <a:p>
            <a:pPr algn="just"/>
            <a:r>
              <a:rPr lang="en-US" sz="4000" b="1">
                <a:ea typeface="+mn-lt"/>
                <a:cs typeface="+mn-lt"/>
              </a:rPr>
              <a:t>Hardware Setup:</a:t>
            </a:r>
            <a:endParaRPr lang="en-US">
              <a:ea typeface="+mn-lt"/>
              <a:cs typeface="+mn-lt"/>
            </a:endParaRPr>
          </a:p>
          <a:p>
            <a:pPr marL="285750" indent="-285750" algn="just">
              <a:buFont typeface="Arial"/>
              <a:buChar char="•"/>
            </a:pPr>
            <a:r>
              <a:rPr lang="en-US" sz="4000">
                <a:ea typeface="+mn-lt"/>
                <a:cs typeface="+mn-lt"/>
              </a:rPr>
              <a:t>Utilizes Arduino Uno connected through serial port.</a:t>
            </a:r>
            <a:endParaRPr lang="en-US">
              <a:ea typeface="+mn-lt"/>
              <a:cs typeface="+mn-lt"/>
            </a:endParaRPr>
          </a:p>
          <a:p>
            <a:pPr marL="285750" indent="-285750" algn="just">
              <a:buFont typeface="Arial"/>
              <a:buChar char="•"/>
            </a:pPr>
            <a:r>
              <a:rPr lang="en-US" sz="4000">
                <a:ea typeface="+mn-lt"/>
                <a:cs typeface="+mn-lt"/>
              </a:rPr>
              <a:t>Arduino serves as data acquisition and transmission unit.</a:t>
            </a:r>
            <a:endParaRPr lang="en-US">
              <a:ea typeface="+mn-lt"/>
              <a:cs typeface="+mn-lt"/>
            </a:endParaRPr>
          </a:p>
          <a:p>
            <a:pPr marL="285750" indent="-285750" algn="just">
              <a:buFont typeface="Arial"/>
              <a:buChar char="•"/>
            </a:pPr>
            <a:r>
              <a:rPr lang="en-US" sz="4000">
                <a:ea typeface="+mn-lt"/>
                <a:cs typeface="+mn-lt"/>
              </a:rPr>
              <a:t>Reliable for real-time data handling in embedded systems.</a:t>
            </a:r>
            <a:endParaRPr lang="en-US">
              <a:ea typeface="+mn-lt"/>
              <a:cs typeface="+mn-lt"/>
            </a:endParaRPr>
          </a:p>
          <a:p>
            <a:pPr algn="just"/>
            <a:endParaRPr lang="en-US" sz="4000">
              <a:ea typeface="+mn-lt"/>
              <a:cs typeface="+mn-lt"/>
            </a:endParaRPr>
          </a:p>
          <a:p>
            <a:pPr algn="just"/>
            <a:r>
              <a:rPr lang="en-US" sz="4000" b="1">
                <a:ea typeface="+mn-lt"/>
                <a:cs typeface="+mn-lt"/>
              </a:rPr>
              <a:t>Data Acquisition Process:</a:t>
            </a:r>
            <a:endParaRPr lang="en-US">
              <a:ea typeface="+mn-lt"/>
              <a:cs typeface="+mn-lt"/>
            </a:endParaRPr>
          </a:p>
          <a:p>
            <a:pPr marL="285750" indent="-285750" algn="just">
              <a:buFont typeface="Arial"/>
              <a:buChar char="•"/>
            </a:pPr>
            <a:r>
              <a:rPr lang="en-US" sz="4000">
                <a:ea typeface="+mn-lt"/>
                <a:cs typeface="+mn-lt"/>
              </a:rPr>
              <a:t>Data read serially from Arduino when available.</a:t>
            </a:r>
            <a:endParaRPr lang="en-US">
              <a:ea typeface="+mn-lt"/>
              <a:cs typeface="+mn-lt"/>
            </a:endParaRPr>
          </a:p>
          <a:p>
            <a:pPr marL="285750" indent="-285750" algn="just">
              <a:buFont typeface="Arial"/>
              <a:buChar char="•"/>
            </a:pPr>
            <a:r>
              <a:rPr lang="en-US" sz="4000">
                <a:ea typeface="+mn-lt"/>
                <a:cs typeface="+mn-lt"/>
              </a:rPr>
              <a:t>Decoding and handling of data done in Python.</a:t>
            </a:r>
            <a:endParaRPr lang="en-US">
              <a:ea typeface="+mn-lt"/>
              <a:cs typeface="+mn-lt"/>
            </a:endParaRPr>
          </a:p>
          <a:p>
            <a:pPr marL="285750" indent="-285750" algn="just">
              <a:buFont typeface="Arial"/>
              <a:buChar char="•"/>
            </a:pPr>
            <a:r>
              <a:rPr lang="en-US" sz="4000">
                <a:ea typeface="+mn-lt"/>
                <a:cs typeface="+mn-lt"/>
              </a:rPr>
              <a:t>Continuous monitoring and data fetching every 5 seconds.</a:t>
            </a:r>
            <a:endParaRPr lang="en-US">
              <a:ea typeface="+mn-lt"/>
              <a:cs typeface="+mn-lt"/>
            </a:endParaRPr>
          </a:p>
          <a:p>
            <a:pPr algn="just"/>
            <a:endParaRPr lang="en-US" sz="4000" b="1">
              <a:solidFill>
                <a:srgbClr val="000000"/>
              </a:solidFill>
              <a:latin typeface="Calibri"/>
              <a:ea typeface="Tahoma"/>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954231" y="1220487"/>
            <a:ext cx="16678275" cy="6863417"/>
          </a:xfrm>
          <a:prstGeom prst="rect">
            <a:avLst/>
          </a:prstGeom>
          <a:noFill/>
        </p:spPr>
        <p:txBody>
          <a:bodyPr wrap="square" lIns="91440" tIns="45720" rIns="91440" bIns="45720" anchor="t">
            <a:spAutoFit/>
          </a:bodyPr>
          <a:lstStyle/>
          <a:p>
            <a:pPr algn="just"/>
            <a:r>
              <a:rPr lang="en-US" sz="4000" b="1">
                <a:solidFill>
                  <a:srgbClr val="000000"/>
                </a:solidFill>
                <a:ea typeface="+mn-lt"/>
                <a:cs typeface="+mn-lt"/>
              </a:rPr>
              <a:t>Hybrid Huffman + RLE (Run-Length Encoding):</a:t>
            </a:r>
          </a:p>
          <a:p>
            <a:pPr algn="just"/>
            <a:endParaRPr lang="en-US" sz="4000" b="1">
              <a:ea typeface="+mn-lt"/>
              <a:cs typeface="+mn-lt"/>
            </a:endParaRPr>
          </a:p>
          <a:p>
            <a:pPr marL="285750" indent="-285750" algn="just">
              <a:buFont typeface="Arial"/>
              <a:buChar char="•"/>
            </a:pPr>
            <a:r>
              <a:rPr lang="en-US" sz="4000" b="1">
                <a:ea typeface="+mn-lt"/>
                <a:cs typeface="+mn-lt"/>
              </a:rPr>
              <a:t>Combination of Techniques</a:t>
            </a:r>
            <a:r>
              <a:rPr lang="en-US" sz="4000">
                <a:ea typeface="+mn-lt"/>
                <a:cs typeface="+mn-lt"/>
              </a:rPr>
              <a:t>: Integrates Run-Length Encoding (RLE) with Huffman coding to optimize compression.</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Initial Compression</a:t>
            </a:r>
            <a:r>
              <a:rPr lang="en-US" sz="4000">
                <a:ea typeface="+mn-lt"/>
                <a:cs typeface="+mn-lt"/>
              </a:rPr>
              <a:t>: RLE reduces data size by compressing sequences of repeated characters or data elements.</a:t>
            </a:r>
            <a:endParaRPr lang="en-US"/>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Complexity</a:t>
            </a:r>
            <a:r>
              <a:rPr lang="en-US" sz="4000">
                <a:ea typeface="+mn-lt"/>
                <a:cs typeface="+mn-lt"/>
              </a:rPr>
              <a:t>: Maintains a reasonable computational complexity, making it suitable for real-time applications.</a:t>
            </a:r>
            <a:endParaRPr lang="en-US"/>
          </a:p>
          <a:p>
            <a:pPr algn="just"/>
            <a:endParaRPr lang="en-US" sz="4000" b="1">
              <a:ea typeface="+mn-lt"/>
              <a:cs typeface="+mn-lt"/>
            </a:endParaRPr>
          </a:p>
        </p:txBody>
      </p:sp>
    </p:spTree>
    <p:extLst>
      <p:ext uri="{BB962C8B-B14F-4D97-AF65-F5344CB8AC3E}">
        <p14:creationId xmlns:p14="http://schemas.microsoft.com/office/powerpoint/2010/main" val="118805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59486" y="9763560"/>
            <a:ext cx="188595" cy="391160"/>
          </a:xfrm>
          <a:prstGeom prst="rect">
            <a:avLst/>
          </a:prstGeom>
        </p:spPr>
        <p:txBody>
          <a:bodyPr vert="horz" wrap="square" lIns="0" tIns="0" rIns="0" bIns="0" rtlCol="0">
            <a:spAutoFit/>
          </a:bodyPr>
          <a:lstStyle/>
          <a:p>
            <a:pPr marL="12700">
              <a:lnSpc>
                <a:spcPts val="2860"/>
              </a:lnSpc>
            </a:pPr>
            <a:r>
              <a:rPr sz="2400" spc="25">
                <a:solidFill>
                  <a:srgbClr val="FFFFFF"/>
                </a:solidFill>
                <a:latin typeface="Trebuchet MS"/>
                <a:cs typeface="Trebuchet MS"/>
              </a:rPr>
              <a:t>6</a:t>
            </a:r>
            <a:endParaRPr sz="2400">
              <a:latin typeface="Trebuchet MS"/>
              <a:cs typeface="Trebuchet MS"/>
            </a:endParaRPr>
          </a:p>
        </p:txBody>
      </p:sp>
      <p:sp>
        <p:nvSpPr>
          <p:cNvPr id="12" name="TextBox 11">
            <a:extLst>
              <a:ext uri="{FF2B5EF4-FFF2-40B4-BE49-F238E27FC236}">
                <a16:creationId xmlns:a16="http://schemas.microsoft.com/office/drawing/2014/main" id="{5310107A-A88C-141B-E920-34D8E7CE0005}"/>
              </a:ext>
            </a:extLst>
          </p:cNvPr>
          <p:cNvSpPr txBox="1"/>
          <p:nvPr/>
        </p:nvSpPr>
        <p:spPr>
          <a:xfrm>
            <a:off x="954231" y="1220487"/>
            <a:ext cx="16678275" cy="9541073"/>
          </a:xfrm>
          <a:prstGeom prst="rect">
            <a:avLst/>
          </a:prstGeom>
          <a:noFill/>
        </p:spPr>
        <p:txBody>
          <a:bodyPr wrap="square" lIns="91440" tIns="45720" rIns="91440" bIns="45720" anchor="t">
            <a:spAutoFit/>
          </a:bodyPr>
          <a:lstStyle/>
          <a:p>
            <a:pPr marL="285750" indent="-285750" algn="just">
              <a:buFont typeface="Arial"/>
              <a:buChar char="•"/>
            </a:pPr>
            <a:r>
              <a:rPr lang="en-US" sz="4000" b="1">
                <a:solidFill>
                  <a:srgbClr val="000000"/>
                </a:solidFill>
                <a:ea typeface="+mn-lt"/>
                <a:cs typeface="+mn-lt"/>
              </a:rPr>
              <a:t>Further</a:t>
            </a:r>
            <a:r>
              <a:rPr lang="en-US" sz="4000" b="1">
                <a:ea typeface="+mn-lt"/>
                <a:cs typeface="+mn-lt"/>
              </a:rPr>
              <a:t> </a:t>
            </a:r>
            <a:r>
              <a:rPr lang="en-US" sz="4000" b="1">
                <a:solidFill>
                  <a:srgbClr val="000000"/>
                </a:solidFill>
                <a:ea typeface="+mn-lt"/>
                <a:cs typeface="+mn-lt"/>
              </a:rPr>
              <a:t>Encoding</a:t>
            </a:r>
            <a:r>
              <a:rPr lang="en-US" sz="4000">
                <a:ea typeface="+mn-lt"/>
                <a:cs typeface="+mn-lt"/>
              </a:rPr>
              <a:t>: Huffman coding is applied to the RLE output, further compressing the data by encoding frequent characters with shorter codes.</a:t>
            </a:r>
            <a:endParaRPr lang="en-US" sz="4000">
              <a:ea typeface="Calibri"/>
              <a:cs typeface="Calibri"/>
            </a:endParaRPr>
          </a:p>
          <a:p>
            <a:pPr marL="285750" indent="-285750" algn="just">
              <a:buFont typeface="Arial"/>
              <a:buChar char="•"/>
            </a:pPr>
            <a:endParaRPr lang="en-US" sz="4000">
              <a:ea typeface="+mn-lt"/>
              <a:cs typeface="+mn-lt"/>
            </a:endParaRPr>
          </a:p>
          <a:p>
            <a:pPr marL="285750" indent="-285750" algn="just">
              <a:buFont typeface="Arial"/>
              <a:buChar char="•"/>
            </a:pPr>
            <a:r>
              <a:rPr lang="en-US" sz="4000" b="1">
                <a:ea typeface="+mn-lt"/>
                <a:cs typeface="+mn-lt"/>
              </a:rPr>
              <a:t>Efficiency</a:t>
            </a:r>
            <a:r>
              <a:rPr lang="en-US" sz="4000">
                <a:ea typeface="+mn-lt"/>
                <a:cs typeface="+mn-lt"/>
              </a:rPr>
              <a:t>: Especially effective for data with large numbers of repeated elements, enhancing both compression ratio and speed.</a:t>
            </a:r>
            <a:endParaRPr lang="en-US" sz="4000">
              <a:ea typeface="Calibri"/>
              <a:cs typeface="Calibri"/>
            </a:endParaRPr>
          </a:p>
          <a:p>
            <a:pPr marL="285750" indent="-285750" algn="just">
              <a:buFont typeface="Arial"/>
              <a:buChar char="•"/>
            </a:pPr>
            <a:endParaRPr lang="en-US" sz="4000">
              <a:ea typeface="+mn-lt"/>
              <a:cs typeface="+mn-lt"/>
            </a:endParaRPr>
          </a:p>
          <a:p>
            <a:pPr>
              <a:buFont typeface="Arial"/>
              <a:buChar char="•"/>
            </a:pPr>
            <a:r>
              <a:rPr lang="en-US" sz="4000" b="1">
                <a:ea typeface="+mn-lt"/>
                <a:cs typeface="+mn-lt"/>
              </a:rPr>
              <a:t>Time Complexity:</a:t>
            </a:r>
            <a:r>
              <a:rPr lang="en-US" sz="4000">
                <a:ea typeface="+mn-lt"/>
                <a:cs typeface="+mn-lt"/>
              </a:rPr>
              <a:t> </a:t>
            </a:r>
            <a:endParaRPr lang="en-US">
              <a:ea typeface="+mn-lt"/>
              <a:cs typeface="+mn-lt"/>
            </a:endParaRPr>
          </a:p>
          <a:p>
            <a:r>
              <a:rPr lang="en-US" sz="4000" b="1">
                <a:ea typeface="+mn-lt"/>
                <a:cs typeface="+mn-lt"/>
              </a:rPr>
              <a:t>Best Case</a:t>
            </a:r>
            <a:r>
              <a:rPr lang="en-US" sz="4000">
                <a:ea typeface="+mn-lt"/>
                <a:cs typeface="+mn-lt"/>
              </a:rPr>
              <a:t>: O(n), where n is the size of the input data.</a:t>
            </a:r>
            <a:endParaRPr lang="en-US">
              <a:solidFill>
                <a:srgbClr val="000000"/>
              </a:solidFill>
              <a:ea typeface="+mn-lt"/>
              <a:cs typeface="+mn-lt"/>
            </a:endParaRPr>
          </a:p>
          <a:p>
            <a:r>
              <a:rPr lang="en-US" sz="4000" b="1">
                <a:ea typeface="+mn-lt"/>
                <a:cs typeface="+mn-lt"/>
              </a:rPr>
              <a:t>Worst Case</a:t>
            </a:r>
            <a:r>
              <a:rPr lang="en-US" sz="4000">
                <a:ea typeface="+mn-lt"/>
                <a:cs typeface="+mn-lt"/>
              </a:rPr>
              <a:t>: O(n + k log k), where n is the size of the input data and k is the number of unique symbols in the data.</a:t>
            </a:r>
            <a:endParaRPr lang="en-US">
              <a:ea typeface="+mn-lt"/>
              <a:cs typeface="+mn-lt"/>
            </a:endParaRPr>
          </a:p>
          <a:p>
            <a:r>
              <a:rPr lang="en-US" sz="4000" b="1">
                <a:ea typeface="+mn-lt"/>
                <a:cs typeface="+mn-lt"/>
              </a:rPr>
              <a:t>Average Case</a:t>
            </a:r>
            <a:r>
              <a:rPr lang="en-US" sz="4000">
                <a:ea typeface="+mn-lt"/>
                <a:cs typeface="+mn-lt"/>
              </a:rPr>
              <a:t>: O(n + k log k).</a:t>
            </a:r>
            <a:endParaRPr lang="en-US">
              <a:ea typeface="Calibri"/>
              <a:cs typeface="Calibri"/>
            </a:endParaRPr>
          </a:p>
          <a:p>
            <a:pPr algn="just">
              <a:buFont typeface="Arial"/>
              <a:buChar char="•"/>
            </a:pPr>
            <a:endParaRPr lang="en-US" sz="4000">
              <a:solidFill>
                <a:srgbClr val="000000"/>
              </a:solidFill>
              <a:ea typeface="Calibri"/>
              <a:cs typeface="Calibri"/>
            </a:endParaRPr>
          </a:p>
          <a:p>
            <a:pPr algn="just">
              <a:buFont typeface="Arial"/>
              <a:buChar char="•"/>
            </a:pPr>
            <a:endParaRPr lang="en-US">
              <a:ea typeface="Calibri"/>
              <a:cs typeface="Calibri"/>
            </a:endParaRPr>
          </a:p>
          <a:p>
            <a:pPr marL="285750" indent="-285750" algn="just">
              <a:buFont typeface="Arial"/>
              <a:buChar char="•"/>
            </a:pPr>
            <a:br>
              <a:rPr lang="en-US"/>
            </a:br>
            <a:endParaRPr lang="en-US">
              <a:ea typeface="Calibri"/>
              <a:cs typeface="Calibri"/>
            </a:endParaRPr>
          </a:p>
          <a:p>
            <a:pPr algn="just"/>
            <a:endParaRPr lang="en-US" sz="4000" b="1">
              <a:ea typeface="+mn-lt"/>
              <a:cs typeface="+mn-lt"/>
            </a:endParaRPr>
          </a:p>
        </p:txBody>
      </p:sp>
    </p:spTree>
    <p:extLst>
      <p:ext uri="{BB962C8B-B14F-4D97-AF65-F5344CB8AC3E}">
        <p14:creationId xmlns:p14="http://schemas.microsoft.com/office/powerpoint/2010/main" val="790482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905a78-6dda-4ab4-b2b8-ed4a229be82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42415E8BFA3645A81B444912388CE5" ma:contentTypeVersion="14" ma:contentTypeDescription="Create a new document." ma:contentTypeScope="" ma:versionID="355506b892b7f0ae99b398e30b991eae">
  <xsd:schema xmlns:xsd="http://www.w3.org/2001/XMLSchema" xmlns:xs="http://www.w3.org/2001/XMLSchema" xmlns:p="http://schemas.microsoft.com/office/2006/metadata/properties" xmlns:ns3="a0905a78-6dda-4ab4-b2b8-ed4a229be825" xmlns:ns4="736838d8-b970-4580-8fbd-6f0e353463ae" targetNamespace="http://schemas.microsoft.com/office/2006/metadata/properties" ma:root="true" ma:fieldsID="efe1b55dcddef1877767ff087d774f79" ns3:_="" ns4:_="">
    <xsd:import namespace="a0905a78-6dda-4ab4-b2b8-ed4a229be825"/>
    <xsd:import namespace="736838d8-b970-4580-8fbd-6f0e353463ae"/>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05a78-6dda-4ab4-b2b8-ed4a229be8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36838d8-b970-4580-8fbd-6f0e353463a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3E0281-B323-4C3A-8F88-BF2FA500FF84}">
  <ds:schemaRefs>
    <ds:schemaRef ds:uri="736838d8-b970-4580-8fbd-6f0e353463ae"/>
    <ds:schemaRef ds:uri="a0905a78-6dda-4ab4-b2b8-ed4a229be8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42FC1E4-6B1A-4613-A4AF-821E36E65F0A}">
  <ds:schemaRefs>
    <ds:schemaRef ds:uri="http://schemas.microsoft.com/sharepoint/v3/contenttype/forms"/>
  </ds:schemaRefs>
</ds:datastoreItem>
</file>

<file path=customXml/itemProps3.xml><?xml version="1.0" encoding="utf-8"?>
<ds:datastoreItem xmlns:ds="http://schemas.openxmlformats.org/officeDocument/2006/customXml" ds:itemID="{4147748B-91C8-44DB-A581-14B8F56575D1}">
  <ds:schemaRefs>
    <ds:schemaRef ds:uri="736838d8-b970-4580-8fbd-6f0e353463ae"/>
    <ds:schemaRef ds:uri="a0905a78-6dda-4ab4-b2b8-ed4a229be8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IoT sensor data stream compression using hybrid dynamic Huffman and Run Length Encoding(RLZ) techniques</vt:lpstr>
      <vt:lpstr>AGENDA</vt:lpstr>
      <vt:lpstr>INTRODUCTION</vt:lpstr>
      <vt:lpstr>INTRODUCTION</vt:lpstr>
      <vt:lpstr>LITERATURE SURVEY</vt:lpstr>
      <vt:lpstr>LITERATURE SURVEY</vt:lpstr>
      <vt:lpstr>METHODOLOGY</vt:lpstr>
      <vt:lpstr>PowerPoint Presentation</vt:lpstr>
      <vt:lpstr>PowerPoint Presentation</vt:lpstr>
      <vt:lpstr>PowerPoint Presentation</vt:lpstr>
      <vt:lpstr>PowerPoint Presentation</vt:lpstr>
      <vt:lpstr>PowerPoint Presentation</vt:lpstr>
      <vt:lpstr>PowerPoint Presentation</vt:lpstr>
      <vt:lpstr>IMPLEMENTATION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OBSERVATION</vt:lpstr>
      <vt:lpstr>PowerPoint Presentation</vt:lpstr>
      <vt:lpstr>FUTURE SCOPE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Flow Minimizer</dc:title>
  <dc:creator>Rossan Selvaraj</dc:creator>
  <cp:keywords>DAF4RMPqSgc,BAFihMwQLzM</cp:keywords>
  <cp:revision>1</cp:revision>
  <dcterms:created xsi:type="dcterms:W3CDTF">2024-05-08T04:54:55Z</dcterms:created>
  <dcterms:modified xsi:type="dcterms:W3CDTF">2024-05-17T06:56:45Z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2024-05-07T00:00:00Z</vt:filetime>
  </property>
  <property fmtid="{D5CDD505-2E9C-101B-9397-08002B2CF9AE}" pid="3" name="Creator">
    <vt:lpwstr>Canva</vt:lpwstr>
  </property>
  <property fmtid="{D5CDD505-2E9C-101B-9397-08002B2CF9AE}" pid="4" name="LastSaved">
    <vt:filetime>2024-05-08T00:00:00Z</vt:filetime>
  </property>
  <property fmtid="{D5CDD505-2E9C-101B-9397-08002B2CF9AE}" pid="5" name="ContentTypeId">
    <vt:lpwstr>0x0101006242415E8BFA3645A81B444912388CE5</vt:lpwstr>
  </property>
</Properties>
</file>