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2" r:id="rId6"/>
    <p:sldId id="260" r:id="rId7"/>
    <p:sldId id="261" r:id="rId8"/>
    <p:sldId id="273" r:id="rId9"/>
    <p:sldId id="262" r:id="rId10"/>
    <p:sldId id="263" r:id="rId11"/>
    <p:sldId id="264" r:id="rId12"/>
    <p:sldId id="266" r:id="rId13"/>
    <p:sldId id="267" r:id="rId14"/>
    <p:sldId id="268" r:id="rId15"/>
    <p:sldId id="269" r:id="rId16"/>
    <p:sldId id="270"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175628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398996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9279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218455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1542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309511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622984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123224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362473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162966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207791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177322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393330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38964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val="116026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51BF9-857A-4EFE-B9FE-4D88F17E6510}" type="slidenum">
              <a:rPr lang="en-IN" smtClean="0"/>
              <a:pPr/>
              <a:t>‹#›</a:t>
            </a:fld>
            <a:endParaRPr lang="en-IN"/>
          </a:p>
        </p:txBody>
      </p:sp>
      <p:sp>
        <p:nvSpPr>
          <p:cNvPr id="5" name="Date Placeholder 4"/>
          <p:cNvSpPr>
            <a:spLocks noGrp="1"/>
          </p:cNvSpPr>
          <p:nvPr>
            <p:ph type="dt" sz="half" idx="10"/>
          </p:nvPr>
        </p:nvSpPr>
        <p:spPr/>
        <p:txBody>
          <a:bodyPr/>
          <a:lstStyle/>
          <a:p>
            <a:fld id="{1ED16EFC-C6B6-429B-9E09-D6C79458769C}" type="datetimeFigureOut">
              <a:rPr lang="en-IN" smtClean="0"/>
              <a:pPr/>
              <a:t>04-04-2024</a:t>
            </a:fld>
            <a:endParaRPr lang="en-IN"/>
          </a:p>
        </p:txBody>
      </p:sp>
    </p:spTree>
    <p:extLst>
      <p:ext uri="{BB962C8B-B14F-4D97-AF65-F5344CB8AC3E}">
        <p14:creationId xmlns:p14="http://schemas.microsoft.com/office/powerpoint/2010/main" val="257230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D16EFC-C6B6-429B-9E09-D6C79458769C}" type="datetimeFigureOut">
              <a:rPr lang="en-IN" smtClean="0"/>
              <a:pPr/>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551BF9-857A-4EFE-B9FE-4D88F17E6510}" type="slidenum">
              <a:rPr lang="en-IN" smtClean="0"/>
              <a:pPr/>
              <a:t>‹#›</a:t>
            </a:fld>
            <a:endParaRPr lang="en-IN"/>
          </a:p>
        </p:txBody>
      </p:sp>
    </p:spTree>
    <p:extLst>
      <p:ext uri="{BB962C8B-B14F-4D97-AF65-F5344CB8AC3E}">
        <p14:creationId xmlns:p14="http://schemas.microsoft.com/office/powerpoint/2010/main" val="21483245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hyperlink" Target="https://keras.io/" TargetMode="External" /><Relationship Id="rId2" Type="http://schemas.openxmlformats.org/officeDocument/2006/relationships/hyperlink" Target="https://www.tensorflow.org/" TargetMode="External" /><Relationship Id="rId1" Type="http://schemas.openxmlformats.org/officeDocument/2006/relationships/slideLayout" Target="../slideLayouts/slideLayout2.xml" /><Relationship Id="rId6" Type="http://schemas.openxmlformats.org/officeDocument/2006/relationships/hyperlink" Target="https://www.sky-learn.com/" TargetMode="External" /><Relationship Id="rId5" Type="http://schemas.openxmlformats.org/officeDocument/2006/relationships/hyperlink" Target="https://matplotlib.org/" TargetMode="External" /><Relationship Id="rId4" Type="http://schemas.openxmlformats.org/officeDocument/2006/relationships/hyperlink" Target="https://numpy.org/" TargetMode="External" /></Relationships>
</file>

<file path=ppt/slides/_rels/slide1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18D3-FCC7-742A-47E9-C41188589269}"/>
              </a:ext>
            </a:extLst>
          </p:cNvPr>
          <p:cNvSpPr>
            <a:spLocks noGrp="1"/>
          </p:cNvSpPr>
          <p:nvPr>
            <p:ph type="ctrTitle"/>
          </p:nvPr>
        </p:nvSpPr>
        <p:spPr>
          <a:xfrm>
            <a:off x="1507067" y="748043"/>
            <a:ext cx="7766936" cy="1493513"/>
          </a:xfrm>
        </p:spPr>
        <p:txBody>
          <a:bodyPr/>
          <a:lstStyle/>
          <a:p>
            <a:pPr algn="ctr"/>
            <a:r>
              <a:rPr lang="en-US" sz="4400" b="1" i="1" dirty="0">
                <a:solidFill>
                  <a:schemeClr val="tx1"/>
                </a:solidFill>
                <a:latin typeface="Times New Roman" panose="02020603050405020304" pitchFamily="18" charset="0"/>
                <a:cs typeface="Times New Roman" panose="02020603050405020304" pitchFamily="18" charset="0"/>
              </a:rPr>
              <a:t>Credit card Fraud detection using CNN</a:t>
            </a:r>
            <a:endParaRPr lang="en-IN" sz="4400" b="1" i="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93FA828-0758-DD67-CDE1-6A88F8757F98}"/>
              </a:ext>
            </a:extLst>
          </p:cNvPr>
          <p:cNvSpPr>
            <a:spLocks noGrp="1"/>
          </p:cNvSpPr>
          <p:nvPr>
            <p:ph type="subTitle" idx="1"/>
          </p:nvPr>
        </p:nvSpPr>
        <p:spPr>
          <a:xfrm>
            <a:off x="4692953" y="3429000"/>
            <a:ext cx="7070876" cy="2582642"/>
          </a:xfrm>
        </p:spPr>
        <p:txBody>
          <a:bodyPr>
            <a:normAutofit lnSpcReduction="10000"/>
          </a:bodyPr>
          <a:lstStyle/>
          <a:p>
            <a:pPr algn="l"/>
            <a:r>
              <a:rPr lang="en-US" b="1" dirty="0">
                <a:solidFill>
                  <a:schemeClr val="tx1"/>
                </a:solidFill>
                <a:latin typeface="Times New Roman" panose="02020603050405020304" pitchFamily="18" charset="0"/>
                <a:cs typeface="Times New Roman" panose="02020603050405020304" pitchFamily="18" charset="0"/>
              </a:rPr>
              <a:t>Done By:  </a:t>
            </a:r>
            <a:r>
              <a:rPr lang="en-US" b="1" dirty="0" err="1">
                <a:solidFill>
                  <a:schemeClr val="tx1"/>
                </a:solidFill>
                <a:latin typeface="Times New Roman" panose="02020603050405020304" pitchFamily="18" charset="0"/>
                <a:cs typeface="Times New Roman" panose="02020603050405020304" pitchFamily="18" charset="0"/>
              </a:rPr>
              <a:t>M.Vinitha</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Reg</a:t>
            </a:r>
            <a:r>
              <a:rPr lang="en-US" b="1" dirty="0">
                <a:solidFill>
                  <a:schemeClr val="tx1"/>
                </a:solidFill>
                <a:latin typeface="Times New Roman" panose="02020603050405020304" pitchFamily="18" charset="0"/>
                <a:cs typeface="Times New Roman" panose="02020603050405020304" pitchFamily="18" charset="0"/>
              </a:rPr>
              <a:t> No:912321104052</a:t>
            </a:r>
          </a:p>
          <a:p>
            <a:pPr algn="l"/>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Nanmudhalvan</a:t>
            </a:r>
            <a:r>
              <a:rPr lang="en-US" b="1" dirty="0">
                <a:solidFill>
                  <a:schemeClr val="tx1"/>
                </a:solidFill>
                <a:latin typeface="Times New Roman" panose="02020603050405020304" pitchFamily="18" charset="0"/>
                <a:cs typeface="Times New Roman" panose="02020603050405020304" pitchFamily="18" charset="0"/>
              </a:rPr>
              <a:t> Id:au912321104052</a:t>
            </a:r>
          </a:p>
          <a:p>
            <a:pPr algn="l"/>
            <a:r>
              <a:rPr lang="en-US" b="1" dirty="0">
                <a:solidFill>
                  <a:schemeClr val="tx1"/>
                </a:solidFill>
                <a:latin typeface="Times New Roman" panose="02020603050405020304" pitchFamily="18" charset="0"/>
                <a:cs typeface="Times New Roman" panose="02020603050405020304" pitchFamily="18" charset="0"/>
              </a:rPr>
              <a:t>		 Branch: III </a:t>
            </a:r>
            <a:r>
              <a:rPr lang="en-US" b="1" dirty="0" err="1">
                <a:solidFill>
                  <a:schemeClr val="tx1"/>
                </a:solidFill>
                <a:latin typeface="Times New Roman" panose="02020603050405020304" pitchFamily="18" charset="0"/>
                <a:cs typeface="Times New Roman" panose="02020603050405020304" pitchFamily="18" charset="0"/>
              </a:rPr>
              <a:t>rd</a:t>
            </a:r>
            <a:r>
              <a:rPr lang="en-US" b="1" dirty="0">
                <a:solidFill>
                  <a:schemeClr val="tx1"/>
                </a:solidFill>
                <a:latin typeface="Times New Roman" panose="02020603050405020304" pitchFamily="18" charset="0"/>
                <a:cs typeface="Times New Roman" panose="02020603050405020304" pitchFamily="18" charset="0"/>
              </a:rPr>
              <a:t> year CSE</a:t>
            </a:r>
          </a:p>
          <a:p>
            <a:pPr algn="l"/>
            <a:r>
              <a:rPr lang="en-US" b="1" dirty="0">
                <a:solidFill>
                  <a:schemeClr val="tx1"/>
                </a:solidFill>
                <a:latin typeface="Times New Roman" panose="02020603050405020304" pitchFamily="18" charset="0"/>
                <a:cs typeface="Times New Roman" panose="02020603050405020304" pitchFamily="18" charset="0"/>
              </a:rPr>
              <a:t>		 College </a:t>
            </a:r>
            <a:r>
              <a:rPr lang="en-US" b="1" dirty="0" err="1">
                <a:solidFill>
                  <a:schemeClr val="tx1"/>
                </a:solidFill>
                <a:latin typeface="Times New Roman" panose="02020603050405020304" pitchFamily="18" charset="0"/>
                <a:cs typeface="Times New Roman" panose="02020603050405020304" pitchFamily="18" charset="0"/>
              </a:rPr>
              <a:t>Name:SACS</a:t>
            </a:r>
            <a:r>
              <a:rPr lang="en-US" b="1" dirty="0">
                <a:solidFill>
                  <a:schemeClr val="tx1"/>
                </a:solidFill>
                <a:latin typeface="Times New Roman" panose="02020603050405020304" pitchFamily="18" charset="0"/>
                <a:cs typeface="Times New Roman" panose="02020603050405020304" pitchFamily="18" charset="0"/>
              </a:rPr>
              <a:t> MAVMM Engineering College</a:t>
            </a:r>
          </a:p>
          <a:p>
            <a:pPr algn="l"/>
            <a:r>
              <a:rPr lang="en-US" b="1" dirty="0">
                <a:solidFill>
                  <a:schemeClr val="tx1"/>
                </a:solidFill>
                <a:latin typeface="Times New Roman" panose="02020603050405020304" pitchFamily="18" charset="0"/>
                <a:cs typeface="Times New Roman" panose="02020603050405020304" pitchFamily="18" charset="0"/>
              </a:rPr>
              <a:t>		 </a:t>
            </a:r>
          </a:p>
          <a:p>
            <a:pPr algn="l"/>
            <a:r>
              <a:rPr lang="en-US" b="1" dirty="0">
                <a:solidFill>
                  <a:schemeClr val="tx1"/>
                </a:solidFill>
                <a:latin typeface="Times New Roman" panose="02020603050405020304" pitchFamily="18" charset="0"/>
                <a:cs typeface="Times New Roman" panose="02020603050405020304" pitchFamily="18" charset="0"/>
              </a:rPr>
              <a:t>			</a:t>
            </a:r>
          </a:p>
          <a:p>
            <a:pPr algn="ctr"/>
            <a:endParaRPr lang="en-US" dirty="0"/>
          </a:p>
        </p:txBody>
      </p:sp>
    </p:spTree>
    <p:extLst>
      <p:ext uri="{BB962C8B-B14F-4D97-AF65-F5344CB8AC3E}">
        <p14:creationId xmlns:p14="http://schemas.microsoft.com/office/powerpoint/2010/main" val="103144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F2D9-C009-6F2D-EFA5-515406F4B51E}"/>
              </a:ext>
            </a:extLst>
          </p:cNvPr>
          <p:cNvSpPr>
            <a:spLocks noGrp="1"/>
          </p:cNvSpPr>
          <p:nvPr>
            <p:ph type="title"/>
          </p:nvPr>
        </p:nvSpPr>
        <p:spPr>
          <a:xfrm>
            <a:off x="677334" y="246743"/>
            <a:ext cx="8596668" cy="711200"/>
          </a:xfrm>
        </p:spPr>
        <p:txBody>
          <a:bodyPr/>
          <a:lstStyle/>
          <a:p>
            <a:pPr algn="just"/>
            <a:r>
              <a:rPr lang="en-US" b="1" i="1" dirty="0">
                <a:solidFill>
                  <a:schemeClr val="tx1"/>
                </a:solidFill>
                <a:latin typeface="Times New Roman" panose="02020603050405020304" pitchFamily="18" charset="0"/>
                <a:cs typeface="Times New Roman" panose="02020603050405020304" pitchFamily="18" charset="0"/>
              </a:rPr>
              <a:t>ALGORITHM &amp; DEPLOYMENT </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CD2E253-E1E6-AD2C-EABF-E90E2915AE53}"/>
              </a:ext>
            </a:extLst>
          </p:cNvPr>
          <p:cNvSpPr>
            <a:spLocks noGrp="1"/>
          </p:cNvSpPr>
          <p:nvPr>
            <p:ph idx="1"/>
          </p:nvPr>
        </p:nvSpPr>
        <p:spPr>
          <a:xfrm>
            <a:off x="677334" y="1839517"/>
            <a:ext cx="8596668" cy="4201846"/>
          </a:xfrm>
        </p:spPr>
        <p:txBody>
          <a:bodyPr vert="horz" lIns="91440" tIns="45720" rIns="91440" bIns="45720" rtlCol="0">
            <a:normAutofit fontScale="77500" lnSpcReduction="20000"/>
          </a:bodyPr>
          <a:lstStyle/>
          <a:p>
            <a:pPr algn="just">
              <a:lnSpc>
                <a:spcPct val="160000"/>
              </a:lnSpc>
              <a:buClrTx/>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Step 1: Dataset is imported
Step 2: The imported dataset is read
Step 3:  For balancing the dataset Random Sampling is done
Step 4:  The dataset is divided into two parts, i.e., the Train dataset and Test dataset.  
Step 5:  Feature selection is applied for the proposed models.
Step 6: Accuracy and performance metrics are calculated to know the efficiency of the algorithm.
Step7:  We build a Convolutional Neural Network
Step8:  We predict from the test dataset.
Step 9:  Perform logistic regression to find accuracy precision and recall value
Step 10: Then will predict the loss and accuracy and create a confusion matrix for our model</a:t>
            </a:r>
          </a:p>
        </p:txBody>
      </p:sp>
      <p:sp>
        <p:nvSpPr>
          <p:cNvPr id="6" name="TextBox 5">
            <a:extLst>
              <a:ext uri="{FF2B5EF4-FFF2-40B4-BE49-F238E27FC236}">
                <a16:creationId xmlns:a16="http://schemas.microsoft.com/office/drawing/2014/main" id="{EFF96E9D-9E8E-1D6F-5B9A-66E5F8B5C6DC}"/>
              </a:ext>
            </a:extLst>
          </p:cNvPr>
          <p:cNvSpPr txBox="1"/>
          <p:nvPr/>
        </p:nvSpPr>
        <p:spPr>
          <a:xfrm flipH="1">
            <a:off x="892969" y="1214064"/>
            <a:ext cx="496133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000">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t>Algorithm:</a:t>
            </a:r>
          </a:p>
        </p:txBody>
      </p:sp>
    </p:spTree>
    <p:extLst>
      <p:ext uri="{BB962C8B-B14F-4D97-AF65-F5344CB8AC3E}">
        <p14:creationId xmlns:p14="http://schemas.microsoft.com/office/powerpoint/2010/main" val="279570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01D0-E01F-BB78-9491-F00320820270}"/>
              </a:ext>
            </a:extLst>
          </p:cNvPr>
          <p:cNvSpPr>
            <a:spLocks noGrp="1"/>
          </p:cNvSpPr>
          <p:nvPr>
            <p:ph type="title"/>
          </p:nvPr>
        </p:nvSpPr>
        <p:spPr>
          <a:xfrm>
            <a:off x="677333" y="275771"/>
            <a:ext cx="10034210" cy="783772"/>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ALGORITHM &amp; DEPLOYMENT(CONTD…) </a:t>
            </a:r>
            <a:endParaRPr lang="en-IN" dirty="0"/>
          </a:p>
        </p:txBody>
      </p:sp>
      <p:pic>
        <p:nvPicPr>
          <p:cNvPr id="6" name="Content Placeholder 5">
            <a:extLst>
              <a:ext uri="{FF2B5EF4-FFF2-40B4-BE49-F238E27FC236}">
                <a16:creationId xmlns:a16="http://schemas.microsoft.com/office/drawing/2014/main" id="{721DA6A2-6034-8E18-1B08-60F8AF6E2C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673" y="1410892"/>
            <a:ext cx="8655014" cy="4631134"/>
          </a:xfrm>
        </p:spPr>
      </p:pic>
    </p:spTree>
    <p:extLst>
      <p:ext uri="{BB962C8B-B14F-4D97-AF65-F5344CB8AC3E}">
        <p14:creationId xmlns:p14="http://schemas.microsoft.com/office/powerpoint/2010/main" val="215291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608F-B43F-A090-9AA2-A66AF64D2DFF}"/>
              </a:ext>
            </a:extLst>
          </p:cNvPr>
          <p:cNvSpPr>
            <a:spLocks noGrp="1"/>
          </p:cNvSpPr>
          <p:nvPr>
            <p:ph type="title"/>
          </p:nvPr>
        </p:nvSpPr>
        <p:spPr>
          <a:xfrm>
            <a:off x="430590" y="203200"/>
            <a:ext cx="10222895" cy="740229"/>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ALGORITHM &amp; DEPLOYMENT(CONTD…)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82C83F-5CDD-A677-C811-ACA6BEBAE34A}"/>
              </a:ext>
            </a:extLst>
          </p:cNvPr>
          <p:cNvSpPr>
            <a:spLocks noGrp="1"/>
          </p:cNvSpPr>
          <p:nvPr>
            <p:ph idx="1"/>
          </p:nvPr>
        </p:nvSpPr>
        <p:spPr>
          <a:xfrm>
            <a:off x="623755" y="1759404"/>
            <a:ext cx="9134323" cy="5486400"/>
          </a:xfrm>
        </p:spPr>
        <p:txBody>
          <a:bodyPr>
            <a:normAutofit/>
          </a:bodyPr>
          <a:lstStyle/>
          <a:p>
            <a:pPr algn="just">
              <a:lnSpc>
                <a:spcPct val="150000"/>
              </a:lnSpc>
              <a:buClrTx/>
            </a:pPr>
            <a:r>
              <a:rPr lang="en-IN" b="1" i="0" u="sng" dirty="0">
                <a:solidFill>
                  <a:srgbClr val="0D0D0D"/>
                </a:solidFill>
                <a:effectLst/>
                <a:latin typeface="Times New Roman" panose="02020603050405020304" pitchFamily="18" charset="0"/>
                <a:cs typeface="Times New Roman" panose="02020603050405020304" pitchFamily="18" charset="0"/>
              </a:rPr>
              <a:t>Choose Deployment Platform:</a:t>
            </a:r>
          </a:p>
          <a:p>
            <a:pPr marL="457200" lvl="1" indent="0" algn="just">
              <a:lnSpc>
                <a:spcPct val="150000"/>
              </a:lnSpc>
              <a:buNone/>
            </a:pPr>
            <a:r>
              <a:rPr lang="en-IN" sz="1800" b="1" i="0" dirty="0">
                <a:solidFill>
                  <a:srgbClr val="0D0D0D"/>
                </a:solidFill>
                <a:effectLst/>
                <a:latin typeface="Times New Roman" panose="02020603050405020304" pitchFamily="18" charset="0"/>
                <a:cs typeface="Times New Roman" panose="02020603050405020304" pitchFamily="18" charset="0"/>
              </a:rPr>
              <a:t>Determine the platform(s) where the model will be deployed, such as:</a:t>
            </a:r>
          </a:p>
          <a:p>
            <a:pPr lvl="2" algn="just">
              <a:lnSpc>
                <a:spcPct val="150000"/>
              </a:lnSpc>
            </a:pPr>
            <a:r>
              <a:rPr lang="en-IN" sz="1800" b="1" i="0" dirty="0">
                <a:solidFill>
                  <a:srgbClr val="0D0D0D"/>
                </a:solidFill>
                <a:effectLst/>
                <a:latin typeface="Times New Roman" panose="02020603050405020304" pitchFamily="18" charset="0"/>
                <a:cs typeface="Times New Roman" panose="02020603050405020304" pitchFamily="18" charset="0"/>
              </a:rPr>
              <a:t>Web application</a:t>
            </a:r>
          </a:p>
          <a:p>
            <a:pPr lvl="2" algn="just">
              <a:lnSpc>
                <a:spcPct val="150000"/>
              </a:lnSpc>
            </a:pPr>
            <a:r>
              <a:rPr lang="en-IN" sz="1800" b="1" i="0" dirty="0">
                <a:solidFill>
                  <a:srgbClr val="0D0D0D"/>
                </a:solidFill>
                <a:effectLst/>
                <a:latin typeface="Times New Roman" panose="02020603050405020304" pitchFamily="18" charset="0"/>
                <a:cs typeface="Times New Roman" panose="02020603050405020304" pitchFamily="18" charset="0"/>
              </a:rPr>
              <a:t>Mobile application (iOS, Android)</a:t>
            </a:r>
          </a:p>
          <a:p>
            <a:pPr algn="just">
              <a:lnSpc>
                <a:spcPct val="150000"/>
              </a:lnSpc>
              <a:buClrTx/>
            </a:pPr>
            <a:r>
              <a:rPr lang="en-IN" b="1" i="0" u="sng" dirty="0">
                <a:solidFill>
                  <a:srgbClr val="0D0D0D"/>
                </a:solidFill>
                <a:effectLst/>
                <a:latin typeface="Times New Roman" panose="02020603050405020304" pitchFamily="18" charset="0"/>
                <a:cs typeface="Times New Roman" panose="02020603050405020304" pitchFamily="18" charset="0"/>
              </a:rPr>
              <a:t>Model Serialization:</a:t>
            </a:r>
          </a:p>
          <a:p>
            <a:pPr marL="457200" lvl="1" indent="0" algn="just">
              <a:lnSpc>
                <a:spcPct val="150000"/>
              </a:lnSpc>
              <a:buNone/>
            </a:pPr>
            <a:r>
              <a:rPr lang="en-IN" sz="1800" b="1" i="0" dirty="0">
                <a:solidFill>
                  <a:srgbClr val="0D0D0D"/>
                </a:solidFill>
                <a:effectLst/>
                <a:latin typeface="Times New Roman" panose="02020603050405020304" pitchFamily="18" charset="0"/>
                <a:cs typeface="Times New Roman" panose="02020603050405020304" pitchFamily="18" charset="0"/>
              </a:rPr>
              <a:t>Serialize the trained CNN model into a format suitable for deployment. Common serialization formats include:</a:t>
            </a:r>
          </a:p>
          <a:p>
            <a:pPr lvl="2" algn="just">
              <a:lnSpc>
                <a:spcPct val="150000"/>
              </a:lnSpc>
            </a:pPr>
            <a:r>
              <a:rPr lang="en-IN" sz="1800" b="1" i="0" dirty="0">
                <a:solidFill>
                  <a:srgbClr val="0D0D0D"/>
                </a:solidFill>
                <a:effectLst/>
                <a:latin typeface="Times New Roman" panose="02020603050405020304" pitchFamily="18" charset="0"/>
                <a:cs typeface="Times New Roman" panose="02020603050405020304" pitchFamily="18" charset="0"/>
              </a:rPr>
              <a:t>TensorFlow Saved Model format (.pb)</a:t>
            </a:r>
          </a:p>
          <a:p>
            <a:pPr lvl="2" algn="just">
              <a:lnSpc>
                <a:spcPct val="150000"/>
              </a:lnSpc>
            </a:pPr>
            <a:r>
              <a:rPr lang="en-IN" sz="1800" b="1" i="0" dirty="0" err="1">
                <a:solidFill>
                  <a:srgbClr val="0D0D0D"/>
                </a:solidFill>
                <a:effectLst/>
                <a:latin typeface="Times New Roman" panose="02020603050405020304" pitchFamily="18" charset="0"/>
                <a:cs typeface="Times New Roman" panose="02020603050405020304" pitchFamily="18" charset="0"/>
              </a:rPr>
              <a:t>PyTorch</a:t>
            </a:r>
            <a:r>
              <a:rPr lang="en-IN" sz="1800" b="1" i="0" dirty="0">
                <a:solidFill>
                  <a:srgbClr val="0D0D0D"/>
                </a:solidFill>
                <a:effectLst/>
                <a:latin typeface="Times New Roman" panose="02020603050405020304" pitchFamily="18" charset="0"/>
                <a:cs typeface="Times New Roman" panose="02020603050405020304" pitchFamily="18" charset="0"/>
              </a:rPr>
              <a:t> model checkpoint (.pt)</a:t>
            </a:r>
          </a:p>
          <a:p>
            <a:pPr marL="1143000" lvl="2" indent="-228600" algn="just">
              <a:lnSpc>
                <a:spcPct val="170000"/>
              </a:lnSpc>
              <a:buFont typeface="+mj-lt"/>
              <a:buAutoNum type="arabicPeriod"/>
            </a:pPr>
            <a:endParaRPr lang="en-IN" sz="1800" b="1"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F791C453-6586-9E03-C05B-7DB41276C41C}"/>
              </a:ext>
            </a:extLst>
          </p:cNvPr>
          <p:cNvSpPr txBox="1"/>
          <p:nvPr/>
        </p:nvSpPr>
        <p:spPr>
          <a:xfrm flipH="1">
            <a:off x="623755" y="1166750"/>
            <a:ext cx="362545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000">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t>Deployment:</a:t>
            </a:r>
          </a:p>
        </p:txBody>
      </p:sp>
    </p:spTree>
    <p:extLst>
      <p:ext uri="{BB962C8B-B14F-4D97-AF65-F5344CB8AC3E}">
        <p14:creationId xmlns:p14="http://schemas.microsoft.com/office/powerpoint/2010/main" val="65129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72EB-0A96-05CE-B408-21CFCC34C94F}"/>
              </a:ext>
            </a:extLst>
          </p:cNvPr>
          <p:cNvSpPr>
            <a:spLocks noGrp="1"/>
          </p:cNvSpPr>
          <p:nvPr>
            <p:ph type="title"/>
          </p:nvPr>
        </p:nvSpPr>
        <p:spPr>
          <a:xfrm>
            <a:off x="677333" y="246743"/>
            <a:ext cx="10048723" cy="899885"/>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ALGORITHM &amp; DEPLOYMENT(CONTD…) </a:t>
            </a:r>
            <a:endParaRPr lang="en-IN" dirty="0"/>
          </a:p>
        </p:txBody>
      </p:sp>
      <p:sp>
        <p:nvSpPr>
          <p:cNvPr id="3" name="Content Placeholder 2">
            <a:extLst>
              <a:ext uri="{FF2B5EF4-FFF2-40B4-BE49-F238E27FC236}">
                <a16:creationId xmlns:a16="http://schemas.microsoft.com/office/drawing/2014/main" id="{FC1CB63C-BA29-5847-7984-44DAFAFF2696}"/>
              </a:ext>
            </a:extLst>
          </p:cNvPr>
          <p:cNvSpPr>
            <a:spLocks noGrp="1"/>
          </p:cNvSpPr>
          <p:nvPr>
            <p:ph idx="1"/>
          </p:nvPr>
        </p:nvSpPr>
        <p:spPr>
          <a:xfrm>
            <a:off x="677333" y="1339681"/>
            <a:ext cx="9976152" cy="5682342"/>
          </a:xfrm>
        </p:spPr>
        <p:txBody>
          <a:bodyPr>
            <a:normAutofit/>
          </a:bodyPr>
          <a:lstStyle/>
          <a:p>
            <a:pPr algn="just">
              <a:lnSpc>
                <a:spcPct val="150000"/>
              </a:lnSpc>
              <a:buClrTx/>
            </a:pPr>
            <a:r>
              <a:rPr lang="en-US" b="1" i="0" u="sng" dirty="0">
                <a:solidFill>
                  <a:srgbClr val="0D0D0D"/>
                </a:solidFill>
                <a:effectLst/>
                <a:latin typeface="Times New Roman" panose="02020603050405020304" pitchFamily="18" charset="0"/>
                <a:cs typeface="Times New Roman" panose="02020603050405020304" pitchFamily="18" charset="0"/>
              </a:rPr>
              <a:t>Performance Optimization:</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Optimize the deployed model and preprocessing pipeline for performance:</a:t>
            </a:r>
          </a:p>
          <a:p>
            <a:pPr lvl="2" algn="just">
              <a:lnSpc>
                <a:spcPct val="150000"/>
              </a:lnSpc>
            </a:pPr>
            <a:r>
              <a:rPr lang="en-US" sz="1800" b="1" i="0" dirty="0">
                <a:solidFill>
                  <a:srgbClr val="0D0D0D"/>
                </a:solidFill>
                <a:effectLst/>
                <a:latin typeface="Times New Roman" panose="02020603050405020304" pitchFamily="18" charset="0"/>
                <a:cs typeface="Times New Roman" panose="02020603050405020304" pitchFamily="18" charset="0"/>
              </a:rPr>
              <a:t>Reduce model size and computational complexity for faster inference.</a:t>
            </a:r>
          </a:p>
          <a:p>
            <a:pPr lvl="2" algn="just">
              <a:lnSpc>
                <a:spcPct val="150000"/>
              </a:lnSpc>
            </a:pPr>
            <a:r>
              <a:rPr lang="en-US" sz="1800" b="1" i="0" dirty="0">
                <a:solidFill>
                  <a:srgbClr val="0D0D0D"/>
                </a:solidFill>
                <a:effectLst/>
                <a:latin typeface="Times New Roman" panose="02020603050405020304" pitchFamily="18" charset="0"/>
                <a:cs typeface="Times New Roman" panose="02020603050405020304" pitchFamily="18" charset="0"/>
              </a:rPr>
              <a:t>Implement techniques like quantization or model pruning to reduce memory and processing requirements.</a:t>
            </a:r>
          </a:p>
          <a:p>
            <a:pPr algn="just">
              <a:lnSpc>
                <a:spcPct val="150000"/>
              </a:lnSpc>
              <a:buClrTx/>
            </a:pPr>
            <a:r>
              <a:rPr lang="en-US" b="1" i="0" u="sng" dirty="0">
                <a:solidFill>
                  <a:srgbClr val="0D0D0D"/>
                </a:solidFill>
                <a:effectLst/>
                <a:latin typeface="Times New Roman" panose="02020603050405020304" pitchFamily="18" charset="0"/>
                <a:cs typeface="Times New Roman" panose="02020603050405020304" pitchFamily="18" charset="0"/>
              </a:rPr>
              <a:t>User Interface (UI):</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Design a user-friendly interface for interacting with the deployed system:</a:t>
            </a:r>
          </a:p>
          <a:p>
            <a:pPr lvl="2" algn="just">
              <a:lnSpc>
                <a:spcPct val="150000"/>
              </a:lnSpc>
            </a:pPr>
            <a:r>
              <a:rPr lang="en-US" sz="1800" b="1" i="0" dirty="0">
                <a:solidFill>
                  <a:srgbClr val="0D0D0D"/>
                </a:solidFill>
                <a:effectLst/>
                <a:latin typeface="Times New Roman" panose="02020603050405020304" pitchFamily="18" charset="0"/>
                <a:cs typeface="Times New Roman" panose="02020603050405020304" pitchFamily="18" charset="0"/>
              </a:rPr>
              <a:t>Provide intuitive input methods for users to upload or capture.</a:t>
            </a:r>
          </a:p>
          <a:p>
            <a:pPr lvl="2" algn="just">
              <a:lnSpc>
                <a:spcPct val="150000"/>
              </a:lnSpc>
            </a:pPr>
            <a:r>
              <a:rPr lang="en-US" sz="1800" b="1" i="0" dirty="0">
                <a:solidFill>
                  <a:srgbClr val="0D0D0D"/>
                </a:solidFill>
                <a:effectLst/>
                <a:latin typeface="Times New Roman" panose="02020603050405020304" pitchFamily="18" charset="0"/>
                <a:cs typeface="Times New Roman" panose="02020603050405020304" pitchFamily="18" charset="0"/>
              </a:rPr>
              <a:t>Display model predictions along with confidence scores or probabilities.</a:t>
            </a:r>
          </a:p>
          <a:p>
            <a:pPr marL="1143000" lvl="2" indent="-228600" algn="just">
              <a:buFont typeface="+mj-lt"/>
              <a:buAutoNum type="arabicPeriod"/>
            </a:pPr>
            <a:endParaRPr lang="en-US" sz="1800" b="1"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684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1F5-1454-15F4-2EA9-4920D11113F4}"/>
              </a:ext>
            </a:extLst>
          </p:cNvPr>
          <p:cNvSpPr>
            <a:spLocks noGrp="1"/>
          </p:cNvSpPr>
          <p:nvPr>
            <p:ph type="title"/>
          </p:nvPr>
        </p:nvSpPr>
        <p:spPr>
          <a:xfrm>
            <a:off x="535781" y="345905"/>
            <a:ext cx="8596668" cy="986971"/>
          </a:xfrm>
        </p:spPr>
        <p:txBody>
          <a:bodyPr/>
          <a:lstStyle/>
          <a:p>
            <a:pPr algn="just"/>
            <a:r>
              <a:rPr lang="en-US" b="1" i="1" dirty="0">
                <a:solidFill>
                  <a:schemeClr val="tx1"/>
                </a:solidFill>
                <a:latin typeface="Times New Roman" panose="02020603050405020304" pitchFamily="18" charset="0"/>
                <a:cs typeface="Times New Roman" panose="02020603050405020304" pitchFamily="18" charset="0"/>
              </a:rPr>
              <a:t>RESULT</a:t>
            </a:r>
            <a:endParaRPr lang="en-IN" b="1" i="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46728C7-A2E3-7179-41A6-2E706655C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74" y="1332876"/>
            <a:ext cx="4439887" cy="4071937"/>
          </a:xfrm>
          <a:prstGeom prst="rect">
            <a:avLst/>
          </a:prstGeom>
        </p:spPr>
      </p:pic>
      <p:pic>
        <p:nvPicPr>
          <p:cNvPr id="6" name="Picture 5">
            <a:extLst>
              <a:ext uri="{FF2B5EF4-FFF2-40B4-BE49-F238E27FC236}">
                <a16:creationId xmlns:a16="http://schemas.microsoft.com/office/drawing/2014/main" id="{237A65AE-29F8-E0AA-969E-A693CB538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071" y="1332875"/>
            <a:ext cx="4439887" cy="4071937"/>
          </a:xfrm>
          <a:prstGeom prst="rect">
            <a:avLst/>
          </a:prstGeom>
        </p:spPr>
      </p:pic>
      <p:sp>
        <p:nvSpPr>
          <p:cNvPr id="4" name="TextBox 3">
            <a:extLst>
              <a:ext uri="{FF2B5EF4-FFF2-40B4-BE49-F238E27FC236}">
                <a16:creationId xmlns:a16="http://schemas.microsoft.com/office/drawing/2014/main" id="{A081CF98-D886-1F66-1285-6AB6C42139DB}"/>
              </a:ext>
            </a:extLst>
          </p:cNvPr>
          <p:cNvSpPr txBox="1"/>
          <p:nvPr/>
        </p:nvSpPr>
        <p:spPr>
          <a:xfrm>
            <a:off x="1446609" y="5857875"/>
            <a:ext cx="2386011" cy="369332"/>
          </a:xfrm>
          <a:prstGeom prst="rect">
            <a:avLst/>
          </a:prstGeom>
          <a:noFill/>
        </p:spPr>
        <p:txBody>
          <a:bodyPr wrap="square" rtlCol="0">
            <a:spAutoFit/>
          </a:bodyPr>
          <a:lstStyle/>
          <a:p>
            <a:pPr algn="l"/>
            <a:r>
              <a:rPr lang="en-US" dirty="0" err="1"/>
              <a:t>Fig:Model</a:t>
            </a:r>
            <a:r>
              <a:rPr lang="en-US" dirty="0"/>
              <a:t> Accuracy </a:t>
            </a:r>
          </a:p>
        </p:txBody>
      </p:sp>
      <p:sp>
        <p:nvSpPr>
          <p:cNvPr id="5" name="TextBox 4">
            <a:extLst>
              <a:ext uri="{FF2B5EF4-FFF2-40B4-BE49-F238E27FC236}">
                <a16:creationId xmlns:a16="http://schemas.microsoft.com/office/drawing/2014/main" id="{1115D77C-56E0-C299-D8F5-446EB7DE6C37}"/>
              </a:ext>
            </a:extLst>
          </p:cNvPr>
          <p:cNvSpPr txBox="1"/>
          <p:nvPr/>
        </p:nvSpPr>
        <p:spPr>
          <a:xfrm>
            <a:off x="6580584" y="5857875"/>
            <a:ext cx="4164807" cy="369332"/>
          </a:xfrm>
          <a:prstGeom prst="rect">
            <a:avLst/>
          </a:prstGeom>
          <a:noFill/>
        </p:spPr>
        <p:txBody>
          <a:bodyPr wrap="square" rtlCol="0">
            <a:spAutoFit/>
          </a:bodyPr>
          <a:lstStyle/>
          <a:p>
            <a:pPr algn="l"/>
            <a:r>
              <a:rPr lang="en-US" dirty="0"/>
              <a:t>Fig: Model Loss</a:t>
            </a:r>
          </a:p>
        </p:txBody>
      </p:sp>
    </p:spTree>
    <p:extLst>
      <p:ext uri="{BB962C8B-B14F-4D97-AF65-F5344CB8AC3E}">
        <p14:creationId xmlns:p14="http://schemas.microsoft.com/office/powerpoint/2010/main" val="290232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24C3-7905-A63D-1588-92CEF4BA5215}"/>
              </a:ext>
            </a:extLst>
          </p:cNvPr>
          <p:cNvSpPr>
            <a:spLocks noGrp="1"/>
          </p:cNvSpPr>
          <p:nvPr>
            <p:ph type="title"/>
          </p:nvPr>
        </p:nvSpPr>
        <p:spPr>
          <a:xfrm>
            <a:off x="701146" y="354463"/>
            <a:ext cx="8596668" cy="653143"/>
          </a:xfrm>
        </p:spPr>
        <p:txBody>
          <a:bodyPr>
            <a:normAutofit/>
          </a:bodyPr>
          <a:lstStyle/>
          <a:p>
            <a:pPr algn="just"/>
            <a:r>
              <a:rPr lang="en-US" b="1" i="1" dirty="0">
                <a:solidFill>
                  <a:schemeClr val="tx1"/>
                </a:solidFill>
                <a:latin typeface="Times New Roman" panose="02020603050405020304" pitchFamily="18" charset="0"/>
                <a:cs typeface="Times New Roman" panose="02020603050405020304" pitchFamily="18" charset="0"/>
              </a:rPr>
              <a:t>CONCLUSION</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F87E56D-2C86-680C-D6AE-BE5DA182D1E6}"/>
              </a:ext>
            </a:extLst>
          </p:cNvPr>
          <p:cNvSpPr>
            <a:spLocks noGrp="1"/>
          </p:cNvSpPr>
          <p:nvPr>
            <p:ph idx="1"/>
          </p:nvPr>
        </p:nvSpPr>
        <p:spPr>
          <a:xfrm>
            <a:off x="701146" y="1132622"/>
            <a:ext cx="8596668" cy="3880773"/>
          </a:xfrm>
        </p:spPr>
        <p:txBody>
          <a:bodyPr vert="horz" lIns="91440" tIns="45720" rIns="91440" bIns="45720" rtlCol="0">
            <a:normAutofit/>
          </a:bodyPr>
          <a:lstStyle/>
          <a:p>
            <a:pPr marL="0" indent="0" algn="just">
              <a:lnSpc>
                <a:spcPct val="150000"/>
              </a:lnSpc>
              <a:buClrTx/>
              <a:buNone/>
            </a:pPr>
            <a:r>
              <a:rPr lang="en-US" sz="1900" b="1" dirty="0">
                <a:solidFill>
                  <a:schemeClr val="tx1"/>
                </a:solidFill>
                <a:latin typeface="Times New Roman" panose="02020603050405020304" pitchFamily="18" charset="0"/>
                <a:cs typeface="Times New Roman" panose="02020603050405020304" pitchFamily="18" charset="0"/>
              </a:rPr>
              <a:t>                   A Convolutional Neural Networks (CNNs) for credit card fraud detection presents a promising approach due to their ability to effectively extract features from transaction data. Through the utilization of CNNs, financial institutions can enhance their fraud detection systems by accurately identifying fraudulent activities while minimizing false positives.</a:t>
            </a:r>
          </a:p>
        </p:txBody>
      </p:sp>
    </p:spTree>
    <p:extLst>
      <p:ext uri="{BB962C8B-B14F-4D97-AF65-F5344CB8AC3E}">
        <p14:creationId xmlns:p14="http://schemas.microsoft.com/office/powerpoint/2010/main" val="4175715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C310-6F6F-392C-A4DE-A842DC3F8B3B}"/>
              </a:ext>
            </a:extLst>
          </p:cNvPr>
          <p:cNvSpPr>
            <a:spLocks noGrp="1"/>
          </p:cNvSpPr>
          <p:nvPr>
            <p:ph type="title"/>
          </p:nvPr>
        </p:nvSpPr>
        <p:spPr/>
        <p:txBody>
          <a:bodyPr/>
          <a:lstStyle/>
          <a:p>
            <a:pPr algn="just"/>
            <a:r>
              <a:rPr lang="en-US" b="1" i="1" dirty="0">
                <a:solidFill>
                  <a:schemeClr val="tx1"/>
                </a:solidFill>
                <a:latin typeface="Times New Roman" panose="02020603050405020304" pitchFamily="18" charset="0"/>
                <a:cs typeface="Times New Roman" panose="02020603050405020304" pitchFamily="18" charset="0"/>
              </a:rPr>
              <a:t>REFERENCE</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E894F6-15E0-3A9C-E1B6-01EB98FF24A0}"/>
              </a:ext>
            </a:extLst>
          </p:cNvPr>
          <p:cNvSpPr>
            <a:spLocks noGrp="1"/>
          </p:cNvSpPr>
          <p:nvPr>
            <p:ph idx="1"/>
          </p:nvPr>
        </p:nvSpPr>
        <p:spPr>
          <a:xfrm>
            <a:off x="1445287" y="1930400"/>
            <a:ext cx="8596668" cy="3880773"/>
          </a:xfrm>
        </p:spPr>
        <p:txBody>
          <a:bodyPr/>
          <a:lstStyle/>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https://www.tensorflow.org/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https://keras.io/</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https://numpy.org/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https://matplotlib.org/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https://www.sky-learn.com/</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US" b="1" u="sng" dirty="0">
                <a:solidFill>
                  <a:schemeClr val="tx1"/>
                </a:solidFill>
                <a:latin typeface="Times New Roman" panose="02020603050405020304" pitchFamily="18" charset="0"/>
                <a:cs typeface="Times New Roman" panose="02020603050405020304" pitchFamily="18" charset="0"/>
              </a:rPr>
              <a:t>https://www.kaggle.com/code/meet3010/credit-card-fraud-detection-using-cnn</a:t>
            </a:r>
            <a:endParaRPr lang="en-IN" b="1" u="sng"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85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5FE41D-738E-BBC2-B964-B12C3770D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157" y="1209416"/>
            <a:ext cx="7715250" cy="4439168"/>
          </a:xfrm>
          <a:prstGeom prst="rect">
            <a:avLst/>
          </a:prstGeom>
        </p:spPr>
      </p:pic>
    </p:spTree>
    <p:extLst>
      <p:ext uri="{BB962C8B-B14F-4D97-AF65-F5344CB8AC3E}">
        <p14:creationId xmlns:p14="http://schemas.microsoft.com/office/powerpoint/2010/main" val="376199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C2E5-8062-C889-2312-08C28850B266}"/>
              </a:ext>
            </a:extLst>
          </p:cNvPr>
          <p:cNvSpPr>
            <a:spLocks noGrp="1"/>
          </p:cNvSpPr>
          <p:nvPr>
            <p:ph type="title"/>
          </p:nvPr>
        </p:nvSpPr>
        <p:spPr/>
        <p:txBody>
          <a:bodyPr/>
          <a:lstStyle/>
          <a:p>
            <a:pPr algn="just"/>
            <a:r>
              <a:rPr lang="en-US" b="1" i="1" dirty="0">
                <a:solidFill>
                  <a:schemeClr val="tx1"/>
                </a:solidFill>
                <a:latin typeface="Times New Roman" panose="02020603050405020304" pitchFamily="18" charset="0"/>
                <a:cs typeface="Times New Roman" panose="02020603050405020304" pitchFamily="18" charset="0"/>
              </a:rPr>
              <a:t>OUTLINE</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BDCE73-51B8-A1C1-4625-F9BA9E1CA43B}"/>
              </a:ext>
            </a:extLst>
          </p:cNvPr>
          <p:cNvSpPr>
            <a:spLocks noGrp="1"/>
          </p:cNvSpPr>
          <p:nvPr>
            <p:ph idx="1"/>
          </p:nvPr>
        </p:nvSpPr>
        <p:spPr>
          <a:xfrm>
            <a:off x="677334" y="1930401"/>
            <a:ext cx="8596668" cy="4110962"/>
          </a:xfrm>
        </p:spPr>
        <p:txBody>
          <a:bodyPr>
            <a:normAutofit fontScale="92500" lnSpcReduction="20000"/>
          </a:bodyPr>
          <a:lstStyle/>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Problem Statement</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Proposed System / Solution</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System Development Approach</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Algorithm &amp; Deployment</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Result</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Conclusion</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4FB68D-D403-70D8-4C98-E36632920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261" y="1566202"/>
            <a:ext cx="5597082" cy="4475161"/>
          </a:xfrm>
          <a:prstGeom prst="rect">
            <a:avLst/>
          </a:prstGeom>
        </p:spPr>
      </p:pic>
    </p:spTree>
    <p:extLst>
      <p:ext uri="{BB962C8B-B14F-4D97-AF65-F5344CB8AC3E}">
        <p14:creationId xmlns:p14="http://schemas.microsoft.com/office/powerpoint/2010/main" val="376946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39DF-4C1A-7804-9546-495721C13A07}"/>
              </a:ext>
            </a:extLst>
          </p:cNvPr>
          <p:cNvSpPr>
            <a:spLocks noGrp="1"/>
          </p:cNvSpPr>
          <p:nvPr>
            <p:ph type="title"/>
          </p:nvPr>
        </p:nvSpPr>
        <p:spPr/>
        <p:txBody>
          <a:bodyPr>
            <a:normAutofit/>
          </a:bodyPr>
          <a:lstStyle/>
          <a:p>
            <a:pPr algn="just"/>
            <a:r>
              <a:rPr lang="en-US" sz="4000" b="1" i="1" dirty="0">
                <a:solidFill>
                  <a:schemeClr val="tx1"/>
                </a:solidFill>
                <a:latin typeface="Times New Roman" panose="02020603050405020304" pitchFamily="18" charset="0"/>
                <a:cs typeface="Times New Roman" panose="02020603050405020304" pitchFamily="18" charset="0"/>
              </a:rPr>
              <a:t>PROBLEM STATEMENT</a:t>
            </a:r>
            <a:endParaRPr lang="en-IN" sz="4000" b="1" i="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8DB3518-8708-5C7C-5883-A43FA6A6B273}"/>
              </a:ext>
            </a:extLst>
          </p:cNvPr>
          <p:cNvSpPr>
            <a:spLocks noGrp="1"/>
          </p:cNvSpPr>
          <p:nvPr>
            <p:ph idx="1"/>
          </p:nvPr>
        </p:nvSpPr>
        <p:spPr>
          <a:xfrm>
            <a:off x="677334" y="1792222"/>
            <a:ext cx="8596668" cy="3880773"/>
          </a:xfrm>
        </p:spPr>
        <p:txBody>
          <a:bodyPr vert="horz" lIns="91440" tIns="45720" rIns="91440" bIns="45720" rtlCol="0">
            <a:normAutofit/>
          </a:bodyPr>
          <a:lstStyle/>
          <a:p>
            <a:pPr marL="0" indent="0" algn="just">
              <a:lnSpc>
                <a:spcPct val="150000"/>
              </a:lnSpc>
              <a:buClrTx/>
              <a:buNone/>
            </a:pPr>
            <a:r>
              <a:rPr lang="en-US" sz="1900" b="1" dirty="0">
                <a:solidFill>
                  <a:schemeClr val="tx1"/>
                </a:solidFill>
                <a:latin typeface="Times New Roman" panose="02020603050405020304" pitchFamily="18" charset="0"/>
                <a:cs typeface="Times New Roman" panose="02020603050405020304" pitchFamily="18" charset="0"/>
              </a:rPr>
              <a:t>               The Credit Card Fraud Detection Problem includes modeling past credit card transactions with the knowledge of the ones that turned out to be a fraud. This model is then used to identify whether a new transaction is fraudulent or not. Our aim here is to detect 100% of the fraudulent transactions while minimizing the incorrect fraud classification.</a:t>
            </a:r>
          </a:p>
        </p:txBody>
      </p:sp>
    </p:spTree>
    <p:extLst>
      <p:ext uri="{BB962C8B-B14F-4D97-AF65-F5344CB8AC3E}">
        <p14:creationId xmlns:p14="http://schemas.microsoft.com/office/powerpoint/2010/main" val="340723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83DB-EB02-420C-82B7-75EC5FCCEC7F}"/>
              </a:ext>
            </a:extLst>
          </p:cNvPr>
          <p:cNvSpPr>
            <a:spLocks noGrp="1"/>
          </p:cNvSpPr>
          <p:nvPr>
            <p:ph type="title"/>
          </p:nvPr>
        </p:nvSpPr>
        <p:spPr>
          <a:xfrm>
            <a:off x="775807" y="243840"/>
            <a:ext cx="9355163" cy="839372"/>
          </a:xfrm>
        </p:spPr>
        <p:txBody>
          <a:bodyPr>
            <a:normAutofit/>
          </a:bodyPr>
          <a:lstStyle/>
          <a:p>
            <a:pPr algn="just"/>
            <a:r>
              <a:rPr lang="en-US" b="1" i="1" dirty="0">
                <a:solidFill>
                  <a:schemeClr val="tx1"/>
                </a:solidFill>
                <a:latin typeface="Times New Roman" panose="02020603050405020304" pitchFamily="18" charset="0"/>
                <a:cs typeface="Times New Roman" panose="02020603050405020304" pitchFamily="18" charset="0"/>
              </a:rPr>
              <a:t>PROPOSED SYSTEM / SOLUTION</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6B16E7-A731-3B58-E262-578B4072746F}"/>
              </a:ext>
            </a:extLst>
          </p:cNvPr>
          <p:cNvSpPr>
            <a:spLocks noGrp="1"/>
          </p:cNvSpPr>
          <p:nvPr>
            <p:ph idx="1"/>
          </p:nvPr>
        </p:nvSpPr>
        <p:spPr>
          <a:xfrm>
            <a:off x="775807" y="1324707"/>
            <a:ext cx="9451405" cy="5289453"/>
          </a:xfrm>
        </p:spPr>
        <p:txBody>
          <a:bodyPr vert="horz" lIns="91440" tIns="45720" rIns="91440" bIns="45720" rtlCol="0">
            <a:normAutofit/>
          </a:bodyPr>
          <a:lstStyle/>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1.Data Preprocessing:</a:t>
            </a: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                Gather a dataset of credit card transactions, with labels indicating fraudulent and non-fraudulent </a:t>
            </a:r>
            <a:r>
              <a:rPr lang="en-US" b="1" dirty="0" err="1">
                <a:solidFill>
                  <a:srgbClr val="0D0D0D"/>
                </a:solidFill>
                <a:latin typeface="Times New Roman" panose="02020603050405020304" pitchFamily="18" charset="0"/>
                <a:cs typeface="Times New Roman" panose="02020603050405020304" pitchFamily="18" charset="0"/>
              </a:rPr>
              <a:t>transactions.Normalize</a:t>
            </a:r>
            <a:r>
              <a:rPr lang="en-US" b="1" dirty="0">
                <a:solidFill>
                  <a:srgbClr val="0D0D0D"/>
                </a:solidFill>
                <a:latin typeface="Times New Roman" panose="02020603050405020304" pitchFamily="18" charset="0"/>
                <a:cs typeface="Times New Roman" panose="02020603050405020304" pitchFamily="18" charset="0"/>
              </a:rPr>
              <a:t> the data to ensure consistency and improve model </a:t>
            </a:r>
            <a:r>
              <a:rPr lang="en-US" b="1" dirty="0" err="1">
                <a:solidFill>
                  <a:srgbClr val="0D0D0D"/>
                </a:solidFill>
                <a:latin typeface="Times New Roman" panose="02020603050405020304" pitchFamily="18" charset="0"/>
                <a:cs typeface="Times New Roman" panose="02020603050405020304" pitchFamily="18" charset="0"/>
              </a:rPr>
              <a:t>performance.Split</a:t>
            </a:r>
            <a:r>
              <a:rPr lang="en-US" b="1" dirty="0">
                <a:solidFill>
                  <a:srgbClr val="0D0D0D"/>
                </a:solidFill>
                <a:latin typeface="Times New Roman" panose="02020603050405020304" pitchFamily="18" charset="0"/>
                <a:cs typeface="Times New Roman" panose="02020603050405020304" pitchFamily="18" charset="0"/>
              </a:rPr>
              <a:t> the data into training and testing sets.</a:t>
            </a:r>
          </a:p>
          <a:p>
            <a:pPr marL="0" indent="0" algn="just">
              <a:lnSpc>
                <a:spcPct val="150000"/>
              </a:lnSpc>
              <a:buNone/>
            </a:pPr>
            <a:endParaRPr lang="en-US" b="1"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2.Model Architecture:
                Design a CNN architecture suitable for processing 2D data (since credit card transaction data can be represented as 2D matrices).The input layer would consist of the transaction data, possibly reshaped to fit the CNN input requirements</a:t>
            </a:r>
          </a:p>
          <a:p>
            <a:pPr marL="0" indent="0" algn="just">
              <a:lnSpc>
                <a:spcPct val="150000"/>
              </a:lnSpc>
              <a:buNone/>
            </a:pPr>
            <a:endParaRPr lang="en-US" b="1"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b="1"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4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77333" y="174171"/>
            <a:ext cx="9729409" cy="827315"/>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PROPOSED SYSTEM / SOLUTION(CONTD…)</a:t>
            </a:r>
            <a:endParaRPr lang="en-US" dirty="0"/>
          </a:p>
        </p:txBody>
      </p:sp>
      <p:sp>
        <p:nvSpPr>
          <p:cNvPr id="3" name="Content Placeholder 2"/>
          <p:cNvSpPr>
            <a:spLocks noGrp="1"/>
          </p:cNvSpPr>
          <p:nvPr>
            <p:ph idx="1"/>
          </p:nvPr>
        </p:nvSpPr>
        <p:spPr>
          <a:xfrm>
            <a:off x="677334" y="1248229"/>
            <a:ext cx="8596668" cy="5326742"/>
          </a:xfrm>
        </p:spPr>
        <p:txBody>
          <a:bodyPr vert="horz" lIns="91440" tIns="45720" rIns="91440" bIns="45720" rtlCol="0">
            <a:normAutofit/>
          </a:bodyPr>
          <a:lstStyle/>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3. Training:
                Train the CNN model on the training </a:t>
            </a:r>
            <a:r>
              <a:rPr lang="en-US" b="1" dirty="0" err="1">
                <a:solidFill>
                  <a:srgbClr val="0D0D0D"/>
                </a:solidFill>
                <a:latin typeface="Times New Roman" panose="02020603050405020304" pitchFamily="18" charset="0"/>
                <a:cs typeface="Times New Roman" panose="02020603050405020304" pitchFamily="18" charset="0"/>
              </a:rPr>
              <a:t>data.Use</a:t>
            </a:r>
            <a:r>
              <a:rPr lang="en-US" b="1" dirty="0">
                <a:solidFill>
                  <a:srgbClr val="0D0D0D"/>
                </a:solidFill>
                <a:latin typeface="Times New Roman" panose="02020603050405020304" pitchFamily="18" charset="0"/>
                <a:cs typeface="Times New Roman" panose="02020603050405020304" pitchFamily="18" charset="0"/>
              </a:rPr>
              <a:t> techniques like dropout to prevent </a:t>
            </a:r>
            <a:r>
              <a:rPr lang="en-US" b="1" dirty="0" err="1">
                <a:solidFill>
                  <a:srgbClr val="0D0D0D"/>
                </a:solidFill>
                <a:latin typeface="Times New Roman" panose="02020603050405020304" pitchFamily="18" charset="0"/>
                <a:cs typeface="Times New Roman" panose="02020603050405020304" pitchFamily="18" charset="0"/>
              </a:rPr>
              <a:t>overfitting.Optimize</a:t>
            </a:r>
            <a:r>
              <a:rPr lang="en-US" b="1" dirty="0">
                <a:solidFill>
                  <a:srgbClr val="0D0D0D"/>
                </a:solidFill>
                <a:latin typeface="Times New Roman" panose="02020603050405020304" pitchFamily="18" charset="0"/>
                <a:cs typeface="Times New Roman" panose="02020603050405020304" pitchFamily="18" charset="0"/>
              </a:rPr>
              <a:t> the model using techniques like gradient descent or Adam optimization.</a:t>
            </a:r>
          </a:p>
          <a:p>
            <a:pPr marL="0" indent="0" algn="just">
              <a:lnSpc>
                <a:spcPct val="150000"/>
              </a:lnSpc>
              <a:buNone/>
            </a:pPr>
            <a:endParaRPr lang="en-US" b="1"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4. Evaluation:
                 Evaluate the model performance on the testing dataset using metrics like accuracy, precision, recall, and F1-score.Adjust the model </a:t>
            </a:r>
            <a:r>
              <a:rPr lang="en-US" b="1" dirty="0" err="1">
                <a:solidFill>
                  <a:srgbClr val="0D0D0D"/>
                </a:solidFill>
                <a:latin typeface="Times New Roman" panose="02020603050405020304" pitchFamily="18" charset="0"/>
                <a:cs typeface="Times New Roman" panose="02020603050405020304" pitchFamily="18" charset="0"/>
              </a:rPr>
              <a:t>hyperparameters</a:t>
            </a:r>
            <a:r>
              <a:rPr lang="en-US" b="1" dirty="0">
                <a:solidFill>
                  <a:srgbClr val="0D0D0D"/>
                </a:solidFill>
                <a:latin typeface="Times New Roman" panose="02020603050405020304" pitchFamily="18" charset="0"/>
                <a:cs typeface="Times New Roman" panose="02020603050405020304" pitchFamily="18" charset="0"/>
              </a:rPr>
              <a:t> if necessary to improve performance.</a:t>
            </a:r>
          </a:p>
          <a:p>
            <a:pPr marL="0" indent="0" algn="just">
              <a:lnSpc>
                <a:spcPct val="150000"/>
              </a:lnSpc>
              <a:buNone/>
            </a:pPr>
            <a:endParaRPr lang="en-US" b="1"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b="1"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4BA7-D92B-F97A-5604-E3AC6E8B6D84}"/>
              </a:ext>
            </a:extLst>
          </p:cNvPr>
          <p:cNvSpPr>
            <a:spLocks noGrp="1"/>
          </p:cNvSpPr>
          <p:nvPr>
            <p:ph type="title"/>
          </p:nvPr>
        </p:nvSpPr>
        <p:spPr>
          <a:xfrm rot="10800000" flipV="1">
            <a:off x="677333" y="267286"/>
            <a:ext cx="9613295" cy="661628"/>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PROPOSED SYSTEM / SOLUTION(CONTD…)</a:t>
            </a:r>
            <a:endParaRPr lang="en-IN" dirty="0"/>
          </a:p>
        </p:txBody>
      </p:sp>
      <p:sp>
        <p:nvSpPr>
          <p:cNvPr id="3" name="Content Placeholder 2">
            <a:extLst>
              <a:ext uri="{FF2B5EF4-FFF2-40B4-BE49-F238E27FC236}">
                <a16:creationId xmlns:a16="http://schemas.microsoft.com/office/drawing/2014/main" id="{869D30DA-6258-F2B1-3A49-3AAF669EB945}"/>
              </a:ext>
            </a:extLst>
          </p:cNvPr>
          <p:cNvSpPr>
            <a:spLocks noGrp="1"/>
          </p:cNvSpPr>
          <p:nvPr>
            <p:ph idx="1"/>
          </p:nvPr>
        </p:nvSpPr>
        <p:spPr>
          <a:xfrm>
            <a:off x="706361" y="1373186"/>
            <a:ext cx="9555237" cy="5646057"/>
          </a:xfrm>
        </p:spPr>
        <p:txBody>
          <a:bodyPr vert="horz" lIns="91440" tIns="45720" rIns="91440" bIns="45720" rtlCol="0">
            <a:normAutofit/>
          </a:bodyPr>
          <a:lstStyle/>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5. Deployment:
                Deploy the trained model in a production environment where it can continuously monitor credit card transactions in real-</a:t>
            </a:r>
            <a:r>
              <a:rPr lang="en-US" b="1" dirty="0" err="1">
                <a:solidFill>
                  <a:srgbClr val="0D0D0D"/>
                </a:solidFill>
                <a:latin typeface="Times New Roman" panose="02020603050405020304" pitchFamily="18" charset="0"/>
                <a:cs typeface="Times New Roman" panose="02020603050405020304" pitchFamily="18" charset="0"/>
              </a:rPr>
              <a:t>time.Integrate</a:t>
            </a:r>
            <a:r>
              <a:rPr lang="en-US" b="1" dirty="0">
                <a:solidFill>
                  <a:srgbClr val="0D0D0D"/>
                </a:solidFill>
                <a:latin typeface="Times New Roman" panose="02020603050405020304" pitchFamily="18" charset="0"/>
                <a:cs typeface="Times New Roman" panose="02020603050405020304" pitchFamily="18" charset="0"/>
              </a:rPr>
              <a:t> the model with existing fraud detection systems or develop a new system specifically for this purpose.</a:t>
            </a:r>
          </a:p>
          <a:p>
            <a:pPr marL="0" indent="0" algn="just">
              <a:lnSpc>
                <a:spcPct val="150000"/>
              </a:lnSpc>
              <a:buNone/>
            </a:pPr>
            <a:endParaRPr lang="en-US" b="1"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6. Monitoring and Maintenance:
                Regularly monitor the model’s performance and retrain it with new data if necessary to ensure its effectiveness over </a:t>
            </a:r>
            <a:r>
              <a:rPr lang="en-US" b="1" dirty="0" err="1">
                <a:solidFill>
                  <a:srgbClr val="0D0D0D"/>
                </a:solidFill>
                <a:latin typeface="Times New Roman" panose="02020603050405020304" pitchFamily="18" charset="0"/>
                <a:cs typeface="Times New Roman" panose="02020603050405020304" pitchFamily="18" charset="0"/>
              </a:rPr>
              <a:t>time.Update</a:t>
            </a:r>
            <a:r>
              <a:rPr lang="en-US" b="1" dirty="0">
                <a:solidFill>
                  <a:srgbClr val="0D0D0D"/>
                </a:solidFill>
                <a:latin typeface="Times New Roman" panose="02020603050405020304" pitchFamily="18" charset="0"/>
                <a:cs typeface="Times New Roman" panose="02020603050405020304" pitchFamily="18" charset="0"/>
              </a:rPr>
              <a:t> the model architecture or </a:t>
            </a:r>
            <a:r>
              <a:rPr lang="en-US" b="1" dirty="0" err="1">
                <a:solidFill>
                  <a:srgbClr val="0D0D0D"/>
                </a:solidFill>
                <a:latin typeface="Times New Roman" panose="02020603050405020304" pitchFamily="18" charset="0"/>
                <a:cs typeface="Times New Roman" panose="02020603050405020304" pitchFamily="18" charset="0"/>
              </a:rPr>
              <a:t>hyperparameters</a:t>
            </a:r>
            <a:r>
              <a:rPr lang="en-US" b="1" dirty="0">
                <a:solidFill>
                  <a:srgbClr val="0D0D0D"/>
                </a:solidFill>
                <a:latin typeface="Times New Roman" panose="02020603050405020304" pitchFamily="18" charset="0"/>
                <a:cs typeface="Times New Roman" panose="02020603050405020304" pitchFamily="18" charset="0"/>
              </a:rPr>
              <a:t> as needed to adapt to changing fraud patterns</a:t>
            </a:r>
            <a:endParaRPr lang="en-IN" b="1"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87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A66-C1EA-2D1E-637F-0C550A65BD8F}"/>
              </a:ext>
            </a:extLst>
          </p:cNvPr>
          <p:cNvSpPr>
            <a:spLocks noGrp="1"/>
          </p:cNvSpPr>
          <p:nvPr>
            <p:ph type="title"/>
          </p:nvPr>
        </p:nvSpPr>
        <p:spPr>
          <a:xfrm>
            <a:off x="677334" y="184443"/>
            <a:ext cx="8596668" cy="860586"/>
          </a:xfrm>
        </p:spPr>
        <p:txBody>
          <a:bodyPr/>
          <a:lstStyle/>
          <a:p>
            <a:pPr algn="just"/>
            <a:r>
              <a:rPr lang="en-US" b="1" i="1" dirty="0">
                <a:solidFill>
                  <a:schemeClr val="tx1"/>
                </a:solidFill>
                <a:latin typeface="Times New Roman" panose="02020603050405020304" pitchFamily="18" charset="0"/>
                <a:cs typeface="Times New Roman" panose="02020603050405020304" pitchFamily="18" charset="0"/>
              </a:rPr>
              <a:t>SYSTEM DEVELOPMENT APPROACH</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C9B3D9-DA96-035B-B9E0-825E5BDFADBA}"/>
              </a:ext>
            </a:extLst>
          </p:cNvPr>
          <p:cNvSpPr>
            <a:spLocks noGrp="1"/>
          </p:cNvSpPr>
          <p:nvPr>
            <p:ph idx="1"/>
          </p:nvPr>
        </p:nvSpPr>
        <p:spPr>
          <a:xfrm>
            <a:off x="677334" y="1804864"/>
            <a:ext cx="8596668" cy="4654380"/>
          </a:xfrm>
        </p:spPr>
        <p:txBody>
          <a:bodyPr vert="horz" lIns="91440" tIns="45720" rIns="91440" bIns="45720" rtlCol="0">
            <a:normAutofit/>
          </a:bodyPr>
          <a:lstStyle/>
          <a:p>
            <a:pPr algn="just">
              <a:buClrTx/>
            </a:pPr>
            <a:r>
              <a:rPr lang="en-US" b="1" dirty="0">
                <a:latin typeface="Times New Roman" panose="02020603050405020304" pitchFamily="18" charset="0"/>
                <a:cs typeface="Times New Roman" panose="02020603050405020304" pitchFamily="18" charset="0"/>
              </a:rPr>
              <a:t>CPU/GPU: </a:t>
            </a:r>
          </a:p>
          <a:p>
            <a:pPr marL="0" indent="0" algn="just">
              <a:buClrTx/>
              <a:buNone/>
            </a:pPr>
            <a:r>
              <a:rPr lang="en-US" b="1" dirty="0">
                <a:latin typeface="Times New Roman" panose="02020603050405020304" pitchFamily="18" charset="0"/>
                <a:cs typeface="Times New Roman" panose="02020603050405020304" pitchFamily="18" charset="0"/>
              </a:rPr>
              <a:t>             A powerful CPU or GPU to handle the computational load, especially during training. </a:t>
            </a:r>
          </a:p>
          <a:p>
            <a:pPr marL="0" indent="0" algn="just">
              <a:buClrTx/>
              <a:buNone/>
            </a:pPr>
            <a:endParaRPr lang="en-IN" b="1" dirty="0">
              <a:latin typeface="Times New Roman" panose="02020603050405020304" pitchFamily="18" charset="0"/>
              <a:cs typeface="Times New Roman" panose="02020603050405020304" pitchFamily="18" charset="0"/>
            </a:endParaRPr>
          </a:p>
          <a:p>
            <a:pPr algn="just">
              <a:buClrTx/>
            </a:pPr>
            <a:r>
              <a:rPr lang="en-US" b="1" dirty="0">
                <a:latin typeface="Times New Roman" panose="02020603050405020304" pitchFamily="18" charset="0"/>
                <a:cs typeface="Times New Roman" panose="02020603050405020304" pitchFamily="18" charset="0"/>
              </a:rPr>
              <a:t>Memory (RAM):</a:t>
            </a:r>
          </a:p>
          <a:p>
            <a:pPr marL="0" indent="0" algn="just">
              <a:buClrTx/>
              <a:buNone/>
            </a:pPr>
            <a:r>
              <a:rPr lang="en-US" b="1" dirty="0">
                <a:latin typeface="Times New Roman" panose="02020603050405020304" pitchFamily="18" charset="0"/>
                <a:cs typeface="Times New Roman" panose="02020603050405020304" pitchFamily="18" charset="0"/>
              </a:rPr>
              <a:t>            Sufficient RAM is required to load the dataset into memory during training and </a:t>
            </a:r>
            <a:r>
              <a:rPr lang="en-US" b="1" dirty="0" err="1">
                <a:latin typeface="Times New Roman" panose="02020603050405020304" pitchFamily="18" charset="0"/>
                <a:cs typeface="Times New Roman" panose="02020603050405020304" pitchFamily="18" charset="0"/>
              </a:rPr>
              <a:t>testing.The</a:t>
            </a:r>
            <a:r>
              <a:rPr lang="en-US" b="1" dirty="0">
                <a:latin typeface="Times New Roman" panose="02020603050405020304" pitchFamily="18" charset="0"/>
                <a:cs typeface="Times New Roman" panose="02020603050405020304" pitchFamily="18" charset="0"/>
              </a:rPr>
              <a:t> amount of RAM needed depends on the size of the dataset and the complexity of the model architecture.</a:t>
            </a:r>
          </a:p>
          <a:p>
            <a:pPr marL="0" indent="0" algn="just">
              <a:buClrTx/>
              <a:buNone/>
            </a:pPr>
            <a:endParaRPr lang="en-US" b="1" dirty="0">
              <a:latin typeface="Times New Roman" panose="02020603050405020304" pitchFamily="18" charset="0"/>
              <a:cs typeface="Times New Roman" panose="02020603050405020304" pitchFamily="18" charset="0"/>
            </a:endParaRPr>
          </a:p>
          <a:p>
            <a:pPr algn="just">
              <a:buClrTx/>
            </a:pPr>
            <a:r>
              <a:rPr lang="en-US" b="1" dirty="0">
                <a:latin typeface="Times New Roman" panose="02020603050405020304" pitchFamily="18" charset="0"/>
                <a:cs typeface="Times New Roman" panose="02020603050405020304" pitchFamily="18" charset="0"/>
              </a:rPr>
              <a:t>Storage:</a:t>
            </a:r>
          </a:p>
          <a:p>
            <a:pPr marL="0" indent="0" algn="just">
              <a:buClrTx/>
              <a:buNone/>
            </a:pPr>
            <a:r>
              <a:rPr lang="en-US" b="1" dirty="0">
                <a:latin typeface="Times New Roman" panose="02020603050405020304" pitchFamily="18" charset="0"/>
                <a:cs typeface="Times New Roman" panose="02020603050405020304" pitchFamily="18" charset="0"/>
              </a:rPr>
              <a:t>            Adequate storage space is necessary to store the dataset, trained model weights, and any intermediate results.</a:t>
            </a:r>
            <a:endParaRPr lang="en-IN" b="1" dirty="0">
              <a:latin typeface="Times New Roman" panose="02020603050405020304" pitchFamily="18" charset="0"/>
              <a:cs typeface="Times New Roman" panose="02020603050405020304" pitchFamily="18" charset="0"/>
            </a:endParaRPr>
          </a:p>
          <a:p>
            <a:pPr algn="just">
              <a:buClrTx/>
            </a:pP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5281DA6-E725-2A6F-D569-7447DBF6B32F}"/>
              </a:ext>
            </a:extLst>
          </p:cNvPr>
          <p:cNvSpPr txBox="1"/>
          <p:nvPr/>
        </p:nvSpPr>
        <p:spPr>
          <a:xfrm>
            <a:off x="687250" y="1161370"/>
            <a:ext cx="446149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000">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err="1"/>
              <a:t>a.Hardware</a:t>
            </a:r>
            <a:r>
              <a:rPr lang="en-US" dirty="0"/>
              <a:t> requirements </a:t>
            </a:r>
          </a:p>
        </p:txBody>
      </p:sp>
    </p:spTree>
    <p:extLst>
      <p:ext uri="{BB962C8B-B14F-4D97-AF65-F5344CB8AC3E}">
        <p14:creationId xmlns:p14="http://schemas.microsoft.com/office/powerpoint/2010/main" val="290096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94684-0092-0E40-0FEB-5EBE8F4F4875}"/>
              </a:ext>
            </a:extLst>
          </p:cNvPr>
          <p:cNvSpPr>
            <a:spLocks noGrp="1"/>
          </p:cNvSpPr>
          <p:nvPr>
            <p:ph idx="1"/>
          </p:nvPr>
        </p:nvSpPr>
        <p:spPr>
          <a:xfrm>
            <a:off x="484642" y="2171354"/>
            <a:ext cx="8596668" cy="4277716"/>
          </a:xfrm>
        </p:spPr>
        <p:txBody>
          <a:bodyPr vert="horz" lIns="91440" tIns="45720" rIns="91440" bIns="45720" rtlCol="0">
            <a:normAutofit/>
          </a:bodyPr>
          <a:lstStyle/>
          <a:p>
            <a:pPr algn="just">
              <a:buClrTx/>
            </a:pPr>
            <a:r>
              <a:rPr lang="en-US" b="1" dirty="0">
                <a:latin typeface="Times New Roman" panose="02020603050405020304" pitchFamily="18" charset="0"/>
                <a:cs typeface="Times New Roman" panose="02020603050405020304" pitchFamily="18" charset="0"/>
              </a:rPr>
              <a:t>Python:</a:t>
            </a:r>
          </a:p>
          <a:p>
            <a:pPr marL="0" indent="0" algn="just">
              <a:buClrTx/>
              <a:buNone/>
            </a:pPr>
            <a:r>
              <a:rPr lang="en-US" b="1" dirty="0">
                <a:latin typeface="Times New Roman" panose="02020603050405020304" pitchFamily="18" charset="0"/>
                <a:cs typeface="Times New Roman" panose="02020603050405020304" pitchFamily="18" charset="0"/>
              </a:rPr>
              <a:t>            Python is the primary programming language used for implementing deep learning models and data preprocessing.</a:t>
            </a:r>
          </a:p>
          <a:p>
            <a:pPr algn="just">
              <a:buClrTx/>
            </a:pPr>
            <a:endParaRPr lang="en-US" b="1" dirty="0">
              <a:latin typeface="Times New Roman" panose="02020603050405020304" pitchFamily="18" charset="0"/>
              <a:cs typeface="Times New Roman" panose="02020603050405020304" pitchFamily="18" charset="0"/>
            </a:endParaRPr>
          </a:p>
          <a:p>
            <a:pPr algn="just">
              <a:buClrTx/>
            </a:pPr>
            <a:endParaRPr lang="en-US" b="1" dirty="0">
              <a:latin typeface="Times New Roman" panose="02020603050405020304" pitchFamily="18" charset="0"/>
              <a:cs typeface="Times New Roman" panose="02020603050405020304" pitchFamily="18" charset="0"/>
            </a:endParaRPr>
          </a:p>
          <a:p>
            <a:pPr algn="just">
              <a:buClrTx/>
            </a:pPr>
            <a:r>
              <a:rPr lang="en-US" b="1" dirty="0">
                <a:latin typeface="Times New Roman" panose="02020603050405020304" pitchFamily="18" charset="0"/>
                <a:cs typeface="Times New Roman" panose="02020603050405020304" pitchFamily="18" charset="0"/>
              </a:rPr>
              <a:t>CUDA (Compute Unified Device Architecture):</a:t>
            </a:r>
          </a:p>
          <a:p>
            <a:pPr marL="0" indent="0" algn="just">
              <a:buClrTx/>
              <a:buNone/>
            </a:pPr>
            <a:r>
              <a:rPr lang="en-US" b="1" dirty="0">
                <a:latin typeface="Times New Roman" panose="02020603050405020304" pitchFamily="18" charset="0"/>
                <a:cs typeface="Times New Roman" panose="02020603050405020304" pitchFamily="18" charset="0"/>
              </a:rPr>
              <a:t>           CUDA enables efficient parallel computing on NVIDIA GPUs and is required for deep learning frameworks like </a:t>
            </a:r>
            <a:r>
              <a:rPr lang="en-US" b="1" dirty="0" err="1">
                <a:latin typeface="Times New Roman" panose="02020603050405020304" pitchFamily="18" charset="0"/>
                <a:cs typeface="Times New Roman" panose="02020603050405020304" pitchFamily="18" charset="0"/>
              </a:rPr>
              <a:t>TensorFlow</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PyTorch</a:t>
            </a:r>
            <a:r>
              <a:rPr lang="en-US" b="1" dirty="0">
                <a:latin typeface="Times New Roman" panose="02020603050405020304" pitchFamily="18" charset="0"/>
                <a:cs typeface="Times New Roman" panose="02020603050405020304" pitchFamily="18" charset="0"/>
              </a:rPr>
              <a:t> to utilize GPU resources.</a:t>
            </a:r>
          </a:p>
        </p:txBody>
      </p:sp>
      <p:sp>
        <p:nvSpPr>
          <p:cNvPr id="5" name="TextBox 4">
            <a:extLst>
              <a:ext uri="{FF2B5EF4-FFF2-40B4-BE49-F238E27FC236}">
                <a16:creationId xmlns:a16="http://schemas.microsoft.com/office/drawing/2014/main" id="{C4D41F8F-E6C2-0158-2B26-D9E04EE9E168}"/>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8" name="Title 1">
            <a:extLst>
              <a:ext uri="{FF2B5EF4-FFF2-40B4-BE49-F238E27FC236}">
                <a16:creationId xmlns:a16="http://schemas.microsoft.com/office/drawing/2014/main" id="{96CC58B0-7D56-3E78-5BF6-BBB6E73F2A76}"/>
              </a:ext>
            </a:extLst>
          </p:cNvPr>
          <p:cNvSpPr>
            <a:spLocks noGrp="1"/>
          </p:cNvSpPr>
          <p:nvPr>
            <p:ph type="title"/>
          </p:nvPr>
        </p:nvSpPr>
        <p:spPr>
          <a:xfrm>
            <a:off x="427302" y="408930"/>
            <a:ext cx="10672837" cy="987823"/>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SYSTEM DEVELOPMENT APPROACH(CONTD…)</a:t>
            </a:r>
            <a:endParaRPr lang="en-IN" dirty="0"/>
          </a:p>
        </p:txBody>
      </p:sp>
      <p:sp>
        <p:nvSpPr>
          <p:cNvPr id="2" name="TextBox 1">
            <a:extLst>
              <a:ext uri="{FF2B5EF4-FFF2-40B4-BE49-F238E27FC236}">
                <a16:creationId xmlns:a16="http://schemas.microsoft.com/office/drawing/2014/main" id="{8A9D92FD-3CDF-09F2-9135-A2F6D602222A}"/>
              </a:ext>
            </a:extLst>
          </p:cNvPr>
          <p:cNvSpPr txBox="1"/>
          <p:nvPr/>
        </p:nvSpPr>
        <p:spPr>
          <a:xfrm>
            <a:off x="427302" y="1486714"/>
            <a:ext cx="5623264" cy="400110"/>
          </a:xfrm>
          <a:prstGeom prst="rect">
            <a:avLst/>
          </a:prstGeom>
        </p:spPr>
        <p:txBody>
          <a:bodyPr wrap="square" rtlCol="0">
            <a:spAutoFit/>
          </a:bodyPr>
          <a:lstStyle/>
          <a:p>
            <a:pPr algn="l"/>
            <a:r>
              <a:rPr lang="en-US" sz="2000" dirty="0" err="1">
                <a:latin typeface="ADLaM Display" panose="02010000000000000000" pitchFamily="2" charset="0"/>
                <a:ea typeface="ADLaM Display" panose="02010000000000000000" pitchFamily="2" charset="0"/>
                <a:cs typeface="ADLaM Display" panose="02010000000000000000" pitchFamily="2" charset="0"/>
              </a:rPr>
              <a:t>b.Software</a:t>
            </a:r>
            <a:r>
              <a:rPr lang="en-US" sz="2000" dirty="0">
                <a:latin typeface="ADLaM Display" panose="02010000000000000000" pitchFamily="2" charset="0"/>
                <a:ea typeface="ADLaM Display" panose="02010000000000000000" pitchFamily="2" charset="0"/>
                <a:cs typeface="ADLaM Display" panose="02010000000000000000" pitchFamily="2" charset="0"/>
              </a:rPr>
              <a:t> requirements:</a:t>
            </a:r>
          </a:p>
        </p:txBody>
      </p:sp>
    </p:spTree>
    <p:extLst>
      <p:ext uri="{BB962C8B-B14F-4D97-AF65-F5344CB8AC3E}">
        <p14:creationId xmlns:p14="http://schemas.microsoft.com/office/powerpoint/2010/main" val="268257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788F-C2C4-B41E-A376-A3896FEF9211}"/>
              </a:ext>
            </a:extLst>
          </p:cNvPr>
          <p:cNvSpPr>
            <a:spLocks noGrp="1"/>
          </p:cNvSpPr>
          <p:nvPr>
            <p:ph type="title"/>
          </p:nvPr>
        </p:nvSpPr>
        <p:spPr>
          <a:xfrm>
            <a:off x="248708" y="315912"/>
            <a:ext cx="10672837" cy="754743"/>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SYSTEM DEVELOPMENT APPROACH(CONTD…)</a:t>
            </a:r>
            <a:endParaRPr lang="en-IN" dirty="0"/>
          </a:p>
        </p:txBody>
      </p:sp>
      <p:sp>
        <p:nvSpPr>
          <p:cNvPr id="5" name="Content Placeholder 4">
            <a:extLst>
              <a:ext uri="{FF2B5EF4-FFF2-40B4-BE49-F238E27FC236}">
                <a16:creationId xmlns:a16="http://schemas.microsoft.com/office/drawing/2014/main" id="{851455E8-D420-C1E6-0019-1DD9E1A48A9C}"/>
              </a:ext>
            </a:extLst>
          </p:cNvPr>
          <p:cNvSpPr>
            <a:spLocks noGrp="1"/>
          </p:cNvSpPr>
          <p:nvPr>
            <p:ph idx="1"/>
          </p:nvPr>
        </p:nvSpPr>
        <p:spPr>
          <a:xfrm>
            <a:off x="248708" y="1488613"/>
            <a:ext cx="9788260" cy="3880773"/>
          </a:xfrm>
        </p:spPr>
        <p:txBody>
          <a:bodyPr vert="horz" lIns="91440" tIns="45720" rIns="91440" bIns="45720" rtlCol="0">
            <a:normAutofit fontScale="92500" lnSpcReduction="10000"/>
          </a:bodyPr>
          <a:lstStyle/>
          <a:p>
            <a:pPr algn="just">
              <a:buClrTx/>
            </a:pPr>
            <a:r>
              <a:rPr lang="en-US" b="1" dirty="0" err="1">
                <a:latin typeface="Times New Roman" panose="02020603050405020304" pitchFamily="18" charset="0"/>
                <a:cs typeface="Times New Roman" panose="02020603050405020304" pitchFamily="18" charset="0"/>
              </a:rPr>
              <a:t>CuDNN</a:t>
            </a:r>
            <a:r>
              <a:rPr lang="en-US" b="1" dirty="0">
                <a:latin typeface="Times New Roman" panose="02020603050405020304" pitchFamily="18" charset="0"/>
                <a:cs typeface="Times New Roman" panose="02020603050405020304" pitchFamily="18" charset="0"/>
              </a:rPr>
              <a:t> (CUDA Deep Neural Network library):</a:t>
            </a:r>
          </a:p>
          <a:p>
            <a:pPr marL="0" indent="0" algn="just">
              <a:buClrTx/>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CuDNN</a:t>
            </a:r>
            <a:r>
              <a:rPr lang="en-US" b="1" dirty="0">
                <a:latin typeface="Times New Roman" panose="02020603050405020304" pitchFamily="18" charset="0"/>
                <a:cs typeface="Times New Roman" panose="02020603050405020304" pitchFamily="18" charset="0"/>
              </a:rPr>
              <a:t> is a GPU-accelerated library for deep neural networks, </a:t>
            </a:r>
            <a:r>
              <a:rPr lang="en-US" b="1" dirty="0" err="1">
                <a:latin typeface="Times New Roman" panose="02020603050405020304" pitchFamily="18" charset="0"/>
                <a:cs typeface="Times New Roman" panose="02020603050405020304" pitchFamily="18" charset="0"/>
              </a:rPr>
              <a:t>providingoptimized</a:t>
            </a:r>
            <a:r>
              <a:rPr lang="en-US" b="1" dirty="0">
                <a:latin typeface="Times New Roman" panose="02020603050405020304" pitchFamily="18" charset="0"/>
                <a:cs typeface="Times New Roman" panose="02020603050405020304" pitchFamily="18" charset="0"/>
              </a:rPr>
              <a:t> implementations of CNN </a:t>
            </a:r>
            <a:r>
              <a:rPr lang="en-US" b="1" dirty="0" err="1">
                <a:latin typeface="Times New Roman" panose="02020603050405020304" pitchFamily="18" charset="0"/>
                <a:cs typeface="Times New Roman" panose="02020603050405020304" pitchFamily="18" charset="0"/>
              </a:rPr>
              <a:t>operations.It</a:t>
            </a:r>
            <a:r>
              <a:rPr lang="en-US" b="1" dirty="0">
                <a:latin typeface="Times New Roman" panose="02020603050405020304" pitchFamily="18" charset="0"/>
                <a:cs typeface="Times New Roman" panose="02020603050405020304" pitchFamily="18" charset="0"/>
              </a:rPr>
              <a:t> enhances the performance of deep learning frameworks when running on NVIDIA GPUs.</a:t>
            </a:r>
          </a:p>
          <a:p>
            <a:pPr algn="just">
              <a:buClrTx/>
            </a:pPr>
            <a:endParaRPr lang="en-US" b="1" dirty="0">
              <a:latin typeface="Times New Roman" panose="02020603050405020304" pitchFamily="18" charset="0"/>
              <a:cs typeface="Times New Roman" panose="02020603050405020304" pitchFamily="18" charset="0"/>
            </a:endParaRPr>
          </a:p>
          <a:p>
            <a:pPr algn="just">
              <a:buClrTx/>
            </a:pPr>
            <a:r>
              <a:rPr lang="en-US" b="1" dirty="0">
                <a:latin typeface="Times New Roman" panose="02020603050405020304" pitchFamily="18" charset="0"/>
                <a:cs typeface="Times New Roman" panose="02020603050405020304" pitchFamily="18" charset="0"/>
              </a:rPr>
              <a:t>Development Environment:</a:t>
            </a:r>
          </a:p>
          <a:p>
            <a:pPr marL="0" indent="0" algn="just">
              <a:buClrTx/>
              <a:buNone/>
            </a:pPr>
            <a:r>
              <a:rPr lang="en-US" b="1" dirty="0">
                <a:latin typeface="Times New Roman" panose="02020603050405020304" pitchFamily="18" charset="0"/>
                <a:cs typeface="Times New Roman" panose="02020603050405020304" pitchFamily="18" charset="0"/>
              </a:rPr>
              <a:t>             Choose an integrated development environment (IDE) or text editor for writing and executing Python </a:t>
            </a:r>
            <a:r>
              <a:rPr lang="en-US" b="1" dirty="0" err="1">
                <a:latin typeface="Times New Roman" panose="02020603050405020304" pitchFamily="18" charset="0"/>
                <a:cs typeface="Times New Roman" panose="02020603050405020304" pitchFamily="18" charset="0"/>
              </a:rPr>
              <a:t>code.Popular</a:t>
            </a:r>
            <a:r>
              <a:rPr lang="en-US" b="1" dirty="0">
                <a:latin typeface="Times New Roman" panose="02020603050405020304" pitchFamily="18" charset="0"/>
                <a:cs typeface="Times New Roman" panose="02020603050405020304" pitchFamily="18" charset="0"/>
              </a:rPr>
              <a:t> choices include </a:t>
            </a:r>
            <a:r>
              <a:rPr lang="en-US" b="1" dirty="0" err="1">
                <a:latin typeface="Times New Roman" panose="02020603050405020304" pitchFamily="18" charset="0"/>
                <a:cs typeface="Times New Roman" panose="02020603050405020304" pitchFamily="18" charset="0"/>
              </a:rPr>
              <a:t>PyCharm</a:t>
            </a:r>
            <a:r>
              <a:rPr lang="en-US" b="1" dirty="0">
                <a:latin typeface="Times New Roman" panose="02020603050405020304" pitchFamily="18" charset="0"/>
                <a:cs typeface="Times New Roman" panose="02020603050405020304" pitchFamily="18" charset="0"/>
              </a:rPr>
              <a:t>, Visual Studio Code, and </a:t>
            </a:r>
            <a:r>
              <a:rPr lang="en-US" b="1" dirty="0" err="1">
                <a:latin typeface="Times New Roman" panose="02020603050405020304" pitchFamily="18" charset="0"/>
                <a:cs typeface="Times New Roman" panose="02020603050405020304" pitchFamily="18" charset="0"/>
              </a:rPr>
              <a:t>Jupyter</a:t>
            </a:r>
            <a:r>
              <a:rPr lang="en-US" b="1" dirty="0">
                <a:latin typeface="Times New Roman" panose="02020603050405020304" pitchFamily="18" charset="0"/>
                <a:cs typeface="Times New Roman" panose="02020603050405020304" pitchFamily="18" charset="0"/>
              </a:rPr>
              <a:t> Notebooks.</a:t>
            </a:r>
          </a:p>
          <a:p>
            <a:pPr algn="just">
              <a:buClrTx/>
            </a:pPr>
            <a:endParaRPr lang="en-US" b="1" dirty="0">
              <a:latin typeface="Times New Roman" panose="02020603050405020304" pitchFamily="18" charset="0"/>
              <a:cs typeface="Times New Roman" panose="02020603050405020304" pitchFamily="18" charset="0"/>
            </a:endParaRPr>
          </a:p>
          <a:p>
            <a:pPr algn="just">
              <a:buClrTx/>
            </a:pPr>
            <a:r>
              <a:rPr lang="en-US" b="1" dirty="0">
                <a:latin typeface="Times New Roman" panose="02020603050405020304" pitchFamily="18" charset="0"/>
                <a:cs typeface="Times New Roman" panose="02020603050405020304" pitchFamily="18" charset="0"/>
              </a:rPr>
              <a:t>Version Control:</a:t>
            </a:r>
          </a:p>
          <a:p>
            <a:pPr marL="0" indent="0" algn="just">
              <a:buClrTx/>
              <a:buNone/>
            </a:pPr>
            <a:r>
              <a:rPr lang="en-US" b="1" dirty="0">
                <a:latin typeface="Times New Roman" panose="02020603050405020304" pitchFamily="18" charset="0"/>
                <a:cs typeface="Times New Roman" panose="02020603050405020304" pitchFamily="18" charset="0"/>
              </a:rPr>
              <a:t>             Utilize version control systems like </a:t>
            </a:r>
            <a:r>
              <a:rPr lang="en-US" b="1" dirty="0" err="1">
                <a:latin typeface="Times New Roman" panose="02020603050405020304" pitchFamily="18" charset="0"/>
                <a:cs typeface="Times New Roman" panose="02020603050405020304" pitchFamily="18" charset="0"/>
              </a:rPr>
              <a:t>Git</a:t>
            </a:r>
            <a:r>
              <a:rPr lang="en-US" b="1" dirty="0">
                <a:latin typeface="Times New Roman" panose="02020603050405020304" pitchFamily="18" charset="0"/>
                <a:cs typeface="Times New Roman" panose="02020603050405020304" pitchFamily="18" charset="0"/>
              </a:rPr>
              <a:t> for managing code changes and collaboration with team members.</a:t>
            </a:r>
          </a:p>
        </p:txBody>
      </p:sp>
    </p:spTree>
    <p:extLst>
      <p:ext uri="{BB962C8B-B14F-4D97-AF65-F5344CB8AC3E}">
        <p14:creationId xmlns:p14="http://schemas.microsoft.com/office/powerpoint/2010/main" val="7630364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262</TotalTime>
  <Words>616</Words>
  <Application>Microsoft Office PowerPoint</Application>
  <PresentationFormat>Widescreen</PresentationFormat>
  <Paragraphs>129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Credit card Fraud detection using CNN</vt:lpstr>
      <vt:lpstr>OUTLINE</vt:lpstr>
      <vt:lpstr>PROBLEM STATEMENT</vt:lpstr>
      <vt:lpstr>PROPOSED SYSTEM / SOLUTION</vt:lpstr>
      <vt:lpstr>PROPOSED SYSTEM / SOLUTION(CONTD…)</vt:lpstr>
      <vt:lpstr>PROPOSED SYSTEM / SOLUTION(CONTD…)</vt:lpstr>
      <vt:lpstr>SYSTEM DEVELOPMENT APPROACH</vt:lpstr>
      <vt:lpstr>SYSTEM DEVELOPMENT APPROACH(CONTD…)</vt:lpstr>
      <vt:lpstr>SYSTEM DEVELOPMENT APPROACH(CONTD…)</vt:lpstr>
      <vt:lpstr>ALGORITHM &amp; DEPLOYMENT </vt:lpstr>
      <vt:lpstr>ALGORITHM &amp; DEPLOYMENT(CONTD…) </vt:lpstr>
      <vt:lpstr>ALGORITHM &amp; DEPLOYMENT(CONTD…) </vt:lpstr>
      <vt:lpstr>ALGORITHM &amp; DEPLOYMENT(CONTD…) </vt:lpstr>
      <vt:lpstr>RESULT</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DIGITAL RECOGNITION USING CNN</dc:title>
  <dc:creator>SamuAmmu</dc:creator>
  <cp:lastModifiedBy>Guest User</cp:lastModifiedBy>
  <cp:revision>68</cp:revision>
  <dcterms:created xsi:type="dcterms:W3CDTF">2024-03-24T13:10:17Z</dcterms:created>
  <dcterms:modified xsi:type="dcterms:W3CDTF">2024-04-04T05:38:05Z</dcterms:modified>
</cp:coreProperties>
</file>