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7" r:id="rId7"/>
    <p:sldId id="266" r:id="rId8"/>
    <p:sldId id="268" r:id="rId9"/>
    <p:sldId id="269" r:id="rId10"/>
    <p:sldId id="270" r:id="rId11"/>
    <p:sldId id="262" r:id="rId12"/>
    <p:sldId id="263"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0130" y="5082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097789" y="11595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373889" y="126818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95400" y="4087209"/>
            <a:ext cx="3581400" cy="386003"/>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Trebuchet MS"/>
                <a:cs typeface="Trebuchet MS"/>
              </a:rPr>
              <a:t>Subject: </a:t>
            </a:r>
            <a:r>
              <a:rPr lang="en-IN" sz="2400" dirty="0">
                <a:latin typeface="Trebuchet MS"/>
                <a:cs typeface="Trebuchet MS"/>
              </a:rPr>
              <a:t>Naan </a:t>
            </a:r>
            <a:r>
              <a:rPr lang="en-IN" sz="2400" dirty="0" err="1">
                <a:latin typeface="Trebuchet MS"/>
                <a:cs typeface="Trebuchet MS"/>
              </a:rPr>
              <a:t>Mudhalvan</a:t>
            </a:r>
            <a:r>
              <a:rPr lang="en-IN" sz="2400" dirty="0">
                <a:latin typeface="Trebuchet MS"/>
                <a:cs typeface="Trebuchet MS"/>
              </a:rPr>
              <a:t> </a:t>
            </a:r>
          </a:p>
        </p:txBody>
      </p:sp>
      <p:sp>
        <p:nvSpPr>
          <p:cNvPr id="8" name="object 8"/>
          <p:cNvSpPr txBox="1"/>
          <p:nvPr/>
        </p:nvSpPr>
        <p:spPr>
          <a:xfrm>
            <a:off x="785812" y="1940260"/>
            <a:ext cx="8839200" cy="1256754"/>
          </a:xfrm>
          <a:prstGeom prst="rect">
            <a:avLst/>
          </a:prstGeom>
        </p:spPr>
        <p:txBody>
          <a:bodyPr vert="horz" wrap="square" lIns="0" tIns="12700" rIns="0" bIns="0" rtlCol="0">
            <a:spAutoFit/>
          </a:bodyPr>
          <a:lstStyle/>
          <a:p>
            <a:pPr marL="12700" algn="ctr">
              <a:spcBef>
                <a:spcPts val="100"/>
              </a:spcBef>
            </a:pPr>
            <a:r>
              <a:rPr lang="en-IN" sz="4000" b="1" dirty="0"/>
              <a:t>WEATHER PREDICTION</a:t>
            </a:r>
          </a:p>
          <a:p>
            <a:pPr marL="12700" algn="ctr">
              <a:lnSpc>
                <a:spcPct val="100000"/>
              </a:lnSpc>
              <a:spcBef>
                <a:spcPts val="100"/>
              </a:spcBef>
            </a:pPr>
            <a:endParaRPr sz="40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95C6E52D-2FB6-4264-8F7D-E99880730670}"/>
              </a:ext>
            </a:extLst>
          </p:cNvPr>
          <p:cNvSpPr txBox="1"/>
          <p:nvPr/>
        </p:nvSpPr>
        <p:spPr>
          <a:xfrm>
            <a:off x="5470963" y="4087208"/>
            <a:ext cx="4495800" cy="2333972"/>
          </a:xfrm>
          <a:prstGeom prst="rect">
            <a:avLst/>
          </a:prstGeom>
          <a:noFill/>
        </p:spPr>
        <p:txBody>
          <a:bodyPr wrap="square" rtlCol="0">
            <a:spAutoFit/>
          </a:bodyPr>
          <a:lstStyle/>
          <a:p>
            <a:pPr marL="12700">
              <a:lnSpc>
                <a:spcPct val="100000"/>
              </a:lnSpc>
              <a:spcBef>
                <a:spcPts val="130"/>
              </a:spcBef>
            </a:pPr>
            <a:r>
              <a:rPr lang="en-US" sz="2400" b="1" dirty="0">
                <a:latin typeface="Trebuchet MS"/>
                <a:cs typeface="Trebuchet MS"/>
              </a:rPr>
              <a:t>Name: </a:t>
            </a:r>
            <a:r>
              <a:rPr lang="en-US" sz="2400" dirty="0" err="1" smtClean="0">
                <a:latin typeface="Trebuchet MS"/>
                <a:cs typeface="Trebuchet MS"/>
              </a:rPr>
              <a:t>Vinitha</a:t>
            </a:r>
            <a:r>
              <a:rPr lang="en-US" sz="2400" dirty="0" smtClean="0">
                <a:latin typeface="Trebuchet MS"/>
                <a:cs typeface="Trebuchet MS"/>
              </a:rPr>
              <a:t> V</a:t>
            </a:r>
            <a:endParaRPr lang="en-US" sz="2400" dirty="0">
              <a:latin typeface="Trebuchet MS"/>
              <a:cs typeface="Trebuchet MS"/>
            </a:endParaRPr>
          </a:p>
          <a:p>
            <a:pPr marL="12700">
              <a:lnSpc>
                <a:spcPct val="100000"/>
              </a:lnSpc>
              <a:spcBef>
                <a:spcPts val="130"/>
              </a:spcBef>
            </a:pPr>
            <a:r>
              <a:rPr lang="en-US" sz="2400" b="1" dirty="0">
                <a:latin typeface="Trebuchet MS"/>
                <a:cs typeface="Trebuchet MS"/>
              </a:rPr>
              <a:t>Institute: </a:t>
            </a:r>
            <a:r>
              <a:rPr lang="en-US" sz="2400" dirty="0">
                <a:latin typeface="Trebuchet MS"/>
                <a:cs typeface="Trebuchet MS"/>
              </a:rPr>
              <a:t>Madras Institute of Technology</a:t>
            </a:r>
          </a:p>
          <a:p>
            <a:pPr marL="12700">
              <a:lnSpc>
                <a:spcPct val="100000"/>
              </a:lnSpc>
              <a:spcBef>
                <a:spcPts val="130"/>
              </a:spcBef>
            </a:pPr>
            <a:r>
              <a:rPr lang="en-US" sz="2400" b="1" dirty="0">
                <a:latin typeface="Trebuchet MS"/>
                <a:cs typeface="Trebuchet MS"/>
              </a:rPr>
              <a:t>Department: </a:t>
            </a:r>
            <a:r>
              <a:rPr lang="en-US" sz="2400" dirty="0">
                <a:latin typeface="Trebuchet MS"/>
                <a:cs typeface="Trebuchet MS"/>
              </a:rPr>
              <a:t>Computer Science</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IMPLEMENTATION</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4893647"/>
          </a:xfrm>
          <a:prstGeom prst="rect">
            <a:avLst/>
          </a:prstGeom>
          <a:noFill/>
        </p:spPr>
        <p:txBody>
          <a:bodyPr wrap="square" rtlCol="0">
            <a:spAutoFit/>
          </a:bodyPr>
          <a:lstStyle/>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Data Loading: </a:t>
            </a:r>
            <a:r>
              <a:rPr lang="en-US" sz="2400" dirty="0" smtClean="0">
                <a:latin typeface="Times New Roman" panose="02020603050405020304" pitchFamily="18" charset="0"/>
                <a:cs typeface="Times New Roman" panose="02020603050405020304" pitchFamily="18" charset="0"/>
              </a:rPr>
              <a:t>Load the historical weather data from a CSV file using pandas.</a:t>
            </a:r>
          </a:p>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Data Preprocessing: </a:t>
            </a:r>
            <a:r>
              <a:rPr lang="en-US" sz="2400" dirty="0" smtClean="0">
                <a:latin typeface="Times New Roman" panose="02020603050405020304" pitchFamily="18" charset="0"/>
                <a:cs typeface="Times New Roman" panose="02020603050405020304" pitchFamily="18" charset="0"/>
              </a:rPr>
              <a:t>Perform data preprocessing steps such as handling missing values, encoding categorical variables, and feature engineering.</a:t>
            </a:r>
          </a:p>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Model Training: </a:t>
            </a:r>
            <a:r>
              <a:rPr lang="en-US" sz="2400" dirty="0" smtClean="0">
                <a:latin typeface="Times New Roman" panose="02020603050405020304" pitchFamily="18" charset="0"/>
                <a:cs typeface="Times New Roman" panose="02020603050405020304" pitchFamily="18" charset="0"/>
              </a:rPr>
              <a:t>Split the dataset into training and testing sets, then train the Decision Tree Classifier on the training data.</a:t>
            </a:r>
          </a:p>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Model Evaluation: </a:t>
            </a:r>
            <a:r>
              <a:rPr lang="en-US" sz="2400" dirty="0" smtClean="0">
                <a:latin typeface="Times New Roman" panose="02020603050405020304" pitchFamily="18" charset="0"/>
                <a:cs typeface="Times New Roman" panose="02020603050405020304" pitchFamily="18" charset="0"/>
              </a:rPr>
              <a:t>Evaluate the performance of the trained model using evaluation metrics such as accuracy and root mean squared error (RMSE).</a:t>
            </a:r>
          </a:p>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Deployment: </a:t>
            </a:r>
            <a:r>
              <a:rPr lang="en-US" sz="2400" dirty="0" smtClean="0">
                <a:latin typeface="Times New Roman" panose="02020603050405020304" pitchFamily="18" charset="0"/>
                <a:cs typeface="Times New Roman" panose="02020603050405020304" pitchFamily="18" charset="0"/>
              </a:rPr>
              <a:t>Deploy the trained model using one of the deployment strategies mentioned above to make predictions in a real-world environment.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5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0200" y="1804987"/>
            <a:ext cx="2695574" cy="3248025"/>
          </a:xfrm>
          <a:prstGeom prst="rect">
            <a:avLst/>
          </a:prstGeom>
        </p:spPr>
      </p:pic>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dirty="0"/>
              <a:t>RESULT</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11</a:t>
            </a:fld>
            <a:endParaRPr spc="-50" dirty="0"/>
          </a:p>
        </p:txBody>
      </p:sp>
      <p:sp>
        <p:nvSpPr>
          <p:cNvPr id="20" name="object 8">
            <a:extLst>
              <a:ext uri="{FF2B5EF4-FFF2-40B4-BE49-F238E27FC236}">
                <a16:creationId xmlns:a16="http://schemas.microsoft.com/office/drawing/2014/main" id="{65A890C6-C21C-43AC-AF3B-55ECB5A9407E}"/>
              </a:ext>
            </a:extLst>
          </p:cNvPr>
          <p:cNvSpPr txBox="1"/>
          <p:nvPr/>
        </p:nvSpPr>
        <p:spPr>
          <a:xfrm>
            <a:off x="685800" y="5541716"/>
            <a:ext cx="7165341" cy="324448"/>
          </a:xfrm>
          <a:prstGeom prst="rect">
            <a:avLst/>
          </a:prstGeom>
        </p:spPr>
        <p:txBody>
          <a:bodyPr vert="horz" wrap="square" lIns="0" tIns="16510" rIns="0" bIns="0" rtlCol="0">
            <a:spAutoFit/>
          </a:bodyPr>
          <a:lstStyle/>
          <a:p>
            <a:pPr marL="12700">
              <a:lnSpc>
                <a:spcPct val="100000"/>
              </a:lnSpc>
              <a:spcBef>
                <a:spcPts val="130"/>
              </a:spcBef>
            </a:pPr>
            <a:r>
              <a:rPr lang="en-IN" sz="2000" dirty="0" smtClean="0">
                <a:latin typeface="Trebuchet MS"/>
                <a:cs typeface="Trebuchet MS"/>
              </a:rPr>
              <a:t>https://github.com/VinithaVel/GenAI.git</a:t>
            </a:r>
            <a:endParaRPr sz="2000" dirty="0">
              <a:latin typeface="Trebuchet MS"/>
              <a:cs typeface="Trebuchet MS"/>
            </a:endParaRPr>
          </a:p>
        </p:txBody>
      </p:sp>
      <p:pic>
        <p:nvPicPr>
          <p:cNvPr id="8" name="Picture 7"/>
          <p:cNvPicPr>
            <a:picLocks noChangeAspect="1"/>
          </p:cNvPicPr>
          <p:nvPr/>
        </p:nvPicPr>
        <p:blipFill>
          <a:blip r:embed="rId3"/>
          <a:stretch>
            <a:fillRect/>
          </a:stretch>
        </p:blipFill>
        <p:spPr>
          <a:xfrm>
            <a:off x="530456" y="1676400"/>
            <a:ext cx="6170584" cy="13530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IN" sz="4250" dirty="0"/>
              <a:t>CONCLUSION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3" name="TextBox 2">
            <a:extLst>
              <a:ext uri="{FF2B5EF4-FFF2-40B4-BE49-F238E27FC236}">
                <a16:creationId xmlns:a16="http://schemas.microsoft.com/office/drawing/2014/main" id="{998A39A3-14AF-475F-9801-CD9812B0F575}"/>
              </a:ext>
            </a:extLst>
          </p:cNvPr>
          <p:cNvSpPr txBox="1"/>
          <p:nvPr/>
        </p:nvSpPr>
        <p:spPr>
          <a:xfrm>
            <a:off x="2362200" y="1502688"/>
            <a:ext cx="7049810" cy="5355312"/>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In this project, we utilized historical weather data from Seattle to develop a predictive model for weather classification. Our aim was to leverage machine learning techniques to accurately forecast weather conditions. Employing the Decision Tree Classifier, we achieved satisfactory performance, as evidenced by metrics like RMSE and accuracy scores on both training and testing datasets. Through rigorous data preprocessing, visualization, and feature engineering, we identified key weather predictors such as maximum and minimum temperatures, precipitation, and temporal variables. The versatility of our model extends beyond academia, with potential applications in agriculture, transportation, urban planning, and weather forecasting services. While our model showed competence, there remains room for improvement through exploring alternative algorithms, fine-tuning </a:t>
            </a:r>
            <a:r>
              <a:rPr lang="en-US" dirty="0" err="1" smtClean="0">
                <a:latin typeface="Times New Roman" panose="02020603050405020304" pitchFamily="18" charset="0"/>
                <a:cs typeface="Times New Roman" panose="02020603050405020304" pitchFamily="18" charset="0"/>
              </a:rPr>
              <a:t>hyperparameters</a:t>
            </a:r>
            <a:r>
              <a:rPr lang="en-US" dirty="0" smtClean="0">
                <a:latin typeface="Times New Roman" panose="02020603050405020304" pitchFamily="18" charset="0"/>
                <a:cs typeface="Times New Roman" panose="02020603050405020304" pitchFamily="18" charset="0"/>
              </a:rPr>
              <a:t>, and incorporating additional features. Accurate weather prediction models have significant real-world implications, empowering stakeholders to make informed decisions and prepare for potential disruptions effectively. This project underscores the transformative potential of machine learning in weather forecasting, highlighting its role in facilitating better decision-making and resource management across various sectors.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1" y="2819400"/>
            <a:ext cx="3733800" cy="752129"/>
          </a:xfrm>
          <a:prstGeom prst="rect">
            <a:avLst/>
          </a:prstGeom>
        </p:spPr>
        <p:txBody>
          <a:bodyPr vert="horz" wrap="square" lIns="0" tIns="13335" rIns="0" bIns="0" rtlCol="0">
            <a:spAutoFit/>
          </a:bodyPr>
          <a:lstStyle/>
          <a:p>
            <a:pPr marL="209550">
              <a:lnSpc>
                <a:spcPct val="100000"/>
              </a:lnSpc>
              <a:spcBef>
                <a:spcPts val="105"/>
              </a:spcBef>
            </a:pPr>
            <a:r>
              <a:rPr lang="en-IN" spc="-60" dirty="0"/>
              <a:t>THANK YOU</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IN" spc="-10" dirty="0"/>
              <a:t>OVERVIEW</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895780A-7BB2-4A71-8D76-96949EA041C7}"/>
              </a:ext>
            </a:extLst>
          </p:cNvPr>
          <p:cNvSpPr txBox="1"/>
          <p:nvPr/>
        </p:nvSpPr>
        <p:spPr>
          <a:xfrm>
            <a:off x="1906682" y="1635097"/>
            <a:ext cx="5059999" cy="4247317"/>
          </a:xfrm>
          <a:prstGeom prst="rect">
            <a:avLst/>
          </a:prstGeom>
          <a:noFill/>
        </p:spPr>
        <p:txBody>
          <a:bodyPr wrap="square" rtlCol="0">
            <a:spAutoFit/>
          </a:bodyPr>
          <a:lstStyle/>
          <a:p>
            <a:pPr marL="342900" indent="-342900" algn="l">
              <a:lnSpc>
                <a:spcPct val="150000"/>
              </a:lnSpc>
              <a:buFont typeface="+mj-lt"/>
              <a:buAutoNum type="arabicPeriod"/>
            </a:pPr>
            <a:r>
              <a:rPr lang="en-IN" b="1" dirty="0"/>
              <a:t>PROBLEM STATEMENT</a:t>
            </a:r>
          </a:p>
          <a:p>
            <a:pPr marL="342900" indent="-342900" algn="l">
              <a:lnSpc>
                <a:spcPct val="150000"/>
              </a:lnSpc>
              <a:buFont typeface="+mj-lt"/>
              <a:buAutoNum type="arabicPeriod"/>
            </a:pPr>
            <a:r>
              <a:rPr lang="en-IN" b="1" dirty="0"/>
              <a:t>OBJECTIVES</a:t>
            </a:r>
          </a:p>
          <a:p>
            <a:pPr marL="342900" indent="-342900" algn="l">
              <a:lnSpc>
                <a:spcPct val="150000"/>
              </a:lnSpc>
              <a:buFont typeface="+mj-lt"/>
              <a:buAutoNum type="arabicPeriod"/>
            </a:pPr>
            <a:r>
              <a:rPr lang="en-IN" b="1" dirty="0"/>
              <a:t>PROPOSED SYSTEM / SOLUTION</a:t>
            </a:r>
          </a:p>
          <a:p>
            <a:pPr marL="342900" indent="-342900" algn="l">
              <a:lnSpc>
                <a:spcPct val="150000"/>
              </a:lnSpc>
              <a:buFont typeface="+mj-lt"/>
              <a:buAutoNum type="arabicPeriod"/>
            </a:pPr>
            <a:r>
              <a:rPr lang="en-IN" b="1" dirty="0"/>
              <a:t>SYSTEM APPROACH</a:t>
            </a:r>
          </a:p>
          <a:p>
            <a:pPr marL="342900" indent="-342900" algn="l">
              <a:lnSpc>
                <a:spcPct val="150000"/>
              </a:lnSpc>
              <a:buFont typeface="+mj-lt"/>
              <a:buAutoNum type="arabicPeriod"/>
            </a:pPr>
            <a:r>
              <a:rPr lang="en-IN" b="1" dirty="0"/>
              <a:t>ALGORITHM </a:t>
            </a:r>
          </a:p>
          <a:p>
            <a:pPr marL="342900" indent="-342900" algn="l">
              <a:lnSpc>
                <a:spcPct val="150000"/>
              </a:lnSpc>
              <a:buFont typeface="+mj-lt"/>
              <a:buAutoNum type="arabicPeriod"/>
            </a:pPr>
            <a:r>
              <a:rPr lang="en-IN" b="1" dirty="0" smtClean="0"/>
              <a:t>DEPLOYMENT</a:t>
            </a:r>
            <a:endParaRPr lang="en-IN" b="1" dirty="0"/>
          </a:p>
          <a:p>
            <a:pPr marL="342900" indent="-342900" algn="l">
              <a:lnSpc>
                <a:spcPct val="150000"/>
              </a:lnSpc>
              <a:buFont typeface="+mj-lt"/>
              <a:buAutoNum type="arabicPeriod"/>
            </a:pPr>
            <a:r>
              <a:rPr lang="en-IN" b="1" dirty="0"/>
              <a:t>IMPLEMENTATION</a:t>
            </a:r>
          </a:p>
          <a:p>
            <a:pPr marL="342900" indent="-342900" algn="l">
              <a:lnSpc>
                <a:spcPct val="150000"/>
              </a:lnSpc>
              <a:buFont typeface="+mj-lt"/>
              <a:buAutoNum type="arabicPeriod"/>
            </a:pPr>
            <a:r>
              <a:rPr lang="en-IN" b="1" dirty="0"/>
              <a:t>RESULT</a:t>
            </a:r>
          </a:p>
          <a:p>
            <a:pPr marL="342900" indent="-342900" algn="l">
              <a:lnSpc>
                <a:spcPct val="150000"/>
              </a:lnSpc>
              <a:buFont typeface="+mj-lt"/>
              <a:buAutoNum type="arabicPeriod"/>
            </a:pPr>
            <a:r>
              <a:rPr lang="en-IN" b="1" dirty="0"/>
              <a:t>CONCLUSION</a:t>
            </a:r>
          </a:p>
          <a:p>
            <a:pPr marL="342900" indent="-342900" algn="l">
              <a:lnSpc>
                <a:spcPct val="150000"/>
              </a:lnSpc>
              <a:buFont typeface="+mj-lt"/>
              <a:buAutoNum type="arabicPeriod"/>
            </a:pPr>
            <a:r>
              <a:rPr lang="en-IN" b="1"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399" y="3581400"/>
            <a:ext cx="2600325" cy="26098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0E458DDA-53A7-469A-9E21-3AF526BAF635}"/>
              </a:ext>
            </a:extLst>
          </p:cNvPr>
          <p:cNvSpPr txBox="1"/>
          <p:nvPr/>
        </p:nvSpPr>
        <p:spPr>
          <a:xfrm>
            <a:off x="827145" y="1710912"/>
            <a:ext cx="6993746" cy="5170646"/>
          </a:xfrm>
          <a:prstGeom prst="rect">
            <a:avLst/>
          </a:prstGeom>
          <a:noFill/>
        </p:spPr>
        <p:txBody>
          <a:bodyPr wrap="square" rtlCol="0">
            <a:spAutoFit/>
          </a:bodyPr>
          <a:lstStyle/>
          <a:p>
            <a:pPr algn="just"/>
            <a:r>
              <a:rPr lang="en-US" sz="2200" dirty="0" smtClean="0">
                <a:latin typeface="Times New Roman" panose="02020603050405020304" pitchFamily="18" charset="0"/>
                <a:cs typeface="Times New Roman" panose="02020603050405020304" pitchFamily="18" charset="0"/>
              </a:rPr>
              <a:t>The problem at hand involves predicting weather conditions based on historical data. Given a dataset containing information such as precipitation, maximum and minimum temperature, wind speed, and date, the goal is to develop a predictive model that can accurately classify the weather condition (e.g., rain, sun, fog) for a given set of features.</a:t>
            </a: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challenges in this problem include dealing with the variability and complexity of weather patterns, capturing dependencies between different weather features, and handling any noise or inconsistencies in the dataset. Additionally, ensuring the model's accuracy and reliability for real-world applications is crucial, as accurate weather predictions are vital for various sectors such as agriculture, transportation, and urban planning.</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5751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dirty="0"/>
              <a:t>OBJECTIVES</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Rounded Corners 10">
            <a:extLst>
              <a:ext uri="{FF2B5EF4-FFF2-40B4-BE49-F238E27FC236}">
                <a16:creationId xmlns:a16="http://schemas.microsoft.com/office/drawing/2014/main" id="{96EB696A-91B7-4BB5-AD62-6224602EB230}"/>
              </a:ext>
            </a:extLst>
          </p:cNvPr>
          <p:cNvSpPr/>
          <p:nvPr/>
        </p:nvSpPr>
        <p:spPr>
          <a:xfrm>
            <a:off x="1752601" y="1492221"/>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ln w="0"/>
                <a:solidFill>
                  <a:schemeClr val="tx1"/>
                </a:solidFill>
                <a:latin typeface="Times New Roman" panose="02020603050405020304" pitchFamily="18" charset="0"/>
                <a:cs typeface="Times New Roman" panose="02020603050405020304" pitchFamily="18" charset="0"/>
              </a:rPr>
              <a:t>Build a machine learning model capable of accurately classifying weather conditions based on historical data. This involves training the model to recognize patterns and relationships within the dataset and using it to predict weather conditions for new data points.</a:t>
            </a:r>
            <a:endParaRPr lang="en-IN" dirty="0">
              <a:ln w="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3485A21-A10B-4D52-B7D7-FE2A10FEB743}"/>
              </a:ext>
            </a:extLst>
          </p:cNvPr>
          <p:cNvSpPr/>
          <p:nvPr/>
        </p:nvSpPr>
        <p:spPr>
          <a:xfrm>
            <a:off x="1726325" y="3196547"/>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Times New Roman" panose="02020603050405020304" pitchFamily="18" charset="0"/>
                <a:cs typeface="Times New Roman" panose="02020603050405020304" pitchFamily="18" charset="0"/>
              </a:rPr>
              <a:t> Enhance the accuracy of weather predictions by employing machine learning techniques and utilizing various weather features such as temperature, precipitation, wind speed, and date. The goal is to achieve higher accuracy in forecasting weather conditions.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4E5F2931-08E1-4538-BB8B-98A57FFD6BE3}"/>
              </a:ext>
            </a:extLst>
          </p:cNvPr>
          <p:cNvSpPr/>
          <p:nvPr/>
        </p:nvSpPr>
        <p:spPr>
          <a:xfrm>
            <a:off x="1726325" y="4867275"/>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Thoroughly evaluate the performance of the developed model using appropriate metrics such as accuracy, root mean squared error (RMSE), and others. This evaluation ensures that the model performs well not only on the training data but also on unseen testing data.</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dirty="0"/>
              <a:t>PROPOSED SYSTEM/ SOLUTION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801ADE2F-BD8D-4BD3-8FF9-FC5DABBBD894}"/>
              </a:ext>
            </a:extLst>
          </p:cNvPr>
          <p:cNvSpPr txBox="1"/>
          <p:nvPr/>
        </p:nvSpPr>
        <p:spPr>
          <a:xfrm>
            <a:off x="713390" y="1981200"/>
            <a:ext cx="8039100"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proposed system involves leveraging machine learning techniques to develop a predictive model for weather classification based on historical weather data. By utilizing features such as temperature, precipitation, wind speed, and date, the system aims to accurately classify weather conditions into categories such as rain, sun, fog, etc.</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6DDF-B6CE-4139-BD9B-8CEBC698C7E8}"/>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C3FDFEF4-875F-4BD2-9DE0-6401782053E9}"/>
              </a:ext>
            </a:extLst>
          </p:cNvPr>
          <p:cNvSpPr txBox="1"/>
          <p:nvPr/>
        </p:nvSpPr>
        <p:spPr>
          <a:xfrm>
            <a:off x="558166" y="1676400"/>
            <a:ext cx="8484870" cy="3416320"/>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Data Acquisition: </a:t>
            </a:r>
            <a:r>
              <a:rPr lang="en-US" sz="2400" dirty="0" smtClean="0">
                <a:latin typeface="Times New Roman" panose="02020603050405020304" pitchFamily="18" charset="0"/>
                <a:cs typeface="Times New Roman" panose="02020603050405020304" pitchFamily="18" charset="0"/>
              </a:rPr>
              <a:t>Historical weather data is acquired from a dataset containing information about various weather features and corresponding weather conditions.</a:t>
            </a:r>
          </a:p>
          <a:p>
            <a:r>
              <a:rPr lang="en-US" sz="2400" b="1" dirty="0" smtClean="0">
                <a:latin typeface="Times New Roman" panose="02020603050405020304" pitchFamily="18" charset="0"/>
                <a:cs typeface="Times New Roman" panose="02020603050405020304" pitchFamily="18" charset="0"/>
              </a:rPr>
              <a:t>Data Preprocessing: </a:t>
            </a:r>
            <a:r>
              <a:rPr lang="en-US" sz="2400" dirty="0" smtClean="0">
                <a:latin typeface="Times New Roman" panose="02020603050405020304" pitchFamily="18" charset="0"/>
                <a:cs typeface="Times New Roman" panose="02020603050405020304" pitchFamily="18" charset="0"/>
              </a:rPr>
              <a:t>The acquired data undergoes preprocessing steps to handle missing values and encode categorical variables. This ensures that the data is clean and suitable for analysis.</a:t>
            </a:r>
          </a:p>
          <a:p>
            <a:r>
              <a:rPr lang="en-US" sz="2400" b="1" dirty="0" smtClean="0">
                <a:latin typeface="Times New Roman" panose="02020603050405020304" pitchFamily="18" charset="0"/>
                <a:cs typeface="Times New Roman" panose="02020603050405020304" pitchFamily="18" charset="0"/>
              </a:rPr>
              <a:t>Feature Engineering: </a:t>
            </a:r>
            <a:r>
              <a:rPr lang="en-US" sz="2400" dirty="0" smtClean="0">
                <a:latin typeface="Times New Roman" panose="02020603050405020304" pitchFamily="18" charset="0"/>
                <a:cs typeface="Times New Roman" panose="02020603050405020304" pitchFamily="18" charset="0"/>
              </a:rPr>
              <a:t>Additional features such as year, month, and day are extracted from the date column to capture temporal patterns in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70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7ADA-8644-4134-93A0-AD298A62D1FB}"/>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721E8277-29B5-4974-B072-00AFEF471F75}"/>
              </a:ext>
            </a:extLst>
          </p:cNvPr>
          <p:cNvSpPr txBox="1"/>
          <p:nvPr/>
        </p:nvSpPr>
        <p:spPr>
          <a:xfrm>
            <a:off x="558166" y="1806921"/>
            <a:ext cx="8756014" cy="507831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Building:</a:t>
            </a:r>
            <a:r>
              <a:rPr lang="en-US" sz="2400" dirty="0">
                <a:latin typeface="Times New Roman" panose="02020603050405020304" pitchFamily="18" charset="0"/>
                <a:cs typeface="Times New Roman" panose="02020603050405020304" pitchFamily="18" charset="0"/>
              </a:rPr>
              <a:t> A machine learning model, such as the Decision Tree Classifier, is selected and trained on the preprocessed data. The model learns to predict weather conditions based on the provided features.</a:t>
            </a:r>
          </a:p>
          <a:p>
            <a:r>
              <a:rPr lang="en-US" sz="2400" b="1" dirty="0">
                <a:latin typeface="Times New Roman" panose="02020603050405020304" pitchFamily="18" charset="0"/>
                <a:cs typeface="Times New Roman" panose="02020603050405020304" pitchFamily="18" charset="0"/>
              </a:rPr>
              <a:t>Model Evaluation:</a:t>
            </a:r>
            <a:r>
              <a:rPr lang="en-US" sz="2400" dirty="0">
                <a:latin typeface="Times New Roman" panose="02020603050405020304" pitchFamily="18" charset="0"/>
                <a:cs typeface="Times New Roman" panose="02020603050405020304" pitchFamily="18" charset="0"/>
              </a:rPr>
              <a:t> The performance of the trained model is evaluated using metrics such as accuracy and root mean squared error (RMSE). This evaluation assesses how well the model performs in predicting weather conditions on both training and testing datasets.</a:t>
            </a:r>
          </a:p>
          <a:p>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 Once trained and evaluated, the model can be deployed in a real-world environment to make predictions on new data. This could involve integrating the model into a web service or application where weather predictions are required.</a:t>
            </a:r>
          </a:p>
          <a:p>
            <a:pPr>
              <a:lnSpc>
                <a:spcPct val="150000"/>
              </a:lnSpc>
            </a:pP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71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smtClean="0"/>
              <a:t>ALGORITHM</a:t>
            </a:r>
            <a:endParaRPr lang="en-IN" dirty="0"/>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0"/>
            <a:ext cx="8585835" cy="5509200"/>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The chosen algorithm for this project is the Decision Tree Classifier. Decision trees are a popular machine learning algorithm known for their simplicity and interpretability. They are capable of handling both numerical and categorical data, making them suitable for classification tasks like weather prediction.</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Decision trees work by recursively splitting the dataset into subsets based on the value of input features, with each split aiming to maximize the homogeneity of the target variable within the subsets. This process continues until a stopping criterion is met, such as reaching a maximum depth or minimum number of samples per leaf node.</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Decision trees provide insights into the decision-making process by visualizing the tree structure, which consists of decision nodes representing feature tests and leaf nodes representing the predicted class labels.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92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smtClean="0"/>
              <a:t>DEPLOYMENT</a:t>
            </a:r>
            <a:endParaRPr lang="en-IN" dirty="0"/>
          </a:p>
        </p:txBody>
      </p:sp>
      <p:sp>
        <p:nvSpPr>
          <p:cNvPr id="3" name="TextBox 2">
            <a:extLst>
              <a:ext uri="{FF2B5EF4-FFF2-40B4-BE49-F238E27FC236}">
                <a16:creationId xmlns:a16="http://schemas.microsoft.com/office/drawing/2014/main" id="{CD0AF31B-6150-46E8-84DE-46A99A6CBE09}"/>
              </a:ext>
            </a:extLst>
          </p:cNvPr>
          <p:cNvSpPr txBox="1"/>
          <p:nvPr/>
        </p:nvSpPr>
        <p:spPr>
          <a:xfrm>
            <a:off x="544310" y="1371600"/>
            <a:ext cx="8585835" cy="4893647"/>
          </a:xfrm>
          <a:prstGeom prst="rect">
            <a:avLst/>
          </a:prstGeom>
          <a:noFill/>
        </p:spPr>
        <p:txBody>
          <a:bodyPr wrap="square" rtlCol="0">
            <a:spAutoFit/>
          </a:bodyPr>
          <a:lstStyle/>
          <a:p>
            <a:pPr marL="285750" lvl="2" indent="-28575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Web Service: </a:t>
            </a:r>
            <a:r>
              <a:rPr lang="en-US" sz="2400" dirty="0" smtClean="0">
                <a:latin typeface="Times New Roman" panose="02020603050405020304" pitchFamily="18" charset="0"/>
                <a:cs typeface="Times New Roman" panose="02020603050405020304" pitchFamily="18" charset="0"/>
              </a:rPr>
              <a:t>The model can be deployed as a web service using frameworks like Flask or Django. This allows users to interact with the model through API endpoints, making real-time predictions.</a:t>
            </a:r>
          </a:p>
          <a:p>
            <a:pPr marL="285750" lvl="2" indent="-28575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Containerization: </a:t>
            </a:r>
            <a:r>
              <a:rPr lang="en-US" sz="2400" dirty="0" smtClean="0">
                <a:latin typeface="Times New Roman" panose="02020603050405020304" pitchFamily="18" charset="0"/>
                <a:cs typeface="Times New Roman" panose="02020603050405020304" pitchFamily="18" charset="0"/>
              </a:rPr>
              <a:t>The model can be containerized using Docker and deployed on container orchestration platforms like Kubernetes. Containerization provides scalability and portability, allowing the model to run consistently across different environments.</a:t>
            </a:r>
          </a:p>
          <a:p>
            <a:pPr marL="285750" lvl="2" indent="-28575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Integration: </a:t>
            </a:r>
            <a:r>
              <a:rPr lang="en-US" sz="2400" dirty="0" smtClean="0">
                <a:latin typeface="Times New Roman" panose="02020603050405020304" pitchFamily="18" charset="0"/>
                <a:cs typeface="Times New Roman" panose="02020603050405020304" pitchFamily="18" charset="0"/>
              </a:rPr>
              <a:t>The model can be integrated into existing systems or applications where weather predictions are required. This could include weather forecasting apps, agricultural management systems, or transportation planning tools.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71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TotalTime>
  <Words>1120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PowerPoint Presentation</vt:lpstr>
      <vt:lpstr>OVERVIEW</vt:lpstr>
      <vt:lpstr>PROBLEM STATEMENT</vt:lpstr>
      <vt:lpstr>OBJECTIVES</vt:lpstr>
      <vt:lpstr>PROPOSED SYSTEM/ SOLUTION</vt:lpstr>
      <vt:lpstr>SYSTEM APPROACH</vt:lpstr>
      <vt:lpstr>SYSTEM APPROACH</vt:lpstr>
      <vt:lpstr>ALGORITHM</vt:lpstr>
      <vt:lpstr>DEPLOYMENT</vt:lpstr>
      <vt:lpstr>IMPLEMENTATION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Jegathesan Arjunan</dc:creator>
  <cp:lastModifiedBy>Student</cp:lastModifiedBy>
  <cp:revision>29</cp:revision>
  <dcterms:created xsi:type="dcterms:W3CDTF">2024-04-05T08:30:55Z</dcterms:created>
  <dcterms:modified xsi:type="dcterms:W3CDTF">2024-04-29T07:50:14Z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