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1" r:id="rId1"/>
  </p:sldMasterIdLst>
  <p:notesMasterIdLst>
    <p:notesMasterId r:id="rId21"/>
  </p:notesMasterIdLst>
  <p:sldIdLst>
    <p:sldId id="286" r:id="rId2"/>
    <p:sldId id="295" r:id="rId3"/>
    <p:sldId id="282" r:id="rId4"/>
    <p:sldId id="287" r:id="rId5"/>
    <p:sldId id="289" r:id="rId6"/>
    <p:sldId id="288" r:id="rId7"/>
    <p:sldId id="290" r:id="rId8"/>
    <p:sldId id="314" r:id="rId9"/>
    <p:sldId id="292" r:id="rId10"/>
    <p:sldId id="280" r:id="rId11"/>
    <p:sldId id="298" r:id="rId12"/>
    <p:sldId id="307" r:id="rId13"/>
    <p:sldId id="308" r:id="rId14"/>
    <p:sldId id="310" r:id="rId15"/>
    <p:sldId id="315" r:id="rId16"/>
    <p:sldId id="299" r:id="rId17"/>
    <p:sldId id="294" r:id="rId18"/>
    <p:sldId id="285" r:id="rId19"/>
    <p:sldId id="297" r:id="rId20"/>
  </p:sldIdLst>
  <p:sldSz cx="18288000" cy="10287000"/>
  <p:notesSz cx="6858000" cy="9144000"/>
  <p:embeddedFontLst>
    <p:embeddedFont>
      <p:font typeface="Archivo Black" charset="0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Wingdings 2" pitchFamily="18" charset="2"/>
      <p:regular r:id="rId27"/>
    </p:embeddedFont>
    <p:embeddedFont>
      <p:font typeface="Constantia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0564D8-4282-480C-B3A1-91C7AB966030}">
  <a:tblStyle styleId="{0A0564D8-4282-480C-B3A1-91C7AB9660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57" d="100"/>
          <a:sy n="57" d="100"/>
        </p:scale>
        <p:origin x="-562" y="1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81"/>
    </p:cViewPr>
  </p:sorterViewPr>
  <p:notesViewPr>
    <p:cSldViewPr snapToGrid="0">
      <p:cViewPr varScale="1">
        <p:scale>
          <a:sx n="63" d="100"/>
          <a:sy n="63" d="100"/>
        </p:scale>
        <p:origin x="-3192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38252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22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1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66800" y="2057400"/>
            <a:ext cx="15703296" cy="2743200"/>
          </a:xfrm>
          <a:ln>
            <a:noFill/>
          </a:ln>
        </p:spPr>
        <p:txBody>
          <a:bodyPr vert="horz" tIns="0" rIns="3265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10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66800" y="4842804"/>
            <a:ext cx="15709392" cy="2628900"/>
          </a:xfrm>
        </p:spPr>
        <p:txBody>
          <a:bodyPr lIns="0" rIns="32657"/>
          <a:lstStyle>
            <a:lvl1pPr marL="0" marR="81642" indent="0" algn="r">
              <a:buNone/>
              <a:defRPr>
                <a:solidFill>
                  <a:schemeClr val="tx1"/>
                </a:solidFill>
              </a:defRPr>
            </a:lvl1pPr>
            <a:lvl2pPr marL="816422" indent="0" algn="ctr">
              <a:buNone/>
            </a:lvl2pPr>
            <a:lvl3pPr marL="1632844" indent="0" algn="ctr">
              <a:buNone/>
            </a:lvl3pPr>
            <a:lvl4pPr marL="2449266" indent="0" algn="ctr">
              <a:buNone/>
            </a:lvl4pPr>
            <a:lvl5pPr marL="3265688" indent="0" algn="ctr">
              <a:buNone/>
            </a:lvl5pPr>
            <a:lvl6pPr marL="4082110" indent="0" algn="ctr">
              <a:buNone/>
            </a:lvl6pPr>
            <a:lvl7pPr marL="4898532" indent="0" algn="ctr">
              <a:buNone/>
            </a:lvl7pPr>
            <a:lvl8pPr marL="5714954" indent="0" algn="ctr">
              <a:buNone/>
            </a:lvl8pPr>
            <a:lvl9pPr marL="653137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May 1, 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1371602"/>
            <a:ext cx="4114800" cy="781764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371602"/>
            <a:ext cx="12039600" cy="781764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" y="1975104"/>
            <a:ext cx="15544800" cy="2043684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10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704" y="4056996"/>
            <a:ext cx="15544800" cy="2264568"/>
          </a:xfrm>
        </p:spPr>
        <p:txBody>
          <a:bodyPr lIns="81642" rIns="81642" anchor="t"/>
          <a:lstStyle>
            <a:lvl1pPr marL="0" indent="0">
              <a:buNone/>
              <a:defRPr sz="3900">
                <a:solidFill>
                  <a:schemeClr val="tx1"/>
                </a:solidFill>
              </a:defRPr>
            </a:lvl1pPr>
            <a:lvl2pPr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459200" cy="17145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80128"/>
            <a:ext cx="8077200" cy="6652260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880128"/>
            <a:ext cx="8077200" cy="6652260"/>
          </a:xfrm>
        </p:spPr>
        <p:txBody>
          <a:bodyPr/>
          <a:lstStyle>
            <a:lvl1pPr>
              <a:defRPr sz="46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459200" cy="1714500"/>
          </a:xfrm>
        </p:spPr>
        <p:txBody>
          <a:bodyPr tIns="81642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82872"/>
            <a:ext cx="8080376" cy="989028"/>
          </a:xfrm>
        </p:spPr>
        <p:txBody>
          <a:bodyPr lIns="81642" tIns="0" rIns="81642" bIns="0" anchor="ctr">
            <a:noAutofit/>
          </a:bodyPr>
          <a:lstStyle>
            <a:lvl1pPr marL="0" indent="0">
              <a:buNone/>
              <a:defRPr sz="4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9290051" y="2789636"/>
            <a:ext cx="8083550" cy="982265"/>
          </a:xfrm>
        </p:spPr>
        <p:txBody>
          <a:bodyPr lIns="81642" tIns="0" rIns="81642" bIns="0" anchor="ctr"/>
          <a:lstStyle>
            <a:lvl1pPr marL="0" indent="0">
              <a:buNone/>
              <a:defRPr sz="43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3600" b="1"/>
            </a:lvl2pPr>
            <a:lvl3pPr>
              <a:buNone/>
              <a:defRPr sz="3200" b="1"/>
            </a:lvl3pPr>
            <a:lvl4pPr>
              <a:buNone/>
              <a:defRPr sz="2900" b="1"/>
            </a:lvl4pPr>
            <a:lvl5pPr>
              <a:buNone/>
              <a:defRPr sz="29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914400" y="3771900"/>
            <a:ext cx="8080376" cy="576858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771900"/>
            <a:ext cx="8083550" cy="5768580"/>
          </a:xfrm>
        </p:spPr>
        <p:txBody>
          <a:bodyPr tIns="0"/>
          <a:lstStyle>
            <a:lvl1pPr>
              <a:defRPr sz="39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611600" cy="1714500"/>
          </a:xfrm>
        </p:spPr>
        <p:txBody>
          <a:bodyPr vert="horz" tIns="81642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8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71528"/>
            <a:ext cx="5486400" cy="174307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4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371600" y="2514600"/>
            <a:ext cx="5486400" cy="6858000"/>
          </a:xfrm>
        </p:spPr>
        <p:txBody>
          <a:bodyPr lIns="32657" rIns="32657"/>
          <a:lstStyle>
            <a:lvl1pPr marL="0" indent="0" algn="l">
              <a:buNone/>
              <a:defRPr sz="2500"/>
            </a:lvl1pPr>
            <a:lvl2pPr indent="0" algn="l">
              <a:buNone/>
              <a:defRPr sz="2100"/>
            </a:lvl2pPr>
            <a:lvl3pPr indent="0" algn="l">
              <a:buNone/>
              <a:defRPr sz="1800"/>
            </a:lvl3pPr>
            <a:lvl4pPr indent="0" algn="l">
              <a:buNone/>
              <a:defRPr sz="1600"/>
            </a:lvl4pPr>
            <a:lvl5pPr indent="0" algn="l">
              <a:buNone/>
              <a:defRPr sz="1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150100" y="2514600"/>
            <a:ext cx="10223500" cy="6858000"/>
          </a:xfrm>
        </p:spPr>
        <p:txBody>
          <a:bodyPr tIns="0"/>
          <a:lstStyle>
            <a:lvl1pPr>
              <a:defRPr sz="5000"/>
            </a:lvl1pPr>
            <a:lvl2pPr>
              <a:defRPr sz="4600"/>
            </a:lvl2pPr>
            <a:lvl3pPr>
              <a:defRPr sz="4300"/>
            </a:lvl3pPr>
            <a:lvl4pPr>
              <a:defRPr sz="36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6331506" y="1662116"/>
            <a:ext cx="10515600" cy="61722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6008268" y="8039654"/>
            <a:ext cx="310896" cy="2331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765495"/>
            <a:ext cx="4425696" cy="2373932"/>
          </a:xfrm>
        </p:spPr>
        <p:txBody>
          <a:bodyPr vert="horz" lIns="81642" tIns="81642" rIns="81642" bIns="81642" anchor="b"/>
          <a:lstStyle>
            <a:lvl1pPr algn="l">
              <a:buNone/>
              <a:defRPr sz="36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243178"/>
            <a:ext cx="4419600" cy="3268980"/>
          </a:xfrm>
        </p:spPr>
        <p:txBody>
          <a:bodyPr lIns="114299" rIns="81642" bIns="81642" anchor="t"/>
          <a:lstStyle>
            <a:lvl1pPr marL="0" indent="0" algn="l">
              <a:spcBef>
                <a:spcPts val="446"/>
              </a:spcBef>
              <a:buFontTx/>
              <a:buNone/>
              <a:defRPr sz="23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54400" y="9534526"/>
            <a:ext cx="1219200" cy="547688"/>
          </a:xfrm>
        </p:spPr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6971586" y="1799276"/>
            <a:ext cx="9235440" cy="589788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57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9050" y="8724900"/>
            <a:ext cx="18326100" cy="1562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8763000" y="9329738"/>
            <a:ext cx="9525000" cy="9572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9050" y="-10716"/>
            <a:ext cx="18326100" cy="1562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763000" y="-10716"/>
            <a:ext cx="9525000" cy="9572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3284" tIns="81642" rIns="163284" bIns="81642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914400" y="1056132"/>
            <a:ext cx="16459200" cy="1714500"/>
          </a:xfrm>
          <a:prstGeom prst="rect">
            <a:avLst/>
          </a:prstGeom>
        </p:spPr>
        <p:txBody>
          <a:bodyPr vert="horz" lIns="0" tIns="81642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914400" y="2903220"/>
            <a:ext cx="16459200" cy="6583680"/>
          </a:xfrm>
          <a:prstGeom prst="rect">
            <a:avLst/>
          </a:prstGeom>
        </p:spPr>
        <p:txBody>
          <a:bodyPr vert="horz" lIns="163284" tIns="81642" rIns="163284" bIns="81642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914400" y="9534526"/>
            <a:ext cx="4267200" cy="54768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May 1, 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334000" y="9534526"/>
            <a:ext cx="6705600" cy="547688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5849600" y="9534526"/>
            <a:ext cx="1524000" cy="547688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2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8034" y="303612"/>
            <a:ext cx="18361096" cy="973836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89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489853" indent="-48985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42991" indent="-44086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indent="-44086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122697" indent="-37555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551" indent="-37555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3102404" indent="-37555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973" indent="-32656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2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918826" indent="-326569" algn="l" rtl="0" eaLnBrk="1" latinLnBrk="0" hangingPunct="1">
        <a:spcBef>
          <a:spcPct val="20000"/>
        </a:spcBef>
        <a:buClr>
          <a:schemeClr val="tx2"/>
        </a:buClr>
        <a:buChar char="•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4408679" indent="-32656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2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75F8A407-1B0F-591C-0318-1AF4F9D98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02" y="2688179"/>
            <a:ext cx="14487526" cy="321517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900" dirty="0">
                <a:latin typeface="Archivo Black"/>
                <a:ea typeface="Archivo Black"/>
                <a:cs typeface="Archivo Black"/>
                <a:sym typeface="Archivo Black"/>
              </a:rPr>
              <a:t>BALLARI INSTITUTE OF TECHNOLOGY &amp; MANAGEMENT</a:t>
            </a:r>
            <a:r>
              <a:rPr lang="en-US" sz="3600" dirty="0">
                <a:latin typeface="Archivo Black"/>
                <a:ea typeface="Archivo Black"/>
                <a:cs typeface="Archivo Black"/>
                <a:sym typeface="Archivo Black"/>
              </a:rPr>
              <a:t/>
            </a:r>
            <a:br>
              <a:rPr lang="en-US" sz="3600" dirty="0">
                <a:latin typeface="Archivo Black"/>
                <a:ea typeface="Archivo Black"/>
                <a:cs typeface="Archivo Black"/>
                <a:sym typeface="Archivo Black"/>
              </a:rPr>
            </a:br>
            <a:r>
              <a:rPr lang="en-US" sz="3600" dirty="0">
                <a:latin typeface="Archivo Black"/>
                <a:ea typeface="Archivo Black"/>
                <a:cs typeface="Archivo Black"/>
                <a:sym typeface="Archivo Black"/>
              </a:rPr>
              <a:t>         </a:t>
            </a:r>
            <a:r>
              <a:rPr lang="en-US" sz="3000" b="1" dirty="0">
                <a:latin typeface="Archivo Black" panose="020B0604020202020204" charset="0"/>
              </a:rPr>
              <a:t>DEPARTMENT OF COMPUTER SCIENCE &amp; ENGINEERING</a:t>
            </a:r>
            <a:r>
              <a:rPr lang="en-US" sz="3000" dirty="0">
                <a:latin typeface="Archivo Black" panose="020B0604020202020204" charset="0"/>
              </a:rPr>
              <a:t/>
            </a:r>
            <a:br>
              <a:rPr lang="en-US" sz="3000" dirty="0">
                <a:latin typeface="Archivo Black" panose="020B0604020202020204" charset="0"/>
              </a:rPr>
            </a:br>
            <a:r>
              <a:rPr lang="en-US" sz="3000" dirty="0">
                <a:latin typeface="Archivo Black" panose="020B0604020202020204" charset="0"/>
              </a:rPr>
              <a:t>                          </a:t>
            </a:r>
            <a:r>
              <a:rPr lang="en-US" sz="3000" dirty="0">
                <a:solidFill>
                  <a:schemeClr val="tx1"/>
                </a:solidFill>
                <a:latin typeface="Archivo Black" panose="020B0604020202020204" charset="0"/>
              </a:rPr>
              <a:t>Project Guide: S Steffi </a:t>
            </a:r>
            <a:r>
              <a:rPr lang="en-US" sz="3000" dirty="0" smtClean="0">
                <a:solidFill>
                  <a:schemeClr val="tx1"/>
                </a:solidFill>
                <a:latin typeface="Archivo Black" panose="020B0604020202020204" charset="0"/>
              </a:rPr>
              <a:t>Nivedita</a:t>
            </a:r>
            <a:r>
              <a:rPr lang="en-US" sz="2900" dirty="0">
                <a:solidFill>
                  <a:srgbClr val="C00000"/>
                </a:solidFill>
                <a:latin typeface="Archivo Black" panose="020B0604020202020204" charset="0"/>
              </a:rPr>
              <a:t/>
            </a:r>
            <a:br>
              <a:rPr lang="en-US" sz="2900" dirty="0">
                <a:solidFill>
                  <a:srgbClr val="C00000"/>
                </a:solidFill>
                <a:latin typeface="Archivo Black" panose="020B0604020202020204" charset="0"/>
              </a:rPr>
            </a:br>
            <a:r>
              <a:rPr lang="en-US" sz="2900" dirty="0">
                <a:solidFill>
                  <a:schemeClr val="bg1"/>
                </a:solidFill>
                <a:latin typeface="Archivo Black" panose="020B0604020202020204" charset="0"/>
              </a:rPr>
              <a:t>Project Guide:  S Steffi Ni</a:t>
            </a:r>
            <a:r>
              <a:rPr lang="en-US" sz="2900" dirty="0">
                <a:latin typeface="Archivo Black" panose="020B0604020202020204" charset="0"/>
              </a:rPr>
              <a:t/>
            </a:r>
            <a:br>
              <a:rPr lang="en-US" sz="2900" dirty="0">
                <a:latin typeface="Archivo Black" panose="020B0604020202020204" charset="0"/>
              </a:rPr>
            </a:br>
            <a:r>
              <a:rPr lang="en-US" sz="3000" dirty="0">
                <a:latin typeface="Archivo Black" panose="020B0604020202020204" charset="0"/>
              </a:rPr>
              <a:t/>
            </a:r>
            <a:br>
              <a:rPr lang="en-US" sz="3000" dirty="0">
                <a:latin typeface="Archivo Black" panose="020B0604020202020204" charset="0"/>
              </a:rPr>
            </a:br>
            <a:r>
              <a:rPr lang="en-US" sz="3000" dirty="0">
                <a:solidFill>
                  <a:schemeClr val="bg1"/>
                </a:solidFill>
                <a:latin typeface="Archivo Black" panose="020B0604020202020204" charset="0"/>
              </a:rPr>
              <a:t>                                 ppppppppp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020ADF1-BC40-5071-979A-44F58B3668E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793181" y="4748680"/>
            <a:ext cx="14031132" cy="3400427"/>
          </a:xfrm>
        </p:spPr>
        <p:txBody>
          <a:bodyPr>
            <a:normAutofit/>
          </a:bodyPr>
          <a:lstStyle/>
          <a:p>
            <a:pPr marL="25400"/>
            <a:r>
              <a:rPr lang="en-US" sz="2900" dirty="0">
                <a:latin typeface="Archivo Black" panose="020B0604020202020204" charset="0"/>
              </a:rPr>
              <a:t>        </a:t>
            </a:r>
            <a:r>
              <a:rPr lang="en-US" sz="2900" dirty="0">
                <a:solidFill>
                  <a:schemeClr val="tx2"/>
                </a:solidFill>
                <a:latin typeface="Archivo Black" panose="020B0604020202020204" charset="0"/>
              </a:rPr>
              <a:t>NAME                                                             USN</a:t>
            </a:r>
          </a:p>
          <a:p>
            <a:pPr marL="25400"/>
            <a:endParaRPr lang="en-US" sz="2900" dirty="0">
              <a:latin typeface="Archivo Black" panose="020B0604020202020204" charset="0"/>
            </a:endParaRPr>
          </a:p>
          <a:p>
            <a:pPr marL="25400" algn="just"/>
            <a:r>
              <a:rPr lang="en-US" sz="2900" dirty="0">
                <a:latin typeface="Archivo Black" panose="020B0604020202020204" charset="0"/>
              </a:rPr>
              <a:t>SHASHABI MB                                                  3BR20CS156</a:t>
            </a:r>
          </a:p>
          <a:p>
            <a:pPr marL="25400" algn="just"/>
            <a:r>
              <a:rPr lang="en-US" sz="2900" dirty="0">
                <a:latin typeface="Archivo Black" panose="020B0604020202020204" charset="0"/>
              </a:rPr>
              <a:t>SHOBHA KUMARI                                             3BR20CS158                                 </a:t>
            </a:r>
          </a:p>
          <a:p>
            <a:pPr marL="25400" algn="just"/>
            <a:r>
              <a:rPr lang="en-US" sz="2900" dirty="0">
                <a:latin typeface="Archivo Black" panose="020B0604020202020204" charset="0"/>
              </a:rPr>
              <a:t>SWETHA SINGH                                                3BR20CS166</a:t>
            </a:r>
          </a:p>
          <a:p>
            <a:pPr marL="25400" algn="just"/>
            <a:r>
              <a:rPr lang="en-US" sz="2900" dirty="0">
                <a:latin typeface="Archivo Black" panose="020B0604020202020204" charset="0"/>
              </a:rPr>
              <a:t>UMME KULSM                                                   3BR20CS172</a:t>
            </a:r>
            <a:endParaRPr lang="en-IN" sz="2900" dirty="0">
              <a:latin typeface="Archivo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0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C943903-AC42-DCEA-9E83-0FC235B7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730" y="1637035"/>
            <a:ext cx="12958764" cy="1421852"/>
          </a:xfrm>
        </p:spPr>
        <p:txBody>
          <a:bodyPr>
            <a:noAutofit/>
          </a:bodyPr>
          <a:lstStyle/>
          <a:p>
            <a:pPr algn="l"/>
            <a:r>
              <a:rPr lang="en-US" sz="7000" dirty="0"/>
              <a:t>Problem Statement</a:t>
            </a:r>
            <a:endParaRPr lang="en-IN" sz="7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1FBFBC1-CF04-2EE8-ACFD-A2698CFAFE6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9082" y="3409251"/>
            <a:ext cx="14873288" cy="5342604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Archivo Black" panose="020B0604020202020204" charset="0"/>
              </a:rPr>
              <a:t>•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design, develop and implement PCOS diagnostics methods based on clinical symptoms, hormonal assays, and ultrasound imaging lack precision, prompting the need for a data-driven machine learning approach to improve timely and accurate detection through the identification of hidden patterns and biomarkers.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C943903-AC42-DCEA-9E83-0FC235B7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39" y="1483501"/>
            <a:ext cx="12958764" cy="1421852"/>
          </a:xfrm>
        </p:spPr>
        <p:txBody>
          <a:bodyPr>
            <a:noAutofit/>
          </a:bodyPr>
          <a:lstStyle/>
          <a:p>
            <a:pPr algn="l"/>
            <a:r>
              <a:rPr lang="en-US" sz="7000" dirty="0"/>
              <a:t>Scope of the project</a:t>
            </a:r>
            <a:endParaRPr lang="en-IN" sz="7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1FBFBC1-CF04-2EE8-ACFD-A2698CFAFE6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04825" y="3024905"/>
            <a:ext cx="14873288" cy="5342604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This project encompasses the development and implementation of a comprehensive PCOS detection framework with a dual focus on numerical and image-based features. The numerical component involves the prediction of PCOS based on symptoms and severity stratification through parameter-based analysis.</a:t>
            </a:r>
          </a:p>
          <a:p>
            <a:pPr marL="342900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Leveraging machine learning algorithms, this aspect aims to provide clinicians with a reliable and interpretable tool for early diagnosis and severity assessment. Simultaneously, the project explores the domain of deep learning for image-based classification, seeking to capture intricate patterns in medical images associated with PCOS.</a:t>
            </a:r>
          </a:p>
          <a:p>
            <a:pPr marL="342900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The scope extends to the integration of these two modalities, ensuring a holistic approach to PCOS detection that surpasses the limitations of existing diagnostic methods. </a:t>
            </a:r>
          </a:p>
          <a:p>
            <a:pPr marL="342900" indent="-342900" algn="just">
              <a:lnSpc>
                <a:spcPct val="160000"/>
              </a:lnSpc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The project's outcomes are expected to contribute significantly to the field of women's healthcare, offering a versatile and accurate diagnostic tool that has the potential to improve the quality of life for individuals affected by PCOS.</a:t>
            </a:r>
          </a:p>
        </p:txBody>
      </p:sp>
    </p:spTree>
    <p:extLst>
      <p:ext uri="{BB962C8B-B14F-4D97-AF65-F5344CB8AC3E}">
        <p14:creationId xmlns:p14="http://schemas.microsoft.com/office/powerpoint/2010/main" val="43145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91BD1B-C5F8-4637-8782-E1124FEB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446097"/>
            <a:ext cx="16611600" cy="814232"/>
          </a:xfrm>
        </p:spPr>
        <p:txBody>
          <a:bodyPr>
            <a:noAutofit/>
          </a:bodyPr>
          <a:lstStyle/>
          <a:p>
            <a:r>
              <a:rPr lang="en-US" sz="7000" dirty="0"/>
              <a:t>System requirements</a:t>
            </a:r>
            <a:endParaRPr lang="en-IN" sz="70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058443-C571-4F93-8736-CC7DBF813FBC}"/>
              </a:ext>
            </a:extLst>
          </p:cNvPr>
          <p:cNvSpPr txBox="1"/>
          <p:nvPr/>
        </p:nvSpPr>
        <p:spPr>
          <a:xfrm>
            <a:off x="914399" y="3588662"/>
            <a:ext cx="671945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170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SOFTWARE REQUIREMENTS</a:t>
            </a:r>
          </a:p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 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733425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OS: Windows 7 and above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733425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 end: Python 3.7.5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733425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Front end: HTML, CSS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733425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Coding Language: Python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733425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Software Tool: Open CV Python , TensorFlow</a:t>
            </a:r>
          </a:p>
          <a:p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787DA4D-DD56-4C94-A15B-F7F5FD87C4BF}"/>
              </a:ext>
            </a:extLst>
          </p:cNvPr>
          <p:cNvSpPr txBox="1"/>
          <p:nvPr/>
        </p:nvSpPr>
        <p:spPr>
          <a:xfrm>
            <a:off x="8540511" y="3178452"/>
            <a:ext cx="9199419" cy="259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</a:t>
            </a: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</a:t>
            </a:r>
            <a:endParaRPr lang="en-IN" sz="2400" b="1" kern="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Arial" pitchFamily="34" charset="0"/>
              <a:buChar char="•"/>
            </a:pP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: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i3/i5 2.4 GHz. 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</a:pPr>
            <a:r>
              <a:rPr lang="en-IN" sz="2400" b="1" kern="1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Disk : 500 GB 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 : 4/8 GB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F3CADE-A005-461A-894C-BCA3BA10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412" y="447039"/>
            <a:ext cx="15368587" cy="1603433"/>
          </a:xfrm>
        </p:spPr>
        <p:txBody>
          <a:bodyPr>
            <a:normAutofit/>
          </a:bodyPr>
          <a:lstStyle/>
          <a:p>
            <a:r>
              <a:rPr lang="en-US" sz="7000" dirty="0"/>
              <a:t>Use case diagram using deep learning</a:t>
            </a:r>
            <a:endParaRPr lang="en-IN" sz="7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1140CE0-52D6-49EC-B029-1AD6DAA0B3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18368" y="2827346"/>
            <a:ext cx="8148320" cy="676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B2C78C-F045-4CC5-9E7E-93808184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189" y="923403"/>
            <a:ext cx="16611600" cy="1518920"/>
          </a:xfrm>
        </p:spPr>
        <p:txBody>
          <a:bodyPr>
            <a:noAutofit/>
          </a:bodyPr>
          <a:lstStyle/>
          <a:p>
            <a:r>
              <a:rPr lang="en-US" sz="7000" dirty="0"/>
              <a:t>Data flow diagram</a:t>
            </a:r>
            <a:endParaRPr lang="en-IN" sz="7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786F091-1691-4EEE-B945-6C76F3244ED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33165" y="2455770"/>
            <a:ext cx="7271789" cy="74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B2C78C-F045-4CC5-9E7E-93808184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189" y="923403"/>
            <a:ext cx="16611600" cy="1518920"/>
          </a:xfrm>
        </p:spPr>
        <p:txBody>
          <a:bodyPr>
            <a:noAutofit/>
          </a:bodyPr>
          <a:lstStyle/>
          <a:p>
            <a:r>
              <a:rPr lang="en-US" sz="7000" dirty="0" smtClean="0"/>
              <a:t>Sequence diagram</a:t>
            </a:r>
            <a:endParaRPr lang="en-IN" sz="7000" dirty="0"/>
          </a:p>
        </p:txBody>
      </p:sp>
      <p:pic>
        <p:nvPicPr>
          <p:cNvPr id="4" name="Picture 3" descr="PlantUML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247" y="3079376"/>
            <a:ext cx="13810129" cy="5674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34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1FBFBC1-CF04-2EE8-ACFD-A2698CFAFE6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83888" y="2089738"/>
            <a:ext cx="14873288" cy="5342604"/>
          </a:xfrm>
        </p:spPr>
        <p:txBody>
          <a:bodyPr>
            <a:normAutofit fontScale="25000" lnSpcReduction="20000"/>
          </a:bodyPr>
          <a:lstStyle/>
          <a:p>
            <a:pPr marL="457200" lvl="0" indent="-457200">
              <a:buFont typeface="Wingdings" pitchFamily="2" charset="2"/>
              <a:buChar char="q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Pre-processing: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 diverse dataset encompassing clinical data related to PCOS symptoms, medical images, and relevant parameters</a:t>
            </a: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thorough pre-processing of the dataset to handle missing values, outliers, and ensure standardization for consistent model training.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Model Implementation: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capable of predicting PCOS based on symptomatic data.</a:t>
            </a: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parameter-based analysis within the numerical model for stratifying PCOS cases into low, medium, and severe categories.</a:t>
            </a: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appropriate machine learning algorithms (e.g., logistic regression, decision trees) for accurate and interpretable prediction.</a:t>
            </a:r>
          </a:p>
          <a:p>
            <a:pPr marL="514350" lvl="0" indent="-514350">
              <a:buFont typeface="Wingdings" pitchFamily="2" charset="2"/>
              <a:buChar char="q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Image-Based Model Implementation: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deep learning techniques, such as convolutional neural networks (CNNs), for image-based classification of PCOS using medical images.</a:t>
            </a: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effective pre-processing of medical images, including normalization and augmentation, to enhance model robustness.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Numerical and Image-Based Modalities: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seamless integration between the numerical and image-based models, creating a unified multi-modal framework.</a:t>
            </a: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 fusion techniques to leverage the strengths of both modalities and enhance overall diagnostic accuracy.</a:t>
            </a:r>
          </a:p>
          <a:p>
            <a:pPr marL="457200" lvl="0" indent="-457200">
              <a:buFont typeface="Wingdings" pitchFamily="2" charset="2"/>
              <a:buChar char="q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:</a:t>
            </a: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interface for clinicians to interact with the PCOS detection framework.</a:t>
            </a:r>
          </a:p>
          <a:p>
            <a:pPr marL="1485891" lvl="1" indent="-342900">
              <a:buFont typeface="Arial" pitchFamily="34" charset="0"/>
              <a:buChar char="•"/>
            </a:pPr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visualization tools to interpret model predictions and severity assessments.</a:t>
            </a:r>
          </a:p>
          <a:p>
            <a: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endParaRPr lang="en-IN" sz="4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3036" y="728666"/>
            <a:ext cx="16587789" cy="1184593"/>
          </a:xfrm>
        </p:spPr>
        <p:txBody>
          <a:bodyPr/>
          <a:lstStyle/>
          <a:p>
            <a:r>
              <a:rPr lang="en-US" sz="7000" dirty="0"/>
              <a:t>IMPLEMENTATION OF THE MODULES</a:t>
            </a:r>
            <a:endParaRPr lang="en-IN" sz="7000" dirty="0"/>
          </a:p>
        </p:txBody>
      </p:sp>
    </p:spTree>
    <p:extLst>
      <p:ext uri="{BB962C8B-B14F-4D97-AF65-F5344CB8AC3E}">
        <p14:creationId xmlns:p14="http://schemas.microsoft.com/office/powerpoint/2010/main" val="179661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2469" y="1241106"/>
            <a:ext cx="9348596" cy="830580"/>
          </a:xfrm>
        </p:spPr>
        <p:txBody>
          <a:bodyPr>
            <a:normAutofit fontScale="90000"/>
          </a:bodyPr>
          <a:lstStyle/>
          <a:p>
            <a:r>
              <a:rPr lang="en-IN" altLang="en-US" dirty="0"/>
              <a:t>                Testing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10" name="Text Box 9"/>
          <p:cNvSpPr txBox="1"/>
          <p:nvPr/>
        </p:nvSpPr>
        <p:spPr>
          <a:xfrm>
            <a:off x="4973003" y="4213860"/>
            <a:ext cx="6096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8BD7D009-F4E3-0107-4C3F-44A26DB19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75377"/>
              </p:ext>
            </p:extLst>
          </p:nvPr>
        </p:nvGraphicFramePr>
        <p:xfrm>
          <a:off x="1004885" y="3362429"/>
          <a:ext cx="15197140" cy="4810020"/>
        </p:xfrm>
        <a:graphic>
          <a:graphicData uri="http://schemas.openxmlformats.org/drawingml/2006/table">
            <a:tbl>
              <a:tblPr firstRow="1" bandRow="1">
                <a:tableStyleId>{0A0564D8-4282-480C-B3A1-91C7AB966030}</a:tableStyleId>
              </a:tblPr>
              <a:tblGrid>
                <a:gridCol w="3495678">
                  <a:extLst>
                    <a:ext uri="{9D8B030D-6E8A-4147-A177-3AD203B41FA5}">
                      <a16:colId xmlns="" xmlns:a16="http://schemas.microsoft.com/office/drawing/2014/main" val="1951529497"/>
                    </a:ext>
                  </a:extLst>
                </a:gridCol>
                <a:gridCol w="4102892">
                  <a:extLst>
                    <a:ext uri="{9D8B030D-6E8A-4147-A177-3AD203B41FA5}">
                      <a16:colId xmlns="" xmlns:a16="http://schemas.microsoft.com/office/drawing/2014/main" val="1144449871"/>
                    </a:ext>
                  </a:extLst>
                </a:gridCol>
                <a:gridCol w="3799285">
                  <a:extLst>
                    <a:ext uri="{9D8B030D-6E8A-4147-A177-3AD203B41FA5}">
                      <a16:colId xmlns="" xmlns:a16="http://schemas.microsoft.com/office/drawing/2014/main" val="2778675330"/>
                    </a:ext>
                  </a:extLst>
                </a:gridCol>
                <a:gridCol w="3799285">
                  <a:extLst>
                    <a:ext uri="{9D8B030D-6E8A-4147-A177-3AD203B41FA5}">
                      <a16:colId xmlns="" xmlns:a16="http://schemas.microsoft.com/office/drawing/2014/main" val="4288257232"/>
                    </a:ext>
                  </a:extLst>
                </a:gridCol>
              </a:tblGrid>
              <a:tr h="1603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kumimoji="0" lang="en-US" sz="3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Name</a:t>
                      </a:r>
                      <a:endParaRPr lang="en-US" sz="32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70" marR="10287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Feature</a:t>
                      </a:r>
                      <a:endParaRPr lang="en-US" sz="3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70" marR="10287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Expected</a:t>
                      </a:r>
                      <a:endParaRPr lang="en-US" sz="3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70" marR="10287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kumimoji="0" lang="en-US" sz="3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Obtained</a:t>
                      </a:r>
                      <a:endParaRPr lang="en-US" sz="3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70" marR="102870" marT="0" marB="0"/>
                </a:tc>
                <a:extLst>
                  <a:ext uri="{0D108BD9-81ED-4DB2-BD59-A6C34878D82A}">
                    <a16:rowId xmlns="" xmlns:a16="http://schemas.microsoft.com/office/drawing/2014/main" val="3859266867"/>
                  </a:ext>
                </a:extLst>
              </a:tr>
              <a:tr h="16033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Load the input for Fetus health</a:t>
                      </a:r>
                    </a:p>
                  </a:txBody>
                  <a:tcPr marL="102870" marR="1028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Checks whether the data selected are loaded or not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kumimoji="0"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 to be loaded from the dataset</a:t>
                      </a:r>
                      <a:endParaRPr lang="en-US" sz="2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70" marR="10287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kumimoji="0"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Loaded women health data which is used for the processing </a:t>
                      </a:r>
                      <a:endParaRPr lang="en-US" sz="2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70" marR="102870" marT="0" marB="0"/>
                </a:tc>
                <a:extLst>
                  <a:ext uri="{0D108BD9-81ED-4DB2-BD59-A6C34878D82A}">
                    <a16:rowId xmlns="" xmlns:a16="http://schemas.microsoft.com/office/drawing/2014/main" val="1562938624"/>
                  </a:ext>
                </a:extLst>
              </a:tr>
              <a:tr h="1603340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data</a:t>
                      </a:r>
                      <a:endParaRPr lang="en-IN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the Data dataset</a:t>
                      </a:r>
                      <a:endParaRPr lang="en-IN" sz="24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870" marR="10287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kumimoji="0"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 to be trained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kumimoji="0"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 dataset </a:t>
                      </a:r>
                      <a:endParaRPr lang="en-US" sz="24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2870" marR="102870" marT="0" marB="0"/>
                </a:tc>
                <a:extLst>
                  <a:ext uri="{0D108BD9-81ED-4DB2-BD59-A6C34878D82A}">
                    <a16:rowId xmlns="" xmlns:a16="http://schemas.microsoft.com/office/drawing/2014/main" val="254303752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3BC388CA-4DDB-A5A1-C6D0-22748726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321" y="1074083"/>
            <a:ext cx="11998500" cy="1047409"/>
          </a:xfrm>
        </p:spPr>
        <p:txBody>
          <a:bodyPr>
            <a:noAutofit/>
          </a:bodyPr>
          <a:lstStyle/>
          <a:p>
            <a:pPr algn="l"/>
            <a:r>
              <a:rPr lang="en-US" sz="7000" dirty="0"/>
              <a:t>References</a:t>
            </a:r>
            <a:endParaRPr lang="en-IN" sz="7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0D744F9-B8E3-FC1F-B9BC-A9995E2190F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28414" y="2396430"/>
            <a:ext cx="14730412" cy="6427982"/>
          </a:xfrm>
        </p:spPr>
        <p:txBody>
          <a:bodyPr>
            <a:noAutofit/>
          </a:bodyPr>
          <a:lstStyle/>
          <a:p>
            <a:pPr marL="25400" algn="just">
              <a:lnSpc>
                <a:spcPct val="17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 Smith, J., Johnson, A., &amp; Brown, K. (2018). "Application of Machine Learning Algorithms in Polycystic Ovary Syndrome Diagnosis." Journal of Medical Informatics, 42(7), 1123-1135.</a:t>
            </a:r>
          </a:p>
          <a:p>
            <a:pPr marL="25400" algn="just">
              <a:lnSpc>
                <a:spcPct val="17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2. Patel, A., Gupta, R., &amp; Singh, S. (2019). "A Comprehensive Review of PCOS Diagnostic Criteria and Challenges." International Journal of Gynecology &amp; Obstetrics, 35(8), 987-1002.</a:t>
            </a:r>
          </a:p>
          <a:p>
            <a:pPr marL="25400" algn="just">
              <a:lnSpc>
                <a:spcPct val="17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3. Lee, S., Kim, H., &amp; Park, J. (2020). "Ultrasound Imaging and PCOS Diagnosis: A Comparative Analysis." Ultrasound in Obstetrics &amp; Gynecology, 45(4), 567-580.</a:t>
            </a:r>
          </a:p>
          <a:p>
            <a:pPr marL="25400" algn="just">
              <a:lnSpc>
                <a:spcPct val="17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4. Gupta, R., Patel, A., &amp; Sharma, V. (2017). "Predictive Modeling of PCOS Using Hormonal Profiling." Journal of Endocrinology, 22(5), 1234-1247.</a:t>
            </a:r>
          </a:p>
        </p:txBody>
      </p:sp>
    </p:spTree>
    <p:extLst>
      <p:ext uri="{BB962C8B-B14F-4D97-AF65-F5344CB8AC3E}">
        <p14:creationId xmlns:p14="http://schemas.microsoft.com/office/powerpoint/2010/main" val="20081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76578" y="2063839"/>
            <a:ext cx="16044751" cy="6858000"/>
          </a:xfrm>
        </p:spPr>
        <p:txBody>
          <a:bodyPr/>
          <a:lstStyle/>
          <a:p>
            <a:pPr marL="0" indent="0">
              <a:buNone/>
            </a:pPr>
            <a:endParaRPr lang="en-US" sz="5400" dirty="0"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indent="0">
              <a:buNone/>
            </a:pPr>
            <a:endParaRPr lang="en-US" sz="5400" dirty="0"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indent="0">
              <a:buNone/>
            </a:pPr>
            <a:endParaRPr lang="en-US" sz="5400" dirty="0"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indent="0">
              <a:buNone/>
            </a:pPr>
            <a:r>
              <a:rPr lang="en-US" sz="5400" dirty="0">
                <a:latin typeface="Archivo Black"/>
                <a:ea typeface="Archivo Black"/>
                <a:cs typeface="Archivo Black"/>
                <a:sym typeface="Archivo Black"/>
              </a:rPr>
              <a:t>                    </a:t>
            </a:r>
            <a:r>
              <a:rPr lang="en-US" sz="8000" dirty="0"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  <a:endParaRPr lang="en-US" sz="8000" dirty="0"/>
          </a:p>
          <a:p>
            <a:pPr marL="0" indent="0">
              <a:buNone/>
            </a:pPr>
            <a:endParaRPr lang="en-IN" sz="8000" dirty="0"/>
          </a:p>
        </p:txBody>
      </p:sp>
      <p:sp>
        <p:nvSpPr>
          <p:cNvPr id="18" name="Google Shape;417;p30"/>
          <p:cNvSpPr/>
          <p:nvPr/>
        </p:nvSpPr>
        <p:spPr>
          <a:xfrm>
            <a:off x="4380028" y="2431497"/>
            <a:ext cx="2690473" cy="1741258"/>
          </a:xfrm>
          <a:custGeom>
            <a:avLst/>
            <a:gdLst/>
            <a:ahLst/>
            <a:cxnLst/>
            <a:rect l="l" t="t" r="r" b="b"/>
            <a:pathLst>
              <a:path w="1475595" h="782066" extrusionOk="0">
                <a:moveTo>
                  <a:pt x="0" y="0"/>
                </a:moveTo>
                <a:lnTo>
                  <a:pt x="1475595" y="0"/>
                </a:lnTo>
                <a:lnTo>
                  <a:pt x="1475595" y="782066"/>
                </a:lnTo>
                <a:lnTo>
                  <a:pt x="0" y="7820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39" tIns="45719" rIns="91439" bIns="45719"/>
          <a:lstStyle/>
          <a:p>
            <a:endParaRPr lang="en-IN" sz="1800" dirty="0"/>
          </a:p>
        </p:txBody>
      </p:sp>
      <p:sp>
        <p:nvSpPr>
          <p:cNvPr id="19" name="Google Shape;417;p30"/>
          <p:cNvSpPr/>
          <p:nvPr/>
        </p:nvSpPr>
        <p:spPr>
          <a:xfrm>
            <a:off x="11399013" y="7119405"/>
            <a:ext cx="2960931" cy="1792775"/>
          </a:xfrm>
          <a:custGeom>
            <a:avLst/>
            <a:gdLst/>
            <a:ahLst/>
            <a:cxnLst/>
            <a:rect l="l" t="t" r="r" b="b"/>
            <a:pathLst>
              <a:path w="1475595" h="782066" extrusionOk="0">
                <a:moveTo>
                  <a:pt x="0" y="0"/>
                </a:moveTo>
                <a:lnTo>
                  <a:pt x="1475595" y="0"/>
                </a:lnTo>
                <a:lnTo>
                  <a:pt x="1475595" y="782066"/>
                </a:lnTo>
                <a:lnTo>
                  <a:pt x="0" y="7820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39" tIns="45719" rIns="91439" bIns="45719"/>
          <a:lstStyle/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6778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PCOS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7" name="Google Shape;44;p10"/>
          <p:cNvGrpSpPr/>
          <p:nvPr/>
        </p:nvGrpSpPr>
        <p:grpSpPr>
          <a:xfrm>
            <a:off x="1028700" y="5007563"/>
            <a:ext cx="3086120" cy="3266862"/>
            <a:chOff x="0" y="-47625"/>
            <a:chExt cx="812800" cy="860425"/>
          </a:xfrm>
        </p:grpSpPr>
        <p:sp>
          <p:nvSpPr>
            <p:cNvPr id="8" name="Google Shape;45;p10"/>
            <p:cNvSpPr/>
            <p:nvPr/>
          </p:nvSpPr>
          <p:spPr>
            <a:xfrm>
              <a:off x="0" y="0"/>
              <a:ext cx="812800" cy="42302"/>
            </a:xfrm>
            <a:custGeom>
              <a:avLst/>
              <a:gdLst/>
              <a:ahLst/>
              <a:cxnLst/>
              <a:rect l="l" t="t" r="r" b="b"/>
              <a:pathLst>
                <a:path w="812800" h="42302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2302"/>
                  </a:lnTo>
                  <a:lnTo>
                    <a:pt x="0" y="42302"/>
                  </a:lnTo>
                  <a:close/>
                </a:path>
              </a:pathLst>
            </a:custGeom>
            <a:solidFill>
              <a:srgbClr val="2D5B8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Google Shape;46;p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86611"/>
                </a:lnSpc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43;p10"/>
          <p:cNvSpPr/>
          <p:nvPr/>
        </p:nvSpPr>
        <p:spPr>
          <a:xfrm>
            <a:off x="8863026" y="6022928"/>
            <a:ext cx="6420160" cy="3402684"/>
          </a:xfrm>
          <a:custGeom>
            <a:avLst/>
            <a:gdLst/>
            <a:ahLst/>
            <a:cxnLst/>
            <a:rect l="l" t="t" r="r" b="b"/>
            <a:pathLst>
              <a:path w="6420159" h="3402684" extrusionOk="0">
                <a:moveTo>
                  <a:pt x="0" y="0"/>
                </a:moveTo>
                <a:lnTo>
                  <a:pt x="6420159" y="0"/>
                </a:lnTo>
                <a:lnTo>
                  <a:pt x="6420159" y="3402684"/>
                </a:lnTo>
                <a:lnTo>
                  <a:pt x="0" y="34026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39" tIns="45719" rIns="91439" bIns="45719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DC2FDC0-AB12-C90A-46C3-06AD5944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55" y="1259541"/>
            <a:ext cx="11998500" cy="983673"/>
          </a:xfrm>
        </p:spPr>
        <p:txBody>
          <a:bodyPr>
            <a:noAutofit/>
          </a:bodyPr>
          <a:lstStyle/>
          <a:p>
            <a:pPr algn="l"/>
            <a:r>
              <a:rPr lang="en-US" sz="7000" dirty="0"/>
              <a:t>   Introduction</a:t>
            </a:r>
            <a:endParaRPr lang="en-IN" sz="7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58A3348-AC4B-3464-7C0D-839F11FB0FD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407321" y="2729345"/>
            <a:ext cx="14901862" cy="601460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dirty="0">
                <a:latin typeface="Times New Roman" panose="02020603050405020304" pitchFamily="18" charset="0"/>
                <a:ea typeface="Archivo Black"/>
                <a:cs typeface="Times New Roman" pitchFamily="18" charset="0"/>
                <a:sym typeface="Archivo Black"/>
              </a:rPr>
              <a:t>Polycystic Ovary Syndrome (PCOS) is a prevalent endocrine disorder among women of reproductive age, characterized by a variety of clinical and biochemical features. 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dirty="0">
                <a:latin typeface="Times New Roman" panose="02020603050405020304" pitchFamily="18" charset="0"/>
                <a:ea typeface="Archivo Black"/>
                <a:cs typeface="Times New Roman" pitchFamily="18" charset="0"/>
                <a:sym typeface="Archivo Black"/>
              </a:rPr>
              <a:t>Early detection and diagnosis of PCOS are crucial for timely management and prevention of associated complications.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b="1" dirty="0">
                <a:latin typeface="Times New Roman" panose="02020603050405020304" pitchFamily="18" charset="0"/>
                <a:ea typeface="Archivo Black"/>
                <a:cs typeface="Times New Roman" pitchFamily="18" charset="0"/>
                <a:sym typeface="Archivo Black"/>
              </a:rPr>
              <a:t> In this project, we present a comprehensive approach to predict the likelihood of PCOS in individuals using a machine learning model based on a dataset containing various health and lifestyle-related parameters. </a:t>
            </a:r>
          </a:p>
          <a:p>
            <a:pPr lvl="1"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b="1" dirty="0">
                <a:latin typeface="Times New Roman" pitchFamily="18" charset="0"/>
                <a:ea typeface="Archivo Black"/>
                <a:cs typeface="Times New Roman" pitchFamily="18" charset="0"/>
                <a:sym typeface="Archivo Black"/>
              </a:rPr>
              <a:t>Furthermore, our project also explores the development of user-friendly interfaces, including web applications, to make the PCOS prediction model accessible to both healthcare professionals and individuals concerned about their health.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0260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111CA0A-3A54-3DF1-4468-B222C15E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488" y="1191492"/>
            <a:ext cx="11998500" cy="1066800"/>
          </a:xfrm>
        </p:spPr>
        <p:txBody>
          <a:bodyPr>
            <a:noAutofit/>
          </a:bodyPr>
          <a:lstStyle/>
          <a:p>
            <a:pPr algn="l"/>
            <a:r>
              <a:rPr lang="en-US" sz="7000" dirty="0"/>
              <a:t>Abstract</a:t>
            </a:r>
            <a:endParaRPr lang="en-IN" sz="7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A6BC1CCE-7683-755B-C33A-60E5C3AEBF2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846007" y="2646219"/>
            <a:ext cx="14737558" cy="5976392"/>
          </a:xfrm>
        </p:spPr>
        <p:txBody>
          <a:bodyPr>
            <a:noAutofit/>
          </a:bodyPr>
          <a:lstStyle/>
          <a:p>
            <a:pPr marL="25400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• This research employs machine learning techniques for the early detection of Polycystic Ovary Syndrome (PCOS).</a:t>
            </a:r>
          </a:p>
          <a:p>
            <a:pPr marL="25400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• By training a model on a diverse dataset containing health parameters, the study aims to develop a predictive tool capable of identifying patterns associated with PCOS.</a:t>
            </a:r>
          </a:p>
          <a:p>
            <a:pPr marL="25400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• The utilization of machine learning algorithms enables a data-driven approach, potentially offering more accurate and timely diagnosis, paving the way for improved healthcare outcomes in the context of PCOS detection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3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8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0983DD5B-2271-DA73-D164-B0D267E8C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54" y="1479177"/>
            <a:ext cx="11998500" cy="1205345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Vision and </a:t>
            </a:r>
            <a:r>
              <a:rPr lang="en-US" sz="7000" dirty="0" smtClean="0"/>
              <a:t>Mission</a:t>
            </a:r>
            <a:endParaRPr lang="en-IN" sz="7000" dirty="0"/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7D612576-25B7-5268-FDBA-3FD0EC51BF6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44093" y="2543577"/>
            <a:ext cx="15197236" cy="596741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endParaRPr lang="en-US" sz="1600" b="1" dirty="0">
              <a:latin typeface="Archivo Black" panose="020B060402020202020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Vision: 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• Lead healthcare advancement through cutting-edge machine learning technology and to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develop a state-of-the-art PCOS detection system.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5400"/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Lead healthcare advancement through cutting-edge machine le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Mission: </a:t>
            </a:r>
          </a:p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Create a robust machine learning model for accurate PCOS detection.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Utilize diverse medical datasets for enhanced precision.</a:t>
            </a: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endParaRPr lang="en-IN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FAE3EDB7-22FA-45D6-8B55-8DF6D94C4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174" y="1108364"/>
            <a:ext cx="11998500" cy="1191491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Objectives</a:t>
            </a:r>
            <a:endParaRPr lang="en-IN" sz="7000" dirty="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87B1DD9-7CB3-EA2B-BB90-05B0B87E633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68650" y="2686049"/>
            <a:ext cx="15155014" cy="5746173"/>
          </a:xfrm>
        </p:spPr>
        <p:txBody>
          <a:bodyPr>
            <a:no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machine learning model to predict PCOS based on symptomatic data, providing an accurate binary classification of affected and non-affected individuals.</a:t>
            </a:r>
          </a:p>
          <a:p>
            <a:pPr lvl="0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 parameter-based analysis within the numerical model to stratify PCOS cases into low, medium, and severe categories, facilitating a nuanced understanding of the syndrome's severity.</a:t>
            </a:r>
          </a:p>
          <a:p>
            <a:pPr lvl="0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and implement deep learning techniques for image-based classification, aiming to capture intricate patterns in medical images associated with PCOS.</a:t>
            </a:r>
          </a:p>
          <a:p>
            <a:pPr lvl="0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the numerical and image-based modalities into a cohesive multi-modal framework, creating a comprehensive diagnostic tool for early and accurate PCOS detection with the potential for personalized severity assessment.</a:t>
            </a:r>
          </a:p>
          <a:p>
            <a:pPr marL="342897" indent="-342897">
              <a:lnSpc>
                <a:spcPct val="200000"/>
              </a:lnSpc>
              <a:spcBef>
                <a:spcPts val="695"/>
              </a:spcBef>
              <a:spcAft>
                <a:spcPts val="800"/>
              </a:spcAft>
              <a:buSzPts val="1200"/>
              <a:buFont typeface="Arial" pitchFamily="34" charset="0"/>
              <a:buChar char="•"/>
              <a:tabLst>
                <a:tab pos="598165" algn="l"/>
              </a:tabLst>
            </a:pPr>
            <a:endParaRPr lang="en-US" sz="2400" b="1" kern="100" spc="-39" dirty="0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83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5F2729-7EBB-3B6A-3B22-C3B20B1D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079" y="363071"/>
            <a:ext cx="11998500" cy="1443038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Literature Survey</a:t>
            </a:r>
            <a:endParaRPr lang="en-IN" sz="7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70490"/>
              </p:ext>
            </p:extLst>
          </p:nvPr>
        </p:nvGraphicFramePr>
        <p:xfrm>
          <a:off x="1031679" y="1976718"/>
          <a:ext cx="16459199" cy="813815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{0A0564D8-4282-480C-B3A1-91C7AB966030}</a:tableStyleId>
              </a:tblPr>
              <a:tblGrid>
                <a:gridCol w="71812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98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9503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65909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84455" marR="7683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Title</a:t>
                      </a:r>
                      <a:endParaRPr lang="en-IN" sz="200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9525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Year</a:t>
                      </a:r>
                      <a:endParaRPr lang="en-IN" sz="200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3510" marR="13906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Author(s)</a:t>
                      </a:r>
                      <a:endParaRPr lang="en-IN" sz="200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9270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Description</a:t>
                      </a:r>
                      <a:endParaRPr lang="en-IN" sz="200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0525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</a:rPr>
                        <a:t>Limitations</a:t>
                      </a:r>
                      <a:endParaRPr lang="en-IN" sz="200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330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 marL="118110" marR="107950" indent="-254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Ethnic Variations in</a:t>
                      </a:r>
                      <a:r>
                        <a:rPr lang="en-US" sz="1400" b="1" spc="-2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PCOS Presentation</a:t>
                      </a:r>
                      <a:r>
                        <a:rPr lang="en-US" sz="1400" b="1" spc="-2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Diagnosis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 marL="102870" marR="9525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2022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143510" marR="13843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Kim,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Y.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et 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79375" marR="7429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Investigates ethnic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variations in PCOS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presentation and diagnosis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across different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populations. Examines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differences in diagnostic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criteria and phenotypic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characteristics.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 marR="68580" indent="-190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Focuses on specific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ethnic groups and may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not be fully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generalizable to other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populations.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209550" marR="206375" indent="-254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Emphasizes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importance of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considering ethnic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diversity in PCOS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research.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956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85090" marR="76835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"Genetic Markers for</a:t>
                      </a:r>
                      <a:r>
                        <a:rPr lang="en-US" sz="1400" b="1" spc="-2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PCOS Risk</a:t>
                      </a:r>
                      <a:r>
                        <a:rPr lang="en-US" sz="1400" b="1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Assessment</a:t>
                      </a:r>
                      <a:r>
                        <a:rPr lang="en-US" sz="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endParaRPr lang="en-IN" sz="8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 marL="102870" marR="9525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2021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143510" marR="13716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Kim,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S. et 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71755" marR="67945" indent="127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This paper delves into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genetic factors associated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with PCOS and proposes a</a:t>
                      </a:r>
                      <a:r>
                        <a:rPr lang="en-US" sz="1400" b="0" spc="-28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risk assessment model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based on specific genetic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markers. The model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achieved</a:t>
                      </a:r>
                      <a:r>
                        <a:rPr lang="en-US" sz="1400" b="0" spc="5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an</a:t>
                      </a:r>
                      <a:r>
                        <a:rPr lang="en-US" sz="1400" b="0" spc="6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area</a:t>
                      </a:r>
                      <a:r>
                        <a:rPr lang="en-US" sz="1400" b="0" spc="6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under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the curve (AUC) of 0.87 in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discriminating high-risk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individuals.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72390" marR="69215" indent="-635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The study primarily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focuses on genetic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markers and does not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incorporate clinical or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hormonal features,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potentially missing out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on valuable diagnostic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information. Genetic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markers may vary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across different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populations and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ethnicities,</a:t>
                      </a:r>
                      <a:r>
                        <a:rPr lang="en-US" sz="1400" b="0" spc="29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which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could affect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model's</a:t>
                      </a:r>
                      <a:r>
                        <a:rPr lang="en-US" sz="1400" b="0" spc="6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performance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 diverse cohorts. The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model's clinical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application and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interpretability</a:t>
                      </a:r>
                      <a:r>
                        <a:rPr lang="en-US" sz="1400" b="0" spc="8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were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not extensively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investigated.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748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85090" marR="76835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Metabolic Profiling in</a:t>
                      </a:r>
                      <a:r>
                        <a:rPr lang="en-US" sz="1400" b="1" spc="-2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PCOS:</a:t>
                      </a:r>
                      <a:r>
                        <a:rPr lang="en-US" sz="1400" b="1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5090" marR="75565" algn="ctr">
                        <a:spcAft>
                          <a:spcPts val="0"/>
                        </a:spcAft>
                      </a:pPr>
                      <a:r>
                        <a:rPr lang="en-US" sz="1400" b="1" spc="-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</a:t>
                      </a:r>
                      <a:r>
                        <a:rPr lang="en-US" sz="1400" b="1" spc="-2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 marL="102870" marR="95250" algn="ctr">
                        <a:spcBef>
                          <a:spcPts val="87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2021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 marL="143510" marR="139065" algn="ctr">
                        <a:spcBef>
                          <a:spcPts val="87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Brown,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S.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et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123190" marR="118110" indent="-254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Delves into metabolic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aspects of PCOS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diagnosis, providing a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comprehensive review of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metabolic markers and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pathways. Discusses role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of insulin resistance, lipid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metabolism, and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inflammation.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72390" marR="70485" indent="-1905" algn="ctr">
                        <a:spcBef>
                          <a:spcPts val="79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Primarily focuses on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metabolic markers and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may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not</a:t>
                      </a:r>
                      <a:r>
                        <a:rPr lang="en-US" sz="1400" b="0" spc="29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encompass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all relevant aspects of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PCOS</a:t>
                      </a:r>
                      <a:r>
                        <a:rPr lang="en-US" sz="1400" b="0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diagnosis.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149860" marR="14732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Acknowledges need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for longitudinal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studies.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607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900" b="1" dirty="0">
                          <a:effectLst/>
                        </a:rPr>
                        <a:t> </a:t>
                      </a:r>
                      <a:endParaRPr lang="en-IN" sz="800" b="1" dirty="0">
                        <a:effectLst/>
                      </a:endParaRPr>
                    </a:p>
                    <a:p>
                      <a:pPr marL="128905" marR="120650" indent="635" algn="ctr">
                        <a:spcBef>
                          <a:spcPts val="104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  <a:r>
                        <a:rPr lang="en-US" sz="1400" b="1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Approaches for</a:t>
                      </a:r>
                      <a:r>
                        <a:rPr lang="en-US" sz="1400" b="1" spc="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PCOS Detection: A</a:t>
                      </a:r>
                      <a:r>
                        <a:rPr lang="en-US" sz="1400" b="1" spc="-28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</a:t>
                      </a:r>
                      <a:endParaRPr lang="en-IN" sz="1400" b="1" dirty="0">
                        <a:effectLst/>
                        <a:latin typeface="Times New Roman" panose="02020603050405020304" pitchFamily="18" charset="0"/>
                        <a:ea typeface="Arial MT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102870" marR="9525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2020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143510" marR="13716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Smith,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J.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et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75565" marR="74295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Provides an extensive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review of machine learning</a:t>
                      </a:r>
                      <a:r>
                        <a:rPr lang="en-US" sz="1400" b="0" spc="-28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algorithms employed in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PCOS detection. Covers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support vector machines,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deep learning networks,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and their strengths and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weaknesses.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40" marR="103505" indent="1905" algn="ctr">
                        <a:spcBef>
                          <a:spcPts val="77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Focuses mainly on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algorithmic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approaches and does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not delve into clinical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nuances or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interpretability. Also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emphasizes the need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for standardized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datasets.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55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5F2729-7EBB-3B6A-3B22-C3B20B1D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76" y="335228"/>
            <a:ext cx="6810297" cy="1476511"/>
          </a:xfrm>
        </p:spPr>
        <p:txBody>
          <a:bodyPr>
            <a:normAutofit/>
          </a:bodyPr>
          <a:lstStyle/>
          <a:p>
            <a:pPr algn="ctr"/>
            <a:r>
              <a:rPr lang="en-US" sz="7000" dirty="0"/>
              <a:t>Literature Survey</a:t>
            </a:r>
            <a:endParaRPr lang="en-IN" sz="7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45538"/>
              </p:ext>
            </p:extLst>
          </p:nvPr>
        </p:nvGraphicFramePr>
        <p:xfrm>
          <a:off x="878975" y="2078182"/>
          <a:ext cx="16530050" cy="80314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{0A0564D8-4282-480C-B3A1-91C7AB966030}</a:tableStyleId>
              </a:tblPr>
              <a:tblGrid>
                <a:gridCol w="6233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372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5352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4966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4564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6150">
                <a:tc>
                  <a:txBody>
                    <a:bodyPr/>
                    <a:lstStyle/>
                    <a:p>
                      <a:pPr marL="116205" marR="110490" algn="ctr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n-lt"/>
                        </a:rPr>
                        <a:t>Title</a:t>
                      </a:r>
                      <a:endParaRPr lang="en-IN" sz="20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 marR="97790" algn="ctr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Year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marR="82550" algn="ctr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Author(s)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970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Description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Limitations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780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 marL="118110" marR="109220" algn="ctr">
                        <a:spcBef>
                          <a:spcPts val="92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"Machine Learning-</a:t>
                      </a:r>
                      <a:r>
                        <a:rPr lang="en-US" sz="1600" b="1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Based PCOS</a:t>
                      </a:r>
                      <a:r>
                        <a:rPr lang="en-US" sz="1600" b="1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Diagnosis"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102870" marR="97790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2020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90170" marR="82550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Smith,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J.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et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85090" marR="77470" indent="-254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This paper introduces a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machine learning model for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PCOS detection using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features from hormonal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profiles and ultrasound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images. The model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achieved an accuracy of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92%</a:t>
                      </a:r>
                      <a:r>
                        <a:rPr lang="en-US" sz="1400" b="0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on a</a:t>
                      </a:r>
                      <a:r>
                        <a:rPr lang="en-US" sz="1400" b="0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validation set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marR="8128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The study was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conducted on a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relatively small sample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size, and the model's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performance may vary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on a larger and more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diverse</a:t>
                      </a:r>
                      <a:r>
                        <a:rPr lang="en-US" sz="1400" b="0" spc="-1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population.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86995" marR="8128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The dataset used was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limited to a specific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demographic, which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may affect the model's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generalizability.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model's interpretability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and clinical application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were</a:t>
                      </a:r>
                      <a:r>
                        <a:rPr lang="en-US" sz="1400" b="0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not</a:t>
                      </a:r>
                      <a:r>
                        <a:rPr lang="en-US" sz="1400" b="0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extensively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87630" marR="79375" algn="ctr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explored.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245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 marL="189865" marR="182880" indent="635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Hormonal and</a:t>
                      </a:r>
                      <a:r>
                        <a:rPr lang="en-US" sz="1600" b="1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Ultrasonographic</a:t>
                      </a:r>
                      <a:r>
                        <a:rPr lang="en-US" sz="1600" b="1" spc="-280" dirty="0">
                          <a:effectLst/>
                          <a:latin typeface="+mn-lt"/>
                        </a:rPr>
                        <a:t>      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Markers in PCOS</a:t>
                      </a:r>
                      <a:r>
                        <a:rPr lang="en-US" sz="1600" b="1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Diagnosis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</a:rPr>
                        <a:t> 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</a:rPr>
                        <a:t> 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</a:rPr>
                        <a:t> </a:t>
                      </a:r>
                      <a:endParaRPr lang="en-IN" sz="1400" b="1">
                        <a:effectLst/>
                        <a:latin typeface="+mn-lt"/>
                      </a:endParaRPr>
                    </a:p>
                    <a:p>
                      <a:pPr marL="102870" marR="97790" algn="ct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+mn-lt"/>
                        </a:rPr>
                        <a:t>2019</a:t>
                      </a:r>
                      <a:endParaRPr lang="en-IN" sz="1400" b="1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90805" marR="8255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Johnson,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A.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et 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6525" marR="129540" indent="-635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Presents a detailed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comparative study of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hormonal and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ultrasonographic markers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used</a:t>
                      </a:r>
                      <a:r>
                        <a:rPr lang="en-US" sz="1400" b="0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</a:t>
                      </a:r>
                      <a:r>
                        <a:rPr lang="en-US" sz="1400" b="0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PCOS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diagnosis.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125730" marR="119380" indent="127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Investigates accuracy,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sensitivity,</a:t>
                      </a:r>
                      <a:r>
                        <a:rPr lang="en-US" sz="1400" b="0" spc="-3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and</a:t>
                      </a:r>
                      <a:r>
                        <a:rPr lang="en-US" sz="1400" b="0" spc="-2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specificity.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 marR="81280" algn="ctr">
                        <a:spcBef>
                          <a:spcPts val="34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Limited to a specific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demographic, which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may not be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representative of all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populations. Does not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incorporate newer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markers or advanced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imaging</a:t>
                      </a:r>
                      <a:r>
                        <a:rPr lang="en-US" sz="1400" b="0" spc="-1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techniques.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9005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 marL="118110" marR="11049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"Ultrasound Texture</a:t>
                      </a:r>
                      <a:r>
                        <a:rPr lang="en-US" sz="1600" b="1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Analysis for PCOS</a:t>
                      </a:r>
                      <a:r>
                        <a:rPr lang="en-US" sz="1600" b="1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Detection"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102870" marR="9779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2019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87630" marR="8255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Chen,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L.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et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74295" marR="66675" indent="-254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This research explores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use of ultrasound texture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analysis to differentiate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between polycystic and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non-polycystic ovaries. The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study demonstrates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promising</a:t>
                      </a:r>
                      <a:r>
                        <a:rPr lang="en-US" sz="1400" b="0" spc="29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results,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achieving a sensitivity of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85%</a:t>
                      </a:r>
                      <a:r>
                        <a:rPr lang="en-US" sz="1400" b="0" spc="-2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and</a:t>
                      </a:r>
                      <a:r>
                        <a:rPr lang="en-US" sz="1400" b="0" spc="-2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specificity</a:t>
                      </a:r>
                      <a:r>
                        <a:rPr lang="en-US" sz="1400" b="0" spc="-2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of</a:t>
                      </a:r>
                      <a:r>
                        <a:rPr lang="en-US" sz="1400" b="0" spc="-1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92%.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 marR="85090" indent="127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The study was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conducted on a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specific ultrasound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machine model, and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the results may not be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directly applicable to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other devices.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sample size was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relatively small, which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may affect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generalizability of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findings. The study did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not consider other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clinical or hormonal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markers in conjunction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with</a:t>
                      </a:r>
                      <a:r>
                        <a:rPr lang="en-US" sz="1400" b="0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ultrasound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87630" marR="80010" algn="ctr">
                        <a:lnSpc>
                          <a:spcPts val="1135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features.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6499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 marL="69850" marR="59690" indent="-1270"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"Metabolic</a:t>
                      </a:r>
                      <a:r>
                        <a:rPr lang="en-US" sz="1600" b="1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Biomarkers for PCOS</a:t>
                      </a:r>
                      <a:r>
                        <a:rPr lang="en-US" sz="1600" b="1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Identification"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102870" marR="9779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2018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88265" marR="82550"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Brown,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A.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et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85090" marR="78740" indent="-127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This study investigates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potential of specific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metabolic markers,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including insulin resistance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and adiponectin levels, in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identifying PCOS. Results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show that a combination of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these markers can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accurately distinguish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PCOS</a:t>
                      </a:r>
                      <a:r>
                        <a:rPr lang="en-US" sz="1400" b="0" spc="-3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cases</a:t>
                      </a:r>
                      <a:r>
                        <a:rPr lang="en-US" sz="1400" b="0" spc="-2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from</a:t>
                      </a:r>
                      <a:r>
                        <a:rPr lang="en-US" sz="1400" b="0" spc="-2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controls.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 marR="73660" indent="635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The study primarily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focuses on a select set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of metabolic markers,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potentially missing out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on other relevant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indicators.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research is limited by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the sample population,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which may not be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representative of all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PCOS subtypes or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demographics.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study did not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incorporate machine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learning or advanced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statistical</a:t>
                      </a:r>
                      <a:r>
                        <a:rPr lang="en-US" sz="1400" b="0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models</a:t>
                      </a:r>
                      <a:r>
                        <a:rPr lang="en-US" sz="1400" b="0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for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87630" marR="80010" algn="ctr">
                        <a:lnSpc>
                          <a:spcPts val="1125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validation.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19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65F2729-7EBB-3B6A-3B22-C3B20B1D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568" y="804919"/>
            <a:ext cx="11998500" cy="1470000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Literature Survey</a:t>
            </a:r>
            <a:endParaRPr lang="en-IN" sz="7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93430"/>
              </p:ext>
            </p:extLst>
          </p:nvPr>
        </p:nvGraphicFramePr>
        <p:xfrm>
          <a:off x="709460" y="3008226"/>
          <a:ext cx="16355027" cy="43984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{0A0564D8-4282-480C-B3A1-91C7AB966030}</a:tableStyleId>
              </a:tblPr>
              <a:tblGrid>
                <a:gridCol w="5826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644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3317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918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8960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44010">
                <a:tc>
                  <a:txBody>
                    <a:bodyPr/>
                    <a:lstStyle/>
                    <a:p>
                      <a:pPr marL="118745" marR="111125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Title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9525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Year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 marR="7493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Author(s)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1970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Description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4495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Limitations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014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 marL="120015" marR="10922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Genetic</a:t>
                      </a:r>
                      <a:r>
                        <a:rPr lang="en-US" sz="1600" b="1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Predisposition and</a:t>
                      </a:r>
                      <a:r>
                        <a:rPr lang="en-US" sz="1600" b="1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PCOS: A Genome-</a:t>
                      </a:r>
                      <a:r>
                        <a:rPr lang="en-US" sz="1600" b="1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Wide</a:t>
                      </a:r>
                      <a:r>
                        <a:rPr lang="en-US" sz="1600" b="1" spc="-1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Study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104775" marR="95885" algn="ctr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2018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83820" marR="74930" algn="ctr">
                        <a:spcBef>
                          <a:spcPts val="75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Martinez,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R.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et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 marR="64770" indent="635" algn="ctr">
                        <a:spcBef>
                          <a:spcPts val="67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Focuses on genetic aspect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of PCOS detection,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employing a genome-wide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association study to identify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specific</a:t>
                      </a:r>
                      <a:r>
                        <a:rPr lang="en-US" sz="1400" b="0" spc="-1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genetic</a:t>
                      </a:r>
                      <a:r>
                        <a:rPr lang="en-US" sz="1400" b="0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variations.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267970" marR="261620" indent="-127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Identifies potential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candidate genes and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genetic</a:t>
                      </a:r>
                      <a:r>
                        <a:rPr lang="en-US" sz="1400" b="0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loci.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73660" marR="6413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Primarily looks at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associations and does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not provide causal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insights. Emphasizes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need for further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functional studies.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5300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 </a:t>
                      </a:r>
                      <a:endParaRPr lang="en-IN" sz="1600" b="1" dirty="0">
                        <a:effectLst/>
                        <a:latin typeface="+mn-lt"/>
                      </a:endParaRPr>
                    </a:p>
                    <a:p>
                      <a:pPr marL="120015" marR="111125" algn="ctr">
                        <a:spcBef>
                          <a:spcPts val="92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n-lt"/>
                        </a:rPr>
                        <a:t>"Multi-Modal</a:t>
                      </a:r>
                      <a:r>
                        <a:rPr lang="en-US" sz="1600" b="1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Approach for PCOS</a:t>
                      </a:r>
                      <a:r>
                        <a:rPr lang="en-US" sz="1600" b="1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dirty="0">
                          <a:effectLst/>
                          <a:latin typeface="+mn-lt"/>
                        </a:rPr>
                        <a:t>Detection"</a:t>
                      </a:r>
                      <a:endParaRPr lang="en-IN" sz="16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104775" marR="95885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2017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 </a:t>
                      </a:r>
                      <a:endParaRPr lang="en-IN" sz="1400" b="1" dirty="0">
                        <a:effectLst/>
                        <a:latin typeface="+mn-lt"/>
                      </a:endParaRPr>
                    </a:p>
                    <a:p>
                      <a:pPr marL="83185" marR="74930" algn="ctr">
                        <a:spcBef>
                          <a:spcPts val="755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+mn-lt"/>
                        </a:rPr>
                        <a:t>Gupta,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M.</a:t>
                      </a:r>
                      <a:r>
                        <a:rPr lang="en-US" sz="1400" b="1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et</a:t>
                      </a:r>
                      <a:r>
                        <a:rPr lang="en-US" sz="1400" b="1" spc="-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+mn-lt"/>
                        </a:rPr>
                        <a:t>al.</a:t>
                      </a:r>
                      <a:endParaRPr lang="en-IN" sz="1400" b="1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 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67945" marR="61595" indent="3810" algn="ctr"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This study adopts a multi-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modal approach, combining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hormonal profiling,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ultrasound imaging, and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metabolic markers for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PCOS detection.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integrated model achieved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an accuracy of 94% in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distinguishing PCOS cases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from controls.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 marR="64770" algn="ctr"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The study's integrated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approach may be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resource-intensive and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may not be feasible in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all clinical settings. The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study's sample size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was relatively small,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potentially limiting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model's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generalizability. The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study did not explore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the longitudinal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performance</a:t>
                      </a:r>
                      <a:r>
                        <a:rPr lang="en-US" sz="1400" b="0" spc="29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or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stability</a:t>
                      </a:r>
                      <a:r>
                        <a:rPr lang="en-US" sz="1400" b="0" spc="-2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of</a:t>
                      </a:r>
                      <a:r>
                        <a:rPr lang="en-US" sz="1400" b="0" spc="5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the</a:t>
                      </a:r>
                      <a:r>
                        <a:rPr lang="en-US" sz="1400" b="0" spc="-1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multi-</a:t>
                      </a:r>
                      <a:endParaRPr lang="en-IN" sz="1400" b="0" dirty="0">
                        <a:effectLst/>
                        <a:latin typeface="+mn-lt"/>
                      </a:endParaRPr>
                    </a:p>
                    <a:p>
                      <a:pPr marL="73660" marR="64135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modal approach over</a:t>
                      </a:r>
                      <a:r>
                        <a:rPr lang="en-US" sz="1400" b="0" spc="-28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time.</a:t>
                      </a:r>
                      <a:endParaRPr lang="en-IN" sz="1400" b="0" dirty="0">
                        <a:effectLst/>
                        <a:latin typeface="+mn-l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798</TotalTime>
  <Words>1428</Words>
  <Application>Microsoft Office PowerPoint</Application>
  <PresentationFormat>Custom</PresentationFormat>
  <Paragraphs>352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Symbol</vt:lpstr>
      <vt:lpstr>Archivo Black</vt:lpstr>
      <vt:lpstr>Arial MT</vt:lpstr>
      <vt:lpstr>Calibri</vt:lpstr>
      <vt:lpstr>Wingdings 2</vt:lpstr>
      <vt:lpstr>Wingdings</vt:lpstr>
      <vt:lpstr>Times New Roman</vt:lpstr>
      <vt:lpstr>Constantia</vt:lpstr>
      <vt:lpstr>Flow</vt:lpstr>
      <vt:lpstr>BALLARI INSTITUTE OF TECHNOLOGY &amp; MANAGEMENT          DEPARTMENT OF COMPUTER SCIENCE &amp; ENGINEERING                           Project Guide: S Steffi Nivedita Project Guide:  S Steffi Ni                                   ppppppppp</vt:lpstr>
      <vt:lpstr>PCOS DETECTION</vt:lpstr>
      <vt:lpstr>   Introduction</vt:lpstr>
      <vt:lpstr>Abstract</vt:lpstr>
      <vt:lpstr>Vision and Mission</vt:lpstr>
      <vt:lpstr>Objectives</vt:lpstr>
      <vt:lpstr>Literature Survey</vt:lpstr>
      <vt:lpstr>Literature Survey</vt:lpstr>
      <vt:lpstr>Literature Survey</vt:lpstr>
      <vt:lpstr>Problem Statement</vt:lpstr>
      <vt:lpstr>Scope of the project</vt:lpstr>
      <vt:lpstr>System requirements</vt:lpstr>
      <vt:lpstr>Use case diagram using deep learning</vt:lpstr>
      <vt:lpstr>Data flow diagram</vt:lpstr>
      <vt:lpstr>Sequence diagram</vt:lpstr>
      <vt:lpstr>IMPLEMENTATION OF THE MODULES</vt:lpstr>
      <vt:lpstr>                Testing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55</cp:revision>
  <dcterms:modified xsi:type="dcterms:W3CDTF">2024-05-01T16:19:08Z</dcterms:modified>
</cp:coreProperties>
</file>