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</p:sldIdLst>
  <p:sldSz cy="7560000" cx="10800000"/>
  <p:notesSz cx="7559675" cy="10691800"/>
  <p:embeddedFontLst>
    <p:embeddedFont>
      <p:font typeface="Candar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4AAA52-BBBE-4BDD-8BB8-E2851CCB0144}">
  <a:tblStyle styleId="{E74AAA52-BBBE-4BDD-8BB8-E2851CCB01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ndara-italic.fntdata"/><Relationship Id="rId10" Type="http://schemas.openxmlformats.org/officeDocument/2006/relationships/font" Target="fonts/Candara-bold.fntdata"/><Relationship Id="rId12" Type="http://schemas.openxmlformats.org/officeDocument/2006/relationships/font" Target="fonts/Candar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andar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755178" y="801875"/>
            <a:ext cx="405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42394" y="2012428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4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42394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3891827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7041579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742394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3891827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body"/>
          </p:nvPr>
        </p:nvSpPr>
        <p:spPr>
          <a:xfrm>
            <a:off x="7041579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42394" y="402406"/>
            <a:ext cx="9314700" cy="6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3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42394" y="2012428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4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42394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3891827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7041579" y="2012428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4" type="body"/>
          </p:nvPr>
        </p:nvSpPr>
        <p:spPr>
          <a:xfrm>
            <a:off x="742394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5" type="body"/>
          </p:nvPr>
        </p:nvSpPr>
        <p:spPr>
          <a:xfrm>
            <a:off x="3891827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6" type="body"/>
          </p:nvPr>
        </p:nvSpPr>
        <p:spPr>
          <a:xfrm>
            <a:off x="7041579" y="4517745"/>
            <a:ext cx="29991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2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42394" y="402406"/>
            <a:ext cx="9314700" cy="67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515335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742394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742394" y="2012428"/>
            <a:ext cx="45453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5515335" y="4517745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742394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5515335" y="2012428"/>
            <a:ext cx="4545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742394" y="4517745"/>
            <a:ext cx="93147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49894" y="1237380"/>
            <a:ext cx="80997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39894" y="1768762"/>
            <a:ext cx="9719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42394" y="402406"/>
            <a:ext cx="9314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42394" y="2012428"/>
            <a:ext cx="93147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742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577394" y="7007187"/>
            <a:ext cx="3644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7627394" y="7007187"/>
            <a:ext cx="2429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800104" cy="2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/>
          <p:nvPr/>
        </p:nvSpPr>
        <p:spPr>
          <a:xfrm>
            <a:off x="507366" y="2896214"/>
            <a:ext cx="16713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Certificamos que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1953600" y="3100400"/>
            <a:ext cx="5637000" cy="38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ndara"/>
              <a:buNone/>
            </a:pPr>
            <a:r>
              <a:rPr b="1" lang="pt-BR" sz="160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{{nome do aluno}}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507366" y="3911754"/>
            <a:ext cx="9891300" cy="157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40005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estudante do curso de {{nome do curso}}, completou no ano letivo de {{ano de 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término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do curso}} os créditos correspondentes às disciplinas optativas ministradas {{nome dos Departamentos}}, do Instituto de Ciências Matemáticas e de Computação - Universidade de São Paulo, exigidos para a obtenção do </a:t>
            </a:r>
            <a:r>
              <a:rPr b="1" i="1" lang="pt-BR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Certificado de</a:t>
            </a:r>
            <a:r>
              <a:rPr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i="1" lang="pt-BR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Estudos Especiais em {{nome da ênfase}}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421832" y="6214263"/>
            <a:ext cx="3653028" cy="1329595"/>
          </a:xfrm>
          <a:custGeom>
            <a:rect b="b" l="l" r="r" t="t"/>
            <a:pathLst>
              <a:path extrusionOk="0" h="1028700" w="3581400">
                <a:moveTo>
                  <a:pt x="0" y="0"/>
                </a:moveTo>
                <a:lnTo>
                  <a:pt x="0" y="1028700"/>
                </a:lnTo>
                <a:lnTo>
                  <a:pt x="3581400" y="1028700"/>
                </a:lnTo>
                <a:lnTo>
                  <a:pt x="35814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8150" lIns="88900" spcFirstLastPara="1" rIns="88900" wrap="square" tIns="38150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_________________________________________</a:t>
            </a:r>
            <a:endParaRPr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" lvl="0" marL="381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Prof. Dr. {{nome do coordenador do curso}}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" lvl="0" marL="381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Coordenador da CoC- {{nome do curso}}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60" lvl="0" marL="396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6381780" y="5491616"/>
            <a:ext cx="3744900" cy="35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" lvl="0" marL="720" marR="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São Carlos, </a:t>
            </a:r>
            <a:r>
              <a:rPr lang="pt-BR">
                <a:latin typeface="Candara"/>
                <a:ea typeface="Candara"/>
                <a:cs typeface="Candara"/>
                <a:sym typeface="Candara"/>
              </a:rPr>
              <a:t>{{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data da colação</a:t>
            </a:r>
            <a:r>
              <a:rPr lang="pt-BR">
                <a:latin typeface="Candara"/>
                <a:ea typeface="Candara"/>
                <a:cs typeface="Candara"/>
                <a:sym typeface="Candara"/>
              </a:rPr>
              <a:t>}}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6552182" y="6214275"/>
            <a:ext cx="3655179" cy="976673"/>
          </a:xfrm>
          <a:custGeom>
            <a:rect b="b" l="l" r="r" t="t"/>
            <a:pathLst>
              <a:path extrusionOk="0" h="738505" w="3540125">
                <a:moveTo>
                  <a:pt x="0" y="0"/>
                </a:moveTo>
                <a:lnTo>
                  <a:pt x="0" y="738505"/>
                </a:lnTo>
                <a:lnTo>
                  <a:pt x="3540125" y="738505"/>
                </a:lnTo>
                <a:lnTo>
                  <a:pt x="354012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8150" lIns="88900" spcFirstLastPara="1" rIns="88900" wrap="square" tIns="38150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_________________________________________</a:t>
            </a:r>
            <a:endParaRPr i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" lvl="0" marL="381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Prof. Dr. {{nome do diretor do ICMC}}</a:t>
            </a:r>
            <a:endParaRPr i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t/>
            </a:r>
            <a:endParaRPr i="1"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" y="7283775"/>
            <a:ext cx="108001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482965" y="1071159"/>
            <a:ext cx="4049700" cy="96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9" lvl="0" marL="3959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Nome: </a:t>
            </a:r>
            <a:r>
              <a:rPr lang="pt-BR">
                <a:latin typeface="Candara"/>
                <a:ea typeface="Candara"/>
                <a:cs typeface="Candara"/>
                <a:sym typeface="Candara"/>
              </a:rPr>
              <a:t>{{nome do aluno}}</a:t>
            </a:r>
            <a:br>
              <a:rPr b="0" i="0" lang="pt-BR" sz="1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Curso: </a:t>
            </a:r>
            <a:r>
              <a:rPr lang="pt-BR">
                <a:latin typeface="Candara"/>
                <a:ea typeface="Candara"/>
                <a:cs typeface="Candara"/>
                <a:sym typeface="Candara"/>
              </a:rPr>
              <a:t>{{nome do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curso</a:t>
            </a:r>
            <a:r>
              <a:rPr lang="pt-BR">
                <a:latin typeface="Candara"/>
                <a:ea typeface="Candara"/>
                <a:cs typeface="Candara"/>
                <a:sym typeface="Candara"/>
              </a:rPr>
              <a:t>}}</a:t>
            </a:r>
            <a:endParaRPr/>
          </a:p>
          <a:p>
            <a:pPr indent="-3959" lvl="0" marL="3959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ndara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Colação de Grau: </a:t>
            </a:r>
            <a:r>
              <a:rPr lang="pt-BR">
                <a:latin typeface="Candara"/>
                <a:ea typeface="Candara"/>
                <a:cs typeface="Candara"/>
                <a:sym typeface="Candara"/>
              </a:rPr>
              <a:t>{{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data da </a:t>
            </a:r>
            <a:r>
              <a:rPr lang="pt-BR">
                <a:latin typeface="Candara"/>
                <a:ea typeface="Candara"/>
                <a:cs typeface="Candara"/>
                <a:sym typeface="Candara"/>
              </a:rPr>
              <a:t>colação</a:t>
            </a:r>
            <a:r>
              <a:rPr lang="pt-BR">
                <a:latin typeface="Candara"/>
                <a:ea typeface="Candara"/>
                <a:cs typeface="Candara"/>
                <a:sym typeface="Candara"/>
              </a:rPr>
              <a:t>}}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28"/>
          <p:cNvGraphicFramePr/>
          <p:nvPr/>
        </p:nvGraphicFramePr>
        <p:xfrm>
          <a:off x="1365038" y="31031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{E74AAA52-BBBE-4BDD-8BB8-E2851CCB0144}</a:tableStyleId>
              </a:tblPr>
              <a:tblGrid>
                <a:gridCol w="4654100"/>
                <a:gridCol w="486750"/>
                <a:gridCol w="1686900"/>
                <a:gridCol w="1242175"/>
              </a:tblGrid>
              <a:tr h="12700"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Disciplinas Cursadas</a:t>
                      </a:r>
                      <a:endParaRPr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Sem./Ano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marR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Carga Horária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</a:t>
                      </a: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código e nome da disciplina}}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</a:t>
                      </a: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nota}}</a:t>
                      </a:r>
                      <a:endParaRPr>
                        <a:highlight>
                          <a:srgbClr val="FFFF00"/>
                        </a:highlight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</a:t>
                      </a: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semestre/ano}}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{{</a:t>
                      </a:r>
                      <a:r>
                        <a:rPr lang="pt-BR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carga horária total}}</a:t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905" lvl="0" marL="1905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Carga Horária Total:  </a:t>
                      </a:r>
                      <a:endParaRPr b="1"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-1905" lvl="0" marL="1905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pt-BR">
                          <a:solidFill>
                            <a:srgbClr val="00206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{{soma}} h</a:t>
                      </a:r>
                      <a:endParaRPr>
                        <a:solidFill>
                          <a:srgbClr val="00206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T="0" marB="0" marR="73025" marL="7302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