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Black"/>
      <p:bold r:id="rId44"/>
      <p:boldItalic r:id="rId45"/>
    </p:embeddedFont>
    <p:embeddedFont>
      <p:font typeface="Roboto Thin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Black-bold.fntdata"/><Relationship Id="rId43" Type="http://schemas.openxmlformats.org/officeDocument/2006/relationships/slide" Target="slides/slide38.xml"/><Relationship Id="rId46" Type="http://schemas.openxmlformats.org/officeDocument/2006/relationships/font" Target="fonts/RobotoThin-regular.fntdata"/><Relationship Id="rId45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Thin-italic.fntdata"/><Relationship Id="rId47" Type="http://schemas.openxmlformats.org/officeDocument/2006/relationships/font" Target="fonts/RobotoThin-bold.fntdata"/><Relationship Id="rId49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1493831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1493831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83a725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83a725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3a725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3a725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83a725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783a725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83a725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83a725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83a7252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83a7252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83a7252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83a7252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83a725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83a725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83a725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83a725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83a7252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83a7252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ac026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2ac026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1493831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1493831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93925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93925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939257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939257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939257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939257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939257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6939257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939257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939257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939257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6939257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6939257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6939257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939257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6939257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939257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6939257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69392578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6939257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493831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493831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939257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6939257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939257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6939257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813f88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813f88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13f881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13f881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813f881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813f881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e999441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e999441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e999441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e999441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999441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e999441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73c1c9e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73c1c9e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783a725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783a725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783a725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783a725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54621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54621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3c1c9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3c1c9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83a725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83a725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83a725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83a725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2">
  <p:cSld name="CUSTOM_2_1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1"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2000" y="0"/>
            <a:ext cx="51435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209275" y="1501500"/>
            <a:ext cx="37737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3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7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">
  <p:cSld name="CUSTOM_2_2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6651" y="2754267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oboto Black"/>
              <a:buNone/>
              <a:defRPr sz="3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452400"/>
            <a:ext cx="914399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1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-3068024" y="70485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71800" y="150"/>
            <a:ext cx="6172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pla 1" type="blank">
  <p:cSld name="BLANK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>
            <a:off x="1" y="-1285875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1447800"/>
            <a:ext cx="9163200" cy="36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BLANK_1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BLANK_1_1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>
            <a:off x="0" y="150"/>
            <a:ext cx="6238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60000" y="752475"/>
            <a:ext cx="8424000" cy="38166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34000" spcFirstLastPara="1" rIns="234000" wrap="square" tIns="1260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rier New"/>
              <a:buChar char="●"/>
              <a:defRPr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●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○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Char char="■"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s 2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-534" l="0" r="0" t="9905"/>
          <a:stretch/>
        </p:blipFill>
        <p:spPr>
          <a:xfrm rot="5400000">
            <a:off x="3162301" y="-766800"/>
            <a:ext cx="914399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0000" y="650250"/>
            <a:ext cx="84240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0000" y="1152475"/>
            <a:ext cx="842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pos="5533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5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295400" y="1291950"/>
            <a:ext cx="3276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Teknisa</a:t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1438200" y="2632350"/>
            <a:ext cx="29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Node.js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Rômulo A. Lousada</a:t>
            </a:r>
            <a:endParaRPr sz="21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5386325" y="998075"/>
            <a:ext cx="3642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O que é Node.js?</a:t>
            </a:r>
            <a:b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74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rgbClr val="001674"/>
                </a:solidFill>
                <a:latin typeface="Roboto"/>
                <a:ea typeface="Roboto"/>
                <a:cs typeface="Roboto"/>
                <a:sym typeface="Roboto"/>
              </a:rPr>
              <a:t>Iniciando um projeto em Node.js.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Instalando pacotes.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a primeira rota.</a:t>
            </a:r>
            <a:b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romanU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CRUD.</a:t>
            </a:r>
            <a:endParaRPr sz="2000">
              <a:solidFill>
                <a:srgbClr val="0016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III. Instalando Pacotes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Agora é </a:t>
            </a:r>
            <a:r>
              <a:rPr lang="pt-BR" sz="1400"/>
              <a:t>possível</a:t>
            </a:r>
            <a:r>
              <a:rPr lang="pt-BR" sz="1400"/>
              <a:t> instalar pacotes necessários usando o npm para o projeto. Para teste, instale o pacote chamado "express".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Execute o comando npm install express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Após executar o comando, verifique o que foi alterado no projeto: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O arquivo package.json agora possui um objeto chamado "dependencies", com o nome do pacote e versão instalado.</a:t>
            </a:r>
            <a:endParaRPr sz="14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Foi criada uma pasta chamada "node_modules", contendo todos os arquivos necessários para que o pacote instalado funcione.</a:t>
            </a:r>
            <a:endParaRPr sz="14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Instalando Pacotes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Criando a Primeira Rota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Primeira Rota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 World Simple App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testar se o pacote foi corretamente baixado, crie um arquivo .html na raiz da pasta chamado chamado index.html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Primeira Rota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Agora, crie um arquivo .js chamado server.js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Adicione a </a:t>
            </a:r>
            <a:r>
              <a:rPr lang="pt-BR" sz="1400"/>
              <a:t>dependência</a:t>
            </a:r>
            <a:r>
              <a:rPr lang="pt-BR" sz="1400"/>
              <a:t> do express que foi instalado.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Crie uma instância do objeto Express.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Defina a porta que será usada. Neste exemplo, será usada a 5000.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O express dá acesso a diversas funções para roteamento. Dentre elas, a get(), uma das mais comuns, dispara uma requisição GET.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Primeira Rota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'index.html'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root: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express dá acesso a diversas funções para roteamento. Dentre elas, a get(), uma das mais comuns, dispara uma requisição GET.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Essa função get recebe dois argumentos: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‘/’ é o caminho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Uma função de callback que será disparada.</a:t>
            </a:r>
            <a:endParaRPr sz="1400"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Primeira Rota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'index.html'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root: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`Now listening on port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último, chame a função listen() do express, para começar a escutar por requisição na porta e rota criados.</a:t>
            </a:r>
            <a:endParaRPr sz="14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Com o código necessário criado para iniciar o projeto, no terminal, rode o comando node para começar a escutar por requisições.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node server.js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Para facilitar, abra o package.json e crie um novo script chamado "start", e coloque o comando usado anteriormente.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Execute o comando abaixo para iniciar: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npm start</a:t>
            </a:r>
            <a:endParaRPr b="1" sz="1400"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Abra o navegador e acesse: localhost:&lt;port number&gt;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No exemplo acima, localhost:5000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Isso é o suficiente para iniciar um projeto básico em Node.js!</a:t>
            </a:r>
            <a:endParaRPr sz="1400"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Iniciando!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0675"/>
            <a:ext cx="3886103" cy="2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Para que fique dinâmico o recarregamento do servidor </a:t>
            </a:r>
            <a:r>
              <a:rPr lang="pt-BR" sz="1400"/>
              <a:t>à medida</a:t>
            </a:r>
            <a:r>
              <a:rPr lang="pt-BR" sz="1400"/>
              <a:t> que alterações forem feitas no arquivo, instale o pacote </a:t>
            </a:r>
            <a:r>
              <a:rPr b="1" lang="pt-BR" sz="1400"/>
              <a:t>nodemon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npm install nodemon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Após instalado, atualize o comando start para iniciar a aplicação em node através do nodemon, da seguinte forma: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start: nodemon server.js</a:t>
            </a:r>
            <a:endParaRPr sz="1400"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ctr">
              <a:spcBef>
                <a:spcPts val="0"/>
              </a:spcBef>
              <a:spcAft>
                <a:spcPts val="0"/>
              </a:spcAft>
              <a:buSzPts val="3800"/>
              <a:buAutoNum type="romanUcPeriod"/>
            </a:pPr>
            <a:r>
              <a:rPr lang="pt-BR"/>
              <a:t>O que é Node.js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IV. Criando um CRUD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Para os próximos passos do CRUD, mais alguns pacotes vão ser necessários.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Estes pacotes vão permitir armazenar as informações em uma base de dados, e também auxiliar nas requisições, facilitando a forma que as informações vão ser enviadas no body de cada requisição.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Os pacotes necessários são: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npm install sequelize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npm install sqlite3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npm install body-parser</a:t>
            </a:r>
            <a:endParaRPr b="1" sz="1400"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CRUD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 -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 - Retrieve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 -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 - Delete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Database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'sequelize'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Crie uma pasta chamada “database” dentro da pasta “src”.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Dentro da “database”, crie um arquivo chamado “db.js”.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Neste arquivo, carregar a dependência do sequelize.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db</a:t>
            </a:r>
            <a:r>
              <a:rPr lang="pt-BR"/>
              <a:t>.js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Database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'sequelize'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sequelize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dialect: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'sqlite'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storage: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'./database/storage/database.sqlite'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Crie uma nova instância do sequelize, passando ao seu construtor as configurações necessárias.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Dentro da pasta “database”, crie uma pasta chamada “storage”, onde será salvo o arquivo.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fim, exporte a instância criada.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6262150" y="100225"/>
            <a:ext cx="23727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db.js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Tables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Crie agora uma pasta “tables” dentro de “database”. Aqui dentro será salvo o arquivo de cada tabela que deve existir no banco.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Neste caso, crie apenas um arquivo chamado “programmer.js”, pois será a única tabela necessária.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programmer</a:t>
            </a:r>
            <a:r>
              <a:rPr lang="pt-BR"/>
              <a:t>.js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Tables</a:t>
            </a:r>
            <a:endParaRPr/>
          </a:p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360000" y="1245850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Comece importando os arquivos necessários, no caso, o sequelize e o db.js.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Depois, defina as colunas que vão existir na tabela, indicando o seu nome, tipo de dados, entre outras informações. Neste exemplo, vamos precisar apenas de id, nome e as linguagens que o programador conhece.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 final, exporte a tabela criada.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programmer.js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750" y="984113"/>
            <a:ext cx="4429201" cy="3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Body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bodyParser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'body-parser'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'./database/tables/programmer'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bodyParser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`Now listening on port 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pt-BR" sz="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Voltando ao server.js, antes de prosseguir com a criação das rotas, é necessário importar o body-parser instalado.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Após iniciar o express(), adicione o seguinte trecho para que ele consiga suportar JSON no body e receber as informações necessárias para as rotas que serão criadas.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DB Sync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'/syncDatabase'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'./database/db'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sync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`Database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successfully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sync'ed`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5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primeira rota a ser criada é do tipo GET, com o nome syncDatabase, responsável por fazer a sincronização da base de dados, caso o arquivo </a:t>
            </a:r>
            <a:r>
              <a:rPr lang="pt-BR" sz="1400"/>
              <a:t>do banco</a:t>
            </a:r>
            <a:r>
              <a:rPr lang="pt-BR" sz="1400"/>
              <a:t> de dados já exista.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trecho ao lado cria a rota, importa o arquivo db.js e tenta chamar a função sync(). Por fim, envia a response a requisição informando o sucesso ou erro.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Create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572000" y="752475"/>
            <a:ext cx="4212000" cy="38580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'/createProgrammer'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'python'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'javascript'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every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`All parameters needed to create a programmer must be sent: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6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newProgrammer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python: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javascript: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java: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endParaRPr sz="60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newProgrammer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6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360000" y="1293200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criar um novo registro, adicione a tabela “programmer.js” e depois pegue as informações do body da requisição.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Antes de adicionar o novo programador, verifique que todos os campos foram informados na requisição, e use a função create().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Ao final, responda a requisição com o novo programador criado.</a:t>
            </a:r>
            <a:endParaRPr sz="14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Retrieve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'/retrieveProgrammer'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findByPk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'No programmer found using received ID'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findAll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7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7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7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7"/>
          <p:cNvSpPr txBox="1"/>
          <p:nvPr>
            <p:ph idx="2" type="body"/>
          </p:nvPr>
        </p:nvSpPr>
        <p:spPr>
          <a:xfrm>
            <a:off x="360000" y="125602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busca de registros na base  permite que seja ou não enviado um ID para filtrar.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Esse id será enviado no body, e caso ele exista, a função findByPk() é invocada, recebendo o ID.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não for enviado o ID, a função findAll() vai retornar todos os registros da base de dados.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Criado em 2009, é um software de código aberto, multiplataforma e baseado no interpretador V8 do Google, permitindo a execução de códigos Javascript fora de um navegador web.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Não é uma linguagem de programação.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Não é um framework.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Utiliza o Javascript, a mesma linguagem usada há décadas pelo client-side dos navegadores.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Interpretado pelo V8, o código é entregue como server-side, tornando o Node.js muito eficiente.</a:t>
            </a:r>
            <a:endParaRPr sz="1400"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Node.js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Update</a:t>
            </a:r>
            <a:endParaRPr/>
          </a:p>
        </p:txBody>
      </p:sp>
      <p:sp>
        <p:nvSpPr>
          <p:cNvPr id="252" name="Google Shape;252;p38"/>
          <p:cNvSpPr txBox="1"/>
          <p:nvPr>
            <p:ph idx="2" type="body"/>
          </p:nvPr>
        </p:nvSpPr>
        <p:spPr>
          <a:xfrm>
            <a:off x="285650" y="12279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atualizar é obrigatório que seja informado o ID do registro e que este ID exista na base de dados.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Após as validações iniciais, atualizar as informações de acordo com o que foi recebido no body e chamar a função save().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Ao final, informar que o registro foi corretamente atualizado.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572000" y="752475"/>
            <a:ext cx="4212000" cy="39078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'/updateProgrammer'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`Missing 'id' in request body`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findByPk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`Programmer ID not found.`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'python'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'javascript'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`Request body doesn't have any of the following properties: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4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4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4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Updated successfully`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4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4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4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45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Delete</a:t>
            </a:r>
            <a:endParaRPr/>
          </a:p>
        </p:txBody>
      </p:sp>
      <p:sp>
        <p:nvSpPr>
          <p:cNvPr id="260" name="Google Shape;260;p39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deletar, também é obrigatório receber um ID como parâmetro, e esse ID deve retornar um registro da base de dados.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Após as validações, a função destroy() irá remover aquele registro.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último, informar a requisição que o registro foi deletado.</a:t>
            </a:r>
            <a:endParaRPr sz="1400"/>
          </a:p>
        </p:txBody>
      </p:sp>
      <p:sp>
        <p:nvSpPr>
          <p:cNvPr id="261" name="Google Shape;261;p39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'/deleteProgrammer'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(!(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`Missing 'id' in request body`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findByPk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`Programmer ID not found.`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await 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destroy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7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7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7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Deleted successfully`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7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7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7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75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validateId</a:t>
            </a:r>
            <a:endParaRPr/>
          </a:p>
        </p:txBody>
      </p:sp>
      <p:sp>
        <p:nvSpPr>
          <p:cNvPr id="268" name="Google Shape;268;p40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Tanto o Update quanto o Delete possuem um mesmo trecho de código, responsável por validar se um ID foi enviado, e se este ID consegue encontrar um registro na base de dados.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reduzir algumas linhas de código através da reutilização, o correto seria extrair essa parte semelhante em uma função </a:t>
            </a:r>
            <a:r>
              <a:rPr lang="pt-BR" sz="1400"/>
              <a:t>à parte,</a:t>
            </a:r>
            <a:r>
              <a:rPr lang="pt-BR" sz="1400"/>
              <a:t> responsável por essa validação.</a:t>
            </a:r>
            <a:endParaRPr sz="1400"/>
          </a:p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validateID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(!(</a:t>
            </a:r>
            <a:r>
              <a:rPr lang="pt-B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'id'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`Missing 'id' in request body`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findByPk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`Programmer ID not found.`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85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validateId</a:t>
            </a:r>
            <a:endParaRPr/>
          </a:p>
        </p:txBody>
      </p:sp>
      <p:sp>
        <p:nvSpPr>
          <p:cNvPr id="276" name="Google Shape;276;p41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 a mudança anterior, a rota “updateProgrammer” ficaria da seguinte forma, fazendo uso da nova função de validação de ID.</a:t>
            </a:r>
            <a:endParaRPr sz="1400"/>
          </a:p>
        </p:txBody>
      </p:sp>
      <p:sp>
        <p:nvSpPr>
          <p:cNvPr id="277" name="Google Shape;277;p41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4572000" y="752475"/>
            <a:ext cx="4212000" cy="39078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'/updateProgrammer'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validateID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'python'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'javascript'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`Request body doesn't have any of the following properties: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6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Updated successfully`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6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validateId</a:t>
            </a:r>
            <a:endParaRPr/>
          </a:p>
        </p:txBody>
      </p:sp>
      <p:sp>
        <p:nvSpPr>
          <p:cNvPr id="284" name="Google Shape;284;p42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 o mesmo trecho deve ser alterado na rota “deleteProgrammer”.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Agora, caso alguma nova regra de validação precise ser inserida, ou alguma regra já existente precise ser alterada, basta fazer a alteração em apenas um lugar.</a:t>
            </a:r>
            <a:endParaRPr sz="1400"/>
          </a:p>
        </p:txBody>
      </p:sp>
      <p:sp>
        <p:nvSpPr>
          <p:cNvPr id="285" name="Google Shape;285;p42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'/deleteProgrammer'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validateID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destroy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105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Deleted successfully`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85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validateProperties</a:t>
            </a:r>
            <a:endParaRPr/>
          </a:p>
        </p:txBody>
      </p:sp>
      <p:sp>
        <p:nvSpPr>
          <p:cNvPr id="292" name="Google Shape;292;p43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Outra otimização possível é o trecho que faz a validação das propriedades que estão sendo recebidas no body da requisição.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Neste exemplo, existe uma variação apenas da função que é chamada para varrer o array, onde em um exemplo é a “some” e no outro é a “every”</a:t>
            </a:r>
            <a:endParaRPr sz="1400"/>
          </a:p>
        </p:txBody>
      </p:sp>
      <p:sp>
        <p:nvSpPr>
          <p:cNvPr id="293" name="Google Shape;293;p43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]((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`Request body doesn't have any of the following properties: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propStr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validateProperties</a:t>
            </a:r>
            <a:endParaRPr/>
          </a:p>
        </p:txBody>
      </p:sp>
      <p:sp>
        <p:nvSpPr>
          <p:cNvPr id="300" name="Google Shape;300;p44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primeiro lugar que é necessário alterar é na rota createProgrammer, fazendo a substituição do trecho que antes fazia a validação dos parâmetros.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função usada para varrer o array é a “every”, e deve ser informada na chamada da função validateProperties.</a:t>
            </a:r>
            <a:endParaRPr sz="1400"/>
          </a:p>
        </p:txBody>
      </p:sp>
      <p:sp>
        <p:nvSpPr>
          <p:cNvPr id="301" name="Google Shape;301;p44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'/createProgrammer'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'python'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'javascript'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'every'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newProgrammer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python: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javascript: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java: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endParaRPr sz="80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newProgrammer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60000" y="445025"/>
            <a:ext cx="40500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- Otimização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validateProperties</a:t>
            </a:r>
            <a:endParaRPr/>
          </a:p>
        </p:txBody>
      </p:sp>
      <p:sp>
        <p:nvSpPr>
          <p:cNvPr id="308" name="Google Shape;308;p45"/>
          <p:cNvSpPr txBox="1"/>
          <p:nvPr>
            <p:ph idx="2" type="body"/>
          </p:nvPr>
        </p:nvSpPr>
        <p:spPr>
          <a:xfrm>
            <a:off x="360000" y="1590675"/>
            <a:ext cx="4050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último, a rota updateProgrammer também fazia a validação dos parâmetros recebidos no body, com a diferença que aqui a função chamada é a “some”.</a:t>
            </a:r>
            <a:endParaRPr sz="1400"/>
          </a:p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6262150" y="100225"/>
            <a:ext cx="26598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server.js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4572000" y="752475"/>
            <a:ext cx="4212000" cy="3816600"/>
          </a:xfrm>
          <a:prstGeom prst="rect">
            <a:avLst/>
          </a:prstGeom>
        </p:spPr>
        <p:txBody>
          <a:bodyPr anchorCtr="0" anchor="t" bIns="91425" lIns="234000" spcFirstLastPara="1" rIns="234000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'/updateProgrammer'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validateID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'python'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'javascript'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validateProperties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'some'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pt-BR" sz="8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8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8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Updated successfully`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pt-BR" sz="8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8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16" name="Google Shape;316;p4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13" y="1532237"/>
            <a:ext cx="5848775" cy="3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Javascript</a:t>
            </a:r>
            <a:r>
              <a:rPr lang="pt-BR" sz="1400"/>
              <a:t>: Por conta de ser uma linguagem existente há décadas, e ter milhões de programadores pelo mundo, é uma linguagem simples, de fácil aprendizado, e que ainda é atualizada buscando melhorias.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Javascript Full-Stack</a:t>
            </a:r>
            <a:r>
              <a:rPr lang="pt-BR" sz="1400"/>
              <a:t>: Antes do Node.js, era necessário trabalhar com outra linguagem para o backend quando ia desenvolver uma aplicação web, como por exemplo, PHP.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Leve e Multiplataforma</a:t>
            </a:r>
            <a:r>
              <a:rPr lang="pt-BR" sz="1400"/>
              <a:t>: Permite rodar os projetos em servidores abertos e com o sistema operacional que quiser.</a:t>
            </a:r>
            <a:endParaRPr sz="1400"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Javascript</a:t>
            </a:r>
            <a:r>
              <a:rPr lang="pt-BR" sz="1400"/>
              <a:t>: Tem as suas vantagens, porém, javascript também possui suas desvantagens, como uma linguagem antiga, fracamente tipada (Typescript).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Ecossistema Grande</a:t>
            </a:r>
            <a:r>
              <a:rPr lang="pt-BR" sz="1400"/>
              <a:t>: Alguns podem ver como vantagem, mas também existem muitas opções e pacotes que fazem a mesma coisa ou é muito semelhante, </a:t>
            </a:r>
            <a:r>
              <a:rPr lang="pt-BR" sz="1400"/>
              <a:t>dificultando</a:t>
            </a:r>
            <a:r>
              <a:rPr lang="pt-BR" sz="1400"/>
              <a:t> a escolha e decisão do que usar no projeto.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romanUcPeriod"/>
            </a:pPr>
            <a:r>
              <a:rPr b="1" lang="pt-BR" sz="1400"/>
              <a:t>Assíncrono</a:t>
            </a:r>
            <a:r>
              <a:rPr lang="pt-BR" sz="1400"/>
              <a:t>: Pode ser complexo inicialmente, porém, com a evolução do javascript através do ES6 (Promises)  e ES7 (Async/Await), tende a tornar mais fácil o entendimento.</a:t>
            </a:r>
            <a:endParaRPr sz="1400"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142000" y="445025"/>
            <a:ext cx="2569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Node.js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042650" y="1934050"/>
            <a:ext cx="70587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II. Iniciando um Projeto em Node.js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Para começar, é necessário realizar o download e instalação do Node.js na máquina.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Link do site: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https://nodejs.org/en/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Após o término da instalação, para garantir que foi corretamente instalado, tente executar no cmd alguns comandos básicos, para teste: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node -v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npm -v</a:t>
            </a:r>
            <a:endParaRPr b="1" sz="1400"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um Projeto em Node.js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38" y="2383800"/>
            <a:ext cx="2287225" cy="18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60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Após executar os comandos node -v e npm -v: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Caso </a:t>
            </a:r>
            <a:r>
              <a:rPr lang="pt-BR" sz="1400"/>
              <a:t>retorne</a:t>
            </a:r>
            <a:r>
              <a:rPr lang="pt-BR" sz="1400"/>
              <a:t> o </a:t>
            </a:r>
            <a:r>
              <a:rPr lang="pt-BR" sz="1400"/>
              <a:t>número</a:t>
            </a:r>
            <a:r>
              <a:rPr lang="pt-BR" sz="1400"/>
              <a:t> da versão em ambos, tudo está correto.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Caso retorne a mensagem de comando não reconhecido, tente reiniciar o VSCode, o Terminal do VSCode e/ou o computador.</a:t>
            </a:r>
            <a:endParaRPr sz="14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572000" y="1590675"/>
            <a:ext cx="42120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 ainda não reconhecer o comando, desinstale e instale novamente o programa.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Em último caso, após reinstalar e o problema persistir, verificar as variáveis de ambiente e confirmar que o PATH foi criado corretamente.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60000" y="445025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Comuns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24350" y="628650"/>
            <a:ext cx="5707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Criar uma pasta vazia, onde o projeto será iniciado.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Após selecionar o local onde o projeto será criado, abrir a pasta no VSCode.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 estrutura dentro da pasta deixaremos o mais simples possível, criando apenas uma pasta chamada "src" dentro da pasta principal.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Navegar até a pasta “src” que foi criada usando o terminal.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Iniciar o npm: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Para iniciar o npm, execute o comando npm init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Este comando irá te guiar para criar o arquivo package.json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 sz="1400"/>
              <a:t>Podemos criar usando todas as opções padrões, e depois alterar diretamente o arquivo, se necessário.</a:t>
            </a:r>
            <a:endParaRPr sz="1400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60000" y="445025"/>
            <a:ext cx="23517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um Projeto em Node.js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inamento">
  <a:themeElements>
    <a:clrScheme name="Paradigm">
      <a:dk1>
        <a:srgbClr val="001674"/>
      </a:dk1>
      <a:lt1>
        <a:srgbClr val="FFFFFF"/>
      </a:lt1>
      <a:dk2>
        <a:srgbClr val="666666"/>
      </a:dk2>
      <a:lt2>
        <a:srgbClr val="1E1E1E"/>
      </a:lt2>
      <a:accent1>
        <a:srgbClr val="0051D0"/>
      </a:accent1>
      <a:accent2>
        <a:srgbClr val="F2F6FB"/>
      </a:accent2>
      <a:accent3>
        <a:srgbClr val="FCD606"/>
      </a:accent3>
      <a:accent4>
        <a:srgbClr val="00FF87"/>
      </a:accent4>
      <a:accent5>
        <a:srgbClr val="64D5F0"/>
      </a:accent5>
      <a:accent6>
        <a:srgbClr val="B2DAFF"/>
      </a:accent6>
      <a:hlink>
        <a:srgbClr val="0051D0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