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8288000" cy="10287000"/>
  <p:notesSz cx="6858000" cy="9144000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old" panose="00000800000000000000" charset="0"/>
      <p:regular r:id="rId18"/>
    </p:embeddedFont>
    <p:embeddedFont>
      <p:font typeface="Poppins Ultra-Bold" panose="020B0604020202020204" charset="0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22" autoAdjust="0"/>
  </p:normalViewPr>
  <p:slideViewPr>
    <p:cSldViewPr>
      <p:cViewPr varScale="1">
        <p:scale>
          <a:sx n="56" d="100"/>
          <a:sy n="56" d="100"/>
        </p:scale>
        <p:origin x="638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t\Downloads\online_retail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t\Downloads\online_retail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t\Downloads\online_retail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t\Downloads\online_retail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[online_retails.xlsx]6 9-10!PivotTable1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By Month 2009-10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</c:pivotFmt>
      <c:pivotFmt>
        <c:idx val="2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pattFill prst="ltUpDiag">
            <a:fgClr>
              <a:schemeClr val="accent6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6"/>
            </a:outerShdw>
          </a:effectLst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'6 9-10'!$B$3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6"/>
              </a:outerShdw>
            </a:effectLst>
          </c:spPr>
          <c:marker>
            <c:symbol val="circle"/>
            <c:size val="5"/>
            <c:spPr>
              <a:solidFill>
                <a:schemeClr val="accent6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chemeClr val="accent6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34925" cap="rnd">
                <a:solidFill>
                  <a:schemeClr val="lt1"/>
                </a:solidFill>
                <a:round/>
              </a:ln>
              <a:effectLst>
                <a:outerShdw dist="25400" dir="2700000" algn="tl" rotWithShape="0">
                  <a:schemeClr val="accent6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45-4A3A-A4C1-D7A51E21736A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6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34925" cap="rnd">
                <a:solidFill>
                  <a:schemeClr val="lt1"/>
                </a:solidFill>
                <a:round/>
              </a:ln>
              <a:effectLst>
                <a:outerShdw dist="25400" dir="2700000" algn="tl" rotWithShape="0">
                  <a:schemeClr val="accent6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45-4A3A-A4C1-D7A51E21736A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6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spPr>
              <a:ln w="34925" cap="rnd">
                <a:solidFill>
                  <a:schemeClr val="lt1"/>
                </a:solidFill>
                <a:round/>
              </a:ln>
              <a:effectLst>
                <a:outerShdw dist="25400" dir="2700000" algn="tl" rotWithShape="0">
                  <a:schemeClr val="accent6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045-4A3A-A4C1-D7A51E21736A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5-4A3A-A4C1-D7A51E21736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5-4A3A-A4C1-D7A51E21736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45-4A3A-A4C1-D7A51E2173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 9-10'!$A$4:$A$17</c:f>
              <c:strCache>
                <c:ptCount val="13"/>
                <c:pt idx="0">
                  <c:v>2009-12</c:v>
                </c:pt>
                <c:pt idx="1">
                  <c:v>2010-01</c:v>
                </c:pt>
                <c:pt idx="2">
                  <c:v>2010-02</c:v>
                </c:pt>
                <c:pt idx="3">
                  <c:v>2010-03</c:v>
                </c:pt>
                <c:pt idx="4">
                  <c:v>2010-04</c:v>
                </c:pt>
                <c:pt idx="5">
                  <c:v>2010-05</c:v>
                </c:pt>
                <c:pt idx="6">
                  <c:v>2010-06</c:v>
                </c:pt>
                <c:pt idx="7">
                  <c:v>2010-07</c:v>
                </c:pt>
                <c:pt idx="8">
                  <c:v>2010-08</c:v>
                </c:pt>
                <c:pt idx="9">
                  <c:v>2010-09</c:v>
                </c:pt>
                <c:pt idx="10">
                  <c:v>2010-10</c:v>
                </c:pt>
                <c:pt idx="11">
                  <c:v>2010-11</c:v>
                </c:pt>
                <c:pt idx="12">
                  <c:v>2010-12</c:v>
                </c:pt>
              </c:strCache>
            </c:strRef>
          </c:cat>
          <c:val>
            <c:numRef>
              <c:f>'6 9-10'!$B$4:$B$17</c:f>
              <c:numCache>
                <c:formatCode>General</c:formatCode>
                <c:ptCount val="13"/>
                <c:pt idx="0">
                  <c:v>796648.5000000163</c:v>
                </c:pt>
                <c:pt idx="1">
                  <c:v>622479.50199999649</c:v>
                </c:pt>
                <c:pt idx="2">
                  <c:v>531265.36600000481</c:v>
                </c:pt>
                <c:pt idx="3">
                  <c:v>763247.24099997641</c:v>
                </c:pt>
                <c:pt idx="4">
                  <c:v>587926.69199998211</c:v>
                </c:pt>
                <c:pt idx="5">
                  <c:v>613270.71999999974</c:v>
                </c:pt>
                <c:pt idx="6">
                  <c:v>677073.86999998393</c:v>
                </c:pt>
                <c:pt idx="7">
                  <c:v>573333.69000000122</c:v>
                </c:pt>
                <c:pt idx="8">
                  <c:v>654774.38999998639</c:v>
                </c:pt>
                <c:pt idx="9">
                  <c:v>851105.96099997638</c:v>
                </c:pt>
                <c:pt idx="10">
                  <c:v>1041685.6099999029</c:v>
                </c:pt>
                <c:pt idx="11">
                  <c:v>1416697.2019998305</c:v>
                </c:pt>
                <c:pt idx="12">
                  <c:v>376266.82000000478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045-4A3A-A4C1-D7A51E21736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1214829103"/>
        <c:axId val="1214813743"/>
      </c:lineChart>
      <c:catAx>
        <c:axId val="1214829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813743"/>
        <c:crosses val="autoZero"/>
        <c:auto val="1"/>
        <c:lblAlgn val="ctr"/>
        <c:lblOffset val="100"/>
        <c:noMultiLvlLbl val="0"/>
      </c:catAx>
      <c:valAx>
        <c:axId val="1214813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829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[online_retails.xlsx]6 9-10!PivotTable2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By Month 2010-11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pattFill prst="ltUpDiag">
            <a:fgClr>
              <a:schemeClr val="accent2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2"/>
            </a:outerShdw>
          </a:effectLst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'6 9-10'!$B$20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circle"/>
            <c:size val="5"/>
            <c:spPr>
              <a:solidFill>
                <a:schemeClr val="accent2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AF7-47CF-B3D4-3442542C8730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2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AF7-47CF-B3D4-3442542C8730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2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AF7-47CF-B3D4-3442542C8730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2"/>
                </a:solidFill>
                <a:ln w="22225">
                  <a:solidFill>
                    <a:schemeClr val="lt1"/>
                  </a:solidFill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AF7-47CF-B3D4-3442542C8730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F7-47CF-B3D4-3442542C873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F7-47CF-B3D4-3442542C873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F7-47CF-B3D4-3442542C8730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F7-47CF-B3D4-3442542C87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 9-10'!$A$21:$A$34</c:f>
              <c:strCache>
                <c:ptCount val="13"/>
                <c:pt idx="0">
                  <c:v>2010-12</c:v>
                </c:pt>
                <c:pt idx="1">
                  <c:v>2011-01</c:v>
                </c:pt>
                <c:pt idx="2">
                  <c:v>2011-02</c:v>
                </c:pt>
                <c:pt idx="3">
                  <c:v>2011-03</c:v>
                </c:pt>
                <c:pt idx="4">
                  <c:v>2011-04</c:v>
                </c:pt>
                <c:pt idx="5">
                  <c:v>2011-05</c:v>
                </c:pt>
                <c:pt idx="6">
                  <c:v>2011-06</c:v>
                </c:pt>
                <c:pt idx="7">
                  <c:v>2011-07</c:v>
                </c:pt>
                <c:pt idx="8">
                  <c:v>2011-08</c:v>
                </c:pt>
                <c:pt idx="9">
                  <c:v>2011-09</c:v>
                </c:pt>
                <c:pt idx="10">
                  <c:v>2011-10</c:v>
                </c:pt>
                <c:pt idx="11">
                  <c:v>2011-11</c:v>
                </c:pt>
                <c:pt idx="12">
                  <c:v>2011-12</c:v>
                </c:pt>
              </c:strCache>
            </c:strRef>
          </c:cat>
          <c:val>
            <c:numRef>
              <c:f>'6 9-10'!$B$21:$B$34</c:f>
              <c:numCache>
                <c:formatCode>General</c:formatCode>
                <c:ptCount val="13"/>
                <c:pt idx="0">
                  <c:v>746723.60999997694</c:v>
                </c:pt>
                <c:pt idx="1">
                  <c:v>558448.56000002334</c:v>
                </c:pt>
                <c:pt idx="2">
                  <c:v>497026.41000002669</c:v>
                </c:pt>
                <c:pt idx="3">
                  <c:v>682013.98000001919</c:v>
                </c:pt>
                <c:pt idx="4">
                  <c:v>492367.84100002481</c:v>
                </c:pt>
                <c:pt idx="5">
                  <c:v>722079.25000000955</c:v>
                </c:pt>
                <c:pt idx="6">
                  <c:v>689977.23000002303</c:v>
                </c:pt>
                <c:pt idx="7">
                  <c:v>680156.99100002996</c:v>
                </c:pt>
                <c:pt idx="8">
                  <c:v>681386.46000001766</c:v>
                </c:pt>
                <c:pt idx="9">
                  <c:v>1017596.6820000106</c:v>
                </c:pt>
                <c:pt idx="10">
                  <c:v>1069368.2299999783</c:v>
                </c:pt>
                <c:pt idx="11">
                  <c:v>1455608.7999997654</c:v>
                </c:pt>
                <c:pt idx="12">
                  <c:v>432719.06000001624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AF7-47CF-B3D4-3442542C873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748393584"/>
        <c:axId val="748383984"/>
      </c:lineChart>
      <c:catAx>
        <c:axId val="74839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383984"/>
        <c:crosses val="autoZero"/>
        <c:auto val="1"/>
        <c:lblAlgn val="ctr"/>
        <c:lblOffset val="100"/>
        <c:noMultiLvlLbl val="0"/>
      </c:catAx>
      <c:valAx>
        <c:axId val="74838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39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[online_retails.xlsx]7 both!PivotTable5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Countries 2009-10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6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 both'!$B$3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6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6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'7 both'!$A$4:$A$14</c:f>
              <c:strCache>
                <c:ptCount val="10"/>
                <c:pt idx="0">
                  <c:v>United Kingdom</c:v>
                </c:pt>
                <c:pt idx="1">
                  <c:v>EIRE</c:v>
                </c:pt>
                <c:pt idx="2">
                  <c:v>Germany</c:v>
                </c:pt>
                <c:pt idx="3">
                  <c:v>France</c:v>
                </c:pt>
                <c:pt idx="4">
                  <c:v>Netherlands</c:v>
                </c:pt>
                <c:pt idx="5">
                  <c:v>Spain</c:v>
                </c:pt>
                <c:pt idx="6">
                  <c:v>Switzerland</c:v>
                </c:pt>
                <c:pt idx="7">
                  <c:v>Portugal</c:v>
                </c:pt>
                <c:pt idx="8">
                  <c:v>Belgium</c:v>
                </c:pt>
                <c:pt idx="9">
                  <c:v>Channel Islands</c:v>
                </c:pt>
              </c:strCache>
            </c:strRef>
          </c:cat>
          <c:val>
            <c:numRef>
              <c:f>'7 both'!$B$4:$B$14</c:f>
              <c:numCache>
                <c:formatCode>General</c:formatCode>
                <c:ptCount val="10"/>
                <c:pt idx="0">
                  <c:v>479047</c:v>
                </c:pt>
                <c:pt idx="1">
                  <c:v>9660</c:v>
                </c:pt>
                <c:pt idx="2">
                  <c:v>8120</c:v>
                </c:pt>
                <c:pt idx="3">
                  <c:v>5754</c:v>
                </c:pt>
                <c:pt idx="4">
                  <c:v>2768</c:v>
                </c:pt>
                <c:pt idx="5">
                  <c:v>1271</c:v>
                </c:pt>
                <c:pt idx="6">
                  <c:v>1187</c:v>
                </c:pt>
                <c:pt idx="7">
                  <c:v>1098</c:v>
                </c:pt>
                <c:pt idx="8">
                  <c:v>1053</c:v>
                </c:pt>
                <c:pt idx="9">
                  <c:v>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2-4D75-A581-5D46550EA5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155561008"/>
        <c:axId val="1155562928"/>
      </c:barChart>
      <c:catAx>
        <c:axId val="115556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6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562928"/>
        <c:crosses val="autoZero"/>
        <c:auto val="1"/>
        <c:lblAlgn val="ctr"/>
        <c:lblOffset val="100"/>
        <c:noMultiLvlLbl val="0"/>
      </c:catAx>
      <c:valAx>
        <c:axId val="1155562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56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[online_retails.xlsx]7 both!PivotTable3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Countries 2010-11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2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rgbClr val="ED7D31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2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ED7D31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2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ED7D31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2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ED7D31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2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ED7D31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 both'!$B$17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rgbClr val="ED7D31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'7 both'!$A$18:$A$28</c:f>
              <c:strCache>
                <c:ptCount val="10"/>
                <c:pt idx="0">
                  <c:v>United Kingdom</c:v>
                </c:pt>
                <c:pt idx="1">
                  <c:v>Germany</c:v>
                </c:pt>
                <c:pt idx="2">
                  <c:v>France</c:v>
                </c:pt>
                <c:pt idx="3">
                  <c:v>EIRE</c:v>
                </c:pt>
                <c:pt idx="4">
                  <c:v>Spain</c:v>
                </c:pt>
                <c:pt idx="5">
                  <c:v>Netherlands</c:v>
                </c:pt>
                <c:pt idx="6">
                  <c:v>Belgium</c:v>
                </c:pt>
                <c:pt idx="7">
                  <c:v>Switzerland</c:v>
                </c:pt>
                <c:pt idx="8">
                  <c:v>Portugal</c:v>
                </c:pt>
                <c:pt idx="9">
                  <c:v>Australia</c:v>
                </c:pt>
              </c:strCache>
            </c:strRef>
          </c:cat>
          <c:val>
            <c:numRef>
              <c:f>'7 both'!$B$18:$B$28</c:f>
              <c:numCache>
                <c:formatCode>General</c:formatCode>
                <c:ptCount val="10"/>
                <c:pt idx="0">
                  <c:v>490298</c:v>
                </c:pt>
                <c:pt idx="1">
                  <c:v>9480</c:v>
                </c:pt>
                <c:pt idx="2">
                  <c:v>8542</c:v>
                </c:pt>
                <c:pt idx="3">
                  <c:v>8184</c:v>
                </c:pt>
                <c:pt idx="4">
                  <c:v>2528</c:v>
                </c:pt>
                <c:pt idx="5">
                  <c:v>2371</c:v>
                </c:pt>
                <c:pt idx="6">
                  <c:v>2069</c:v>
                </c:pt>
                <c:pt idx="7">
                  <c:v>1994</c:v>
                </c:pt>
                <c:pt idx="8">
                  <c:v>1510</c:v>
                </c:pt>
                <c:pt idx="9">
                  <c:v>1258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CA-4679-916A-7BC4BBBBB5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091731856"/>
        <c:axId val="1091732336"/>
      </c:barChart>
      <c:catAx>
        <c:axId val="109173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732336"/>
        <c:crosses val="autoZero"/>
        <c:auto val="1"/>
        <c:lblAlgn val="ctr"/>
        <c:lblOffset val="100"/>
        <c:noMultiLvlLbl val="0"/>
      </c:catAx>
      <c:valAx>
        <c:axId val="1091732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73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3I0EoVA62Z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youtu.be/CNu4Hr2Zl9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govcopp.ua.pt/index.php/dashboard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5.sv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yskill.id/data-cleansing-4f1547d091b7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procket.in/blog/pricing-strategies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hoptech.media/instantly-deal-with-product-return-issues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D1FF">
                    <a:alpha val="82000"/>
                  </a:srgbClr>
                </a:gs>
                <a:gs pos="50000">
                  <a:srgbClr val="001496">
                    <a:alpha val="82000"/>
                  </a:srgbClr>
                </a:gs>
                <a:gs pos="100000">
                  <a:srgbClr val="000F70">
                    <a:alpha val="82000"/>
                  </a:srgbClr>
                </a:gs>
              </a:gsLst>
              <a:path path="circle">
                <a:fillToRect l="50000" t="50000" r="50000" b="50000"/>
              </a:path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594739" y="1594239"/>
            <a:ext cx="7098522" cy="7098522"/>
          </a:xfrm>
          <a:custGeom>
            <a:avLst/>
            <a:gdLst/>
            <a:ahLst/>
            <a:cxnLst/>
            <a:rect l="l" t="t" r="r" b="b"/>
            <a:pathLst>
              <a:path w="7098522" h="7098522">
                <a:moveTo>
                  <a:pt x="0" y="0"/>
                </a:moveTo>
                <a:lnTo>
                  <a:pt x="7098522" y="0"/>
                </a:lnTo>
                <a:lnTo>
                  <a:pt x="7098522" y="7098522"/>
                </a:lnTo>
                <a:lnTo>
                  <a:pt x="0" y="7098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6026" y="3024150"/>
            <a:ext cx="17457174" cy="1922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368"/>
              </a:lnSpc>
            </a:pPr>
            <a:r>
              <a:rPr lang="en-IN" sz="960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Retail Sales</a:t>
            </a:r>
            <a:endParaRPr lang="en-US" sz="9600" b="1" dirty="0">
              <a:solidFill>
                <a:schemeClr val="bg1"/>
              </a:solidFill>
              <a:latin typeface="Poppins" panose="00000500000000000000" pitchFamily="2" charset="0"/>
              <a:ea typeface="Poppins Bold"/>
              <a:cs typeface="Poppins" panose="00000500000000000000" pitchFamily="2" charset="0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78626" y="4797095"/>
            <a:ext cx="13730749" cy="212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68"/>
              </a:lnSpc>
            </a:pPr>
            <a:r>
              <a:rPr lang="en-US" sz="1169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6CE49-B2CA-54CE-07BD-8BEC8E80A8E6}"/>
              </a:ext>
            </a:extLst>
          </p:cNvPr>
          <p:cNvSpPr txBox="1"/>
          <p:nvPr/>
        </p:nvSpPr>
        <p:spPr>
          <a:xfrm>
            <a:off x="3520696" y="114300"/>
            <a:ext cx="11414504" cy="59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4000" dirty="0">
                <a:solidFill>
                  <a:schemeClr val="bg1"/>
                </a:solidFill>
              </a:rPr>
              <a:t>A Comprehensive Data Analysis on Medical Expenses</a:t>
            </a:r>
            <a:endParaRPr lang="en-US" sz="4000" b="1" dirty="0">
              <a:solidFill>
                <a:schemeClr val="bg1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DB119-48B2-78B7-CFC8-AB82AFC0F9C1}"/>
              </a:ext>
            </a:extLst>
          </p:cNvPr>
          <p:cNvSpPr txBox="1"/>
          <p:nvPr/>
        </p:nvSpPr>
        <p:spPr>
          <a:xfrm>
            <a:off x="4429836" y="8790505"/>
            <a:ext cx="9362364" cy="543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400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Vinit Solanki</a:t>
            </a:r>
          </a:p>
        </p:txBody>
      </p:sp>
      <p:sp>
        <p:nvSpPr>
          <p:cNvPr id="10" name="TextBox 9">
            <a:hlinkClick r:id="rId7"/>
            <a:extLst>
              <a:ext uri="{FF2B5EF4-FFF2-40B4-BE49-F238E27FC236}">
                <a16:creationId xmlns:a16="http://schemas.microsoft.com/office/drawing/2014/main" id="{47AE8B6E-D8C2-F731-3A42-DEDB40B010EA}"/>
              </a:ext>
            </a:extLst>
          </p:cNvPr>
          <p:cNvSpPr txBox="1"/>
          <p:nvPr/>
        </p:nvSpPr>
        <p:spPr>
          <a:xfrm>
            <a:off x="5219698" y="9579143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for watch video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FC70D-E00B-D1F1-1F97-C9C50C52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2C87871-F26B-77FE-AA85-41829984102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55EE859-378C-8FDA-8BAD-C41B6E0C20F3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605C9E3-5566-BC8D-12DF-090450350AB1}"/>
                </a:ext>
              </a:extLst>
            </p:cNvPr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1A457C7-4D4B-42A7-6BC4-6617FBD937C0}"/>
                </a:ext>
              </a:extLst>
            </p:cNvPr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F605D928-9A97-71C9-9464-BADB6851E99C}"/>
              </a:ext>
            </a:extLst>
          </p:cNvPr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9CAAB75-8AB6-9591-31E8-603CBE83764A}"/>
              </a:ext>
            </a:extLst>
          </p:cNvPr>
          <p:cNvSpPr txBox="1"/>
          <p:nvPr/>
        </p:nvSpPr>
        <p:spPr>
          <a:xfrm>
            <a:off x="1883796" y="472498"/>
            <a:ext cx="1268753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buNone/>
            </a:pPr>
            <a:r>
              <a:rPr lang="en-IN" sz="60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Data Segmentation for Marketing</a:t>
            </a:r>
            <a:endParaRPr lang="en-IN" sz="60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662CDC8-3D74-2F09-75D9-FA20AF6C9CDC}"/>
              </a:ext>
            </a:extLst>
          </p:cNvPr>
          <p:cNvSpPr/>
          <p:nvPr/>
        </p:nvSpPr>
        <p:spPr>
          <a:xfrm>
            <a:off x="15201900" y="-2854591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43E335-90E3-5239-8879-E07752DAC8B7}"/>
              </a:ext>
            </a:extLst>
          </p:cNvPr>
          <p:cNvSpPr txBox="1"/>
          <p:nvPr/>
        </p:nvSpPr>
        <p:spPr>
          <a:xfrm rot="16200000">
            <a:off x="215912" y="3084360"/>
            <a:ext cx="1767028" cy="522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2009-10</a:t>
            </a:r>
            <a:endParaRPr lang="en-US" sz="1800" b="1" dirty="0">
              <a:solidFill>
                <a:srgbClr val="FFFFFF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611B6A-5F15-CBDE-AEDB-CA2E6B746EA6}"/>
              </a:ext>
            </a:extLst>
          </p:cNvPr>
          <p:cNvSpPr txBox="1"/>
          <p:nvPr/>
        </p:nvSpPr>
        <p:spPr>
          <a:xfrm rot="16200000">
            <a:off x="4083" y="6445766"/>
            <a:ext cx="2212583" cy="522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2010-11</a:t>
            </a:r>
            <a:endParaRPr lang="en-US" sz="1800" b="1" dirty="0">
              <a:solidFill>
                <a:srgbClr val="FFFFFF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6FDDFD-ED28-E170-9620-506DBD94B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96283"/>
              </p:ext>
            </p:extLst>
          </p:nvPr>
        </p:nvGraphicFramePr>
        <p:xfrm>
          <a:off x="2220750" y="6134100"/>
          <a:ext cx="4555034" cy="238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5050">
                  <a:extLst>
                    <a:ext uri="{9D8B030D-6E8A-4147-A177-3AD203B41FA5}">
                      <a16:colId xmlns:a16="http://schemas.microsoft.com/office/drawing/2014/main" val="414018648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290378369"/>
                    </a:ext>
                  </a:extLst>
                </a:gridCol>
                <a:gridCol w="70184">
                  <a:extLst>
                    <a:ext uri="{9D8B030D-6E8A-4147-A177-3AD203B41FA5}">
                      <a16:colId xmlns:a16="http://schemas.microsoft.com/office/drawing/2014/main" val="4153216966"/>
                    </a:ext>
                  </a:extLst>
                </a:gridCol>
              </a:tblGrid>
              <a:tr h="76000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Quartile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00547"/>
                  </a:ext>
                </a:extLst>
              </a:tr>
              <a:tr h="4053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 (25th Percentile)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220.91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279674"/>
                  </a:ext>
                </a:extLst>
              </a:tr>
              <a:tr h="4053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 (50th Percentile)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310.75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1006"/>
                  </a:ext>
                </a:extLst>
              </a:tr>
              <a:tr h="4053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 (75th Percentile)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579.785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65708"/>
                  </a:ext>
                </a:extLst>
              </a:tr>
              <a:tr h="405334">
                <a:tc>
                  <a:txBody>
                    <a:bodyPr/>
                    <a:lstStyle/>
                    <a:p>
                      <a:pPr algn="l" fontAlgn="ctr"/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5932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99BAD47-3238-0D39-70CD-149D5699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58808"/>
              </p:ext>
            </p:extLst>
          </p:nvPr>
        </p:nvGraphicFramePr>
        <p:xfrm>
          <a:off x="2048233" y="2462071"/>
          <a:ext cx="4555034" cy="2175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5236">
                  <a:extLst>
                    <a:ext uri="{9D8B030D-6E8A-4147-A177-3AD203B41FA5}">
                      <a16:colId xmlns:a16="http://schemas.microsoft.com/office/drawing/2014/main" val="40074147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37564743"/>
                    </a:ext>
                  </a:extLst>
                </a:gridCol>
                <a:gridCol w="76198">
                  <a:extLst>
                    <a:ext uri="{9D8B030D-6E8A-4147-A177-3AD203B41FA5}">
                      <a16:colId xmlns:a16="http://schemas.microsoft.com/office/drawing/2014/main" val="1418863245"/>
                    </a:ext>
                  </a:extLst>
                </a:gridCol>
              </a:tblGrid>
              <a:tr h="2362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Quartile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842597"/>
                  </a:ext>
                </a:extLst>
              </a:tr>
              <a:tr h="4762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Q1 (25th Percentile)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291.88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249496"/>
                  </a:ext>
                </a:extLst>
              </a:tr>
              <a:tr h="4762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Q2 (50th Percentile)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644.24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347774"/>
                  </a:ext>
                </a:extLst>
              </a:tr>
              <a:tr h="4762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Q3 (75th Percentile)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1610.15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9437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7D93FC5-AB3A-C00C-3050-029F1C77C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739" y="1868326"/>
            <a:ext cx="11754838" cy="858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Classify customers into High, Medium, and Low tiers based on total spending.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Segmentation Logic (Based on Quartiles):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Customers were segmented using the total expenditure and applying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QUARTILE.INC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function.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Thresholds (2009–10):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 Tier: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≤ £291.88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Medium Tier: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&gt; £291.88 and ≤ £1610.15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Tier: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&gt; £1610.15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Thresholds (2010–11):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 Tier: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≤ £220.91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Medium Tier: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&gt; £220.91 and ≤ £579.79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Tier: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&gt; £579.79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Excel Functions Used: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QUARTILE.INC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for calculating Q1, Q2, and Q3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to classify customers into tiers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VLOOKUP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for mapping and lookup if needed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Business Use: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segmentation helps target marketing campaigns more effectively: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high-value offers on High Tier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retention strategies for Medium Tier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Apply engagement campaigns for Low Tier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2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927660-436E-998C-EB3A-1F884560D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0476" y="-16842"/>
            <a:ext cx="18308476" cy="1160884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37886" y="-1333500"/>
            <a:ext cx="18883086" cy="12572999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D1FF">
                    <a:alpha val="86000"/>
                  </a:srgbClr>
                </a:gs>
                <a:gs pos="50000">
                  <a:srgbClr val="001496">
                    <a:alpha val="86000"/>
                  </a:srgbClr>
                </a:gs>
                <a:gs pos="100000">
                  <a:srgbClr val="000F70">
                    <a:alpha val="86000"/>
                  </a:srgbClr>
                </a:gs>
              </a:gsLst>
              <a:path path="circle">
                <a:fillToRect l="50000" t="50000" r="50000" b="50000"/>
              </a:path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43744" y="-44706"/>
            <a:ext cx="14653742" cy="2434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14"/>
              </a:lnSpc>
            </a:pPr>
            <a:r>
              <a:rPr lang="en-IN" sz="9600" dirty="0">
                <a:solidFill>
                  <a:schemeClr val="bg1"/>
                </a:solidFill>
              </a:rPr>
              <a:t>Dashboard for Stakeholders</a:t>
            </a:r>
          </a:p>
          <a:p>
            <a:pPr algn="ctr">
              <a:lnSpc>
                <a:spcPts val="9414"/>
              </a:lnSpc>
            </a:pPr>
            <a:endParaRPr lang="en-US" sz="9052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496029" y="8806749"/>
            <a:ext cx="1274721" cy="45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071E0B-04EA-75D2-E47D-BDAF65043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7" y="1714021"/>
            <a:ext cx="17842815" cy="8077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030D6-72E5-4219-89CC-E8432E524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980FC3A-AA67-F974-7A64-68EB34EF7A2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5DAB8C7-3763-7349-6779-E650957E4E47}"/>
              </a:ext>
            </a:extLst>
          </p:cNvPr>
          <p:cNvSpPr/>
          <p:nvPr/>
        </p:nvSpPr>
        <p:spPr>
          <a:xfrm>
            <a:off x="0" y="0"/>
            <a:ext cx="18287996" cy="10287000"/>
          </a:xfrm>
          <a:custGeom>
            <a:avLst/>
            <a:gdLst/>
            <a:ahLst/>
            <a:cxnLst/>
            <a:rect l="l" t="t" r="r" b="b"/>
            <a:pathLst>
              <a:path w="4816592" h="2709333">
                <a:moveTo>
                  <a:pt x="0" y="0"/>
                </a:moveTo>
                <a:lnTo>
                  <a:pt x="4816592" y="0"/>
                </a:lnTo>
                <a:lnTo>
                  <a:pt x="4816592" y="2709333"/>
                </a:lnTo>
                <a:lnTo>
                  <a:pt x="0" y="2709333"/>
                </a:lnTo>
                <a:close/>
              </a:path>
            </a:pathLst>
          </a:custGeom>
          <a:gradFill rotWithShape="1">
            <a:gsLst>
              <a:gs pos="0">
                <a:srgbClr val="00D1FF">
                  <a:alpha val="86000"/>
                </a:srgbClr>
              </a:gs>
              <a:gs pos="50000">
                <a:srgbClr val="001496">
                  <a:alpha val="86000"/>
                </a:srgbClr>
              </a:gs>
              <a:gs pos="100000">
                <a:srgbClr val="000F70">
                  <a:alpha val="86000"/>
                </a:srgb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E3758AC-DEB5-BF6B-3B2D-0AA8EE698789}"/>
              </a:ext>
            </a:extLst>
          </p:cNvPr>
          <p:cNvSpPr txBox="1"/>
          <p:nvPr/>
        </p:nvSpPr>
        <p:spPr>
          <a:xfrm>
            <a:off x="0" y="-144661"/>
            <a:ext cx="18288000" cy="104316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  <a:p>
            <a:pPr algn="ctr">
              <a:lnSpc>
                <a:spcPts val="2659"/>
              </a:lnSpc>
            </a:pPr>
            <a:endParaRPr/>
          </a:p>
          <a:p>
            <a:pPr algn="ctr">
              <a:lnSpc>
                <a:spcPts val="2659"/>
              </a:lnSpc>
            </a:pPr>
            <a:endParaRPr/>
          </a:p>
          <a:p>
            <a:pPr algn="ctr">
              <a:lnSpc>
                <a:spcPts val="2659"/>
              </a:lnSpc>
            </a:pPr>
            <a:endParaRPr/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AADEFD-1C5D-38D6-FC76-A3F82A4BAD09}"/>
              </a:ext>
            </a:extLst>
          </p:cNvPr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E631A27-6D9B-3D0E-984C-9D27367AA367}"/>
              </a:ext>
            </a:extLst>
          </p:cNvPr>
          <p:cNvSpPr/>
          <p:nvPr/>
        </p:nvSpPr>
        <p:spPr>
          <a:xfrm>
            <a:off x="5839908" y="2165933"/>
            <a:ext cx="6608184" cy="6602071"/>
          </a:xfrm>
          <a:custGeom>
            <a:avLst/>
            <a:gdLst/>
            <a:ahLst/>
            <a:cxnLst/>
            <a:rect l="l" t="t" r="r" b="b"/>
            <a:pathLst>
              <a:path w="6608184" h="6602071">
                <a:moveTo>
                  <a:pt x="0" y="0"/>
                </a:moveTo>
                <a:lnTo>
                  <a:pt x="6608184" y="0"/>
                </a:lnTo>
                <a:lnTo>
                  <a:pt x="6608184" y="6602071"/>
                </a:lnTo>
                <a:lnTo>
                  <a:pt x="0" y="6602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FAD22D7-CD2F-FB54-85FD-8276D374F05A}"/>
              </a:ext>
            </a:extLst>
          </p:cNvPr>
          <p:cNvSpPr txBox="1"/>
          <p:nvPr/>
        </p:nvSpPr>
        <p:spPr>
          <a:xfrm>
            <a:off x="1961751" y="4399062"/>
            <a:ext cx="14706084" cy="1478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14"/>
              </a:lnSpc>
            </a:pPr>
            <a:r>
              <a:rPr lang="en-US" sz="1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 </a:t>
            </a:r>
            <a:endParaRPr lang="en-US" sz="16000" b="1" dirty="0">
              <a:solidFill>
                <a:schemeClr val="bg1"/>
              </a:solidFill>
              <a:latin typeface="Poppins" panose="00000500000000000000" pitchFamily="2" charset="0"/>
              <a:ea typeface="Poppins Bold"/>
              <a:cs typeface="Poppins" panose="00000500000000000000" pitchFamily="2" charset="0"/>
              <a:sym typeface="Poppins Bold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8E2D1BD-54DB-920B-BB3F-9083CDB2E911}"/>
              </a:ext>
            </a:extLst>
          </p:cNvPr>
          <p:cNvSpPr/>
          <p:nvPr/>
        </p:nvSpPr>
        <p:spPr>
          <a:xfrm>
            <a:off x="8029515" y="-1031595"/>
            <a:ext cx="12370599" cy="1799360"/>
          </a:xfrm>
          <a:custGeom>
            <a:avLst/>
            <a:gdLst/>
            <a:ahLst/>
            <a:cxnLst/>
            <a:rect l="l" t="t" r="r" b="b"/>
            <a:pathLst>
              <a:path w="12370599" h="1799360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927CAE9-2F24-4C1F-4707-C7BA801BE4D5}"/>
              </a:ext>
            </a:extLst>
          </p:cNvPr>
          <p:cNvSpPr txBox="1"/>
          <p:nvPr/>
        </p:nvSpPr>
        <p:spPr>
          <a:xfrm>
            <a:off x="8496029" y="8806749"/>
            <a:ext cx="1274721" cy="45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86873-8054-7739-0F89-5824A13DE978}"/>
              </a:ext>
            </a:extLst>
          </p:cNvPr>
          <p:cNvSpPr txBox="1"/>
          <p:nvPr/>
        </p:nvSpPr>
        <p:spPr>
          <a:xfrm>
            <a:off x="4151587" y="6407046"/>
            <a:ext cx="10326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Data Speaks. Insights Lead.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58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144661"/>
            <a:ext cx="18288000" cy="10431661"/>
            <a:chOff x="0" y="-38100"/>
            <a:chExt cx="4816593" cy="2747433"/>
          </a:xfrm>
        </p:grpSpPr>
        <p:sp>
          <p:nvSpPr>
            <p:cNvPr id="4" name="Freeform 4"/>
            <p:cNvSpPr/>
            <p:nvPr/>
          </p:nvSpPr>
          <p:spPr>
            <a:xfrm>
              <a:off x="0" y="-10035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81000" y="2313625"/>
            <a:ext cx="5961378" cy="6318882"/>
            <a:chOff x="0" y="0"/>
            <a:chExt cx="923573" cy="9789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3573" cy="978960"/>
            </a:xfrm>
            <a:custGeom>
              <a:avLst/>
              <a:gdLst/>
              <a:ahLst/>
              <a:cxnLst/>
              <a:rect l="l" t="t" r="r" b="b"/>
              <a:pathLst>
                <a:path w="923573" h="978960">
                  <a:moveTo>
                    <a:pt x="103894" y="0"/>
                  </a:moveTo>
                  <a:lnTo>
                    <a:pt x="819679" y="0"/>
                  </a:lnTo>
                  <a:cubicBezTo>
                    <a:pt x="847233" y="0"/>
                    <a:pt x="873659" y="10946"/>
                    <a:pt x="893143" y="30430"/>
                  </a:cubicBezTo>
                  <a:cubicBezTo>
                    <a:pt x="912627" y="49914"/>
                    <a:pt x="923573" y="76340"/>
                    <a:pt x="923573" y="103894"/>
                  </a:cubicBezTo>
                  <a:lnTo>
                    <a:pt x="923573" y="875066"/>
                  </a:lnTo>
                  <a:cubicBezTo>
                    <a:pt x="923573" y="902620"/>
                    <a:pt x="912627" y="929046"/>
                    <a:pt x="893143" y="948530"/>
                  </a:cubicBezTo>
                  <a:cubicBezTo>
                    <a:pt x="873659" y="968014"/>
                    <a:pt x="847233" y="978960"/>
                    <a:pt x="819679" y="978960"/>
                  </a:cubicBezTo>
                  <a:lnTo>
                    <a:pt x="103894" y="978960"/>
                  </a:lnTo>
                  <a:cubicBezTo>
                    <a:pt x="76340" y="978960"/>
                    <a:pt x="49914" y="968014"/>
                    <a:pt x="30430" y="948530"/>
                  </a:cubicBezTo>
                  <a:cubicBezTo>
                    <a:pt x="10946" y="929046"/>
                    <a:pt x="0" y="902620"/>
                    <a:pt x="0" y="875066"/>
                  </a:cubicBezTo>
                  <a:lnTo>
                    <a:pt x="0" y="103894"/>
                  </a:lnTo>
                  <a:cubicBezTo>
                    <a:pt x="0" y="76340"/>
                    <a:pt x="10946" y="49914"/>
                    <a:pt x="30430" y="30430"/>
                  </a:cubicBezTo>
                  <a:cubicBezTo>
                    <a:pt x="49914" y="10946"/>
                    <a:pt x="76340" y="0"/>
                    <a:pt x="103894" y="0"/>
                  </a:cubicBezTo>
                  <a:close/>
                </a:path>
              </a:pathLst>
            </a:custGeom>
            <a:blipFill>
              <a:blip r:embed="rId5"/>
              <a:stretch>
                <a:fillRect l="-29547" r="-29547"/>
              </a:stretch>
            </a:blipFill>
            <a:ln w="323850" cap="rnd">
              <a:gradFill>
                <a:gsLst>
                  <a:gs pos="0">
                    <a:srgbClr val="00D1FF">
                      <a:alpha val="100000"/>
                    </a:srgbClr>
                  </a:gs>
                  <a:gs pos="100000">
                    <a:srgbClr val="001496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olid"/>
              <a:round/>
            </a:ln>
          </p:spPr>
        </p:sp>
      </p:grpSp>
      <p:sp>
        <p:nvSpPr>
          <p:cNvPr id="9" name="Freeform 9"/>
          <p:cNvSpPr/>
          <p:nvPr/>
        </p:nvSpPr>
        <p:spPr>
          <a:xfrm>
            <a:off x="8029515" y="-1031595"/>
            <a:ext cx="12370599" cy="1799360"/>
          </a:xfrm>
          <a:custGeom>
            <a:avLst/>
            <a:gdLst/>
            <a:ahLst/>
            <a:cxnLst/>
            <a:rect l="l" t="t" r="r" b="b"/>
            <a:pathLst>
              <a:path w="12370599" h="1799360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4465286" y="7200900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8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613289" y="805867"/>
            <a:ext cx="1412806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414"/>
              </a:lnSpc>
            </a:pPr>
            <a:r>
              <a:rPr lang="en-IN" sz="8000" dirty="0">
                <a:solidFill>
                  <a:schemeClr val="bg1"/>
                </a:solidFill>
              </a:rPr>
              <a:t>Data Cleaning and Preparation</a:t>
            </a:r>
            <a:endParaRPr lang="en-US" sz="80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34718" y="2552700"/>
            <a:ext cx="10685201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Steps Taken: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Identified Duplicates:</a:t>
            </a:r>
            <a:r>
              <a:rPr lang="en-US" sz="3200" dirty="0">
                <a:solidFill>
                  <a:schemeClr val="bg1"/>
                </a:solidFill>
              </a:rPr>
              <a:t> Used </a:t>
            </a:r>
            <a:r>
              <a:rPr lang="en-US" sz="3200" b="1" dirty="0">
                <a:solidFill>
                  <a:schemeClr val="bg1"/>
                </a:solidFill>
              </a:rPr>
              <a:t>COUNTIF</a:t>
            </a:r>
            <a:r>
              <a:rPr lang="en-US" sz="3200" dirty="0">
                <a:solidFill>
                  <a:schemeClr val="bg1"/>
                </a:solidFill>
              </a:rPr>
              <a:t> to check for duplicate </a:t>
            </a:r>
            <a:r>
              <a:rPr lang="en-US" sz="3200" dirty="0" err="1">
                <a:solidFill>
                  <a:schemeClr val="bg1"/>
                </a:solidFill>
              </a:rPr>
              <a:t>InvoiceNo</a:t>
            </a:r>
            <a:r>
              <a:rPr lang="en-US" sz="3200" dirty="0">
                <a:solidFill>
                  <a:schemeClr val="bg1"/>
                </a:solidFill>
              </a:rPr>
              <a:t> entries.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Removed Duplicates:</a:t>
            </a:r>
            <a:r>
              <a:rPr lang="en-US" sz="3200" dirty="0">
                <a:solidFill>
                  <a:schemeClr val="bg1"/>
                </a:solidFill>
              </a:rPr>
              <a:t> Applied </a:t>
            </a:r>
            <a:r>
              <a:rPr lang="en-US" sz="3200" b="1" dirty="0">
                <a:solidFill>
                  <a:schemeClr val="bg1"/>
                </a:solidFill>
              </a:rPr>
              <a:t>Remove Duplicates</a:t>
            </a:r>
            <a:r>
              <a:rPr lang="en-US" sz="3200" dirty="0">
                <a:solidFill>
                  <a:schemeClr val="bg1"/>
                </a:solidFill>
              </a:rPr>
              <a:t> feature in Excel, selecting key columns (</a:t>
            </a:r>
            <a:r>
              <a:rPr lang="en-US" sz="3200" dirty="0" err="1">
                <a:solidFill>
                  <a:schemeClr val="bg1"/>
                </a:solidFill>
              </a:rPr>
              <a:t>InvoiceNo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StockCode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CustomerID</a:t>
            </a:r>
            <a:r>
              <a:rPr lang="en-US" sz="3200" dirty="0">
                <a:solidFill>
                  <a:schemeClr val="bg1"/>
                </a:solidFill>
              </a:rPr>
              <a:t>, etc.).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Ensured Uniqueness:</a:t>
            </a:r>
            <a:r>
              <a:rPr lang="en-US" sz="3200" dirty="0">
                <a:solidFill>
                  <a:schemeClr val="bg1"/>
                </a:solidFill>
              </a:rPr>
              <a:t> Verified using </a:t>
            </a:r>
            <a:r>
              <a:rPr lang="en-US" sz="3200" b="1" dirty="0">
                <a:solidFill>
                  <a:schemeClr val="bg1"/>
                </a:solidFill>
              </a:rPr>
              <a:t>COUNTIF</a:t>
            </a:r>
            <a:r>
              <a:rPr lang="en-US" sz="3200" dirty="0">
                <a:solidFill>
                  <a:schemeClr val="bg1"/>
                </a:solidFill>
              </a:rPr>
              <a:t> to confirm that no duplicates remain.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</a:rPr>
              <a:t>Outcome: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Dataset now contains only unique transactions, ensuring accurate analysis.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201900" y="-2854591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w="28575" cap="flat">
            <a:solidFill>
              <a:srgbClr val="64DB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4251134" y="9096249"/>
            <a:ext cx="286001" cy="28600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418759" y="132765"/>
            <a:ext cx="1452755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buNone/>
            </a:pPr>
            <a:r>
              <a:rPr lang="en-IN" sz="80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Handling Cancellations</a:t>
            </a:r>
            <a:endParaRPr lang="en-IN" sz="8000" b="0" dirty="0">
              <a:solidFill>
                <a:schemeClr val="bg1"/>
              </a:solidFill>
              <a:effectLst/>
            </a:endParaRPr>
          </a:p>
          <a:p>
            <a:pPr>
              <a:buNone/>
            </a:pPr>
            <a:br>
              <a:rPr lang="en-IN" sz="8000" dirty="0"/>
            </a:br>
            <a:endParaRPr lang="en-IN" sz="8000" b="1" dirty="0">
              <a:solidFill>
                <a:schemeClr val="bg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8503697-9598-9365-43EF-CE00A04F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58012"/>
            <a:ext cx="10717879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Handling Cancellations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Approach: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Transactions with invoice numbers starting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'C'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indicate cancellations.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new column was created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 these transactions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calculate the total value of cancellations.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Steps Taken: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Flagged Cancellations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excel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=IF(LEFT(InvoiceNo,1)="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C","Cancelled","Normal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")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 Total Cancelled 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excel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=SUMIFS(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TotalValueColumn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CancellationFlagColumn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"Cancelled")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Insights: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Identified and categorized cancelled transactions.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 their impact on overall sales.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Helps in understanding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return trends and potential revenue loss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28B155-A797-D785-DB87-A76825C2A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749297" y="2992151"/>
            <a:ext cx="7057299" cy="3693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144661"/>
            <a:ext cx="18288000" cy="10431661"/>
            <a:chOff x="0" y="-38100"/>
            <a:chExt cx="4816593" cy="2747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487588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TextBox 9"/>
          <p:cNvSpPr txBox="1"/>
          <p:nvPr/>
        </p:nvSpPr>
        <p:spPr>
          <a:xfrm>
            <a:off x="1529408" y="114111"/>
            <a:ext cx="18017921" cy="1116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14"/>
              </a:lnSpc>
            </a:pPr>
            <a:r>
              <a:rPr lang="en-IN" sz="6000" dirty="0">
                <a:solidFill>
                  <a:schemeClr val="bg1"/>
                </a:solidFill>
              </a:rPr>
              <a:t>Top Selling Products</a:t>
            </a:r>
            <a:endParaRPr lang="en-US" sz="60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0" y="1205363"/>
            <a:ext cx="12572994" cy="9140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</a:rPr>
              <a:t>Top Products by Revenue: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</a:rPr>
              <a:t>Leading in 2009-10: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bg1"/>
                </a:solidFill>
              </a:rPr>
              <a:t>WHITE HANGING HEART T-LIGHT HOLDER</a:t>
            </a:r>
            <a:r>
              <a:rPr lang="en-US" sz="2200" dirty="0">
                <a:solidFill>
                  <a:schemeClr val="bg1"/>
                </a:solidFill>
              </a:rPr>
              <a:t> generated the highest revenue with </a:t>
            </a:r>
            <a:r>
              <a:rPr lang="en-US" sz="2200" b="1" dirty="0">
                <a:solidFill>
                  <a:schemeClr val="bg1"/>
                </a:solidFill>
              </a:rPr>
              <a:t>£157,580.28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Other top contributors were </a:t>
            </a:r>
            <a:r>
              <a:rPr lang="en-US" sz="2200" i="1" dirty="0">
                <a:solidFill>
                  <a:schemeClr val="bg1"/>
                </a:solidFill>
              </a:rPr>
              <a:t>ASSORTED COLOUR BIRD ORNAMENT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i="1" dirty="0">
                <a:solidFill>
                  <a:schemeClr val="bg1"/>
                </a:solidFill>
              </a:rPr>
              <a:t>PACK OF 72 RETRO SPOT CAKE CASES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</a:rPr>
              <a:t>Leading in 2010-11: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bg1"/>
                </a:solidFill>
              </a:rPr>
              <a:t>ASSORTED COLOUR BIRD ORNAMENT</a:t>
            </a:r>
            <a:r>
              <a:rPr lang="en-US" sz="2200" dirty="0">
                <a:solidFill>
                  <a:schemeClr val="bg1"/>
                </a:solidFill>
              </a:rPr>
              <a:t> topped the revenue chart with </a:t>
            </a:r>
            <a:r>
              <a:rPr lang="en-US" sz="2200" b="1" dirty="0">
                <a:solidFill>
                  <a:schemeClr val="bg1"/>
                </a:solidFill>
              </a:rPr>
              <a:t>£58,792.42</a:t>
            </a:r>
            <a:r>
              <a:rPr lang="en-US" sz="2200" dirty="0">
                <a:solidFill>
                  <a:schemeClr val="bg1"/>
                </a:solidFill>
              </a:rPr>
              <a:t>, followed by </a:t>
            </a:r>
            <a:r>
              <a:rPr lang="en-US" sz="2200" i="1" dirty="0">
                <a:solidFill>
                  <a:schemeClr val="bg1"/>
                </a:solidFill>
              </a:rPr>
              <a:t>PACK OF 72 RETROSPOT CAKE CASES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i="1" dirty="0">
                <a:solidFill>
                  <a:schemeClr val="bg1"/>
                </a:solidFill>
              </a:rPr>
              <a:t>POPCORN HOLDER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</a:rPr>
              <a:t>Consistent High Revenue: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bg1"/>
                </a:solidFill>
              </a:rPr>
              <a:t>ASSORTED COLOUR BIRD ORNAMENT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i="1" dirty="0">
                <a:solidFill>
                  <a:schemeClr val="bg1"/>
                </a:solidFill>
              </a:rPr>
              <a:t>PACK OF 72 RETROSPOT CAKE CASES</a:t>
            </a:r>
            <a:r>
              <a:rPr lang="en-US" sz="2200" dirty="0">
                <a:solidFill>
                  <a:schemeClr val="bg1"/>
                </a:solidFill>
              </a:rPr>
              <a:t> remained in the top 5 for both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</a:rPr>
              <a:t>🔹 Top Products by Quantity: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</a:rPr>
              <a:t>2009-10 High Volume Sellers:</a:t>
            </a:r>
            <a:endParaRPr lang="en-US" sz="22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bg1"/>
                </a:solidFill>
              </a:rPr>
              <a:t>WHITE HANGING HEART T-LIGHT HOLDER</a:t>
            </a:r>
            <a:r>
              <a:rPr lang="en-US" sz="2200" dirty="0">
                <a:solidFill>
                  <a:schemeClr val="bg1"/>
                </a:solidFill>
              </a:rPr>
              <a:t> sold </a:t>
            </a:r>
            <a:r>
              <a:rPr lang="en-US" sz="2200" b="1" dirty="0">
                <a:solidFill>
                  <a:schemeClr val="bg1"/>
                </a:solidFill>
              </a:rPr>
              <a:t>57,632 units</a:t>
            </a:r>
            <a:r>
              <a:rPr lang="en-US" sz="2200" dirty="0">
                <a:solidFill>
                  <a:schemeClr val="bg1"/>
                </a:solidFill>
              </a:rPr>
              <a:t>, making it the top-selling product by quantity.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It was followed by </a:t>
            </a:r>
            <a:r>
              <a:rPr lang="en-US" sz="2200" i="1" dirty="0">
                <a:solidFill>
                  <a:schemeClr val="bg1"/>
                </a:solidFill>
              </a:rPr>
              <a:t>WORLD WAR 2 GLIDERS ASSTD DESIGNS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i="1" dirty="0">
                <a:solidFill>
                  <a:schemeClr val="bg1"/>
                </a:solidFill>
              </a:rPr>
              <a:t>BROCADE RING PURSE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</a:rPr>
              <a:t>2010-11 Leading Products: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bg1"/>
                </a:solidFill>
              </a:rPr>
              <a:t>WORLD WAR 2 GLIDERS ASSTD DESIGNS</a:t>
            </a:r>
            <a:r>
              <a:rPr lang="en-US" sz="2200" dirty="0">
                <a:solidFill>
                  <a:schemeClr val="bg1"/>
                </a:solidFill>
              </a:rPr>
              <a:t> led with </a:t>
            </a:r>
            <a:r>
              <a:rPr lang="en-US" sz="2200" b="1" dirty="0">
                <a:solidFill>
                  <a:schemeClr val="bg1"/>
                </a:solidFill>
              </a:rPr>
              <a:t>53,751 units</a:t>
            </a:r>
            <a:r>
              <a:rPr lang="en-US" sz="2200" dirty="0">
                <a:solidFill>
                  <a:schemeClr val="bg1"/>
                </a:solidFill>
              </a:rPr>
              <a:t>, while </a:t>
            </a:r>
            <a:r>
              <a:rPr lang="en-US" sz="2200" i="1" dirty="0">
                <a:solidFill>
                  <a:schemeClr val="bg1"/>
                </a:solidFill>
              </a:rPr>
              <a:t>JUMBO BAG RED RETROSPOT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i="1" dirty="0">
                <a:solidFill>
                  <a:schemeClr val="bg1"/>
                </a:solidFill>
              </a:rPr>
              <a:t>POPCORN HOLDER</a:t>
            </a:r>
            <a:r>
              <a:rPr lang="en-US" sz="2200" dirty="0">
                <a:solidFill>
                  <a:schemeClr val="bg1"/>
                </a:solidFill>
              </a:rPr>
              <a:t> entered the top ranks.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bg1"/>
                </a:solidFill>
              </a:rPr>
              <a:t>WHITE HANGING HEART T-LIGHT HOLDER</a:t>
            </a:r>
            <a:r>
              <a:rPr lang="en-US" sz="2200" dirty="0">
                <a:solidFill>
                  <a:schemeClr val="bg1"/>
                </a:solidFill>
              </a:rPr>
              <a:t> still held a strong position.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</a:rPr>
              <a:t>Consistent Sellers: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bg1"/>
                </a:solidFill>
              </a:rPr>
              <a:t>ASSORTED COLOUR BIRD ORNAMENT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i="1" dirty="0">
                <a:solidFill>
                  <a:schemeClr val="bg1"/>
                </a:solidFill>
              </a:rPr>
              <a:t>PACK OF 72 RETROSPOT CAKE CASES</a:t>
            </a:r>
            <a:r>
              <a:rPr lang="en-US" sz="2200" dirty="0">
                <a:solidFill>
                  <a:schemeClr val="bg1"/>
                </a:solidFill>
              </a:rPr>
              <a:t> appeared in both years' top 5 by quantity.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</a:rPr>
              <a:t>Key Insights: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bg1"/>
                </a:solidFill>
              </a:rPr>
              <a:t>WHITE HANGING HEART T-LIGHT HOLDER</a:t>
            </a:r>
            <a:r>
              <a:rPr lang="en-US" sz="2200" dirty="0">
                <a:solidFill>
                  <a:schemeClr val="bg1"/>
                </a:solidFill>
              </a:rPr>
              <a:t> was a top performer in both quantity and revenue, especially dominant in 2009-10.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chemeClr val="bg1"/>
                </a:solidFill>
              </a:rPr>
              <a:t>WORLD WAR 2 GLIDERS ASSTD DESIGNS</a:t>
            </a:r>
            <a:r>
              <a:rPr lang="en-US" sz="2200" dirty="0">
                <a:solidFill>
                  <a:schemeClr val="bg1"/>
                </a:solidFill>
              </a:rPr>
              <a:t> consistently achieved high sales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201900" y="-2854591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9A6770B-D249-12CD-01C7-5EC2FC652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03312"/>
              </p:ext>
            </p:extLst>
          </p:nvPr>
        </p:nvGraphicFramePr>
        <p:xfrm>
          <a:off x="12687300" y="1185186"/>
          <a:ext cx="5029199" cy="33758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6817">
                  <a:extLst>
                    <a:ext uri="{9D8B030D-6E8A-4147-A177-3AD203B41FA5}">
                      <a16:colId xmlns:a16="http://schemas.microsoft.com/office/drawing/2014/main" val="2779286282"/>
                    </a:ext>
                  </a:extLst>
                </a:gridCol>
                <a:gridCol w="1166191">
                  <a:extLst>
                    <a:ext uri="{9D8B030D-6E8A-4147-A177-3AD203B41FA5}">
                      <a16:colId xmlns:a16="http://schemas.microsoft.com/office/drawing/2014/main" val="1063161320"/>
                    </a:ext>
                  </a:extLst>
                </a:gridCol>
                <a:gridCol w="1166191">
                  <a:extLst>
                    <a:ext uri="{9D8B030D-6E8A-4147-A177-3AD203B41FA5}">
                      <a16:colId xmlns:a16="http://schemas.microsoft.com/office/drawing/2014/main" val="698215996"/>
                    </a:ext>
                  </a:extLst>
                </a:gridCol>
              </a:tblGrid>
              <a:tr h="4252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Row Labels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Sum of Quantity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Sum of LineTotal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03435"/>
                  </a:ext>
                </a:extLst>
              </a:tr>
              <a:tr h="7972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WHITE HANGING HEART T-LIGHT HOLDER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57632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157580.28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477985"/>
                  </a:ext>
                </a:extLst>
              </a:tr>
              <a:tr h="425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WORLD WAR 2 GLIDERS ASSTD DESIGNS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54554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11276.21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73614"/>
                  </a:ext>
                </a:extLst>
              </a:tr>
              <a:tr h="4252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BROCADE RING PURSE 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47647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8879.82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95999"/>
                  </a:ext>
                </a:extLst>
              </a:tr>
              <a:tr h="425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PACK OF 72 RETRO SPOT CAKE CASES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46079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23744.41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86736"/>
                  </a:ext>
                </a:extLst>
              </a:tr>
              <a:tr h="4252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ASSORTED COLOUR BIRD ORNAMENT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44805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72251.32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323427"/>
                  </a:ext>
                </a:extLst>
              </a:tr>
              <a:tr h="4252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250717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273732.04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47889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F172425-4056-0394-9D97-97CB4F296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16066"/>
              </p:ext>
            </p:extLst>
          </p:nvPr>
        </p:nvGraphicFramePr>
        <p:xfrm>
          <a:off x="12687300" y="5888207"/>
          <a:ext cx="5029198" cy="30716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6816">
                  <a:extLst>
                    <a:ext uri="{9D8B030D-6E8A-4147-A177-3AD203B41FA5}">
                      <a16:colId xmlns:a16="http://schemas.microsoft.com/office/drawing/2014/main" val="3615643923"/>
                    </a:ext>
                  </a:extLst>
                </a:gridCol>
                <a:gridCol w="1166191">
                  <a:extLst>
                    <a:ext uri="{9D8B030D-6E8A-4147-A177-3AD203B41FA5}">
                      <a16:colId xmlns:a16="http://schemas.microsoft.com/office/drawing/2014/main" val="135421665"/>
                    </a:ext>
                  </a:extLst>
                </a:gridCol>
                <a:gridCol w="1166191">
                  <a:extLst>
                    <a:ext uri="{9D8B030D-6E8A-4147-A177-3AD203B41FA5}">
                      <a16:colId xmlns:a16="http://schemas.microsoft.com/office/drawing/2014/main" val="1492336067"/>
                    </a:ext>
                  </a:extLst>
                </a:gridCol>
              </a:tblGrid>
              <a:tr h="4388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Row Labels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Sum of Quantity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Sum of Revenue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51091"/>
                  </a:ext>
                </a:extLst>
              </a:tr>
              <a:tr h="438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WORLD WAR 2 GLIDERS ASSTD DESIGNS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53751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13560.09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360593"/>
                  </a:ext>
                </a:extLst>
              </a:tr>
              <a:tr h="4388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JUMBO BAG RED RETROSPOT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47260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92175.79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198082"/>
                  </a:ext>
                </a:extLst>
              </a:tr>
              <a:tr h="4388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POPCORN HOLDER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36322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33959.26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552902"/>
                  </a:ext>
                </a:extLst>
              </a:tr>
              <a:tr h="4388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ASSORTED COLOUR BIRD ORNAMENT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36282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58792.42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42331"/>
                  </a:ext>
                </a:extLst>
              </a:tr>
              <a:tr h="438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</a:rPr>
                        <a:t>PACK OF 72 RETROSPOT CAKE CASES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36016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21047.07</a:t>
                      </a:r>
                      <a:endParaRPr lang="en-IN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0207"/>
                  </a:ext>
                </a:extLst>
              </a:tr>
              <a:tr h="43880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>
                          <a:solidFill>
                            <a:schemeClr val="bg1"/>
                          </a:solidFill>
                          <a:effectLst/>
                        </a:rPr>
                        <a:t>209631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219534.63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28019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B47E304-747A-7713-6122-BF7F6C55EAB7}"/>
              </a:ext>
            </a:extLst>
          </p:cNvPr>
          <p:cNvSpPr txBox="1"/>
          <p:nvPr/>
        </p:nvSpPr>
        <p:spPr>
          <a:xfrm>
            <a:off x="13334999" y="61612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highlight>
                  <a:srgbClr val="000080"/>
                </a:highlight>
              </a:rPr>
              <a:t>2009-10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F9678D-AED2-FFB1-E23C-1B710EA9432E}"/>
              </a:ext>
            </a:extLst>
          </p:cNvPr>
          <p:cNvSpPr txBox="1"/>
          <p:nvPr/>
        </p:nvSpPr>
        <p:spPr>
          <a:xfrm>
            <a:off x="12820650" y="5406513"/>
            <a:ext cx="47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highlight>
                  <a:srgbClr val="000080"/>
                </a:highlight>
              </a:rPr>
              <a:t>2010-11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487588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42979" y="318924"/>
            <a:ext cx="114300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75"/>
              </a:lnSpc>
            </a:pPr>
            <a:r>
              <a:rPr lang="en-IN" sz="6000" dirty="0">
                <a:solidFill>
                  <a:schemeClr val="bg1"/>
                </a:solidFill>
              </a:rPr>
              <a:t>Pricing Strategy Analysis</a:t>
            </a:r>
            <a:endParaRPr lang="en-US" sz="60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579477" y="5636454"/>
            <a:ext cx="7278421" cy="363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400" dirty="0"/>
              <a:t>I</a:t>
            </a:r>
            <a:endParaRPr lang="en-US" sz="21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8029515" y="-1031595"/>
            <a:ext cx="12370599" cy="1799360"/>
          </a:xfrm>
          <a:custGeom>
            <a:avLst/>
            <a:gdLst/>
            <a:ahLst/>
            <a:cxnLst/>
            <a:rect l="l" t="t" r="r" b="b"/>
            <a:pathLst>
              <a:path w="12370599" h="1799360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>
            <a:off x="-1330626" y="10032993"/>
            <a:ext cx="15717833" cy="19050"/>
          </a:xfrm>
          <a:prstGeom prst="line">
            <a:avLst/>
          </a:prstGeom>
          <a:ln w="28575" cap="flat">
            <a:solidFill>
              <a:srgbClr val="64DB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14393611" y="9889992"/>
            <a:ext cx="286001" cy="28600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E2AE708-DBB7-798F-E81F-B939F5243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b="15926"/>
          <a:stretch/>
        </p:blipFill>
        <p:spPr>
          <a:xfrm>
            <a:off x="267778" y="2952750"/>
            <a:ext cx="7170185" cy="3390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01DBA82B-499A-242A-ABCC-98A9820B9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593" y="1121810"/>
            <a:ext cx="10341369" cy="858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Pricing Strategy Analysis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Objective: Identify products with unit prices above the 90th percentile to support pricing decisions.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Key Metrics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90th Percentile Unit Price: £7.95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Average Unit Price: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– 2009–10: £9.0194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– 2010–11: £3.2055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Methodology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Used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PERCENTILE.INC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on all unit prices to determine the 90th percentile threshold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• Applied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function to filter products with unit prices greater than £7.95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• Used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AVERAGEIF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calculate the average unit price per item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Top Products Above 90th Percentile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Selected the actual top 10 high-priced products for each year based on the threshold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Examples of frequently high-priced products include: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– REGENCY CAKESTAND 3 TIER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– POSTAGE / DOTCOM POSTAGE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– IVORY KITCHEN SCALES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Business Insight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Identifying high-priced products enables better pricing strategies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Supports premium inventory planning and targeted marketing efforts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00200" y="502500"/>
            <a:ext cx="8795818" cy="9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18"/>
              </a:lnSpc>
            </a:pPr>
            <a:r>
              <a:rPr lang="en-IN" sz="7200" dirty="0">
                <a:solidFill>
                  <a:schemeClr val="bg1"/>
                </a:solidFill>
              </a:rPr>
              <a:t>Customer Analysis</a:t>
            </a:r>
            <a:endParaRPr lang="en-US" sz="7037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54511E-E71F-1409-7A4E-12343637A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16741"/>
              </p:ext>
            </p:extLst>
          </p:nvPr>
        </p:nvGraphicFramePr>
        <p:xfrm>
          <a:off x="12621903" y="839140"/>
          <a:ext cx="4146644" cy="3699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4407">
                  <a:extLst>
                    <a:ext uri="{9D8B030D-6E8A-4147-A177-3AD203B41FA5}">
                      <a16:colId xmlns:a16="http://schemas.microsoft.com/office/drawing/2014/main" val="889436598"/>
                    </a:ext>
                  </a:extLst>
                </a:gridCol>
                <a:gridCol w="2252237">
                  <a:extLst>
                    <a:ext uri="{9D8B030D-6E8A-4147-A177-3AD203B41FA5}">
                      <a16:colId xmlns:a16="http://schemas.microsoft.com/office/drawing/2014/main" val="3364711378"/>
                    </a:ext>
                  </a:extLst>
                </a:gridCol>
              </a:tblGrid>
              <a:tr h="2795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2009-10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89657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Row Labels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Sum of Revenue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911531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9495311.674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261977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18102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2286.24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88134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13758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996.1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50903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13085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651.1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410216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13078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630.33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23851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17865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589.33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90136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15413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570.24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663123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16167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485.79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616389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12682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426.3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753787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18087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394.74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23687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9502341.844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6365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269596-6D66-DE44-BDAC-4E43C7B9A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37708"/>
              </p:ext>
            </p:extLst>
          </p:nvPr>
        </p:nvGraphicFramePr>
        <p:xfrm>
          <a:off x="12649199" y="5143500"/>
          <a:ext cx="4146643" cy="3638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4407">
                  <a:extLst>
                    <a:ext uri="{9D8B030D-6E8A-4147-A177-3AD203B41FA5}">
                      <a16:colId xmlns:a16="http://schemas.microsoft.com/office/drawing/2014/main" val="3344803164"/>
                    </a:ext>
                  </a:extLst>
                </a:gridCol>
                <a:gridCol w="2252236">
                  <a:extLst>
                    <a:ext uri="{9D8B030D-6E8A-4147-A177-3AD203B41FA5}">
                      <a16:colId xmlns:a16="http://schemas.microsoft.com/office/drawing/2014/main" val="2154815458"/>
                    </a:ext>
                  </a:extLst>
                </a:gridCol>
              </a:tblGrid>
              <a:tr h="2795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bg1"/>
                          </a:solidFill>
                          <a:effectLst/>
                        </a:rPr>
                        <a:t>2010-11</a:t>
                      </a:r>
                      <a:endParaRPr lang="en-IN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3278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solidFill>
                            <a:schemeClr val="bg1"/>
                          </a:solidFill>
                          <a:effectLst/>
                        </a:rPr>
                        <a:t>Row Labels</a:t>
                      </a:r>
                      <a:endParaRPr lang="en-IN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solidFill>
                            <a:schemeClr val="bg1"/>
                          </a:solidFill>
                          <a:effectLst/>
                        </a:rPr>
                        <a:t>Sum of Revenue</a:t>
                      </a:r>
                      <a:endParaRPr lang="en-IN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842836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(blank)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1447487.53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10606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14646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279489.02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52540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18102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256438.49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470750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17450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187322.17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41362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14911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132458.73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61425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12415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123725.45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750006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14156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113214.59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118669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17511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88125.38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31951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16684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65892.08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59019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13694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62690.54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854726"/>
                  </a:ext>
                </a:extLst>
              </a:tr>
              <a:tr h="2795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2756843.98</a:t>
                      </a:r>
                    </a:p>
                  </a:txBody>
                  <a:tcPr marL="7620" marR="7620" marT="7620" marB="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8237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16A1B67-F668-F62B-6761-9F3863F3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88145"/>
            <a:ext cx="11963400" cy="858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Objective: Identify the top 10 customers by total revenue contribution across 2009–10 and 2010–11.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Metrics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Total Revenue (2009–10): £9,502,341.84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Total Revenue (2010–11): £2,756,843.98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Combined Revenue from Top 10 Customers: Significant share of yearly totals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Methodology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Used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SUMIF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aggregate revenue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CustomerID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from transaction-level 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• Applied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RANK.EQ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rank customers based on their total spending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• Leveraged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extract corresponding customer details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• Excluded blank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CustomerIDs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from actionable insights due to missing identifiers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 Observed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Customer 18102 appeared in both years' top spenders list, indicating strong recurring value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2010–11 shows more concentrated spending among fewer high-value customers compared to 2009–10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New top customers emerged in 2010–11, suggesting potential market shifts or successful acquisition strategies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Business Implications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Loyal and high-value customers like 18102 should be prioritized for retention initiatives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High-value customers can be offered tailored promotions or exclusive benefits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Understanding year-over-year changes in top customers helps shape sales and retention strategies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144661"/>
            <a:ext cx="18288000" cy="10431661"/>
            <a:chOff x="0" y="-38100"/>
            <a:chExt cx="4816593" cy="2747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08371" y="500801"/>
            <a:ext cx="12328049" cy="960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318"/>
              </a:lnSpc>
            </a:pPr>
            <a:r>
              <a:rPr lang="en-IN" sz="7200" dirty="0">
                <a:solidFill>
                  <a:schemeClr val="bg1"/>
                </a:solidFill>
              </a:rPr>
              <a:t>Temporal Sales Trends</a:t>
            </a:r>
            <a:endParaRPr lang="en-US" sz="7037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14A6366-15F3-C7D7-E10A-BE34220DF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289781"/>
            <a:ext cx="10498044" cy="89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 Analyze monthly sales fluctuations to identify seasonality or demand spikes in 2009–10 and 2010–11.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Observations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2009–10: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remained steady through most months with slight dips and rises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Major spike in November 2010 (£1,416,697), followed by a sharp drop in December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Seasonal peak likely due to holiday-related demand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2010–11: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showed a gradual rise mid-year with a notable jump in November 2011 (£1,455,608)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December again saw a significant drop, indicating similar seasonal patterns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Methodology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Used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convert invoice dates to Year-Month format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• Applied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SUMIFS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calculate monthly sales totals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• Plotted using a line chart to visualize monthly trends and highlight peaks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Business Insights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Strong November performance in both years suggests effectiveness of pre-holiday campaigns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Consistent December drop could indicate end-of-season clearance or lower post-peak buying behavior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 Useful for planning inventory, staffing, and marketing spend during peak periods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E6084DE-1A7F-48F6-A094-6FCED47D7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254646"/>
              </p:ext>
            </p:extLst>
          </p:nvPr>
        </p:nvGraphicFramePr>
        <p:xfrm>
          <a:off x="1371600" y="1748681"/>
          <a:ext cx="5535304" cy="3665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2AC1687-BB8E-448E-AD4E-2BD7909EE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608787"/>
              </p:ext>
            </p:extLst>
          </p:nvPr>
        </p:nvGraphicFramePr>
        <p:xfrm>
          <a:off x="1371600" y="5761675"/>
          <a:ext cx="5535304" cy="417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45259" y="342900"/>
            <a:ext cx="10016921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buNone/>
            </a:pPr>
            <a:r>
              <a:rPr lang="en-IN" sz="72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Geographical Insights</a:t>
            </a:r>
            <a:endParaRPr lang="en-IN" sz="7200" b="0" dirty="0">
              <a:solidFill>
                <a:schemeClr val="bg1"/>
              </a:solidFill>
              <a:effectLst/>
            </a:endParaRPr>
          </a:p>
          <a:p>
            <a:pPr>
              <a:buNone/>
            </a:pPr>
            <a:br>
              <a:rPr lang="en-IN" sz="7200" dirty="0">
                <a:solidFill>
                  <a:schemeClr val="bg1"/>
                </a:solidFill>
              </a:rPr>
            </a:br>
            <a:endParaRPr lang="en-US" sz="72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BFFE652-EEA6-D046-9A77-907222501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20" y="1792381"/>
            <a:ext cx="11010080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Identify countries with the highest number of transactions to uncover major markets.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Findings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United Kingdom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dominated both years: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2009–10: 479,047 transactions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2010–11: 490,298 transactions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reflects the business's strong domestic presence.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Other top countries include: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Germany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Ireland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consistently ranked high across both years.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Emerging contributors include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Australia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Switzerland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2010–11.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Methodology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Created a Pivot Table using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COUNTIF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InvoiceNo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grouped by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Country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Filtered to display only the top 10 countries based on transaction 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Visualized through a bar chart for easy comparison across years.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Business Insights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Focused marketing and logistics efforts in the UK can be reinforced due to its overwhelming volume.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presence of multiple European countries indicates regional growth potential and market loyalty.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Exploring why countries 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Australia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entered the top 10 in 2010–11 can guide future international expansion strategy.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EE3D68A-56F2-4627-A2FB-85739D039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705225"/>
              </p:ext>
            </p:extLst>
          </p:nvPr>
        </p:nvGraphicFramePr>
        <p:xfrm>
          <a:off x="11572666" y="876300"/>
          <a:ext cx="5877133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1A2CBC2-6189-410F-A0E5-9EDB2E238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21852"/>
              </p:ext>
            </p:extLst>
          </p:nvPr>
        </p:nvGraphicFramePr>
        <p:xfrm>
          <a:off x="11582400" y="5486400"/>
          <a:ext cx="5877132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364808" y="1638300"/>
            <a:ext cx="10873589" cy="8494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Overview of Key Metrics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To assess product return rates, we compared the </a:t>
            </a:r>
            <a:r>
              <a:rPr lang="en-US" sz="2400" b="1" dirty="0">
                <a:solidFill>
                  <a:schemeClr val="bg1"/>
                </a:solidFill>
              </a:rPr>
              <a:t>total quantity ordered</a:t>
            </a:r>
            <a:r>
              <a:rPr lang="en-US" sz="2400" dirty="0">
                <a:solidFill>
                  <a:schemeClr val="bg1"/>
                </a:solidFill>
              </a:rPr>
              <a:t> with the </a:t>
            </a:r>
            <a:r>
              <a:rPr lang="en-US" sz="2400" b="1" dirty="0">
                <a:solidFill>
                  <a:schemeClr val="bg1"/>
                </a:solidFill>
              </a:rPr>
              <a:t>total quantity returned</a:t>
            </a:r>
            <a:r>
              <a:rPr lang="en-US" sz="2400" dirty="0">
                <a:solidFill>
                  <a:schemeClr val="bg1"/>
                </a:solidFill>
              </a:rPr>
              <a:t> for each year. This analysis helps evaluate product performance, customer satisfaction, and potential areas for improvement.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Average Values and Trends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overall </a:t>
            </a:r>
            <a:r>
              <a:rPr lang="en-US" sz="2400" b="1" dirty="0">
                <a:solidFill>
                  <a:schemeClr val="bg1"/>
                </a:solidFill>
              </a:rPr>
              <a:t>return rate was 4% in 2009-10</a:t>
            </a:r>
            <a:r>
              <a:rPr lang="en-US" sz="2400" dirty="0">
                <a:solidFill>
                  <a:schemeClr val="bg1"/>
                </a:solidFill>
              </a:rPr>
              <a:t>, which improved to </a:t>
            </a:r>
            <a:r>
              <a:rPr lang="en-US" sz="2400" b="1" dirty="0">
                <a:solidFill>
                  <a:schemeClr val="bg1"/>
                </a:solidFill>
              </a:rPr>
              <a:t>3% in 2010-11</a:t>
            </a:r>
            <a:r>
              <a:rPr lang="en-US" sz="2400" dirty="0">
                <a:solidFill>
                  <a:schemeClr val="bg1"/>
                </a:solidFill>
              </a:rPr>
              <a:t>, showing a positive trend in product retention. A </a:t>
            </a:r>
            <a:r>
              <a:rPr lang="en-US" sz="2400" b="1" dirty="0">
                <a:solidFill>
                  <a:schemeClr val="bg1"/>
                </a:solidFill>
              </a:rPr>
              <a:t>1% decrease</a:t>
            </a:r>
            <a:r>
              <a:rPr lang="en-US" sz="2400" dirty="0">
                <a:solidFill>
                  <a:schemeClr val="bg1"/>
                </a:solidFill>
              </a:rPr>
              <a:t> in returns suggests improved product quality, better customer experience, or enhanced order accuracy.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Central Tendency and Dispersion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median return rate per product</a:t>
            </a:r>
            <a:r>
              <a:rPr lang="en-US" sz="2400" dirty="0">
                <a:solidFill>
                  <a:schemeClr val="bg1"/>
                </a:solidFill>
              </a:rPr>
              <a:t> was lower than the overall average, indicating that most products had minimal returns, while a few items contributed significantly to the total return rate. The </a:t>
            </a:r>
            <a:r>
              <a:rPr lang="en-US" sz="2400" b="1" dirty="0">
                <a:solidFill>
                  <a:schemeClr val="bg1"/>
                </a:solidFill>
              </a:rPr>
              <a:t>standard deviation of return rates</a:t>
            </a:r>
            <a:r>
              <a:rPr lang="en-US" sz="2400" dirty="0">
                <a:solidFill>
                  <a:schemeClr val="bg1"/>
                </a:solidFill>
              </a:rPr>
              <a:t> suggests variation across different product categories, with some experiencing higher return frequencies.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Key Observations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Declining Return Rates:</a:t>
            </a:r>
            <a:r>
              <a:rPr lang="en-US" sz="2400" dirty="0">
                <a:solidFill>
                  <a:schemeClr val="bg1"/>
                </a:solidFill>
              </a:rPr>
              <a:t> The reduction from </a:t>
            </a:r>
            <a:r>
              <a:rPr lang="en-US" sz="2400" b="1" dirty="0">
                <a:solidFill>
                  <a:schemeClr val="bg1"/>
                </a:solidFill>
              </a:rPr>
              <a:t>4% to 3%</a:t>
            </a:r>
            <a:r>
              <a:rPr lang="en-US" sz="2400" dirty="0">
                <a:solidFill>
                  <a:schemeClr val="bg1"/>
                </a:solidFill>
              </a:rPr>
              <a:t> suggests </a:t>
            </a:r>
            <a:r>
              <a:rPr lang="en-US" sz="2400" b="1" dirty="0">
                <a:solidFill>
                  <a:schemeClr val="bg1"/>
                </a:solidFill>
              </a:rPr>
              <a:t>better inventory management and customer satisfaction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High-Return Products:</a:t>
            </a:r>
            <a:r>
              <a:rPr lang="en-US" sz="2400" dirty="0">
                <a:solidFill>
                  <a:schemeClr val="bg1"/>
                </a:solidFill>
              </a:rPr>
              <a:t> Certain items may have </a:t>
            </a:r>
            <a:r>
              <a:rPr lang="en-US" sz="2400" b="1" dirty="0">
                <a:solidFill>
                  <a:schemeClr val="bg1"/>
                </a:solidFill>
              </a:rPr>
              <a:t>consistently higher return rates</a:t>
            </a:r>
            <a:r>
              <a:rPr lang="en-US" sz="2400" dirty="0">
                <a:solidFill>
                  <a:schemeClr val="bg1"/>
                </a:solidFill>
              </a:rPr>
              <a:t>, requiring further analysis to identify quality or fulfillment issues.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Impact on Revenue:</a:t>
            </a:r>
            <a:r>
              <a:rPr lang="en-US" sz="2400" dirty="0">
                <a:solidFill>
                  <a:schemeClr val="bg1"/>
                </a:solidFill>
              </a:rPr>
              <a:t> Returns contribute to revenue loss, and minimizing returns can significantly </a:t>
            </a:r>
            <a:r>
              <a:rPr lang="en-US" sz="2400" b="1" dirty="0">
                <a:solidFill>
                  <a:schemeClr val="bg1"/>
                </a:solidFill>
              </a:rPr>
              <a:t>improve profit margins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Possible Causes:</a:t>
            </a:r>
            <a:r>
              <a:rPr lang="en-US" sz="2400" dirty="0">
                <a:solidFill>
                  <a:schemeClr val="bg1"/>
                </a:solidFill>
              </a:rPr>
              <a:t> Return trends may be influenced by </a:t>
            </a:r>
            <a:r>
              <a:rPr lang="en-US" sz="2400" b="1" dirty="0">
                <a:solidFill>
                  <a:schemeClr val="bg1"/>
                </a:solidFill>
              </a:rPr>
              <a:t>product defects, incorrect orders, or shifting customer preferences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1323" y="267334"/>
            <a:ext cx="11426377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buNone/>
            </a:pPr>
            <a:r>
              <a:rPr lang="en-IN" sz="7200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Product Return Rate</a:t>
            </a:r>
            <a:endParaRPr lang="en-IN" sz="7200" b="0" dirty="0">
              <a:solidFill>
                <a:schemeClr val="bg1"/>
              </a:solidFill>
              <a:effectLst/>
            </a:endParaRPr>
          </a:p>
          <a:p>
            <a:pPr>
              <a:buNone/>
            </a:pPr>
            <a:br>
              <a:rPr lang="en-IN" sz="7200" dirty="0">
                <a:solidFill>
                  <a:schemeClr val="bg1"/>
                </a:solidFill>
              </a:rPr>
            </a:br>
            <a:endParaRPr lang="en-US" sz="72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5201900" y="-2854591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3D9BA4-963F-23B0-B86F-D95259BF7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3452" r="8579"/>
          <a:stretch/>
        </p:blipFill>
        <p:spPr>
          <a:xfrm>
            <a:off x="185097" y="2400300"/>
            <a:ext cx="6994614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1744</Words>
  <Application>Microsoft Office PowerPoint</Application>
  <PresentationFormat>Custom</PresentationFormat>
  <Paragraphs>250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Poppins</vt:lpstr>
      <vt:lpstr>Arial Unicode MS</vt:lpstr>
      <vt:lpstr>Poppins Bold</vt:lpstr>
      <vt:lpstr>Arial</vt:lpstr>
      <vt:lpstr>Calibri</vt:lpstr>
      <vt:lpstr>Poppins Ultra-Bold</vt:lpstr>
      <vt:lpstr>Wingdings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Modern Data Analysis Presentation</dc:title>
  <cp:lastModifiedBy>Vinit Solanki</cp:lastModifiedBy>
  <cp:revision>17</cp:revision>
  <dcterms:created xsi:type="dcterms:W3CDTF">2006-08-16T00:00:00Z</dcterms:created>
  <dcterms:modified xsi:type="dcterms:W3CDTF">2025-06-16T08:26:07Z</dcterms:modified>
  <dc:identifier>DAGipsfijdI</dc:identifier>
</cp:coreProperties>
</file>