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6"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313" r:id="rId23"/>
    <p:sldId id="314"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15" r:id="rId49"/>
    <p:sldId id="316" r:id="rId50"/>
    <p:sldId id="301" r:id="rId51"/>
    <p:sldId id="302" r:id="rId52"/>
    <p:sldId id="303" r:id="rId53"/>
    <p:sldId id="304" r:id="rId54"/>
    <p:sldId id="305" r:id="rId55"/>
    <p:sldId id="306" r:id="rId56"/>
    <p:sldId id="307" r:id="rId57"/>
    <p:sldId id="308" r:id="rId58"/>
    <p:sldId id="309" r:id="rId59"/>
    <p:sldId id="317" r:id="rId60"/>
    <p:sldId id="318"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7" autoAdjust="0"/>
  </p:normalViewPr>
  <p:slideViewPr>
    <p:cSldViewPr snapToGrid="0">
      <p:cViewPr varScale="1">
        <p:scale>
          <a:sx n="84" d="100"/>
          <a:sy n="84" d="100"/>
        </p:scale>
        <p:origin x="62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Development</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1661774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Tags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HTML tags define various parts of a document.</a:t>
            </a:r>
          </a:p>
          <a:p>
            <a:r>
              <a:rPr lang="en-US" dirty="0" smtClean="0"/>
              <a:t> They come in pairs including an opening and a closing tag with the required content included in between. For example,  “&lt;p&gt;This is a paragraph.&lt;/p&gt;”,  “&lt;h1&gt;This is a heading.&lt;/h1&gt;” </a:t>
            </a:r>
            <a:r>
              <a:rPr lang="en-US" dirty="0" err="1" smtClean="0"/>
              <a:t>e.t.c</a:t>
            </a:r>
            <a:endParaRPr lang="en-US" dirty="0" smtClean="0"/>
          </a:p>
          <a:p>
            <a:r>
              <a:rPr lang="en-US" dirty="0" smtClean="0"/>
              <a:t>Some tags like “&lt;</a:t>
            </a:r>
            <a:r>
              <a:rPr lang="en-US" dirty="0" err="1" smtClean="0"/>
              <a:t>img</a:t>
            </a:r>
            <a:r>
              <a:rPr lang="en-US" dirty="0" smtClean="0"/>
              <a:t>&gt;”, “&lt;</a:t>
            </a:r>
            <a:r>
              <a:rPr lang="en-US" dirty="0" err="1" smtClean="0"/>
              <a:t>br</a:t>
            </a:r>
            <a:r>
              <a:rPr lang="en-US" dirty="0" smtClean="0"/>
              <a:t>/&gt;” , “&lt;</a:t>
            </a:r>
            <a:r>
              <a:rPr lang="en-US" dirty="0" err="1" smtClean="0"/>
              <a:t>hr</a:t>
            </a:r>
            <a:r>
              <a:rPr lang="en-US" dirty="0" smtClean="0"/>
              <a:t>/&gt;” </a:t>
            </a:r>
            <a:r>
              <a:rPr lang="en-US" dirty="0" err="1" smtClean="0"/>
              <a:t>e.t.c</a:t>
            </a:r>
            <a:r>
              <a:rPr lang="en-US" dirty="0" smtClean="0"/>
              <a:t> do not have closing tags. They stand individually.</a:t>
            </a:r>
          </a:p>
          <a:p>
            <a:r>
              <a:rPr lang="en-US" dirty="0" smtClean="0"/>
              <a:t>HTML tags define elements within a web page. Each element contributes to the overall structure and layout of the page.</a:t>
            </a:r>
          </a:p>
          <a:p>
            <a:r>
              <a:rPr lang="en-US" dirty="0" smtClean="0"/>
              <a:t>There are many HTML tags which are available for use. Some of them include : “&lt;p&gt;&lt;/p&gt;” , “&lt;li&gt;&lt;/li&gt;” , “ &lt;a&gt;&lt;/a&gt;” , “&lt;div&gt;&lt;/div&gt;” , “&lt;form&gt;&lt;/form&gt;”.</a:t>
            </a:r>
          </a:p>
          <a:p>
            <a:pPr marL="0" indent="0">
              <a:buNone/>
            </a:pPr>
            <a:endParaRPr lang="en-US" dirty="0"/>
          </a:p>
        </p:txBody>
      </p:sp>
    </p:spTree>
    <p:extLst>
      <p:ext uri="{BB962C8B-B14F-4D97-AF65-F5344CB8AC3E}">
        <p14:creationId xmlns:p14="http://schemas.microsoft.com/office/powerpoint/2010/main" val="2228500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attributes</a:t>
            </a:r>
            <a:endParaRPr lang="en-US" dirty="0"/>
          </a:p>
        </p:txBody>
      </p:sp>
      <p:sp>
        <p:nvSpPr>
          <p:cNvPr id="3" name="Content Placeholder 2"/>
          <p:cNvSpPr>
            <a:spLocks noGrp="1"/>
          </p:cNvSpPr>
          <p:nvPr>
            <p:ph idx="1"/>
          </p:nvPr>
        </p:nvSpPr>
        <p:spPr/>
        <p:txBody>
          <a:bodyPr/>
          <a:lstStyle/>
          <a:p>
            <a:r>
              <a:rPr lang="en-US" dirty="0" smtClean="0"/>
              <a:t>Attributes provide additional information about HTML elements</a:t>
            </a:r>
          </a:p>
          <a:p>
            <a:r>
              <a:rPr lang="en-US" dirty="0" smtClean="0"/>
              <a:t>They are always included in the opening tag and they come in name/value pairs.</a:t>
            </a:r>
          </a:p>
          <a:p>
            <a:r>
              <a:rPr lang="en-US" dirty="0" smtClean="0"/>
              <a:t>For example:</a:t>
            </a:r>
          </a:p>
          <a:p>
            <a:pPr marL="0" indent="0">
              <a:buNone/>
            </a:pPr>
            <a:r>
              <a:rPr lang="en-US" dirty="0" smtClean="0"/>
              <a:t>“&lt;a </a:t>
            </a:r>
            <a:r>
              <a:rPr lang="en-US" dirty="0" err="1" smtClean="0"/>
              <a:t>href</a:t>
            </a:r>
            <a:r>
              <a:rPr lang="en-US" dirty="0" smtClean="0"/>
              <a:t>=“https://www.example.com”&gt;Visit our website.&lt;/a&gt;”</a:t>
            </a:r>
          </a:p>
          <a:p>
            <a:pPr marL="0" indent="0">
              <a:buNone/>
            </a:pPr>
            <a:r>
              <a:rPr lang="en-US" dirty="0" smtClean="0"/>
              <a:t>In our example, our “&lt;a&gt;&lt;/a&gt;” (anchor) tag has “</a:t>
            </a:r>
            <a:r>
              <a:rPr lang="en-US" dirty="0" err="1" smtClean="0"/>
              <a:t>href</a:t>
            </a:r>
            <a:r>
              <a:rPr lang="en-US" dirty="0" smtClean="0"/>
              <a:t>” as it’s attribute with the value of “https://www.example.com”.(href is the attribute’s name.)</a:t>
            </a:r>
            <a:endParaRPr lang="en-US" dirty="0"/>
          </a:p>
        </p:txBody>
      </p:sp>
    </p:spTree>
    <p:extLst>
      <p:ext uri="{BB962C8B-B14F-4D97-AF65-F5344CB8AC3E}">
        <p14:creationId xmlns:p14="http://schemas.microsoft.com/office/powerpoint/2010/main" val="1783589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Semantic markup</a:t>
            </a:r>
            <a:endParaRPr lang="en-US" dirty="0"/>
          </a:p>
        </p:txBody>
      </p:sp>
      <p:sp>
        <p:nvSpPr>
          <p:cNvPr id="3" name="Content Placeholder 2"/>
          <p:cNvSpPr>
            <a:spLocks noGrp="1"/>
          </p:cNvSpPr>
          <p:nvPr>
            <p:ph idx="1"/>
          </p:nvPr>
        </p:nvSpPr>
        <p:spPr/>
        <p:txBody>
          <a:bodyPr/>
          <a:lstStyle/>
          <a:p>
            <a:r>
              <a:rPr lang="en-US" dirty="0" smtClean="0"/>
              <a:t>This involves adding meaning to the content instead of just indicating style. </a:t>
            </a:r>
          </a:p>
          <a:p>
            <a:r>
              <a:rPr lang="en-US" dirty="0" smtClean="0"/>
              <a:t>It conveys the purpose of the content.</a:t>
            </a:r>
          </a:p>
          <a:p>
            <a:r>
              <a:rPr lang="en-US" dirty="0" smtClean="0"/>
              <a:t>The latest version of HTML (HTML5) has introduced several semantic tags that provide meaning to the content.</a:t>
            </a:r>
          </a:p>
          <a:p>
            <a:r>
              <a:rPr lang="en-US" dirty="0" smtClean="0"/>
              <a:t> These include “ &lt;header&gt;” , “&lt;</a:t>
            </a:r>
            <a:r>
              <a:rPr lang="en-US" dirty="0" err="1" smtClean="0"/>
              <a:t>nav</a:t>
            </a:r>
            <a:r>
              <a:rPr lang="en-US" dirty="0" smtClean="0"/>
              <a:t>&gt;” , “&lt;main&gt;” , “&lt;article&gt;” , “ &lt;section&gt;” , “&lt;aside&gt;” and “&lt;footer&gt;”.</a:t>
            </a:r>
            <a:endParaRPr lang="en-US" dirty="0"/>
          </a:p>
        </p:txBody>
      </p:sp>
    </p:spTree>
    <p:extLst>
      <p:ext uri="{BB962C8B-B14F-4D97-AF65-F5344CB8AC3E}">
        <p14:creationId xmlns:p14="http://schemas.microsoft.com/office/powerpoint/2010/main" val="2741271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The “&lt;header&gt;” element represents the introductory content of a web page or a section  typically containing headings, logos  and navigation menus. An example can be observed below.</a:t>
            </a:r>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3038918" y="3671443"/>
            <a:ext cx="4991533" cy="176037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27198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The “&lt;</a:t>
            </a:r>
            <a:r>
              <a:rPr lang="en-US" dirty="0" err="1" smtClean="0"/>
              <a:t>nav</a:t>
            </a:r>
            <a:r>
              <a:rPr lang="en-US" dirty="0" smtClean="0"/>
              <a:t>&gt;” element is used to define a navigation menu, typically containing links to other parts of </a:t>
            </a:r>
            <a:r>
              <a:rPr lang="en-US" dirty="0" err="1" smtClean="0"/>
              <a:t>yhe</a:t>
            </a:r>
            <a:r>
              <a:rPr lang="en-US" dirty="0" smtClean="0"/>
              <a:t> website.</a:t>
            </a:r>
          </a:p>
          <a:p>
            <a:pPr marL="0" indent="0">
              <a:buNone/>
            </a:pPr>
            <a:r>
              <a:rPr lang="en-US" dirty="0"/>
              <a:t> </a:t>
            </a:r>
            <a:r>
              <a:rPr lang="en-US" dirty="0" smtClean="0"/>
              <a:t>    Example:</a:t>
            </a:r>
            <a:endParaRPr lang="en-US" dirty="0"/>
          </a:p>
        </p:txBody>
      </p:sp>
      <p:pic>
        <p:nvPicPr>
          <p:cNvPr id="4" name="Picture 3"/>
          <p:cNvPicPr>
            <a:picLocks noChangeAspect="1"/>
          </p:cNvPicPr>
          <p:nvPr/>
        </p:nvPicPr>
        <p:blipFill>
          <a:blip r:embed="rId2"/>
          <a:stretch>
            <a:fillRect/>
          </a:stretch>
        </p:blipFill>
        <p:spPr>
          <a:xfrm>
            <a:off x="3462353" y="4071103"/>
            <a:ext cx="4198984" cy="11964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20595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The “&lt;main&gt;”  element represents the main content of the web page, excluding headers and footers.</a:t>
            </a:r>
          </a:p>
          <a:p>
            <a:pPr marL="0" indent="0">
              <a:buNone/>
            </a:pPr>
            <a:r>
              <a:rPr lang="en-US" dirty="0"/>
              <a:t> </a:t>
            </a:r>
            <a:r>
              <a:rPr lang="en-US" dirty="0" smtClean="0"/>
              <a:t>Example:</a:t>
            </a:r>
          </a:p>
          <a:p>
            <a:pPr marL="0" indent="0">
              <a:buNone/>
            </a:pPr>
            <a:endParaRPr lang="en-US" dirty="0"/>
          </a:p>
        </p:txBody>
      </p:sp>
      <p:pic>
        <p:nvPicPr>
          <p:cNvPr id="4" name="Picture 3"/>
          <p:cNvPicPr>
            <a:picLocks noChangeAspect="1"/>
          </p:cNvPicPr>
          <p:nvPr/>
        </p:nvPicPr>
        <p:blipFill>
          <a:blip r:embed="rId2"/>
          <a:stretch>
            <a:fillRect/>
          </a:stretch>
        </p:blipFill>
        <p:spPr>
          <a:xfrm>
            <a:off x="3982542" y="4001294"/>
            <a:ext cx="3520745" cy="123454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22981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The “&lt;article&gt;” element defines a self-contained , independent piece of content such as a blog post, news article or forum post.</a:t>
            </a:r>
          </a:p>
          <a:p>
            <a:pPr marL="0" indent="0">
              <a:buNone/>
            </a:pPr>
            <a:r>
              <a:rPr lang="en-US" dirty="0"/>
              <a:t> </a:t>
            </a:r>
          </a:p>
        </p:txBody>
      </p:sp>
      <p:pic>
        <p:nvPicPr>
          <p:cNvPr id="4" name="Picture 3"/>
          <p:cNvPicPr>
            <a:picLocks noChangeAspect="1"/>
          </p:cNvPicPr>
          <p:nvPr/>
        </p:nvPicPr>
        <p:blipFill>
          <a:blip r:embed="rId2"/>
          <a:stretch>
            <a:fillRect/>
          </a:stretch>
        </p:blipFill>
        <p:spPr>
          <a:xfrm>
            <a:off x="3590142" y="3912928"/>
            <a:ext cx="4595258" cy="12955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13636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The “&lt;aside&gt;” element represents content that is tangentially related to the content around it such as sidebars , pull quotes or </a:t>
            </a:r>
            <a:r>
              <a:rPr lang="en-US" dirty="0" err="1" smtClean="0"/>
              <a:t>adverisements</a:t>
            </a:r>
            <a:r>
              <a:rPr lang="en-US" dirty="0" smtClean="0"/>
              <a:t>.</a:t>
            </a:r>
          </a:p>
          <a:p>
            <a:pPr marL="0" indent="0">
              <a:buNone/>
            </a:pPr>
            <a:r>
              <a:rPr lang="en-US" dirty="0"/>
              <a:t> </a:t>
            </a:r>
            <a:r>
              <a:rPr lang="en-US" dirty="0" smtClean="0"/>
              <a:t>Example:</a:t>
            </a:r>
            <a:endParaRPr lang="en-US" dirty="0"/>
          </a:p>
        </p:txBody>
      </p:sp>
      <p:pic>
        <p:nvPicPr>
          <p:cNvPr id="4" name="Picture 3"/>
          <p:cNvPicPr>
            <a:picLocks noChangeAspect="1"/>
          </p:cNvPicPr>
          <p:nvPr/>
        </p:nvPicPr>
        <p:blipFill>
          <a:blip r:embed="rId2"/>
          <a:stretch>
            <a:fillRect/>
          </a:stretch>
        </p:blipFill>
        <p:spPr>
          <a:xfrm>
            <a:off x="3153874" y="3826265"/>
            <a:ext cx="5540220" cy="15774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47940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The “&lt;section&gt;” element groups related content within a web page. It helps in organizing content hierarchically.</a:t>
            </a:r>
          </a:p>
          <a:p>
            <a:pPr marL="0" indent="0">
              <a:buNone/>
            </a:pPr>
            <a:r>
              <a:rPr lang="en-US" dirty="0"/>
              <a:t> </a:t>
            </a:r>
            <a:r>
              <a:rPr lang="en-US" dirty="0" smtClean="0"/>
              <a:t>Example:</a:t>
            </a:r>
            <a:endParaRPr lang="en-US" dirty="0"/>
          </a:p>
        </p:txBody>
      </p:sp>
      <p:pic>
        <p:nvPicPr>
          <p:cNvPr id="4" name="Picture 3"/>
          <p:cNvPicPr>
            <a:picLocks noChangeAspect="1"/>
          </p:cNvPicPr>
          <p:nvPr/>
        </p:nvPicPr>
        <p:blipFill>
          <a:blip r:embed="rId2"/>
          <a:stretch>
            <a:fillRect/>
          </a:stretch>
        </p:blipFill>
        <p:spPr>
          <a:xfrm>
            <a:off x="2836483" y="3680371"/>
            <a:ext cx="5342083" cy="118120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58338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The “&lt;footer&gt;”  element contains footer content for a section or the entire page , often including copyright information, contact details, and links.</a:t>
            </a:r>
          </a:p>
          <a:p>
            <a:pPr marL="0" indent="0">
              <a:buNone/>
            </a:pPr>
            <a:r>
              <a:rPr lang="en-US" dirty="0"/>
              <a:t> </a:t>
            </a:r>
            <a:r>
              <a:rPr lang="en-US" dirty="0" smtClean="0"/>
              <a:t>Example:</a:t>
            </a:r>
            <a:endParaRPr lang="en-US" dirty="0"/>
          </a:p>
        </p:txBody>
      </p:sp>
      <p:pic>
        <p:nvPicPr>
          <p:cNvPr id="4" name="Picture 3"/>
          <p:cNvPicPr>
            <a:picLocks noChangeAspect="1"/>
          </p:cNvPicPr>
          <p:nvPr/>
        </p:nvPicPr>
        <p:blipFill>
          <a:blip r:embed="rId2"/>
          <a:stretch>
            <a:fillRect/>
          </a:stretch>
        </p:blipFill>
        <p:spPr>
          <a:xfrm>
            <a:off x="3757701" y="4001294"/>
            <a:ext cx="3825572" cy="112023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8640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Web development?</a:t>
            </a:r>
            <a:endParaRPr lang="en-US" dirty="0"/>
          </a:p>
        </p:txBody>
      </p:sp>
      <p:sp>
        <p:nvSpPr>
          <p:cNvPr id="3" name="Content Placeholder 2"/>
          <p:cNvSpPr>
            <a:spLocks noGrp="1"/>
          </p:cNvSpPr>
          <p:nvPr>
            <p:ph idx="1"/>
          </p:nvPr>
        </p:nvSpPr>
        <p:spPr/>
        <p:txBody>
          <a:bodyPr/>
          <a:lstStyle/>
          <a:p>
            <a:r>
              <a:rPr lang="en-US" dirty="0" smtClean="0"/>
              <a:t>Web development refers to the process of creating , building and maintaining websites and web applications that are accessible through the internet.</a:t>
            </a:r>
          </a:p>
          <a:p>
            <a:pPr marL="0" indent="0">
              <a:buNone/>
            </a:pPr>
            <a:r>
              <a:rPr lang="en-US" dirty="0"/>
              <a:t> </a:t>
            </a:r>
            <a:r>
              <a:rPr lang="en-US" dirty="0" smtClean="0"/>
              <a:t>It includes :-</a:t>
            </a:r>
          </a:p>
          <a:p>
            <a:r>
              <a:rPr lang="en-US" dirty="0" smtClean="0"/>
              <a:t>Web design</a:t>
            </a:r>
          </a:p>
          <a:p>
            <a:r>
              <a:rPr lang="en-US" dirty="0" smtClean="0"/>
              <a:t>Front-end development</a:t>
            </a:r>
          </a:p>
          <a:p>
            <a:r>
              <a:rPr lang="en-US" dirty="0" smtClean="0"/>
              <a:t>Back-end development</a:t>
            </a:r>
          </a:p>
          <a:p>
            <a:r>
              <a:rPr lang="en-US" dirty="0" smtClean="0"/>
              <a:t>Database management</a:t>
            </a:r>
            <a:endParaRPr lang="en-US" dirty="0"/>
          </a:p>
        </p:txBody>
      </p:sp>
    </p:spTree>
    <p:extLst>
      <p:ext uri="{BB962C8B-B14F-4D97-AF65-F5344CB8AC3E}">
        <p14:creationId xmlns:p14="http://schemas.microsoft.com/office/powerpoint/2010/main" val="3311101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CSS</a:t>
            </a:r>
            <a:endParaRPr lang="en-US" dirty="0"/>
          </a:p>
        </p:txBody>
      </p:sp>
      <p:sp>
        <p:nvSpPr>
          <p:cNvPr id="7" name="Text Placeholder 6"/>
          <p:cNvSpPr>
            <a:spLocks noGrp="1"/>
          </p:cNvSpPr>
          <p:nvPr>
            <p:ph type="body" idx="1"/>
          </p:nvPr>
        </p:nvSpPr>
        <p:spPr/>
        <p:txBody>
          <a:bodyPr/>
          <a:lstStyle/>
          <a:p>
            <a:r>
              <a:rPr lang="en-US" dirty="0" smtClean="0"/>
              <a:t>Cascading Style Sheets</a:t>
            </a:r>
            <a:endParaRPr lang="en-US" dirty="0"/>
          </a:p>
        </p:txBody>
      </p:sp>
    </p:spTree>
    <p:extLst>
      <p:ext uri="{BB962C8B-B14F-4D97-AF65-F5344CB8AC3E}">
        <p14:creationId xmlns:p14="http://schemas.microsoft.com/office/powerpoint/2010/main" val="28994337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CSS</a:t>
            </a:r>
            <a:endParaRPr lang="en-US" dirty="0"/>
          </a:p>
        </p:txBody>
      </p:sp>
      <p:sp>
        <p:nvSpPr>
          <p:cNvPr id="5" name="Content Placeholder 4"/>
          <p:cNvSpPr>
            <a:spLocks noGrp="1"/>
          </p:cNvSpPr>
          <p:nvPr>
            <p:ph idx="1"/>
          </p:nvPr>
        </p:nvSpPr>
        <p:spPr/>
        <p:txBody>
          <a:bodyPr/>
          <a:lstStyle/>
          <a:p>
            <a:r>
              <a:rPr lang="en-US" dirty="0" smtClean="0"/>
              <a:t>CSS(</a:t>
            </a:r>
            <a:r>
              <a:rPr lang="en-US" dirty="0" err="1" smtClean="0"/>
              <a:t>CascadingStyleSheets</a:t>
            </a:r>
            <a:r>
              <a:rPr lang="en-US" dirty="0" smtClean="0"/>
              <a:t>) is used for styling and formatting web pages.</a:t>
            </a:r>
          </a:p>
          <a:p>
            <a:r>
              <a:rPr lang="en-US" dirty="0" smtClean="0"/>
              <a:t> It allows web developers to control the appearance of HTML elements by specifying attributes like colors, fonts, spacing and positioning.</a:t>
            </a:r>
            <a:endParaRPr lang="en-US" dirty="0"/>
          </a:p>
        </p:txBody>
      </p:sp>
    </p:spTree>
    <p:extLst>
      <p:ext uri="{BB962C8B-B14F-4D97-AF65-F5344CB8AC3E}">
        <p14:creationId xmlns:p14="http://schemas.microsoft.com/office/powerpoint/2010/main" val="25637368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CSS to HTML file</a:t>
            </a:r>
            <a:endParaRPr lang="en-US" dirty="0"/>
          </a:p>
        </p:txBody>
      </p:sp>
      <p:sp>
        <p:nvSpPr>
          <p:cNvPr id="3" name="Content Placeholder 2"/>
          <p:cNvSpPr>
            <a:spLocks noGrp="1"/>
          </p:cNvSpPr>
          <p:nvPr>
            <p:ph idx="1"/>
          </p:nvPr>
        </p:nvSpPr>
        <p:spPr/>
        <p:txBody>
          <a:bodyPr/>
          <a:lstStyle/>
          <a:p>
            <a:r>
              <a:rPr lang="en-US" dirty="0" smtClean="0"/>
              <a:t>There are three ways which can be used to add CSS to a HTML file. These are:-</a:t>
            </a:r>
          </a:p>
          <a:p>
            <a:pPr marL="0" indent="0">
              <a:buNone/>
            </a:pPr>
            <a:r>
              <a:rPr lang="en-US" dirty="0"/>
              <a:t> </a:t>
            </a:r>
            <a:r>
              <a:rPr lang="en-US" dirty="0" smtClean="0"/>
              <a:t> -</a:t>
            </a:r>
            <a:r>
              <a:rPr lang="en-US" b="1" dirty="0" smtClean="0"/>
              <a:t>Inline styles</a:t>
            </a:r>
            <a:r>
              <a:rPr lang="en-US" dirty="0" smtClean="0"/>
              <a:t>: this involves adding CSS directly to individual HTML elements using the style attribute. For example, </a:t>
            </a:r>
          </a:p>
          <a:p>
            <a:pPr marL="0" indent="0">
              <a:buNone/>
            </a:pPr>
            <a:r>
              <a:rPr lang="en-US" dirty="0"/>
              <a:t> </a:t>
            </a:r>
            <a:r>
              <a:rPr lang="en-US" dirty="0" smtClean="0"/>
              <a:t>   “&lt;p style=“color: blue;”&gt; This is blue text &lt;/p&gt;”.</a:t>
            </a:r>
          </a:p>
          <a:p>
            <a:pPr marL="0" indent="0">
              <a:buNone/>
            </a:pPr>
            <a:r>
              <a:rPr lang="en-US" dirty="0"/>
              <a:t> </a:t>
            </a:r>
            <a:r>
              <a:rPr lang="en-US" dirty="0" smtClean="0"/>
              <a:t> -</a:t>
            </a:r>
            <a:r>
              <a:rPr lang="en-US" b="1" dirty="0" smtClean="0"/>
              <a:t>Internal </a:t>
            </a:r>
            <a:r>
              <a:rPr lang="en-US" b="1" dirty="0" err="1" smtClean="0"/>
              <a:t>stylesheets</a:t>
            </a:r>
            <a:r>
              <a:rPr lang="en-US" dirty="0" smtClean="0"/>
              <a:t>: they are defined within the document’s “&lt;head&gt;” section using the “&lt;style&gt;&lt;/style&gt;” element.</a:t>
            </a:r>
          </a:p>
          <a:p>
            <a:pPr marL="0" indent="0">
              <a:buNone/>
            </a:pPr>
            <a:r>
              <a:rPr lang="en-US" dirty="0"/>
              <a:t> </a:t>
            </a:r>
            <a:r>
              <a:rPr lang="en-US" dirty="0" smtClean="0"/>
              <a:t> -</a:t>
            </a:r>
            <a:r>
              <a:rPr lang="en-US" b="1" dirty="0" smtClean="0"/>
              <a:t>External </a:t>
            </a:r>
            <a:r>
              <a:rPr lang="en-US" b="1" dirty="0" err="1" smtClean="0"/>
              <a:t>stylesheets</a:t>
            </a:r>
            <a:r>
              <a:rPr lang="en-US" dirty="0" smtClean="0"/>
              <a:t>: This is a most common and recommended  method for </a:t>
            </a:r>
            <a:r>
              <a:rPr lang="en-US" dirty="0" err="1" smtClean="0"/>
              <a:t>intergrating</a:t>
            </a:r>
            <a:r>
              <a:rPr lang="en-US" dirty="0" smtClean="0"/>
              <a:t> CSS into HTML.</a:t>
            </a:r>
            <a:endParaRPr lang="en-US" dirty="0"/>
          </a:p>
        </p:txBody>
      </p:sp>
    </p:spTree>
    <p:extLst>
      <p:ext uri="{BB962C8B-B14F-4D97-AF65-F5344CB8AC3E}">
        <p14:creationId xmlns:p14="http://schemas.microsoft.com/office/powerpoint/2010/main" val="36885726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This involves adding a separate CSS </a:t>
            </a:r>
            <a:r>
              <a:rPr lang="en-US" dirty="0" err="1" smtClean="0"/>
              <a:t>stylesheet</a:t>
            </a:r>
            <a:r>
              <a:rPr lang="en-US" dirty="0" smtClean="0"/>
              <a:t> file to a HTML document. The “&lt;link&gt;” tag is used in this case.</a:t>
            </a:r>
          </a:p>
          <a:p>
            <a:pPr marL="0" indent="0">
              <a:buNone/>
            </a:pPr>
            <a:r>
              <a:rPr lang="en-US" dirty="0"/>
              <a:t> </a:t>
            </a:r>
            <a:r>
              <a:rPr lang="en-US" dirty="0" smtClean="0"/>
              <a:t>For example, </a:t>
            </a:r>
          </a:p>
          <a:p>
            <a:pPr marL="0" indent="0">
              <a:buNone/>
            </a:pPr>
            <a:r>
              <a:rPr lang="en-US" dirty="0"/>
              <a:t> </a:t>
            </a:r>
            <a:r>
              <a:rPr lang="en-US" dirty="0" smtClean="0"/>
              <a:t>            “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=“./example.css”&gt; ”</a:t>
            </a:r>
          </a:p>
          <a:p>
            <a:pPr marL="0" indent="0">
              <a:buNone/>
            </a:pPr>
            <a:r>
              <a:rPr lang="en-US" dirty="0" smtClean="0"/>
              <a:t>In this case, “example.css” refers to the file containing the CSS code.</a:t>
            </a:r>
            <a:endParaRPr lang="en-US" dirty="0"/>
          </a:p>
        </p:txBody>
      </p:sp>
    </p:spTree>
    <p:extLst>
      <p:ext uri="{BB962C8B-B14F-4D97-AF65-F5344CB8AC3E}">
        <p14:creationId xmlns:p14="http://schemas.microsoft.com/office/powerpoint/2010/main" val="11259882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style rule</a:t>
            </a:r>
            <a:endParaRPr lang="en-US" dirty="0"/>
          </a:p>
        </p:txBody>
      </p:sp>
      <p:sp>
        <p:nvSpPr>
          <p:cNvPr id="3" name="Content Placeholder 2"/>
          <p:cNvSpPr>
            <a:spLocks noGrp="1"/>
          </p:cNvSpPr>
          <p:nvPr>
            <p:ph idx="1"/>
          </p:nvPr>
        </p:nvSpPr>
        <p:spPr/>
        <p:txBody>
          <a:bodyPr/>
          <a:lstStyle/>
          <a:p>
            <a:r>
              <a:rPr lang="en-US" dirty="0" smtClean="0"/>
              <a:t> CSS code involve two parts </a:t>
            </a:r>
            <a:r>
              <a:rPr lang="en-US" dirty="0" err="1" smtClean="0"/>
              <a:t>i.e</a:t>
            </a:r>
            <a:r>
              <a:rPr lang="en-US" dirty="0" smtClean="0"/>
              <a:t>:</a:t>
            </a:r>
          </a:p>
          <a:p>
            <a:pPr marL="0" indent="0">
              <a:buNone/>
            </a:pPr>
            <a:r>
              <a:rPr lang="en-US" dirty="0"/>
              <a:t> </a:t>
            </a:r>
            <a:r>
              <a:rPr lang="en-US" dirty="0" smtClean="0"/>
              <a:t>    -selectors</a:t>
            </a:r>
          </a:p>
          <a:p>
            <a:pPr marL="0" indent="0">
              <a:buNone/>
            </a:pPr>
            <a:r>
              <a:rPr lang="en-US" dirty="0"/>
              <a:t> </a:t>
            </a:r>
            <a:r>
              <a:rPr lang="en-US" dirty="0" smtClean="0"/>
              <a:t>    -declaration block</a:t>
            </a:r>
          </a:p>
          <a:p>
            <a:pPr marL="0" indent="0">
              <a:buNone/>
            </a:pPr>
            <a:endParaRPr lang="en-US" dirty="0"/>
          </a:p>
          <a:p>
            <a:pPr marL="0" indent="0">
              <a:buNone/>
            </a:pPr>
            <a:endParaRPr lang="en-US" dirty="0" smtClean="0"/>
          </a:p>
          <a:p>
            <a:pPr marL="0" indent="0">
              <a:buNone/>
            </a:pPr>
            <a:r>
              <a:rPr lang="en-US" dirty="0" smtClean="0"/>
              <a:t>                                                 “h1” refers to the selector and everything</a:t>
            </a:r>
          </a:p>
          <a:p>
            <a:pPr marL="0" indent="0">
              <a:buNone/>
            </a:pPr>
            <a:r>
              <a:rPr lang="en-US" dirty="0"/>
              <a:t> </a:t>
            </a:r>
            <a:r>
              <a:rPr lang="en-US" dirty="0" smtClean="0"/>
              <a:t>                                                inside the curly braces“{…}” is the </a:t>
            </a:r>
          </a:p>
          <a:p>
            <a:pPr marL="0" indent="0">
              <a:buNone/>
            </a:pPr>
            <a:r>
              <a:rPr lang="en-US" dirty="0"/>
              <a:t> </a:t>
            </a:r>
            <a:r>
              <a:rPr lang="en-US" dirty="0" smtClean="0"/>
              <a:t>                                                declaration block.                                                   </a:t>
            </a:r>
            <a:endParaRPr lang="en-US" dirty="0"/>
          </a:p>
        </p:txBody>
      </p:sp>
      <p:pic>
        <p:nvPicPr>
          <p:cNvPr id="4" name="Picture 3"/>
          <p:cNvPicPr>
            <a:picLocks noChangeAspect="1"/>
          </p:cNvPicPr>
          <p:nvPr/>
        </p:nvPicPr>
        <p:blipFill>
          <a:blip r:embed="rId2"/>
          <a:stretch>
            <a:fillRect/>
          </a:stretch>
        </p:blipFill>
        <p:spPr>
          <a:xfrm>
            <a:off x="1240254" y="4157921"/>
            <a:ext cx="3337849" cy="16384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069707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The selector specifies which HTML element should be styled. From our example above , the “h1” tag was the one that was being styled.</a:t>
            </a:r>
          </a:p>
          <a:p>
            <a:r>
              <a:rPr lang="en-US" dirty="0" smtClean="0"/>
              <a:t>The declaration block is enclosed within curly braces “{…..}” . It contains a list of property-value pairs that define how the selected “h1” elements should be styled. Each property is followed by a colon and it’s value is terminated with a semicolon.</a:t>
            </a:r>
          </a:p>
          <a:p>
            <a:pPr marL="0" indent="0">
              <a:buNone/>
            </a:pPr>
            <a:r>
              <a:rPr lang="en-US" sz="4000" dirty="0"/>
              <a:t> </a:t>
            </a:r>
            <a:r>
              <a:rPr lang="en-US" sz="4000" dirty="0" smtClean="0"/>
              <a:t>                 </a:t>
            </a:r>
          </a:p>
          <a:p>
            <a:pPr marL="0" indent="0">
              <a:buNone/>
            </a:pPr>
            <a:r>
              <a:rPr lang="en-US" sz="4000" dirty="0"/>
              <a:t> </a:t>
            </a:r>
            <a:r>
              <a:rPr lang="en-US" sz="4000" dirty="0" smtClean="0"/>
              <a:t>                      “ style property : value ;  “ </a:t>
            </a:r>
            <a:endParaRPr lang="en-US" sz="4000" dirty="0"/>
          </a:p>
        </p:txBody>
      </p:sp>
    </p:spTree>
    <p:extLst>
      <p:ext uri="{BB962C8B-B14F-4D97-AF65-F5344CB8AC3E}">
        <p14:creationId xmlns:p14="http://schemas.microsoft.com/office/powerpoint/2010/main" val="396631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endParaRPr lang="en-US" dirty="0"/>
          </a:p>
        </p:txBody>
      </p:sp>
      <p:sp>
        <p:nvSpPr>
          <p:cNvPr id="3" name="Content Placeholder 2"/>
          <p:cNvSpPr>
            <a:spLocks noGrp="1"/>
          </p:cNvSpPr>
          <p:nvPr>
            <p:ph idx="1"/>
          </p:nvPr>
        </p:nvSpPr>
        <p:spPr/>
        <p:txBody>
          <a:bodyPr/>
          <a:lstStyle/>
          <a:p>
            <a:r>
              <a:rPr lang="en-US" dirty="0" smtClean="0"/>
              <a:t>The selectors allow you to target specific elements or groups of elements for styling. The selectors can also be more specific </a:t>
            </a:r>
            <a:r>
              <a:rPr lang="en-US" dirty="0" err="1" smtClean="0"/>
              <a:t>i.e</a:t>
            </a:r>
            <a:r>
              <a:rPr lang="en-US" dirty="0" smtClean="0"/>
              <a:t> instead of tags, IDs , classes , pseudo-elements </a:t>
            </a:r>
            <a:r>
              <a:rPr lang="en-US" dirty="0" err="1" smtClean="0"/>
              <a:t>e.t.c</a:t>
            </a:r>
            <a:endParaRPr lang="en-US" dirty="0" smtClean="0"/>
          </a:p>
          <a:p>
            <a:pPr marL="0" indent="0">
              <a:buNone/>
            </a:pPr>
            <a:r>
              <a:rPr lang="en-US" dirty="0"/>
              <a:t> </a:t>
            </a:r>
            <a:r>
              <a:rPr lang="en-US" dirty="0" smtClean="0"/>
              <a:t>Examples:</a:t>
            </a:r>
          </a:p>
          <a:p>
            <a:pPr marL="514350" indent="-514350">
              <a:buAutoNum type="arabicPeriod"/>
            </a:pPr>
            <a:r>
              <a:rPr lang="en-US" dirty="0" smtClean="0"/>
              <a:t>Element selector</a:t>
            </a:r>
          </a:p>
          <a:p>
            <a:pPr marL="0" indent="0">
              <a:buNone/>
            </a:pPr>
            <a:r>
              <a:rPr lang="en-US" dirty="0"/>
              <a:t> </a:t>
            </a:r>
            <a:r>
              <a:rPr lang="en-US" dirty="0" smtClean="0"/>
              <a:t>      This involves using HTML tags like “h1”:</a:t>
            </a:r>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3385996" y="4782973"/>
            <a:ext cx="2846704" cy="139399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53469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2. Class Selector</a:t>
            </a:r>
          </a:p>
          <a:p>
            <a:pPr marL="0" indent="0">
              <a:buNone/>
            </a:pPr>
            <a:r>
              <a:rPr lang="en-US" dirty="0"/>
              <a:t> </a:t>
            </a:r>
            <a:r>
              <a:rPr lang="en-US" dirty="0" smtClean="0"/>
              <a:t>This involves using classes .For example, to style all elements with the class “button” to blue:</a:t>
            </a:r>
          </a:p>
          <a:p>
            <a:pPr marL="0" indent="0">
              <a:buNone/>
            </a:pPr>
            <a:endParaRPr lang="en-US" dirty="0"/>
          </a:p>
        </p:txBody>
      </p:sp>
      <p:pic>
        <p:nvPicPr>
          <p:cNvPr id="5" name="Picture 4"/>
          <p:cNvPicPr>
            <a:picLocks noChangeAspect="1"/>
          </p:cNvPicPr>
          <p:nvPr/>
        </p:nvPicPr>
        <p:blipFill>
          <a:blip r:embed="rId2"/>
          <a:stretch>
            <a:fillRect/>
          </a:stretch>
        </p:blipFill>
        <p:spPr>
          <a:xfrm>
            <a:off x="2779414" y="3814009"/>
            <a:ext cx="3623633" cy="236295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315633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3. ID selector</a:t>
            </a:r>
          </a:p>
          <a:p>
            <a:pPr marL="0" indent="0">
              <a:buNone/>
            </a:pPr>
            <a:r>
              <a:rPr lang="en-US" dirty="0" smtClean="0"/>
              <a:t>This involves using ID elements. They mainly target single unique elements. For example, styling element with the ID “Swipe” to bold:</a:t>
            </a:r>
            <a:endParaRPr lang="en-US" dirty="0"/>
          </a:p>
        </p:txBody>
      </p:sp>
      <p:pic>
        <p:nvPicPr>
          <p:cNvPr id="4" name="Picture 3"/>
          <p:cNvPicPr>
            <a:picLocks noChangeAspect="1"/>
          </p:cNvPicPr>
          <p:nvPr/>
        </p:nvPicPr>
        <p:blipFill>
          <a:blip r:embed="rId2"/>
          <a:stretch>
            <a:fillRect/>
          </a:stretch>
        </p:blipFill>
        <p:spPr>
          <a:xfrm>
            <a:off x="4476845" y="4170691"/>
            <a:ext cx="2133785" cy="11964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785215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4. Descendant Selector</a:t>
            </a:r>
          </a:p>
          <a:p>
            <a:pPr marL="0" indent="0">
              <a:buNone/>
            </a:pPr>
            <a:r>
              <a:rPr lang="en-US" dirty="0" smtClean="0"/>
              <a:t>This selector targets elements that are descendants of a particular element. For example, To style all “&lt;li&gt;” elements within a “&lt;</a:t>
            </a:r>
            <a:r>
              <a:rPr lang="en-US" dirty="0" err="1" smtClean="0"/>
              <a:t>ul</a:t>
            </a:r>
            <a:r>
              <a:rPr lang="en-US" dirty="0" smtClean="0"/>
              <a:t>&gt;”</a:t>
            </a:r>
          </a:p>
          <a:p>
            <a:pPr marL="0" indent="0">
              <a:buNone/>
            </a:pPr>
            <a:r>
              <a:rPr lang="en-US" dirty="0" smtClean="0"/>
              <a:t>Element:</a:t>
            </a:r>
            <a:endParaRPr lang="en-US" dirty="0"/>
          </a:p>
        </p:txBody>
      </p:sp>
      <p:pic>
        <p:nvPicPr>
          <p:cNvPr id="4" name="Picture 3"/>
          <p:cNvPicPr>
            <a:picLocks noChangeAspect="1"/>
          </p:cNvPicPr>
          <p:nvPr/>
        </p:nvPicPr>
        <p:blipFill>
          <a:blip r:embed="rId2"/>
          <a:stretch>
            <a:fillRect/>
          </a:stretch>
        </p:blipFill>
        <p:spPr>
          <a:xfrm>
            <a:off x="4489804" y="4554716"/>
            <a:ext cx="2560542" cy="104403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39136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There are computer languages which are used to implement web development. These are ;</a:t>
            </a:r>
          </a:p>
          <a:p>
            <a:pPr marL="0" indent="0">
              <a:buNone/>
            </a:pPr>
            <a:endParaRPr lang="en-US" dirty="0" smtClean="0"/>
          </a:p>
          <a:p>
            <a:pPr marL="0" indent="0">
              <a:buNone/>
            </a:pPr>
            <a:r>
              <a:rPr lang="en-US" dirty="0" smtClean="0"/>
              <a:t>-HTML</a:t>
            </a:r>
          </a:p>
          <a:p>
            <a:pPr marL="0" indent="0">
              <a:buNone/>
            </a:pPr>
            <a:r>
              <a:rPr lang="en-US" dirty="0" smtClean="0"/>
              <a:t>-CSS</a:t>
            </a:r>
          </a:p>
          <a:p>
            <a:pPr marL="0" indent="0">
              <a:buNone/>
            </a:pPr>
            <a:r>
              <a:rPr lang="en-US" dirty="0" smtClean="0"/>
              <a:t>-</a:t>
            </a:r>
            <a:r>
              <a:rPr lang="en-US" dirty="0" err="1" smtClean="0"/>
              <a:t>Javascript</a:t>
            </a:r>
            <a:endParaRPr lang="en-US" dirty="0"/>
          </a:p>
        </p:txBody>
      </p:sp>
    </p:spTree>
    <p:extLst>
      <p:ext uri="{BB962C8B-B14F-4D97-AF65-F5344CB8AC3E}">
        <p14:creationId xmlns:p14="http://schemas.microsoft.com/office/powerpoint/2010/main" val="12539126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5. Child selector</a:t>
            </a:r>
          </a:p>
          <a:p>
            <a:pPr marL="0" indent="0">
              <a:buNone/>
            </a:pPr>
            <a:r>
              <a:rPr lang="en-US" dirty="0" smtClean="0"/>
              <a:t>These selectors target elements that are a direct child of another element. For example, to style  only the immediate child “&lt;p&gt;” elements within a “&lt;div&gt;”:</a:t>
            </a:r>
            <a:endParaRPr lang="en-US" dirty="0"/>
          </a:p>
        </p:txBody>
      </p:sp>
      <p:pic>
        <p:nvPicPr>
          <p:cNvPr id="4" name="Picture 3"/>
          <p:cNvPicPr>
            <a:picLocks noChangeAspect="1"/>
          </p:cNvPicPr>
          <p:nvPr/>
        </p:nvPicPr>
        <p:blipFill>
          <a:blip r:embed="rId2"/>
          <a:stretch>
            <a:fillRect/>
          </a:stretch>
        </p:blipFill>
        <p:spPr>
          <a:xfrm>
            <a:off x="3775295" y="4001294"/>
            <a:ext cx="2583366" cy="181103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272527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6. Adjacent sibling selector.</a:t>
            </a:r>
          </a:p>
          <a:p>
            <a:pPr marL="0" indent="0">
              <a:buNone/>
            </a:pPr>
            <a:r>
              <a:rPr lang="en-US" dirty="0" smtClean="0"/>
              <a:t>It selects an element that is immediately preceded by another specific element. For example, To style an “&lt;h2&gt;” element that is immediately followed by a “&lt;p&gt;”:</a:t>
            </a:r>
            <a:endParaRPr lang="en-US" dirty="0"/>
          </a:p>
        </p:txBody>
      </p:sp>
      <p:pic>
        <p:nvPicPr>
          <p:cNvPr id="4" name="Picture 3"/>
          <p:cNvPicPr>
            <a:picLocks noChangeAspect="1"/>
          </p:cNvPicPr>
          <p:nvPr/>
        </p:nvPicPr>
        <p:blipFill>
          <a:blip r:embed="rId2"/>
          <a:stretch>
            <a:fillRect/>
          </a:stretch>
        </p:blipFill>
        <p:spPr>
          <a:xfrm>
            <a:off x="3757187" y="4264182"/>
            <a:ext cx="3032911" cy="16115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114463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7. Attribute selector.</a:t>
            </a:r>
          </a:p>
          <a:p>
            <a:pPr marL="0" indent="0">
              <a:buNone/>
            </a:pPr>
            <a:r>
              <a:rPr lang="en-US" dirty="0"/>
              <a:t> </a:t>
            </a:r>
            <a:r>
              <a:rPr lang="en-US" dirty="0" smtClean="0"/>
              <a:t>They target elements with a specific attribute and attribute value.</a:t>
            </a:r>
          </a:p>
          <a:p>
            <a:pPr marL="0" indent="0">
              <a:buNone/>
            </a:pPr>
            <a:r>
              <a:rPr lang="en-US" dirty="0" smtClean="0"/>
              <a:t>Example: To style all anchor tags with a “target” attribute:</a:t>
            </a:r>
            <a:endParaRPr lang="en-US" dirty="0"/>
          </a:p>
        </p:txBody>
      </p:sp>
      <p:pic>
        <p:nvPicPr>
          <p:cNvPr id="4" name="Picture 3"/>
          <p:cNvPicPr>
            <a:picLocks noChangeAspect="1"/>
          </p:cNvPicPr>
          <p:nvPr/>
        </p:nvPicPr>
        <p:blipFill>
          <a:blip r:embed="rId2"/>
          <a:stretch>
            <a:fillRect/>
          </a:stretch>
        </p:blipFill>
        <p:spPr>
          <a:xfrm>
            <a:off x="3476532" y="4001293"/>
            <a:ext cx="3681968" cy="162996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66968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8. Pseudo-Class Selector</a:t>
            </a:r>
          </a:p>
          <a:p>
            <a:pPr marL="0" indent="0">
              <a:buNone/>
            </a:pPr>
            <a:r>
              <a:rPr lang="en-US" dirty="0" smtClean="0"/>
              <a:t>They target element s based on their state or position. For example, To style a link when a mouse hovers over it:</a:t>
            </a:r>
            <a:endParaRPr lang="en-US" dirty="0"/>
          </a:p>
        </p:txBody>
      </p:sp>
      <p:pic>
        <p:nvPicPr>
          <p:cNvPr id="4" name="Picture 3"/>
          <p:cNvPicPr>
            <a:picLocks noChangeAspect="1"/>
          </p:cNvPicPr>
          <p:nvPr/>
        </p:nvPicPr>
        <p:blipFill>
          <a:blip r:embed="rId2"/>
          <a:stretch>
            <a:fillRect/>
          </a:stretch>
        </p:blipFill>
        <p:spPr>
          <a:xfrm>
            <a:off x="3657600" y="3684760"/>
            <a:ext cx="3069125" cy="17292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322274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9. Pseudo-Element Selector</a:t>
            </a:r>
          </a:p>
          <a:p>
            <a:pPr marL="0" indent="0">
              <a:buNone/>
            </a:pPr>
            <a:r>
              <a:rPr lang="en-US" dirty="0" smtClean="0"/>
              <a:t>Pseudo-elements target specific parts of an element, such as the first letter or first line . For example, to style the first letter of a paragraph:</a:t>
            </a:r>
            <a:endParaRPr lang="en-US" dirty="0"/>
          </a:p>
        </p:txBody>
      </p:sp>
      <p:pic>
        <p:nvPicPr>
          <p:cNvPr id="4" name="Picture 3"/>
          <p:cNvPicPr>
            <a:picLocks noChangeAspect="1"/>
          </p:cNvPicPr>
          <p:nvPr/>
        </p:nvPicPr>
        <p:blipFill>
          <a:blip r:embed="rId2"/>
          <a:stretch>
            <a:fillRect/>
          </a:stretch>
        </p:blipFill>
        <p:spPr>
          <a:xfrm>
            <a:off x="3530851" y="3920150"/>
            <a:ext cx="3503691" cy="168394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630735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10. Universal Selector</a:t>
            </a:r>
          </a:p>
          <a:p>
            <a:pPr marL="0" indent="0">
              <a:buNone/>
            </a:pPr>
            <a:r>
              <a:rPr lang="en-US" dirty="0" smtClean="0"/>
              <a:t>The universal selector targets all elements on a page. For example, To add margin to all elements.</a:t>
            </a:r>
            <a:endParaRPr lang="en-US" dirty="0"/>
          </a:p>
        </p:txBody>
      </p:sp>
      <p:pic>
        <p:nvPicPr>
          <p:cNvPr id="4" name="Picture 3"/>
          <p:cNvPicPr>
            <a:picLocks noChangeAspect="1"/>
          </p:cNvPicPr>
          <p:nvPr/>
        </p:nvPicPr>
        <p:blipFill>
          <a:blip r:embed="rId2"/>
          <a:stretch>
            <a:fillRect/>
          </a:stretch>
        </p:blipFill>
        <p:spPr>
          <a:xfrm>
            <a:off x="3548959" y="3675707"/>
            <a:ext cx="2669634" cy="165678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830432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Box model</a:t>
            </a:r>
            <a:endParaRPr lang="en-US" dirty="0"/>
          </a:p>
        </p:txBody>
      </p:sp>
      <p:sp>
        <p:nvSpPr>
          <p:cNvPr id="3" name="Content Placeholder 2"/>
          <p:cNvSpPr>
            <a:spLocks noGrp="1"/>
          </p:cNvSpPr>
          <p:nvPr>
            <p:ph idx="1"/>
          </p:nvPr>
        </p:nvSpPr>
        <p:spPr/>
        <p:txBody>
          <a:bodyPr/>
          <a:lstStyle/>
          <a:p>
            <a:r>
              <a:rPr lang="en-US" dirty="0" smtClean="0"/>
              <a:t>It describes how elements on a web page are rendered and how their content , padding , border and margin areas interact to determine the element ‘s size and position.</a:t>
            </a:r>
          </a:p>
          <a:p>
            <a:r>
              <a:rPr lang="en-US" dirty="0" smtClean="0"/>
              <a:t>Each element HTML  element is considered a box, and the box model provides a structured way to understand the space an element occupies in a document.</a:t>
            </a:r>
          </a:p>
          <a:p>
            <a:r>
              <a:rPr lang="en-US" dirty="0" smtClean="0"/>
              <a:t>The box model is used to provide precise control over the layout and spacing of elements on a web page.</a:t>
            </a:r>
            <a:endParaRPr lang="en-US" dirty="0"/>
          </a:p>
        </p:txBody>
      </p:sp>
    </p:spTree>
    <p:extLst>
      <p:ext uri="{BB962C8B-B14F-4D97-AF65-F5344CB8AC3E}">
        <p14:creationId xmlns:p14="http://schemas.microsoft.com/office/powerpoint/2010/main" val="37268917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The CSS box model consists of four essential components:</a:t>
            </a:r>
          </a:p>
          <a:p>
            <a:pPr marL="514350" indent="-514350">
              <a:buAutoNum type="arabicPeriod"/>
            </a:pPr>
            <a:r>
              <a:rPr lang="en-US" b="1" dirty="0" smtClean="0"/>
              <a:t>Content</a:t>
            </a:r>
            <a:r>
              <a:rPr lang="en-US" dirty="0" smtClean="0"/>
              <a:t>: This is the innermost area of the box and contains the actual content like text, images or other HTML elements.</a:t>
            </a:r>
          </a:p>
          <a:p>
            <a:pPr marL="514350" indent="-514350">
              <a:buAutoNum type="arabicPeriod"/>
            </a:pPr>
            <a:r>
              <a:rPr lang="en-US" b="1" dirty="0" smtClean="0"/>
              <a:t>Padding</a:t>
            </a:r>
            <a:r>
              <a:rPr lang="en-US" dirty="0" smtClean="0"/>
              <a:t>: This is the space between the content and the element’s border. It is used to create spacing and separation between the content and the border. You can specify the padding with CSS properties like “padding-top” , “ padding-right” , “padding-bottom” and “padding-left”.</a:t>
            </a:r>
            <a:endParaRPr lang="en-US" dirty="0"/>
          </a:p>
        </p:txBody>
      </p:sp>
    </p:spTree>
    <p:extLst>
      <p:ext uri="{BB962C8B-B14F-4D97-AF65-F5344CB8AC3E}">
        <p14:creationId xmlns:p14="http://schemas.microsoft.com/office/powerpoint/2010/main" val="17536227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3. </a:t>
            </a:r>
            <a:r>
              <a:rPr lang="en-US" b="1" dirty="0" smtClean="0"/>
              <a:t>Border</a:t>
            </a:r>
            <a:r>
              <a:rPr lang="en-US" dirty="0" smtClean="0"/>
              <a:t>: The border surrounds the padding and content , creating a visible boundary for the element . You can set the border’s width, style and color using CSS properties like “border-width” , “border-style” and “border-color”.</a:t>
            </a:r>
          </a:p>
          <a:p>
            <a:pPr marL="0" indent="0">
              <a:buNone/>
            </a:pPr>
            <a:r>
              <a:rPr lang="en-US" dirty="0" smtClean="0"/>
              <a:t>4. </a:t>
            </a:r>
            <a:r>
              <a:rPr lang="en-US" b="1" dirty="0" smtClean="0"/>
              <a:t>Margin</a:t>
            </a:r>
            <a:r>
              <a:rPr lang="en-US" dirty="0" smtClean="0"/>
              <a:t>: This is the space outside the border , which separates the element from other elements on the page. It defines how far an element should be from its </a:t>
            </a:r>
            <a:r>
              <a:rPr lang="en-US" dirty="0" err="1" smtClean="0"/>
              <a:t>neighbouring</a:t>
            </a:r>
            <a:r>
              <a:rPr lang="en-US" dirty="0" smtClean="0"/>
              <a:t> elements. You can control the margin with CSS properties like “margin-top” , “margin-right” , “margin-bottom” and “margin-left”.  </a:t>
            </a:r>
            <a:endParaRPr lang="en-US" dirty="0"/>
          </a:p>
        </p:txBody>
      </p:sp>
    </p:spTree>
    <p:extLst>
      <p:ext uri="{BB962C8B-B14F-4D97-AF65-F5344CB8AC3E}">
        <p14:creationId xmlns:p14="http://schemas.microsoft.com/office/powerpoint/2010/main" val="28336627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3413157" y="2091352"/>
            <a:ext cx="5178582" cy="4282289"/>
          </a:xfrm>
          <a:prstGeom prst="rect">
            <a:avLst/>
          </a:prstGeom>
        </p:spPr>
      </p:pic>
      <p:cxnSp>
        <p:nvCxnSpPr>
          <p:cNvPr id="5" name="Straight Arrow Connector 4"/>
          <p:cNvCxnSpPr/>
          <p:nvPr/>
        </p:nvCxnSpPr>
        <p:spPr>
          <a:xfrm flipV="1">
            <a:off x="6509442" y="4200808"/>
            <a:ext cx="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6716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HTML</a:t>
            </a:r>
            <a:endParaRPr lang="en-US" dirty="0"/>
          </a:p>
        </p:txBody>
      </p:sp>
      <p:sp>
        <p:nvSpPr>
          <p:cNvPr id="5" name="Text Placeholder 4"/>
          <p:cNvSpPr>
            <a:spLocks noGrp="1"/>
          </p:cNvSpPr>
          <p:nvPr>
            <p:ph type="body" idx="1"/>
          </p:nvPr>
        </p:nvSpPr>
        <p:spPr/>
        <p:txBody>
          <a:bodyPr/>
          <a:lstStyle/>
          <a:p>
            <a:r>
              <a:rPr lang="en-US" dirty="0" smtClean="0"/>
              <a:t>Hypertext Markup Language</a:t>
            </a:r>
            <a:endParaRPr lang="en-US" dirty="0"/>
          </a:p>
        </p:txBody>
      </p:sp>
    </p:spTree>
    <p:extLst>
      <p:ext uri="{BB962C8B-B14F-4D97-AF65-F5344CB8AC3E}">
        <p14:creationId xmlns:p14="http://schemas.microsoft.com/office/powerpoint/2010/main" val="27970888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a:t>
            </a:r>
            <a:r>
              <a:rPr lang="en-US" dirty="0" err="1" smtClean="0"/>
              <a:t>Flexbox</a:t>
            </a:r>
            <a:r>
              <a:rPr lang="en-US" dirty="0" smtClean="0"/>
              <a:t> and grid</a:t>
            </a:r>
            <a:endParaRPr lang="en-US" dirty="0"/>
          </a:p>
        </p:txBody>
      </p:sp>
      <p:sp>
        <p:nvSpPr>
          <p:cNvPr id="3" name="Content Placeholder 2"/>
          <p:cNvSpPr>
            <a:spLocks noGrp="1"/>
          </p:cNvSpPr>
          <p:nvPr>
            <p:ph idx="1"/>
          </p:nvPr>
        </p:nvSpPr>
        <p:spPr/>
        <p:txBody>
          <a:bodyPr/>
          <a:lstStyle/>
          <a:p>
            <a:r>
              <a:rPr lang="en-US" dirty="0" smtClean="0"/>
              <a:t>These are layout models that make it easier to design complex layouts.</a:t>
            </a:r>
          </a:p>
          <a:p>
            <a:r>
              <a:rPr lang="en-US" dirty="0" smtClean="0"/>
              <a:t>The </a:t>
            </a:r>
            <a:r>
              <a:rPr lang="en-US" dirty="0" err="1" smtClean="0"/>
              <a:t>flexbox</a:t>
            </a:r>
            <a:r>
              <a:rPr lang="en-US" dirty="0" smtClean="0"/>
              <a:t> layout is designed for creating one-dimensional layouts, typically for arranging items in a row or column. </a:t>
            </a:r>
          </a:p>
          <a:p>
            <a:r>
              <a:rPr lang="en-US" dirty="0" smtClean="0"/>
              <a:t>It is useful for building flexible and responsive designs.</a:t>
            </a:r>
            <a:endParaRPr lang="en-US" dirty="0"/>
          </a:p>
        </p:txBody>
      </p:sp>
    </p:spTree>
    <p:extLst>
      <p:ext uri="{BB962C8B-B14F-4D97-AF65-F5344CB8AC3E}">
        <p14:creationId xmlns:p14="http://schemas.microsoft.com/office/powerpoint/2010/main" val="1473876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It is great for distributing space and aligning items along this single axis. </a:t>
            </a:r>
          </a:p>
          <a:p>
            <a:pPr marL="0" indent="0">
              <a:buNone/>
            </a:pPr>
            <a:r>
              <a:rPr lang="en-US" dirty="0"/>
              <a:t> </a:t>
            </a:r>
            <a:r>
              <a:rPr lang="en-US" dirty="0" smtClean="0"/>
              <a:t>For example, </a:t>
            </a:r>
          </a:p>
          <a:p>
            <a:pPr marL="0" indent="0">
              <a:buNone/>
            </a:pPr>
            <a:r>
              <a:rPr lang="en-US" dirty="0" smtClean="0"/>
              <a:t>-The HTML structure,</a:t>
            </a:r>
            <a:endParaRPr lang="en-US" dirty="0"/>
          </a:p>
        </p:txBody>
      </p:sp>
      <p:pic>
        <p:nvPicPr>
          <p:cNvPr id="4" name="Picture 3"/>
          <p:cNvPicPr>
            <a:picLocks noChangeAspect="1"/>
          </p:cNvPicPr>
          <p:nvPr/>
        </p:nvPicPr>
        <p:blipFill>
          <a:blip r:embed="rId2"/>
          <a:stretch>
            <a:fillRect/>
          </a:stretch>
        </p:blipFill>
        <p:spPr>
          <a:xfrm>
            <a:off x="3494639" y="4001294"/>
            <a:ext cx="3595700" cy="19885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008080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 -CSS code using </a:t>
            </a:r>
            <a:r>
              <a:rPr lang="en-US" dirty="0" err="1" smtClean="0"/>
              <a:t>flexbox</a:t>
            </a: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In the example, the items are arranged horizontally with space between them.</a:t>
            </a:r>
            <a:endParaRPr lang="en-US" dirty="0"/>
          </a:p>
        </p:txBody>
      </p:sp>
      <p:pic>
        <p:nvPicPr>
          <p:cNvPr id="4" name="Picture 3"/>
          <p:cNvPicPr>
            <a:picLocks noChangeAspect="1"/>
          </p:cNvPicPr>
          <p:nvPr/>
        </p:nvPicPr>
        <p:blipFill>
          <a:blip r:embed="rId2"/>
          <a:stretch>
            <a:fillRect/>
          </a:stretch>
        </p:blipFill>
        <p:spPr>
          <a:xfrm>
            <a:off x="2888055" y="2453489"/>
            <a:ext cx="6004695" cy="214567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31955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CSS Grid layout is a two-dimensional system that lets you create grid structures for layouts.</a:t>
            </a:r>
          </a:p>
          <a:p>
            <a:r>
              <a:rPr lang="en-US" dirty="0" smtClean="0"/>
              <a:t>It is perfect for creating complex grid-based designs </a:t>
            </a:r>
            <a:r>
              <a:rPr lang="en-US" dirty="0" err="1" smtClean="0"/>
              <a:t>i.e</a:t>
            </a:r>
            <a:r>
              <a:rPr lang="en-US" dirty="0" smtClean="0"/>
              <a:t> structures with rows and columns.</a:t>
            </a:r>
          </a:p>
          <a:p>
            <a:pPr marL="0" indent="0">
              <a:buNone/>
            </a:pPr>
            <a:r>
              <a:rPr lang="en-US" dirty="0" smtClean="0"/>
              <a:t>For example,</a:t>
            </a:r>
          </a:p>
          <a:p>
            <a:pPr marL="0" indent="0">
              <a:buNone/>
            </a:pPr>
            <a:r>
              <a:rPr lang="en-US" dirty="0" smtClean="0"/>
              <a:t> -The HTML structure,</a:t>
            </a:r>
            <a:endParaRPr lang="en-US" dirty="0"/>
          </a:p>
        </p:txBody>
      </p:sp>
      <p:pic>
        <p:nvPicPr>
          <p:cNvPr id="4" name="Picture 3"/>
          <p:cNvPicPr>
            <a:picLocks noChangeAspect="1"/>
          </p:cNvPicPr>
          <p:nvPr/>
        </p:nvPicPr>
        <p:blipFill>
          <a:blip r:embed="rId2"/>
          <a:stretch>
            <a:fillRect/>
          </a:stretch>
        </p:blipFill>
        <p:spPr>
          <a:xfrm>
            <a:off x="4897925" y="3920150"/>
            <a:ext cx="4282289" cy="197365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637079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-CSS using Grid Layout,</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In this example, the items are arranged in a 2X2 grid with equal-width columns and a 10px gap between them.</a:t>
            </a:r>
            <a:endParaRPr lang="en-US" dirty="0"/>
          </a:p>
        </p:txBody>
      </p:sp>
      <p:pic>
        <p:nvPicPr>
          <p:cNvPr id="4" name="Picture 3"/>
          <p:cNvPicPr>
            <a:picLocks noChangeAspect="1"/>
          </p:cNvPicPr>
          <p:nvPr/>
        </p:nvPicPr>
        <p:blipFill>
          <a:blip r:embed="rId2"/>
          <a:stretch>
            <a:fillRect/>
          </a:stretch>
        </p:blipFill>
        <p:spPr>
          <a:xfrm>
            <a:off x="2972411" y="2522235"/>
            <a:ext cx="5921253" cy="22480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899752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Javascript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239057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What is </a:t>
            </a:r>
            <a:r>
              <a:rPr lang="en-US" dirty="0" err="1" smtClean="0"/>
              <a:t>Javascript</a:t>
            </a:r>
            <a:r>
              <a:rPr lang="en-US" dirty="0" smtClean="0"/>
              <a:t>?</a:t>
            </a:r>
            <a:endParaRPr lang="en-US" dirty="0"/>
          </a:p>
        </p:txBody>
      </p:sp>
      <p:sp>
        <p:nvSpPr>
          <p:cNvPr id="5" name="Content Placeholder 4"/>
          <p:cNvSpPr>
            <a:spLocks noGrp="1"/>
          </p:cNvSpPr>
          <p:nvPr>
            <p:ph idx="1"/>
          </p:nvPr>
        </p:nvSpPr>
        <p:spPr/>
        <p:txBody>
          <a:bodyPr/>
          <a:lstStyle/>
          <a:p>
            <a:r>
              <a:rPr lang="en-US" dirty="0" err="1" smtClean="0"/>
              <a:t>Javascript</a:t>
            </a:r>
            <a:r>
              <a:rPr lang="en-US" dirty="0" smtClean="0"/>
              <a:t> refers to a programming language that allows a person to add  interactivity and dynamic behavior to websites.</a:t>
            </a:r>
          </a:p>
          <a:p>
            <a:r>
              <a:rPr lang="en-US" dirty="0" err="1" smtClean="0"/>
              <a:t>Javascript</a:t>
            </a:r>
            <a:r>
              <a:rPr lang="en-US" dirty="0" smtClean="0"/>
              <a:t> is a versatile and widely used programming language which is used for web development.</a:t>
            </a:r>
            <a:endParaRPr lang="en-US" dirty="0"/>
          </a:p>
        </p:txBody>
      </p:sp>
    </p:spTree>
    <p:extLst>
      <p:ext uri="{BB962C8B-B14F-4D97-AF65-F5344CB8AC3E}">
        <p14:creationId xmlns:p14="http://schemas.microsoft.com/office/powerpoint/2010/main" val="6289720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a:t>
            </a:r>
            <a:r>
              <a:rPr lang="en-US" dirty="0" err="1" smtClean="0"/>
              <a:t>sysntax</a:t>
            </a:r>
            <a:endParaRPr lang="en-US" dirty="0"/>
          </a:p>
        </p:txBody>
      </p:sp>
      <p:sp>
        <p:nvSpPr>
          <p:cNvPr id="3" name="Content Placeholder 2"/>
          <p:cNvSpPr>
            <a:spLocks noGrp="1"/>
          </p:cNvSpPr>
          <p:nvPr>
            <p:ph idx="1"/>
          </p:nvPr>
        </p:nvSpPr>
        <p:spPr/>
        <p:txBody>
          <a:bodyPr/>
          <a:lstStyle/>
          <a:p>
            <a:r>
              <a:rPr lang="en-US" dirty="0" err="1" smtClean="0"/>
              <a:t>Javascript</a:t>
            </a:r>
            <a:r>
              <a:rPr lang="en-US" dirty="0" smtClean="0"/>
              <a:t> uses a C-style syntax with curly braces and semicolons. An example can be observed below.</a:t>
            </a:r>
            <a:endParaRPr lang="en-US" dirty="0"/>
          </a:p>
        </p:txBody>
      </p:sp>
      <p:pic>
        <p:nvPicPr>
          <p:cNvPr id="4" name="Picture 3"/>
          <p:cNvPicPr>
            <a:picLocks noChangeAspect="1"/>
          </p:cNvPicPr>
          <p:nvPr/>
        </p:nvPicPr>
        <p:blipFill>
          <a:blip r:embed="rId2"/>
          <a:stretch>
            <a:fillRect/>
          </a:stretch>
        </p:blipFill>
        <p:spPr>
          <a:xfrm>
            <a:off x="3087232" y="2942377"/>
            <a:ext cx="5512155" cy="25983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552227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a:t>
            </a:r>
            <a:r>
              <a:rPr lang="en-US" dirty="0" err="1" smtClean="0"/>
              <a:t>Javascript</a:t>
            </a:r>
            <a:r>
              <a:rPr lang="en-US" dirty="0" smtClean="0"/>
              <a:t> file to HTML</a:t>
            </a:r>
            <a:endParaRPr lang="en-US" dirty="0"/>
          </a:p>
        </p:txBody>
      </p:sp>
      <p:sp>
        <p:nvSpPr>
          <p:cNvPr id="3" name="Content Placeholder 2"/>
          <p:cNvSpPr>
            <a:spLocks noGrp="1"/>
          </p:cNvSpPr>
          <p:nvPr>
            <p:ph idx="1"/>
          </p:nvPr>
        </p:nvSpPr>
        <p:spPr/>
        <p:txBody>
          <a:bodyPr>
            <a:normAutofit/>
          </a:bodyPr>
          <a:lstStyle/>
          <a:p>
            <a:r>
              <a:rPr lang="en-US" b="1" dirty="0" smtClean="0"/>
              <a:t>Direct method</a:t>
            </a:r>
            <a:r>
              <a:rPr lang="en-US" dirty="0" smtClean="0"/>
              <a:t>: </a:t>
            </a:r>
            <a:r>
              <a:rPr lang="en-US" dirty="0" err="1" smtClean="0"/>
              <a:t>Javascript</a:t>
            </a:r>
            <a:r>
              <a:rPr lang="en-US" dirty="0" smtClean="0"/>
              <a:t> code can be written directly in the html file by using the “&lt;script&gt;&lt;/script&gt;” tag. The </a:t>
            </a:r>
            <a:r>
              <a:rPr lang="en-US" dirty="0" err="1" smtClean="0"/>
              <a:t>javascript</a:t>
            </a:r>
            <a:r>
              <a:rPr lang="en-US" dirty="0" smtClean="0"/>
              <a:t> code is written within the tags.</a:t>
            </a:r>
          </a:p>
          <a:p>
            <a:r>
              <a:rPr lang="en-US" b="1" dirty="0" smtClean="0"/>
              <a:t>External method</a:t>
            </a:r>
            <a:r>
              <a:rPr lang="en-US" dirty="0" smtClean="0"/>
              <a:t>: Another way involves linking an external  file containing </a:t>
            </a:r>
            <a:r>
              <a:rPr lang="en-US" dirty="0" err="1" smtClean="0"/>
              <a:t>javascript</a:t>
            </a:r>
            <a:r>
              <a:rPr lang="en-US" dirty="0" smtClean="0"/>
              <a:t> code(.js file) to the HTML document by using the following annotation:</a:t>
            </a:r>
          </a:p>
          <a:p>
            <a:pPr marL="0" indent="0">
              <a:buNone/>
            </a:pPr>
            <a:r>
              <a:rPr lang="en-US" dirty="0"/>
              <a:t> </a:t>
            </a:r>
            <a:r>
              <a:rPr lang="en-US" dirty="0" smtClean="0"/>
              <a:t>                           ‘&lt;script </a:t>
            </a:r>
            <a:r>
              <a:rPr lang="en-US" dirty="0" err="1" smtClean="0"/>
              <a:t>src</a:t>
            </a:r>
            <a:r>
              <a:rPr lang="en-US" dirty="0" smtClean="0"/>
              <a:t>=“example.js”&gt;&lt;/script&gt;’</a:t>
            </a:r>
          </a:p>
          <a:p>
            <a:pPr marL="0" indent="0">
              <a:buNone/>
            </a:pPr>
            <a:endParaRPr lang="en-US" dirty="0"/>
          </a:p>
        </p:txBody>
      </p:sp>
    </p:spTree>
    <p:extLst>
      <p:ext uri="{BB962C8B-B14F-4D97-AF65-F5344CB8AC3E}">
        <p14:creationId xmlns:p14="http://schemas.microsoft.com/office/powerpoint/2010/main" val="39075424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b="1" dirty="0"/>
              <a:t>NOTE</a:t>
            </a:r>
            <a:r>
              <a:rPr lang="en-US" dirty="0"/>
              <a:t>: It is more effective to place the “&lt;script&gt;&lt;/script&gt;” right before the closing body tag “&lt;/body&gt;”. This will make the </a:t>
            </a:r>
            <a:r>
              <a:rPr lang="en-US" dirty="0" err="1"/>
              <a:t>javascript</a:t>
            </a:r>
            <a:r>
              <a:rPr lang="en-US" dirty="0"/>
              <a:t> code to run after each component of the HTML document has loaded thus preventing unnecessary bugs and making it more effective.</a:t>
            </a:r>
          </a:p>
        </p:txBody>
      </p:sp>
    </p:spTree>
    <p:extLst>
      <p:ext uri="{BB962C8B-B14F-4D97-AF65-F5344CB8AC3E}">
        <p14:creationId xmlns:p14="http://schemas.microsoft.com/office/powerpoint/2010/main" val="1829417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a:t>
            </a:r>
            <a:endParaRPr lang="en-US" b="1" dirty="0"/>
          </a:p>
        </p:txBody>
      </p:sp>
      <p:sp>
        <p:nvSpPr>
          <p:cNvPr id="3" name="Content Placeholder 2"/>
          <p:cNvSpPr>
            <a:spLocks noGrp="1"/>
          </p:cNvSpPr>
          <p:nvPr>
            <p:ph idx="1"/>
          </p:nvPr>
        </p:nvSpPr>
        <p:spPr/>
        <p:txBody>
          <a:bodyPr/>
          <a:lstStyle/>
          <a:p>
            <a:r>
              <a:rPr lang="en-US" dirty="0" smtClean="0"/>
              <a:t>HTML (Hypertext Markup Language) is the markup language used to structure the content and layout of web pages.</a:t>
            </a:r>
          </a:p>
          <a:p>
            <a:r>
              <a:rPr lang="en-US" dirty="0" smtClean="0"/>
              <a:t>It provides the basic building blocks of a web page.</a:t>
            </a:r>
          </a:p>
          <a:p>
            <a:r>
              <a:rPr lang="en-US" dirty="0" smtClean="0"/>
              <a:t>It consists of a set of elements(tags) that define various components of a web page. These tags include headings, paragraphs , lists , links , and more.</a:t>
            </a:r>
            <a:endParaRPr lang="en-US" dirty="0"/>
          </a:p>
        </p:txBody>
      </p:sp>
    </p:spTree>
    <p:extLst>
      <p:ext uri="{BB962C8B-B14F-4D97-AF65-F5344CB8AC3E}">
        <p14:creationId xmlns:p14="http://schemas.microsoft.com/office/powerpoint/2010/main" val="20160929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
        <p:nvSpPr>
          <p:cNvPr id="3" name="Content Placeholder 2"/>
          <p:cNvSpPr>
            <a:spLocks noGrp="1"/>
          </p:cNvSpPr>
          <p:nvPr>
            <p:ph idx="1"/>
          </p:nvPr>
        </p:nvSpPr>
        <p:spPr>
          <a:xfrm>
            <a:off x="838200" y="1439502"/>
            <a:ext cx="10515600" cy="5305330"/>
          </a:xfrm>
        </p:spPr>
        <p:txBody>
          <a:bodyPr/>
          <a:lstStyle/>
          <a:p>
            <a:r>
              <a:rPr lang="en-US" dirty="0" err="1" smtClean="0"/>
              <a:t>Javascript</a:t>
            </a:r>
            <a:r>
              <a:rPr lang="en-US" dirty="0" smtClean="0"/>
              <a:t> supports various data types including numbers, strings and objects. New variables can be declared using “</a:t>
            </a:r>
            <a:r>
              <a:rPr lang="en-US" dirty="0" err="1" smtClean="0"/>
              <a:t>var</a:t>
            </a:r>
            <a:r>
              <a:rPr lang="en-US" dirty="0" smtClean="0"/>
              <a:t>” , “let” or “</a:t>
            </a:r>
            <a:r>
              <a:rPr lang="en-US" dirty="0" err="1" smtClean="0"/>
              <a:t>const</a:t>
            </a:r>
            <a:r>
              <a:rPr lang="en-US" dirty="0" smtClean="0"/>
              <a:t>”.</a:t>
            </a:r>
          </a:p>
          <a:p>
            <a:r>
              <a:rPr lang="en-US" dirty="0" smtClean="0"/>
              <a:t>“let” and “</a:t>
            </a:r>
            <a:r>
              <a:rPr lang="en-US" dirty="0" err="1" smtClean="0"/>
              <a:t>var</a:t>
            </a:r>
            <a:r>
              <a:rPr lang="en-US" dirty="0" smtClean="0"/>
              <a:t>” (“let” is mostly preferred over “</a:t>
            </a:r>
            <a:r>
              <a:rPr lang="en-US" dirty="0" err="1" smtClean="0"/>
              <a:t>var</a:t>
            </a:r>
            <a:r>
              <a:rPr lang="en-US" dirty="0" smtClean="0"/>
              <a:t>”)are used to declare variables of different data types that can be assigned new values without any need of re-declaring the variables. </a:t>
            </a:r>
          </a:p>
          <a:p>
            <a:r>
              <a:rPr lang="en-US" dirty="0" smtClean="0"/>
              <a:t>“</a:t>
            </a:r>
            <a:r>
              <a:rPr lang="en-US" dirty="0" err="1" smtClean="0"/>
              <a:t>const</a:t>
            </a:r>
            <a:r>
              <a:rPr lang="en-US" dirty="0" smtClean="0"/>
              <a:t>” is used to declare variables that can not be re-assigned with new values.</a:t>
            </a:r>
          </a:p>
          <a:p>
            <a:pPr marL="0" indent="0">
              <a:buNone/>
            </a:pPr>
            <a:r>
              <a:rPr lang="en-US" dirty="0"/>
              <a:t> </a:t>
            </a:r>
            <a:r>
              <a:rPr lang="en-US" dirty="0" smtClean="0"/>
              <a:t>For example,  </a:t>
            </a:r>
            <a:endParaRPr lang="en-US" dirty="0"/>
          </a:p>
        </p:txBody>
      </p:sp>
      <p:pic>
        <p:nvPicPr>
          <p:cNvPr id="4" name="Picture 3"/>
          <p:cNvPicPr>
            <a:picLocks noChangeAspect="1"/>
          </p:cNvPicPr>
          <p:nvPr/>
        </p:nvPicPr>
        <p:blipFill>
          <a:blip r:embed="rId2"/>
          <a:stretch>
            <a:fillRect/>
          </a:stretch>
        </p:blipFill>
        <p:spPr>
          <a:xfrm>
            <a:off x="3702867" y="4789283"/>
            <a:ext cx="3040637" cy="17020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98104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functions</a:t>
            </a:r>
            <a:endParaRPr lang="en-US" dirty="0"/>
          </a:p>
        </p:txBody>
      </p:sp>
      <p:sp>
        <p:nvSpPr>
          <p:cNvPr id="3" name="Content Placeholder 2"/>
          <p:cNvSpPr>
            <a:spLocks noGrp="1"/>
          </p:cNvSpPr>
          <p:nvPr>
            <p:ph idx="1"/>
          </p:nvPr>
        </p:nvSpPr>
        <p:spPr/>
        <p:txBody>
          <a:bodyPr/>
          <a:lstStyle/>
          <a:p>
            <a:r>
              <a:rPr lang="en-US" dirty="0" smtClean="0"/>
              <a:t>They are a fundamental part of </a:t>
            </a:r>
            <a:r>
              <a:rPr lang="en-US" dirty="0" err="1" smtClean="0"/>
              <a:t>javascript</a:t>
            </a:r>
            <a:r>
              <a:rPr lang="en-US" dirty="0" smtClean="0"/>
              <a:t>. </a:t>
            </a:r>
          </a:p>
          <a:p>
            <a:r>
              <a:rPr lang="en-US" dirty="0" smtClean="0"/>
              <a:t>They allow you to encapsulate reusable code.</a:t>
            </a:r>
          </a:p>
          <a:p>
            <a:pPr marL="0" indent="0">
              <a:buNone/>
            </a:pPr>
            <a:r>
              <a:rPr lang="en-US" dirty="0"/>
              <a:t> </a:t>
            </a:r>
            <a:r>
              <a:rPr lang="en-US" dirty="0" smtClean="0"/>
              <a:t> An example of a function can be observed below.</a:t>
            </a:r>
            <a:endParaRPr lang="en-US" dirty="0"/>
          </a:p>
        </p:txBody>
      </p:sp>
      <p:pic>
        <p:nvPicPr>
          <p:cNvPr id="4" name="Picture 3"/>
          <p:cNvPicPr>
            <a:picLocks noChangeAspect="1"/>
          </p:cNvPicPr>
          <p:nvPr/>
        </p:nvPicPr>
        <p:blipFill>
          <a:blip r:embed="rId2"/>
          <a:stretch>
            <a:fillRect/>
          </a:stretch>
        </p:blipFill>
        <p:spPr>
          <a:xfrm>
            <a:off x="3956364" y="3947311"/>
            <a:ext cx="3747595" cy="144855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807167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conditional statements</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Javascript</a:t>
            </a:r>
            <a:r>
              <a:rPr lang="en-US" dirty="0" smtClean="0"/>
              <a:t> supports “if” , “else if”  and “else” statements for making decisions in your code. For example:</a:t>
            </a:r>
            <a:endParaRPr lang="en-US" dirty="0"/>
          </a:p>
        </p:txBody>
      </p:sp>
      <p:pic>
        <p:nvPicPr>
          <p:cNvPr id="4" name="Picture 3"/>
          <p:cNvPicPr>
            <a:picLocks noChangeAspect="1"/>
          </p:cNvPicPr>
          <p:nvPr/>
        </p:nvPicPr>
        <p:blipFill>
          <a:blip r:embed="rId2"/>
          <a:stretch>
            <a:fillRect/>
          </a:stretch>
        </p:blipFill>
        <p:spPr>
          <a:xfrm>
            <a:off x="2770360" y="3014804"/>
            <a:ext cx="5368705" cy="249875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363053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loops</a:t>
            </a:r>
            <a:endParaRPr lang="en-US" dirty="0"/>
          </a:p>
        </p:txBody>
      </p:sp>
      <p:sp>
        <p:nvSpPr>
          <p:cNvPr id="3" name="Content Placeholder 2"/>
          <p:cNvSpPr>
            <a:spLocks noGrp="1"/>
          </p:cNvSpPr>
          <p:nvPr>
            <p:ph idx="1"/>
          </p:nvPr>
        </p:nvSpPr>
        <p:spPr/>
        <p:txBody>
          <a:bodyPr/>
          <a:lstStyle/>
          <a:p>
            <a:r>
              <a:rPr lang="en-US" dirty="0" smtClean="0"/>
              <a:t>You can use loops  like “for” and “while” for repetitive tasks. </a:t>
            </a:r>
          </a:p>
          <a:p>
            <a:pPr marL="0" indent="0">
              <a:buNone/>
            </a:pPr>
            <a:r>
              <a:rPr lang="en-US" dirty="0" smtClean="0"/>
              <a:t>Here is an example of a “for” loop that counts from 1 to 5:</a:t>
            </a:r>
            <a:endParaRPr lang="en-US" dirty="0"/>
          </a:p>
        </p:txBody>
      </p:sp>
      <p:pic>
        <p:nvPicPr>
          <p:cNvPr id="4" name="Picture 3"/>
          <p:cNvPicPr>
            <a:picLocks noChangeAspect="1"/>
          </p:cNvPicPr>
          <p:nvPr/>
        </p:nvPicPr>
        <p:blipFill>
          <a:blip r:embed="rId2"/>
          <a:stretch>
            <a:fillRect/>
          </a:stretch>
        </p:blipFill>
        <p:spPr>
          <a:xfrm>
            <a:off x="4010685" y="3087233"/>
            <a:ext cx="3038748" cy="18378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157181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DOM Manipulation</a:t>
            </a:r>
            <a:endParaRPr lang="en-US" dirty="0"/>
          </a:p>
        </p:txBody>
      </p:sp>
      <p:sp>
        <p:nvSpPr>
          <p:cNvPr id="3" name="Content Placeholder 2"/>
          <p:cNvSpPr>
            <a:spLocks noGrp="1"/>
          </p:cNvSpPr>
          <p:nvPr>
            <p:ph idx="1"/>
          </p:nvPr>
        </p:nvSpPr>
        <p:spPr/>
        <p:txBody>
          <a:bodyPr/>
          <a:lstStyle/>
          <a:p>
            <a:r>
              <a:rPr lang="en-US" dirty="0" err="1" smtClean="0"/>
              <a:t>Javascript</a:t>
            </a:r>
            <a:r>
              <a:rPr lang="en-US" dirty="0" smtClean="0"/>
              <a:t> can manipulate the Document Object Mode(DOM) to change the content and structure of web pages. For instance, to change the text of an HTML element with an id of “</a:t>
            </a:r>
            <a:r>
              <a:rPr lang="en-US" dirty="0" err="1" smtClean="0"/>
              <a:t>myElement</a:t>
            </a:r>
            <a:r>
              <a:rPr lang="en-US" dirty="0" smtClean="0"/>
              <a:t>”, you can do: </a:t>
            </a:r>
            <a:endParaRPr lang="en-US" dirty="0"/>
          </a:p>
        </p:txBody>
      </p:sp>
      <p:pic>
        <p:nvPicPr>
          <p:cNvPr id="4" name="Picture 3"/>
          <p:cNvPicPr>
            <a:picLocks noChangeAspect="1"/>
          </p:cNvPicPr>
          <p:nvPr/>
        </p:nvPicPr>
        <p:blipFill>
          <a:blip r:embed="rId2"/>
          <a:stretch>
            <a:fillRect/>
          </a:stretch>
        </p:blipFill>
        <p:spPr>
          <a:xfrm>
            <a:off x="3524326" y="3856776"/>
            <a:ext cx="4328535" cy="96919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826730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Event Handling</a:t>
            </a:r>
            <a:endParaRPr lang="en-US" dirty="0"/>
          </a:p>
        </p:txBody>
      </p:sp>
      <p:sp>
        <p:nvSpPr>
          <p:cNvPr id="3" name="Content Placeholder 2"/>
          <p:cNvSpPr>
            <a:spLocks noGrp="1"/>
          </p:cNvSpPr>
          <p:nvPr>
            <p:ph idx="1"/>
          </p:nvPr>
        </p:nvSpPr>
        <p:spPr/>
        <p:txBody>
          <a:bodyPr/>
          <a:lstStyle/>
          <a:p>
            <a:r>
              <a:rPr lang="en-US" dirty="0" err="1" smtClean="0"/>
              <a:t>Javascript</a:t>
            </a:r>
            <a:r>
              <a:rPr lang="en-US" dirty="0" smtClean="0"/>
              <a:t> enables you to respond to user actions like clicks and </a:t>
            </a:r>
            <a:r>
              <a:rPr lang="en-US" dirty="0" err="1" smtClean="0"/>
              <a:t>keypresses</a:t>
            </a:r>
            <a:r>
              <a:rPr lang="en-US" dirty="0" smtClean="0"/>
              <a:t>. Below is an example of an event handler for a button click.</a:t>
            </a:r>
            <a:endParaRPr lang="en-US" dirty="0"/>
          </a:p>
        </p:txBody>
      </p:sp>
      <p:pic>
        <p:nvPicPr>
          <p:cNvPr id="4" name="Picture 3"/>
          <p:cNvPicPr>
            <a:picLocks noChangeAspect="1"/>
          </p:cNvPicPr>
          <p:nvPr/>
        </p:nvPicPr>
        <p:blipFill>
          <a:blip r:embed="rId2"/>
          <a:stretch>
            <a:fillRect/>
          </a:stretch>
        </p:blipFill>
        <p:spPr>
          <a:xfrm>
            <a:off x="3096285" y="3476531"/>
            <a:ext cx="5477347" cy="19374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859165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asynchronous programming</a:t>
            </a:r>
            <a:endParaRPr lang="en-US" dirty="0"/>
          </a:p>
        </p:txBody>
      </p:sp>
      <p:sp>
        <p:nvSpPr>
          <p:cNvPr id="3" name="Content Placeholder 2"/>
          <p:cNvSpPr>
            <a:spLocks noGrp="1"/>
          </p:cNvSpPr>
          <p:nvPr>
            <p:ph idx="1"/>
          </p:nvPr>
        </p:nvSpPr>
        <p:spPr/>
        <p:txBody>
          <a:bodyPr/>
          <a:lstStyle/>
          <a:p>
            <a:r>
              <a:rPr lang="en-US" dirty="0" err="1" smtClean="0"/>
              <a:t>Javascript</a:t>
            </a:r>
            <a:r>
              <a:rPr lang="en-US" dirty="0" smtClean="0"/>
              <a:t> support s non-blocking and  asynchronous  operations using callbacks , promises and </a:t>
            </a:r>
            <a:r>
              <a:rPr lang="en-US" dirty="0" err="1" smtClean="0"/>
              <a:t>async</a:t>
            </a:r>
            <a:r>
              <a:rPr lang="en-US" dirty="0" smtClean="0"/>
              <a:t>(await). For example, making an asynchronous HTTP request with the “</a:t>
            </a:r>
            <a:r>
              <a:rPr lang="en-US" dirty="0" err="1" smtClean="0"/>
              <a:t>fetch”API</a:t>
            </a:r>
            <a:r>
              <a:rPr lang="en-US" dirty="0" smtClean="0"/>
              <a:t>:</a:t>
            </a:r>
            <a:endParaRPr lang="en-US" dirty="0"/>
          </a:p>
        </p:txBody>
      </p:sp>
      <p:pic>
        <p:nvPicPr>
          <p:cNvPr id="4" name="Picture 3"/>
          <p:cNvPicPr>
            <a:picLocks noChangeAspect="1"/>
          </p:cNvPicPr>
          <p:nvPr/>
        </p:nvPicPr>
        <p:blipFill>
          <a:blip r:embed="rId2"/>
          <a:stretch>
            <a:fillRect/>
          </a:stretch>
        </p:blipFill>
        <p:spPr>
          <a:xfrm>
            <a:off x="4065006" y="3485584"/>
            <a:ext cx="4839160" cy="21818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094642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Object and object-Oriented Programming(OOP)</a:t>
            </a:r>
            <a:endParaRPr lang="en-US" dirty="0"/>
          </a:p>
        </p:txBody>
      </p:sp>
      <p:sp>
        <p:nvSpPr>
          <p:cNvPr id="3" name="Content Placeholder 2"/>
          <p:cNvSpPr>
            <a:spLocks noGrp="1"/>
          </p:cNvSpPr>
          <p:nvPr>
            <p:ph idx="1"/>
          </p:nvPr>
        </p:nvSpPr>
        <p:spPr/>
        <p:txBody>
          <a:bodyPr/>
          <a:lstStyle/>
          <a:p>
            <a:r>
              <a:rPr lang="en-US" dirty="0" smtClean="0"/>
              <a:t>Since </a:t>
            </a:r>
            <a:r>
              <a:rPr lang="en-US" dirty="0" err="1" smtClean="0"/>
              <a:t>javascript</a:t>
            </a:r>
            <a:r>
              <a:rPr lang="en-US" dirty="0" smtClean="0"/>
              <a:t> is an object-based language, and you can create and manipulate objects. Here is an example of creating an object and accessing its properties:  </a:t>
            </a:r>
            <a:endParaRPr lang="en-US" dirty="0"/>
          </a:p>
        </p:txBody>
      </p:sp>
      <p:pic>
        <p:nvPicPr>
          <p:cNvPr id="4" name="Picture 3"/>
          <p:cNvPicPr>
            <a:picLocks noChangeAspect="1"/>
          </p:cNvPicPr>
          <p:nvPr/>
        </p:nvPicPr>
        <p:blipFill>
          <a:blip r:embed="rId2"/>
          <a:stretch>
            <a:fillRect/>
          </a:stretch>
        </p:blipFill>
        <p:spPr>
          <a:xfrm>
            <a:off x="2824681" y="3476531"/>
            <a:ext cx="5103411" cy="263455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189013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Modules</a:t>
            </a:r>
            <a:endParaRPr lang="en-US" dirty="0"/>
          </a:p>
        </p:txBody>
      </p:sp>
      <p:sp>
        <p:nvSpPr>
          <p:cNvPr id="3" name="Content Placeholder 2"/>
          <p:cNvSpPr>
            <a:spLocks noGrp="1"/>
          </p:cNvSpPr>
          <p:nvPr>
            <p:ph idx="1"/>
          </p:nvPr>
        </p:nvSpPr>
        <p:spPr/>
        <p:txBody>
          <a:bodyPr/>
          <a:lstStyle/>
          <a:p>
            <a:r>
              <a:rPr lang="en-US" dirty="0" err="1" smtClean="0"/>
              <a:t>Javascript</a:t>
            </a:r>
            <a:r>
              <a:rPr lang="en-US" dirty="0" smtClean="0"/>
              <a:t> supports module-based code organization, allowing you to separate your code into reusable and maintainable modules. For instance:</a:t>
            </a:r>
            <a:endParaRPr lang="en-US" dirty="0"/>
          </a:p>
        </p:txBody>
      </p:sp>
      <p:pic>
        <p:nvPicPr>
          <p:cNvPr id="4" name="Picture 3"/>
          <p:cNvPicPr>
            <a:picLocks noChangeAspect="1"/>
          </p:cNvPicPr>
          <p:nvPr/>
        </p:nvPicPr>
        <p:blipFill>
          <a:blip r:embed="rId2"/>
          <a:stretch>
            <a:fillRect/>
          </a:stretch>
        </p:blipFill>
        <p:spPr>
          <a:xfrm>
            <a:off x="3304515" y="3259248"/>
            <a:ext cx="4445251" cy="277035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840151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marL="0" indent="0">
              <a:buNone/>
            </a:pPr>
            <a:r>
              <a:rPr lang="en-US" sz="6600" dirty="0" smtClean="0"/>
              <a:t>                   THE END</a:t>
            </a:r>
            <a:endParaRPr lang="en-US" sz="6600" dirty="0"/>
          </a:p>
        </p:txBody>
      </p:sp>
    </p:spTree>
    <p:extLst>
      <p:ext uri="{BB962C8B-B14F-4D97-AF65-F5344CB8AC3E}">
        <p14:creationId xmlns:p14="http://schemas.microsoft.com/office/powerpoint/2010/main" val="2128603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HTML structure</a:t>
            </a:r>
            <a:endParaRPr lang="en-US" sz="3200" b="1" dirty="0"/>
          </a:p>
        </p:txBody>
      </p:sp>
      <p:pic>
        <p:nvPicPr>
          <p:cNvPr id="4" name="Content Placeholder 3"/>
          <p:cNvPicPr>
            <a:picLocks noGrp="1" noChangeAspect="1"/>
          </p:cNvPicPr>
          <p:nvPr>
            <p:ph idx="1"/>
          </p:nvPr>
        </p:nvPicPr>
        <p:blipFill>
          <a:blip r:embed="rId2"/>
          <a:stretch>
            <a:fillRect/>
          </a:stretch>
        </p:blipFill>
        <p:spPr>
          <a:xfrm>
            <a:off x="991313" y="1486968"/>
            <a:ext cx="9183881" cy="5153114"/>
          </a:xfrm>
          <a:prstGeom prst="rect">
            <a:avLst/>
          </a:prstGeom>
        </p:spPr>
      </p:pic>
    </p:spTree>
    <p:extLst>
      <p:ext uri="{BB962C8B-B14F-4D97-AF65-F5344CB8AC3E}">
        <p14:creationId xmlns:p14="http://schemas.microsoft.com/office/powerpoint/2010/main" val="3930028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Name: </a:t>
            </a:r>
            <a:r>
              <a:rPr lang="en-US" dirty="0" err="1" smtClean="0"/>
              <a:t>Lorrvin.K.Longinus</a:t>
            </a:r>
            <a:endParaRPr lang="en-US" dirty="0" smtClean="0"/>
          </a:p>
          <a:p>
            <a:pPr marL="0" indent="0">
              <a:buNone/>
            </a:pPr>
            <a:r>
              <a:rPr lang="en-US" dirty="0" err="1" smtClean="0"/>
              <a:t>Reg</a:t>
            </a:r>
            <a:r>
              <a:rPr lang="en-US" dirty="0" smtClean="0"/>
              <a:t> no: 2102209213992</a:t>
            </a:r>
          </a:p>
          <a:p>
            <a:pPr marL="0" indent="0">
              <a:buNone/>
            </a:pPr>
            <a:r>
              <a:rPr lang="en-US" dirty="0" smtClean="0"/>
              <a:t>Class: OD21-IT</a:t>
            </a:r>
            <a:endParaRPr lang="en-US" dirty="0"/>
          </a:p>
        </p:txBody>
      </p:sp>
    </p:spTree>
    <p:extLst>
      <p:ext uri="{BB962C8B-B14F-4D97-AF65-F5344CB8AC3E}">
        <p14:creationId xmlns:p14="http://schemas.microsoft.com/office/powerpoint/2010/main" val="2820048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HTML </a:t>
            </a:r>
            <a:r>
              <a:rPr lang="en-US" dirty="0"/>
              <a:t>uses a hierarchical structure made up of elements, which are represented by tags. </a:t>
            </a:r>
            <a:endParaRPr lang="en-US" dirty="0" smtClean="0"/>
          </a:p>
          <a:p>
            <a:r>
              <a:rPr lang="en-US" dirty="0" smtClean="0"/>
              <a:t>The &lt;!Doctype&gt; declaration represents the document type and helps the browser to display web pages correctly. It is not case-sensitive.</a:t>
            </a:r>
          </a:p>
          <a:p>
            <a:r>
              <a:rPr lang="en-US" dirty="0" smtClean="0"/>
              <a:t>It must only appear once, at the top of the page .( Before any HTML tags).</a:t>
            </a:r>
          </a:p>
          <a:p>
            <a:pPr marL="0" indent="0">
              <a:buNone/>
            </a:pPr>
            <a:r>
              <a:rPr lang="en-US" dirty="0" smtClean="0"/>
              <a:t>    </a:t>
            </a:r>
            <a:endParaRPr lang="en-US" dirty="0"/>
          </a:p>
        </p:txBody>
      </p:sp>
    </p:spTree>
    <p:extLst>
      <p:ext uri="{BB962C8B-B14F-4D97-AF65-F5344CB8AC3E}">
        <p14:creationId xmlns:p14="http://schemas.microsoft.com/office/powerpoint/2010/main" val="1962761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t>
            </a:r>
            <a:endParaRPr lang="en-US" dirty="0"/>
          </a:p>
        </p:txBody>
      </p:sp>
      <p:sp>
        <p:nvSpPr>
          <p:cNvPr id="6" name="Content Placeholder 5"/>
          <p:cNvSpPr>
            <a:spLocks noGrp="1"/>
          </p:cNvSpPr>
          <p:nvPr>
            <p:ph idx="1"/>
          </p:nvPr>
        </p:nvSpPr>
        <p:spPr/>
        <p:txBody>
          <a:bodyPr/>
          <a:lstStyle/>
          <a:p>
            <a:r>
              <a:rPr lang="en-US" dirty="0" smtClean="0"/>
              <a:t>The “&lt;html&gt;” element is the root element of an HTML document. It encloses the entire content of the web page. It is divided to main sections </a:t>
            </a:r>
            <a:r>
              <a:rPr lang="en-US" dirty="0" err="1" smtClean="0"/>
              <a:t>i.e</a:t>
            </a:r>
            <a:r>
              <a:rPr lang="en-US" dirty="0" smtClean="0"/>
              <a:t> “&lt;head&gt;” and “&lt;body&gt;”.</a:t>
            </a:r>
          </a:p>
          <a:p>
            <a:r>
              <a:rPr lang="en-US" dirty="0"/>
              <a:t> </a:t>
            </a:r>
            <a:r>
              <a:rPr lang="en-US" dirty="0" smtClean="0"/>
              <a:t>The “&lt;head&gt;” section contains information which is not directly visible to the user. It includes “&lt;title&gt;” , “&lt;meta&gt;”, “&lt;style&gt;”, “&lt;link&gt;” </a:t>
            </a:r>
            <a:r>
              <a:rPr lang="en-US" dirty="0" err="1" smtClean="0"/>
              <a:t>e.t.c</a:t>
            </a:r>
            <a:endParaRPr lang="en-US" dirty="0" smtClean="0"/>
          </a:p>
          <a:p>
            <a:r>
              <a:rPr lang="en-US" dirty="0"/>
              <a:t> </a:t>
            </a:r>
            <a:r>
              <a:rPr lang="en-US" dirty="0" smtClean="0"/>
              <a:t>The “&lt;body&gt;” section contains the visible content of the web page including text, images, links and other multimedia elements. It involves “&lt;h1&gt;-&lt;h6&gt;”, “&lt;p&gt;”, “&lt;li&gt;” , “&lt;a&gt;” , “&lt;</a:t>
            </a:r>
            <a:r>
              <a:rPr lang="en-US" dirty="0" err="1" smtClean="0"/>
              <a:t>img</a:t>
            </a:r>
            <a:r>
              <a:rPr lang="en-US" dirty="0" smtClean="0"/>
              <a:t>&gt;” , “&lt;div&gt;” </a:t>
            </a:r>
            <a:r>
              <a:rPr lang="en-US" dirty="0" err="1" smtClean="0"/>
              <a:t>e.t.c</a:t>
            </a:r>
            <a:endParaRPr lang="en-US" dirty="0"/>
          </a:p>
        </p:txBody>
      </p:sp>
    </p:spTree>
    <p:extLst>
      <p:ext uri="{BB962C8B-B14F-4D97-AF65-F5344CB8AC3E}">
        <p14:creationId xmlns:p14="http://schemas.microsoft.com/office/powerpoint/2010/main" val="222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An example of HTML code observing HTML structure can be seen below.</a:t>
            </a:r>
          </a:p>
          <a:p>
            <a:pPr marL="0" indent="0">
              <a:buNone/>
            </a:pPr>
            <a:endParaRPr lang="en-US" dirty="0"/>
          </a:p>
        </p:txBody>
      </p:sp>
      <p:pic>
        <p:nvPicPr>
          <p:cNvPr id="4" name="Picture 3"/>
          <p:cNvPicPr>
            <a:picLocks noChangeAspect="1"/>
          </p:cNvPicPr>
          <p:nvPr/>
        </p:nvPicPr>
        <p:blipFill>
          <a:blip r:embed="rId2"/>
          <a:stretch>
            <a:fillRect/>
          </a:stretch>
        </p:blipFill>
        <p:spPr>
          <a:xfrm>
            <a:off x="2245259" y="2897109"/>
            <a:ext cx="7568697" cy="3548958"/>
          </a:xfrm>
          <a:prstGeom prst="rect">
            <a:avLst/>
          </a:prstGeom>
        </p:spPr>
      </p:pic>
    </p:spTree>
    <p:extLst>
      <p:ext uri="{BB962C8B-B14F-4D97-AF65-F5344CB8AC3E}">
        <p14:creationId xmlns:p14="http://schemas.microsoft.com/office/powerpoint/2010/main" val="1756954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3098</TotalTime>
  <Words>2477</Words>
  <Application>Microsoft Office PowerPoint</Application>
  <PresentationFormat>Widescreen</PresentationFormat>
  <Paragraphs>218</Paragraphs>
  <Slides>60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Calibri Light</vt:lpstr>
      <vt:lpstr>Office Theme</vt:lpstr>
      <vt:lpstr>Web Development</vt:lpstr>
      <vt:lpstr>What is Web development?</vt:lpstr>
      <vt:lpstr> </vt:lpstr>
      <vt:lpstr>HTML</vt:lpstr>
      <vt:lpstr>HTML</vt:lpstr>
      <vt:lpstr>HTML structure</vt:lpstr>
      <vt:lpstr> </vt:lpstr>
      <vt:lpstr> </vt:lpstr>
      <vt:lpstr> </vt:lpstr>
      <vt:lpstr>HTML Tags</vt:lpstr>
      <vt:lpstr>HTML attributes</vt:lpstr>
      <vt:lpstr>HTML Semantic markup</vt:lpstr>
      <vt:lpstr> </vt:lpstr>
      <vt:lpstr> </vt:lpstr>
      <vt:lpstr> </vt:lpstr>
      <vt:lpstr> </vt:lpstr>
      <vt:lpstr> </vt:lpstr>
      <vt:lpstr> </vt:lpstr>
      <vt:lpstr> </vt:lpstr>
      <vt:lpstr>CSS</vt:lpstr>
      <vt:lpstr>CSS</vt:lpstr>
      <vt:lpstr>Adding CSS to HTML file</vt:lpstr>
      <vt:lpstr> </vt:lpstr>
      <vt:lpstr>CSS style rule</vt:lpstr>
      <vt:lpstr> </vt:lpstr>
      <vt:lpstr>CSS Selectors</vt:lpstr>
      <vt:lpstr>PowerPoint Presentation</vt:lpstr>
      <vt:lpstr> </vt:lpstr>
      <vt:lpstr> </vt:lpstr>
      <vt:lpstr> </vt:lpstr>
      <vt:lpstr> </vt:lpstr>
      <vt:lpstr> </vt:lpstr>
      <vt:lpstr>PowerPoint Presentation</vt:lpstr>
      <vt:lpstr> </vt:lpstr>
      <vt:lpstr> </vt:lpstr>
      <vt:lpstr>CSS Box model</vt:lpstr>
      <vt:lpstr> </vt:lpstr>
      <vt:lpstr> </vt:lpstr>
      <vt:lpstr> </vt:lpstr>
      <vt:lpstr>CSS Flexbox and grid</vt:lpstr>
      <vt:lpstr> </vt:lpstr>
      <vt:lpstr> </vt:lpstr>
      <vt:lpstr> </vt:lpstr>
      <vt:lpstr> </vt:lpstr>
      <vt:lpstr>Javascript</vt:lpstr>
      <vt:lpstr> What is Javascript?</vt:lpstr>
      <vt:lpstr>Javascript sysntax</vt:lpstr>
      <vt:lpstr>Connecting Javascript file to HTML</vt:lpstr>
      <vt:lpstr> </vt:lpstr>
      <vt:lpstr>Variables and data types</vt:lpstr>
      <vt:lpstr>Javascript functions</vt:lpstr>
      <vt:lpstr>Javascript conditional statements</vt:lpstr>
      <vt:lpstr>Javascript loops</vt:lpstr>
      <vt:lpstr>Javascript DOM Manipulation</vt:lpstr>
      <vt:lpstr>Javascript Event Handling</vt:lpstr>
      <vt:lpstr>Javascript asynchronous programming</vt:lpstr>
      <vt:lpstr>Javascript Object and object-Oriented Programming(OOP)</vt:lpstr>
      <vt:lpstr>Javascript Modules</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dc:title>
  <dc:creator>Microsoft account</dc:creator>
  <cp:lastModifiedBy>Microsoft account</cp:lastModifiedBy>
  <cp:revision>74</cp:revision>
  <dcterms:created xsi:type="dcterms:W3CDTF">2023-11-08T10:35:29Z</dcterms:created>
  <dcterms:modified xsi:type="dcterms:W3CDTF">2023-11-15T14:42:31Z</dcterms:modified>
</cp:coreProperties>
</file>