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39" r:id="rId3"/>
    <p:sldId id="304" r:id="rId4"/>
    <p:sldId id="340" r:id="rId5"/>
    <p:sldId id="305" r:id="rId6"/>
    <p:sldId id="331" r:id="rId7"/>
    <p:sldId id="337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10" d="100"/>
          <a:sy n="110" d="100"/>
        </p:scale>
        <p:origin x="516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NoOutliers1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top1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NoOutliers1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15 Driver Replacements – </a:t>
            </a:r>
            <a:r>
              <a:rPr lang="en-US" sz="1862" b="0" i="0" u="none" strike="noStrike" baseline="0" dirty="0">
                <a:effectLst/>
              </a:rPr>
              <a:t>May</a:t>
            </a:r>
            <a:r>
              <a:rPr lang="en-US" dirty="0"/>
              <a:t>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Driverstop15!$J$2:$J$16</c:f>
              <c:strCache>
                <c:ptCount val="15"/>
                <c:pt idx="0">
                  <c:v>E2-526</c:v>
                </c:pt>
                <c:pt idx="1">
                  <c:v>E2-526</c:v>
                </c:pt>
                <c:pt idx="2">
                  <c:v>E2-877</c:v>
                </c:pt>
                <c:pt idx="3">
                  <c:v>E2-906</c:v>
                </c:pt>
                <c:pt idx="4">
                  <c:v>E2-887</c:v>
                </c:pt>
                <c:pt idx="5">
                  <c:v>E2-887</c:v>
                </c:pt>
                <c:pt idx="6">
                  <c:v>E2-283</c:v>
                </c:pt>
                <c:pt idx="7">
                  <c:v>E2-454</c:v>
                </c:pt>
                <c:pt idx="8">
                  <c:v>E2-454</c:v>
                </c:pt>
                <c:pt idx="9">
                  <c:v>E2-468</c:v>
                </c:pt>
                <c:pt idx="10">
                  <c:v>E2-721</c:v>
                </c:pt>
                <c:pt idx="11">
                  <c:v>E2-885</c:v>
                </c:pt>
                <c:pt idx="12">
                  <c:v>E2-891</c:v>
                </c:pt>
                <c:pt idx="13">
                  <c:v>E2-906</c:v>
                </c:pt>
                <c:pt idx="14">
                  <c:v>E2-906</c:v>
                </c:pt>
              </c:strCache>
            </c:strRef>
          </c:cat>
          <c:val>
            <c:numRef>
              <c:f>Driverstop15!$K$2:$K$16</c:f>
              <c:numCache>
                <c:formatCode>General</c:formatCode>
                <c:ptCount val="15"/>
                <c:pt idx="0">
                  <c:v>338</c:v>
                </c:pt>
                <c:pt idx="1">
                  <c:v>239</c:v>
                </c:pt>
                <c:pt idx="2">
                  <c:v>13</c:v>
                </c:pt>
                <c:pt idx="3">
                  <c:v>12</c:v>
                </c:pt>
                <c:pt idx="4">
                  <c:v>10</c:v>
                </c:pt>
                <c:pt idx="5">
                  <c:v>10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6-4F73-B103-8354FCCE4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68144"/>
        <c:axId val="1660068560"/>
      </c:barChart>
      <c:catAx>
        <c:axId val="166006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560"/>
        <c:crosses val="autoZero"/>
        <c:auto val="1"/>
        <c:lblAlgn val="ctr"/>
        <c:lblOffset val="100"/>
        <c:noMultiLvlLbl val="0"/>
      </c:catAx>
      <c:valAx>
        <c:axId val="166006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Driver Replacements –</a:t>
            </a:r>
            <a:r>
              <a:rPr lang="en-US" sz="1800" b="0" i="0" u="none" strike="noStrike" baseline="0" dirty="0">
                <a:effectLst/>
              </a:rPr>
              <a:t>May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5372929292929294"/>
          <c:y val="2.7777676592586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DriversNoOutliers15!$J$2:$J$16</c:f>
              <c:strCache>
                <c:ptCount val="15"/>
                <c:pt idx="0">
                  <c:v>E2-877</c:v>
                </c:pt>
                <c:pt idx="1">
                  <c:v>E2-906</c:v>
                </c:pt>
                <c:pt idx="2">
                  <c:v>E2-887</c:v>
                </c:pt>
                <c:pt idx="3">
                  <c:v>E2-887</c:v>
                </c:pt>
                <c:pt idx="4">
                  <c:v>E2-283</c:v>
                </c:pt>
                <c:pt idx="5">
                  <c:v>E2-454</c:v>
                </c:pt>
                <c:pt idx="6">
                  <c:v>E2-454</c:v>
                </c:pt>
                <c:pt idx="7">
                  <c:v>E2-468</c:v>
                </c:pt>
                <c:pt idx="8">
                  <c:v>E2-721</c:v>
                </c:pt>
                <c:pt idx="9">
                  <c:v>E2-885</c:v>
                </c:pt>
                <c:pt idx="10">
                  <c:v>E2-891</c:v>
                </c:pt>
                <c:pt idx="11">
                  <c:v>E2-906</c:v>
                </c:pt>
                <c:pt idx="12">
                  <c:v>E2-906</c:v>
                </c:pt>
                <c:pt idx="13">
                  <c:v>E2-404</c:v>
                </c:pt>
                <c:pt idx="14">
                  <c:v>E2-736</c:v>
                </c:pt>
              </c:strCache>
            </c:strRef>
          </c:cat>
          <c:val>
            <c:numRef>
              <c:f>DriversNoOutliers15!$K$2:$K$16</c:f>
              <c:numCache>
                <c:formatCode>General</c:formatCode>
                <c:ptCount val="15"/>
                <c:pt idx="0">
                  <c:v>13</c:v>
                </c:pt>
                <c:pt idx="1">
                  <c:v>12</c:v>
                </c:pt>
                <c:pt idx="2">
                  <c:v>10</c:v>
                </c:pt>
                <c:pt idx="3">
                  <c:v>10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8-4817-93BA-CE82E7259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70224"/>
        <c:axId val="1660067728"/>
      </c:barChart>
      <c:catAx>
        <c:axId val="166007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7728"/>
        <c:crosses val="autoZero"/>
        <c:auto val="1"/>
        <c:lblAlgn val="ctr"/>
        <c:lblOffset val="100"/>
        <c:noMultiLvlLbl val="0"/>
      </c:catAx>
      <c:valAx>
        <c:axId val="166006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7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May</a:t>
            </a:r>
            <a:r>
              <a:rPr lang="en-US" sz="1800" b="0" i="0" dirty="0">
                <a:effectLst/>
              </a:rPr>
              <a:t> 2022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Enginestop15!$J$2:$J$16</c:f>
              <c:strCache>
                <c:ptCount val="15"/>
                <c:pt idx="0">
                  <c:v>LED-307-H00-30</c:v>
                </c:pt>
                <c:pt idx="1">
                  <c:v>LED-307-S00-27</c:v>
                </c:pt>
                <c:pt idx="2">
                  <c:v>LED-213-S00-40</c:v>
                </c:pt>
                <c:pt idx="3">
                  <c:v>LED-204-S00-3022</c:v>
                </c:pt>
                <c:pt idx="4">
                  <c:v>LED-240-H01-35</c:v>
                </c:pt>
                <c:pt idx="5">
                  <c:v>LED-240-S00-35</c:v>
                </c:pt>
                <c:pt idx="6">
                  <c:v>LED-203-27-HI</c:v>
                </c:pt>
                <c:pt idx="7">
                  <c:v>LED-236-S00-30</c:v>
                </c:pt>
                <c:pt idx="8">
                  <c:v>LED-213-S00-35</c:v>
                </c:pt>
                <c:pt idx="9">
                  <c:v>LED-319-S00-35</c:v>
                </c:pt>
                <c:pt idx="10">
                  <c:v>LED-203-27</c:v>
                </c:pt>
                <c:pt idx="11">
                  <c:v>LED-275-H35-3022</c:v>
                </c:pt>
                <c:pt idx="12">
                  <c:v>LED-307-H00-27</c:v>
                </c:pt>
                <c:pt idx="13">
                  <c:v>LED-307-S00-35</c:v>
                </c:pt>
                <c:pt idx="14">
                  <c:v>LED-336-S00-RGB30</c:v>
                </c:pt>
              </c:strCache>
            </c:strRef>
          </c:cat>
          <c:val>
            <c:numRef>
              <c:f>Enginestop15!$K$2:$K$16</c:f>
              <c:numCache>
                <c:formatCode>General</c:formatCode>
                <c:ptCount val="15"/>
                <c:pt idx="0">
                  <c:v>13</c:v>
                </c:pt>
                <c:pt idx="1">
                  <c:v>13</c:v>
                </c:pt>
                <c:pt idx="2">
                  <c:v>11</c:v>
                </c:pt>
                <c:pt idx="3">
                  <c:v>10</c:v>
                </c:pt>
                <c:pt idx="4">
                  <c:v>9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4-4473-A68C-49CB694C7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3683040"/>
        <c:axId val="1733691360"/>
      </c:barChart>
      <c:catAx>
        <c:axId val="17336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91360"/>
        <c:crosses val="autoZero"/>
        <c:auto val="1"/>
        <c:lblAlgn val="ctr"/>
        <c:lblOffset val="100"/>
        <c:noMultiLvlLbl val="0"/>
      </c:catAx>
      <c:valAx>
        <c:axId val="173369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Light Engine Replacements – </a:t>
            </a:r>
            <a:r>
              <a:rPr lang="en-US" sz="1800" b="0" i="0" u="none" strike="noStrike" baseline="0" dirty="0">
                <a:effectLst/>
              </a:rPr>
              <a:t>May</a:t>
            </a:r>
            <a:r>
              <a:rPr lang="en-US" sz="1800" b="0" i="0" baseline="0" dirty="0">
                <a:effectLst/>
              </a:rPr>
              <a:t> 2022 with Outliers Removed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4205627705627705"/>
          <c:y val="3.110150533957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EnginesNoOutliers15!$J$2:$J$16</c:f>
              <c:strCache>
                <c:ptCount val="15"/>
                <c:pt idx="0">
                  <c:v>LED-307-H00-30</c:v>
                </c:pt>
                <c:pt idx="1">
                  <c:v>LED-307-S00-27</c:v>
                </c:pt>
                <c:pt idx="2">
                  <c:v>LED-204-S00-3022</c:v>
                </c:pt>
                <c:pt idx="3">
                  <c:v>LED-240-H01-35</c:v>
                </c:pt>
                <c:pt idx="4">
                  <c:v>LED-240-S00-35</c:v>
                </c:pt>
                <c:pt idx="5">
                  <c:v>LED-236-S00-30</c:v>
                </c:pt>
                <c:pt idx="6">
                  <c:v>LED-319-S00-35</c:v>
                </c:pt>
                <c:pt idx="7">
                  <c:v>LED-275-H35-3022</c:v>
                </c:pt>
                <c:pt idx="8">
                  <c:v>LED-307-H00-27</c:v>
                </c:pt>
                <c:pt idx="9">
                  <c:v>LED-307-S00-35</c:v>
                </c:pt>
                <c:pt idx="10">
                  <c:v>LED-336-S00-RGB30</c:v>
                </c:pt>
                <c:pt idx="11">
                  <c:v>LED-240-S00-27</c:v>
                </c:pt>
                <c:pt idx="12">
                  <c:v>LED-240-S00-30</c:v>
                </c:pt>
                <c:pt idx="13">
                  <c:v>LED-313-H00-3022</c:v>
                </c:pt>
                <c:pt idx="14">
                  <c:v>LED-326-S00-35</c:v>
                </c:pt>
              </c:strCache>
            </c:strRef>
          </c:cat>
          <c:val>
            <c:numRef>
              <c:f>EnginesNoOutliers15!$K$2:$K$16</c:f>
              <c:numCache>
                <c:formatCode>General</c:formatCode>
                <c:ptCount val="15"/>
                <c:pt idx="0">
                  <c:v>13</c:v>
                </c:pt>
                <c:pt idx="1">
                  <c:v>13</c:v>
                </c:pt>
                <c:pt idx="2">
                  <c:v>10</c:v>
                </c:pt>
                <c:pt idx="3">
                  <c:v>9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D-4D35-8DE9-18A14F156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545088"/>
        <c:axId val="1769545504"/>
      </c:barChart>
      <c:catAx>
        <c:axId val="17695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504"/>
        <c:crosses val="autoZero"/>
        <c:auto val="1"/>
        <c:lblAlgn val="ctr"/>
        <c:lblOffset val="100"/>
        <c:noMultiLvlLbl val="0"/>
      </c:catAx>
      <c:valAx>
        <c:axId val="17695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 dirty="0">
                <a:effectLst/>
              </a:rPr>
              <a:t>Driver RMAs YTD 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General</c:formatCode>
                <c:ptCount val="13"/>
                <c:pt idx="0" formatCode="0">
                  <c:v>170</c:v>
                </c:pt>
                <c:pt idx="1">
                  <c:v>160</c:v>
                </c:pt>
                <c:pt idx="2">
                  <c:v>177</c:v>
                </c:pt>
                <c:pt idx="3">
                  <c:v>89</c:v>
                </c:pt>
                <c:pt idx="4">
                  <c:v>708</c:v>
                </c:pt>
                <c:pt idx="12" formatCode="0">
                  <c:v>1304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D-4BD3-A341-AE943052FE1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"$"#,##0.00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0</c:formatCode>
                <c:ptCount val="13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AD-4BD3-A341-AE943052FE1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5566</c:v>
                </c:pt>
                <c:pt idx="1">
                  <c:v>4824.1032999999979</c:v>
                </c:pt>
                <c:pt idx="2" formatCode="&quot;$&quot;#,##0.00_);[Red]\(&quot;$&quot;#,##0.00\)">
                  <c:v>5551.21</c:v>
                </c:pt>
                <c:pt idx="3" formatCode="General">
                  <c:v>2546.2986000000001</c:v>
                </c:pt>
                <c:pt idx="4" formatCode="&quot;$&quot;#,##0">
                  <c:v>18482.002699999994</c:v>
                </c:pt>
                <c:pt idx="12">
                  <c:v>36969.614599999986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AD-4BD3-A341-AE943052FE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Driver RMAs YTD</a:t>
            </a:r>
            <a:r>
              <a:rPr lang="en-US" sz="2000" b="0" i="0" baseline="0" dirty="0">
                <a:effectLst/>
              </a:rPr>
              <a:t> </a:t>
            </a:r>
            <a:r>
              <a:rPr lang="en-US" sz="1800" b="0" dirty="0"/>
              <a:t>(Outliers Removed)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Sheet1!$B$3:$B$15</c:f>
              <c:numCache>
                <c:formatCode>General</c:formatCode>
                <c:ptCount val="13"/>
                <c:pt idx="0">
                  <c:v>148</c:v>
                </c:pt>
                <c:pt idx="1">
                  <c:v>122</c:v>
                </c:pt>
                <c:pt idx="2">
                  <c:v>128</c:v>
                </c:pt>
                <c:pt idx="3">
                  <c:v>85</c:v>
                </c:pt>
                <c:pt idx="4">
                  <c:v>131</c:v>
                </c:pt>
                <c:pt idx="12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69-42FE-B2A0-13910A8BB9C9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Sheet1!$C$3:$C$14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F269-42FE-B2A0-13910A8BB9C9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Sheet1!$D$3:$D$14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053019872"/>
        <c:axId val="1053021536"/>
      </c:barChart>
      <c:barChart>
        <c:barDir val="col"/>
        <c:grouping val="clustered"/>
        <c:varyColors val="0"/>
        <c:ser>
          <c:idx val="3"/>
          <c:order val="3"/>
          <c:tx>
            <c:strRef>
              <c:f>Sheet1!$E$2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69-42FE-B2A0-13910A8BB9C9}"/>
                </c:ext>
              </c:extLst>
            </c:dLbl>
            <c:dLbl>
              <c:idx val="1"/>
              <c:layout>
                <c:manualLayout>
                  <c:x val="4.1298037421875168E-3"/>
                  <c:y val="2.07039371226320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69-42FE-B2A0-13910A8BB9C9}"/>
                </c:ext>
              </c:extLst>
            </c:dLbl>
            <c:dLbl>
              <c:idx val="2"/>
              <c:layout>
                <c:manualLayout>
                  <c:x val="8.2596074843750335E-3"/>
                  <c:y val="-7.591355915640410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69-42FE-B2A0-13910A8BB9C9}"/>
                </c:ext>
              </c:extLst>
            </c:dLbl>
            <c:dLbl>
              <c:idx val="3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269-42FE-B2A0-13910A8BB9C9}"/>
                </c:ext>
              </c:extLst>
            </c:dLbl>
            <c:dLbl>
              <c:idx val="4"/>
              <c:layout>
                <c:manualLayout>
                  <c:x val="8.25960748437498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69-42FE-B2A0-13910A8BB9C9}"/>
                </c:ext>
              </c:extLst>
            </c:dLbl>
            <c:dLbl>
              <c:idx val="6"/>
              <c:layout>
                <c:manualLayout>
                  <c:x val="5.506404989583355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269-42FE-B2A0-13910A8BB9C9}"/>
                </c:ext>
              </c:extLst>
            </c:dLbl>
            <c:dLbl>
              <c:idx val="7"/>
              <c:layout>
                <c:manualLayout>
                  <c:x val="4.129803742187516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69-42FE-B2A0-13910A8BB9C9}"/>
                </c:ext>
              </c:extLst>
            </c:dLbl>
            <c:dLbl>
              <c:idx val="8"/>
              <c:layout>
                <c:manualLayout>
                  <c:x val="2.7532024947916778E-3"/>
                  <c:y val="-8.28157484905288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269-42FE-B2A0-13910A8BB9C9}"/>
                </c:ext>
              </c:extLst>
            </c:dLbl>
            <c:dLbl>
              <c:idx val="9"/>
              <c:layout>
                <c:manualLayout>
                  <c:x val="5.506404989583457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269-42FE-B2A0-13910A8BB9C9}"/>
                </c:ext>
              </c:extLst>
            </c:dLbl>
            <c:dLbl>
              <c:idx val="10"/>
              <c:layout>
                <c:manualLayout>
                  <c:x val="4.129803742187416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269-42FE-B2A0-13910A8BB9C9}"/>
                </c:ext>
              </c:extLst>
            </c:dLbl>
            <c:dLbl>
              <c:idx val="11"/>
              <c:layout>
                <c:manualLayout>
                  <c:x val="5.506404989583153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269-42FE-B2A0-13910A8BB9C9}"/>
                </c:ext>
              </c:extLst>
            </c:dLbl>
            <c:dLbl>
              <c:idx val="12"/>
              <c:layout>
                <c:manualLayout>
                  <c:x val="-1.0140782560405265E-16"/>
                  <c:y val="-1.03519685613160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269-42FE-B2A0-13910A8BB9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Sheet1!$E$3:$E$15</c:f>
              <c:numCache>
                <c:formatCode>#,##0</c:formatCode>
                <c:ptCount val="13"/>
                <c:pt idx="0" formatCode="&quot;$&quot;#,##0">
                  <c:v>5081</c:v>
                </c:pt>
                <c:pt idx="1">
                  <c:v>3881.8833</c:v>
                </c:pt>
                <c:pt idx="2">
                  <c:v>4402.3</c:v>
                </c:pt>
                <c:pt idx="3" formatCode="&quot;$&quot;#,##0">
                  <c:v>2309.9286000000006</c:v>
                </c:pt>
                <c:pt idx="4" formatCode="&quot;$&quot;#,##0_);[Red]\(&quot;$&quot;#,##0\)">
                  <c:v>3938</c:v>
                </c:pt>
                <c:pt idx="12" formatCode="&quot;$&quot;#,##0">
                  <c:v>19613.111900000004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269-42FE-B2A0-13910A8BB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57"/>
        <c:axId val="1776588976"/>
        <c:axId val="1732937488"/>
      </c:barChart>
      <c:catAx>
        <c:axId val="105301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21536"/>
        <c:crosses val="autoZero"/>
        <c:auto val="1"/>
        <c:lblAlgn val="ctr"/>
        <c:lblOffset val="100"/>
        <c:noMultiLvlLbl val="0"/>
      </c:catAx>
      <c:valAx>
        <c:axId val="10530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19872"/>
        <c:crosses val="autoZero"/>
        <c:crossBetween val="between"/>
      </c:valAx>
      <c:valAx>
        <c:axId val="1732937488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88976"/>
        <c:crosses val="max"/>
        <c:crossBetween val="between"/>
      </c:valAx>
      <c:catAx>
        <c:axId val="1776588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2937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Engine</a:t>
            </a:r>
            <a:r>
              <a:rPr lang="en-US" baseline="0" dirty="0"/>
              <a:t> RMAs YTD</a:t>
            </a:r>
            <a:endParaRPr lang="en-US" dirty="0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B5F-48AB-86F1-A2D2BAD3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183</c:v>
                </c:pt>
                <c:pt idx="1">
                  <c:v>425</c:v>
                </c:pt>
                <c:pt idx="2">
                  <c:v>382</c:v>
                </c:pt>
                <c:pt idx="3">
                  <c:v>139</c:v>
                </c:pt>
                <c:pt idx="4">
                  <c:v>113</c:v>
                </c:pt>
                <c:pt idx="12">
                  <c:v>1242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5F-48AB-86F1-A2D2BAD33D23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"$"#,##0.00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4B5F-48AB-86F1-A2D2BAD33D23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B5F-48AB-86F1-A2D2BAD33D23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3004</c:v>
                </c:pt>
                <c:pt idx="1">
                  <c:v>6429.4114000000009</c:v>
                </c:pt>
                <c:pt idx="2" formatCode="&quot;$&quot;#,##0_);[Red]\(&quot;$&quot;#,##0\)">
                  <c:v>7412.37</c:v>
                </c:pt>
                <c:pt idx="3" formatCode="&quot;$&quot;#,##0_);[Red]\(&quot;$&quot;#,##0\)">
                  <c:v>1909.9570999999999</c:v>
                </c:pt>
                <c:pt idx="4" formatCode="&quot;$&quot;#,##0_);[Red]\(&quot;$&quot;#,##0\)">
                  <c:v>1541</c:v>
                </c:pt>
                <c:pt idx="12">
                  <c:v>20296.738499999999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5F-48AB-86F1-A2D2BAD3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Engine RMAs YTD (Outliers Removed)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19941243985180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C9D-4960-8C8F-52FD98D58F03}"/>
                </c:ext>
              </c:extLst>
            </c:dLbl>
            <c:dLbl>
              <c:idx val="1"/>
              <c:layout>
                <c:manualLayout>
                  <c:x val="-5.8275058275058488E-3"/>
                  <c:y val="-0.151644462679901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9D-4960-8C8F-52FD98D58F03}"/>
                </c:ext>
              </c:extLst>
            </c:dLbl>
            <c:dLbl>
              <c:idx val="2"/>
              <c:layout>
                <c:manualLayout>
                  <c:x val="-2.1367274530942647E-17"/>
                  <c:y val="-0.1503255667238207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9D-4960-8C8F-52FD98D58F03}"/>
                </c:ext>
              </c:extLst>
            </c:dLbl>
            <c:dLbl>
              <c:idx val="3"/>
              <c:layout>
                <c:manualLayout>
                  <c:x val="-4.4738795017674517E-17"/>
                  <c:y val="-4.656679707489393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9D-4960-8C8F-52FD98D58F03}"/>
                </c:ext>
              </c:extLst>
            </c:dLbl>
            <c:dLbl>
              <c:idx val="4"/>
              <c:layout>
                <c:manualLayout>
                  <c:x val="-4.2734549061885293E-17"/>
                  <c:y val="-5.912545426336845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9D-4960-8C8F-52FD98D58F03}"/>
                </c:ext>
              </c:extLst>
            </c:dLbl>
            <c:dLbl>
              <c:idx val="5"/>
              <c:layout>
                <c:manualLayout>
                  <c:x val="-4.4738795017674517E-17"/>
                  <c:y val="-5.60917149507254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9D-4960-8C8F-52FD98D58F03}"/>
                </c:ext>
              </c:extLst>
            </c:dLbl>
            <c:dLbl>
              <c:idx val="6"/>
              <c:layout>
                <c:manualLayout>
                  <c:x val="0"/>
                  <c:y val="-4.23975304973670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C9D-4960-8C8F-52FD98D58F03}"/>
                </c:ext>
              </c:extLst>
            </c:dLbl>
            <c:dLbl>
              <c:idx val="7"/>
              <c:layout>
                <c:manualLayout>
                  <c:x val="0"/>
                  <c:y val="-3.506115980785420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C9D-4960-8C8F-52FD98D58F03}"/>
                </c:ext>
              </c:extLst>
            </c:dLbl>
            <c:dLbl>
              <c:idx val="8"/>
              <c:layout>
                <c:manualLayout>
                  <c:x val="0"/>
                  <c:y val="-3.92068208455075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C9D-4960-8C8F-52FD98D58F03}"/>
                </c:ext>
              </c:extLst>
            </c:dLbl>
            <c:dLbl>
              <c:idx val="9"/>
              <c:layout>
                <c:manualLayout>
                  <c:x val="0"/>
                  <c:y val="-4.31892239885110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C9D-4960-8C8F-52FD98D58F03}"/>
                </c:ext>
              </c:extLst>
            </c:dLbl>
            <c:dLbl>
              <c:idx val="10"/>
              <c:layout>
                <c:manualLayout>
                  <c:x val="0"/>
                  <c:y val="-3.4945278066656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C9D-4960-8C8F-52FD98D58F03}"/>
                </c:ext>
              </c:extLst>
            </c:dLbl>
            <c:dLbl>
              <c:idx val="11"/>
              <c:layout>
                <c:manualLayout>
                  <c:x val="-8.9477590035349034E-17"/>
                  <c:y val="-5.81196454216807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b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C9D-4960-8C8F-52FD98D58F03}"/>
                </c:ext>
              </c:extLst>
            </c:dLbl>
            <c:dLbl>
              <c:idx val="12"/>
              <c:layout>
                <c:manualLayout>
                  <c:x val="-1.2201630502925137E-3"/>
                  <c:y val="-0.35869938427507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Sheet2!$B$3:$B$15</c:f>
              <c:numCache>
                <c:formatCode>General</c:formatCode>
                <c:ptCount val="13"/>
                <c:pt idx="0">
                  <c:v>112</c:v>
                </c:pt>
                <c:pt idx="1">
                  <c:v>260</c:v>
                </c:pt>
                <c:pt idx="2">
                  <c:v>303</c:v>
                </c:pt>
                <c:pt idx="3">
                  <c:v>102</c:v>
                </c:pt>
                <c:pt idx="4">
                  <c:v>88</c:v>
                </c:pt>
                <c:pt idx="12">
                  <c:v>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C9D-4960-8C8F-52FD98D58F03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Sheet2!$C$3:$C$15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E-3C9D-4960-8C8F-52FD98D58F03}"/>
            </c:ext>
          </c:extLst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Sheet2!$D$3:$D$15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F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784505056"/>
        <c:axId val="1784507136"/>
      </c:barChart>
      <c:barChart>
        <c:barDir val="col"/>
        <c:grouping val="stacked"/>
        <c:varyColors val="0"/>
        <c:ser>
          <c:idx val="3"/>
          <c:order val="3"/>
          <c:tx>
            <c:strRef>
              <c:f>Sheet2!$E$2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8806967310904316E-3"/>
                  <c:y val="-0.158046365364466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C9D-4960-8C8F-52FD98D58F03}"/>
                </c:ext>
              </c:extLst>
            </c:dLbl>
            <c:dLbl>
              <c:idx val="1"/>
              <c:layout>
                <c:manualLayout>
                  <c:x val="6.1554980452618244E-3"/>
                  <c:y val="-0.158610667685363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C9D-4960-8C8F-52FD98D58F03}"/>
                </c:ext>
              </c:extLst>
            </c:dLbl>
            <c:dLbl>
              <c:idx val="2"/>
              <c:layout>
                <c:manualLayout>
                  <c:x val="2.0086816071068041E-2"/>
                  <c:y val="-0.18683235535217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C9D-4960-8C8F-52FD98D58F03}"/>
                </c:ext>
              </c:extLst>
            </c:dLbl>
            <c:dLbl>
              <c:idx val="3"/>
              <c:layout>
                <c:manualLayout>
                  <c:x val="7.3209783017539635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C9D-4960-8C8F-52FD98D58F03}"/>
                </c:ext>
              </c:extLst>
            </c:dLbl>
            <c:dLbl>
              <c:idx val="4"/>
              <c:layout>
                <c:manualLayout>
                  <c:x val="1.2201630502923348E-3"/>
                  <c:y val="-2.7253668763102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C9D-4960-8C8F-52FD98D58F03}"/>
                </c:ext>
              </c:extLst>
            </c:dLbl>
            <c:dLbl>
              <c:idx val="5"/>
              <c:layout>
                <c:manualLayout>
                  <c:x val="7.3209783017540086E-3"/>
                  <c:y val="-7.5471698113207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C9D-4960-8C8F-52FD98D58F03}"/>
                </c:ext>
              </c:extLst>
            </c:dLbl>
            <c:dLbl>
              <c:idx val="6"/>
              <c:layout>
                <c:manualLayout>
                  <c:x val="8.5411413520463438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C9D-4960-8C8F-52FD98D58F03}"/>
                </c:ext>
              </c:extLst>
            </c:dLbl>
            <c:dLbl>
              <c:idx val="7"/>
              <c:layout>
                <c:manualLayout>
                  <c:x val="6.1008152514616734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C9D-4960-8C8F-52FD98D58F03}"/>
                </c:ext>
              </c:extLst>
            </c:dLbl>
            <c:dLbl>
              <c:idx val="8"/>
              <c:layout>
                <c:manualLayout>
                  <c:x val="6.1008152514616734E-3"/>
                  <c:y val="-5.8700209643605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C9D-4960-8C8F-52FD98D58F03}"/>
                </c:ext>
              </c:extLst>
            </c:dLbl>
            <c:dLbl>
              <c:idx val="9"/>
              <c:layout>
                <c:manualLayout>
                  <c:x val="7.3209783017540086E-3"/>
                  <c:y val="-5.6603773584905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C9D-4960-8C8F-52FD98D58F03}"/>
                </c:ext>
              </c:extLst>
            </c:dLbl>
            <c:dLbl>
              <c:idx val="10"/>
              <c:layout>
                <c:manualLayout>
                  <c:x val="4.8806522011692497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C9D-4960-8C8F-52FD98D58F03}"/>
                </c:ext>
              </c:extLst>
            </c:dLbl>
            <c:dLbl>
              <c:idx val="11"/>
              <c:layout>
                <c:manualLayout>
                  <c:x val="6.1008152514614947E-3"/>
                  <c:y val="-6.7085953878406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C9D-4960-8C8F-52FD98D58F03}"/>
                </c:ext>
              </c:extLst>
            </c:dLbl>
            <c:dLbl>
              <c:idx val="12"/>
              <c:layout>
                <c:manualLayout>
                  <c:x val="8.5411413520463438E-3"/>
                  <c:y val="-0.39622641509433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C9D-4960-8C8F-52FD98D58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Sheet2!$E$3:$E$15</c:f>
              <c:numCache>
                <c:formatCode>"$"#,##0</c:formatCode>
                <c:ptCount val="13"/>
                <c:pt idx="0">
                  <c:v>2081</c:v>
                </c:pt>
                <c:pt idx="1">
                  <c:v>4360.9445999999998</c:v>
                </c:pt>
                <c:pt idx="2">
                  <c:v>6420</c:v>
                </c:pt>
                <c:pt idx="3">
                  <c:v>1441.0014999999999</c:v>
                </c:pt>
                <c:pt idx="4">
                  <c:v>1211.7982</c:v>
                </c:pt>
                <c:pt idx="12">
                  <c:v>15514.744299999998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3C9D-4960-8C8F-52FD98D58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81"/>
        <c:axId val="1784498400"/>
        <c:axId val="1784497152"/>
      </c:barChart>
      <c:catAx>
        <c:axId val="17845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7136"/>
        <c:crosses val="autoZero"/>
        <c:auto val="1"/>
        <c:lblAlgn val="ctr"/>
        <c:lblOffset val="100"/>
        <c:noMultiLvlLbl val="0"/>
      </c:catAx>
      <c:valAx>
        <c:axId val="178450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5056"/>
        <c:crosses val="autoZero"/>
        <c:crossBetween val="between"/>
      </c:valAx>
      <c:valAx>
        <c:axId val="1784497152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498400"/>
        <c:crosses val="max"/>
        <c:crossBetween val="between"/>
      </c:valAx>
      <c:catAx>
        <c:axId val="178449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4497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099297"/>
              </p:ext>
            </p:extLst>
          </p:nvPr>
        </p:nvGraphicFramePr>
        <p:xfrm>
          <a:off x="227012" y="1485898"/>
          <a:ext cx="5624626" cy="4177384"/>
        </p:xfrm>
        <a:graphic>
          <a:graphicData uri="http://schemas.openxmlformats.org/drawingml/2006/table">
            <a:tbl>
              <a:tblPr/>
              <a:tblGrid>
                <a:gridCol w="913868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0934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59348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42158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153874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87109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77335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2032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May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02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$8,375.64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$6,168.59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$288.08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$281.88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$105.70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$258.40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$126.35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$117.45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BD59D1-1730-4E5C-8A31-FBBFE68DA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017575"/>
              </p:ext>
            </p:extLst>
          </p:nvPr>
        </p:nvGraphicFramePr>
        <p:xfrm>
          <a:off x="5922962" y="1485898"/>
          <a:ext cx="6038852" cy="417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00779"/>
              </p:ext>
            </p:extLst>
          </p:nvPr>
        </p:nvGraphicFramePr>
        <p:xfrm>
          <a:off x="203298" y="1485898"/>
          <a:ext cx="5738712" cy="4072232"/>
        </p:xfrm>
        <a:graphic>
          <a:graphicData uri="http://schemas.openxmlformats.org/drawingml/2006/table">
            <a:tbl>
              <a:tblPr/>
              <a:tblGrid>
                <a:gridCol w="953142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7142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584060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86083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0226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100278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92857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11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May 2022 with Outliers Removed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184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$288.08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$281.88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$206.40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$105.70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$258.40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$126.35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$117.45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$236.47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17070-62C9-4F7F-BC00-656455FDB9A1}"/>
              </a:ext>
            </a:extLst>
          </p:cNvPr>
          <p:cNvSpPr txBox="1"/>
          <p:nvPr/>
        </p:nvSpPr>
        <p:spPr>
          <a:xfrm>
            <a:off x="3956834" y="6248400"/>
            <a:ext cx="35052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E2-526s and E2-527s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5F7627-CA17-415C-934C-FA24FCBBC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012147"/>
              </p:ext>
            </p:extLst>
          </p:nvPr>
        </p:nvGraphicFramePr>
        <p:xfrm>
          <a:off x="6094412" y="1485898"/>
          <a:ext cx="5891115" cy="407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40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1"/>
              </p:ext>
            </p:extLst>
          </p:nvPr>
        </p:nvGraphicFramePr>
        <p:xfrm>
          <a:off x="6170612" y="1147056"/>
          <a:ext cx="5372608" cy="3550674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May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$149.70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LED-240-H01-35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$141.38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LED-236-S00-30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LED-275-H35-3022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LED-336-S00-RGB30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4B7FDC-EEA8-49B2-AA43-D2053F56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640606"/>
              </p:ext>
            </p:extLst>
          </p:nvPr>
        </p:nvGraphicFramePr>
        <p:xfrm>
          <a:off x="55522" y="1095974"/>
          <a:ext cx="5962692" cy="439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74121"/>
              </p:ext>
            </p:extLst>
          </p:nvPr>
        </p:nvGraphicFramePr>
        <p:xfrm>
          <a:off x="6246812" y="1147056"/>
          <a:ext cx="5296408" cy="4123833"/>
        </p:xfrm>
        <a:graphic>
          <a:graphicData uri="http://schemas.openxmlformats.org/drawingml/2006/table">
            <a:tbl>
              <a:tblPr/>
              <a:tblGrid>
                <a:gridCol w="5812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rtl="0">
                        <a:defRPr sz="1400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600" b="0" i="0" baseline="0" dirty="0">
                          <a:effectLst/>
                        </a:rPr>
                        <a:t>Top 15 Light Engine Replacements –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  <a:r>
                        <a:rPr lang="en-US" sz="1600" b="0" i="0" baseline="0" dirty="0">
                          <a:effectLst/>
                        </a:rPr>
                        <a:t> 2022 with Outliers Removed</a:t>
                      </a:r>
                      <a:endParaRPr lang="en-US" sz="1600" dirty="0">
                        <a:effectLst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45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LED-240-H01-35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$141.38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LED-236-S00-30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LED-275-H35-3022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LED-336-S00-RGB30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LED-313-H00-3022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34BE58-7428-4D03-BE4D-DB036829BF10}"/>
              </a:ext>
            </a:extLst>
          </p:cNvPr>
          <p:cNvSpPr txBox="1"/>
          <p:nvPr/>
        </p:nvSpPr>
        <p:spPr>
          <a:xfrm>
            <a:off x="4132260" y="5791199"/>
            <a:ext cx="377190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LED-203s and LED-213s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999D85-432E-46A1-8323-C46CC7AB5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323570"/>
              </p:ext>
            </p:extLst>
          </p:nvPr>
        </p:nvGraphicFramePr>
        <p:xfrm>
          <a:off x="227012" y="1147056"/>
          <a:ext cx="5867400" cy="44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83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56614" y="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YTD DRIVER STATS</a:t>
            </a:r>
          </a:p>
        </p:txBody>
      </p:sp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073E26-40EE-4EC8-8D0A-9AA320D3E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843894"/>
              </p:ext>
            </p:extLst>
          </p:nvPr>
        </p:nvGraphicFramePr>
        <p:xfrm>
          <a:off x="356614" y="369332"/>
          <a:ext cx="107442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8B75B5-E18C-4644-8CF8-73D34A973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036982"/>
              </p:ext>
            </p:extLst>
          </p:nvPr>
        </p:nvGraphicFramePr>
        <p:xfrm>
          <a:off x="379412" y="3569733"/>
          <a:ext cx="108966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2435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YTD LIGHT ENGINE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B3AFAE-34D9-426F-BD17-B0E3A42C3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003042"/>
              </p:ext>
            </p:extLst>
          </p:nvPr>
        </p:nvGraphicFramePr>
        <p:xfrm>
          <a:off x="227011" y="304800"/>
          <a:ext cx="11049001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E3FC565-AB70-4669-97FA-59DA1432F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875588"/>
              </p:ext>
            </p:extLst>
          </p:nvPr>
        </p:nvGraphicFramePr>
        <p:xfrm>
          <a:off x="379413" y="3333749"/>
          <a:ext cx="10896600" cy="349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5932"/>
              </p:ext>
            </p:extLst>
          </p:nvPr>
        </p:nvGraphicFramePr>
        <p:xfrm>
          <a:off x="608012" y="1774271"/>
          <a:ext cx="4927599" cy="3573585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$5,587.92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-$1,271.63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$4,824.10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-$374.83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$5551.21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-224 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-5389.57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1872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$2,546.30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-3,615.25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$18,482.00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$12,710.19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46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$19,391.53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$99,002.78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$36,991.53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74515"/>
              </p:ext>
            </p:extLst>
          </p:nvPr>
        </p:nvGraphicFramePr>
        <p:xfrm>
          <a:off x="5865812" y="1774271"/>
          <a:ext cx="5334000" cy="3558153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$3,004.24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-$984.60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$6,429.41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$3,269.36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$7412.37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$1,335.57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$1,909.96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-$1,878.83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$1,540.70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-875.79 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$5,321.79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$85,480.39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$20,296.68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40516</TotalTime>
  <Words>1167</Words>
  <Application>Microsoft Office PowerPoint</Application>
  <PresentationFormat>Custom</PresentationFormat>
  <Paragraphs>699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Medium</vt:lpstr>
      <vt:lpstr>Business Contrast 16x9</vt:lpstr>
      <vt:lpstr>Tech Support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425</cp:revision>
  <dcterms:created xsi:type="dcterms:W3CDTF">2020-09-08T15:27:14Z</dcterms:created>
  <dcterms:modified xsi:type="dcterms:W3CDTF">2022-06-10T14:58:13Z</dcterms:modified>
</cp:coreProperties>
</file>