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October_2021\Drive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15 Driver Replacements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Sheet1!$C$3:$C$17</c:f>
              <c:strCache>
                <c:ptCount val="15"/>
                <c:pt idx="0">
                  <c:v>E2-707</c:v>
                </c:pt>
                <c:pt idx="1">
                  <c:v>E2-526</c:v>
                </c:pt>
                <c:pt idx="2">
                  <c:v>E2-767</c:v>
                </c:pt>
                <c:pt idx="3">
                  <c:v>E2-526</c:v>
                </c:pt>
                <c:pt idx="4">
                  <c:v>E2-526</c:v>
                </c:pt>
                <c:pt idx="5">
                  <c:v>E2-709</c:v>
                </c:pt>
                <c:pt idx="6">
                  <c:v>E2-887</c:v>
                </c:pt>
                <c:pt idx="7">
                  <c:v>E2-404</c:v>
                </c:pt>
                <c:pt idx="8">
                  <c:v>E2-527</c:v>
                </c:pt>
                <c:pt idx="9">
                  <c:v>E2-877</c:v>
                </c:pt>
                <c:pt idx="10">
                  <c:v>E2-283</c:v>
                </c:pt>
                <c:pt idx="11">
                  <c:v>E2-515</c:v>
                </c:pt>
                <c:pt idx="12">
                  <c:v>E2-907</c:v>
                </c:pt>
                <c:pt idx="13">
                  <c:v>E2-926</c:v>
                </c:pt>
                <c:pt idx="14">
                  <c:v>E2-527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25</c:v>
                </c:pt>
                <c:pt idx="1">
                  <c:v>20</c:v>
                </c:pt>
                <c:pt idx="2">
                  <c:v>17</c:v>
                </c:pt>
                <c:pt idx="3">
                  <c:v>15</c:v>
                </c:pt>
                <c:pt idx="4">
                  <c:v>15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E-4168-B250-C85248483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812048"/>
        <c:axId val="18748124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Sheet1!$C$2</c15:sqref>
                        </c15:formulaRef>
                      </c:ext>
                    </c:extLst>
                    <c:strCache>
                      <c:ptCount val="1"/>
                      <c:pt idx="0">
                        <c:v>E2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Sheet1!$C$3:$C$17</c15:sqref>
                        </c15:formulaRef>
                      </c:ext>
                    </c:extLst>
                    <c:strCache>
                      <c:ptCount val="15"/>
                      <c:pt idx="0">
                        <c:v>E2-707</c:v>
                      </c:pt>
                      <c:pt idx="1">
                        <c:v>E2-526</c:v>
                      </c:pt>
                      <c:pt idx="2">
                        <c:v>E2-767</c:v>
                      </c:pt>
                      <c:pt idx="3">
                        <c:v>E2-526</c:v>
                      </c:pt>
                      <c:pt idx="4">
                        <c:v>E2-526</c:v>
                      </c:pt>
                      <c:pt idx="5">
                        <c:v>E2-709</c:v>
                      </c:pt>
                      <c:pt idx="6">
                        <c:v>E2-887</c:v>
                      </c:pt>
                      <c:pt idx="7">
                        <c:v>E2-404</c:v>
                      </c:pt>
                      <c:pt idx="8">
                        <c:v>E2-527</c:v>
                      </c:pt>
                      <c:pt idx="9">
                        <c:v>E2-877</c:v>
                      </c:pt>
                      <c:pt idx="10">
                        <c:v>E2-283</c:v>
                      </c:pt>
                      <c:pt idx="11">
                        <c:v>E2-515</c:v>
                      </c:pt>
                      <c:pt idx="12">
                        <c:v>E2-907</c:v>
                      </c:pt>
                      <c:pt idx="13">
                        <c:v>E2-926</c:v>
                      </c:pt>
                      <c:pt idx="14">
                        <c:v>E2-527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Sheet1!$C$3:$C$17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EEE-4168-B250-C85248483271}"/>
                  </c:ext>
                </c:extLst>
              </c15:ser>
            </c15:filteredBarSeries>
          </c:ext>
        </c:extLst>
      </c:barChart>
      <c:catAx>
        <c:axId val="18748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12464"/>
        <c:crosses val="autoZero"/>
        <c:auto val="1"/>
        <c:lblAlgn val="ctr"/>
        <c:lblOffset val="100"/>
        <c:noMultiLvlLbl val="0"/>
      </c:catAx>
      <c:valAx>
        <c:axId val="187481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15 Light Engine Replacements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and Engine RMAs'!$N$3:$N$17</c:f>
              <c:strCache>
                <c:ptCount val="15"/>
                <c:pt idx="0">
                  <c:v>LED-307-S00-30</c:v>
                </c:pt>
                <c:pt idx="1">
                  <c:v>LED-203-30</c:v>
                </c:pt>
                <c:pt idx="2">
                  <c:v>LED-293-H00-35</c:v>
                </c:pt>
                <c:pt idx="3">
                  <c:v>LED-203-40</c:v>
                </c:pt>
                <c:pt idx="4">
                  <c:v>LED-203-30-HI</c:v>
                </c:pt>
                <c:pt idx="5">
                  <c:v>LED-203-27-HI</c:v>
                </c:pt>
                <c:pt idx="6">
                  <c:v>LED-203-35</c:v>
                </c:pt>
                <c:pt idx="7">
                  <c:v>LED-240-H00-30</c:v>
                </c:pt>
                <c:pt idx="8">
                  <c:v>LED-240-S00-27</c:v>
                </c:pt>
                <c:pt idx="9">
                  <c:v>LED-274-S00-30</c:v>
                </c:pt>
                <c:pt idx="10">
                  <c:v>LED-240-S00-35</c:v>
                </c:pt>
                <c:pt idx="11">
                  <c:v>LED-240-S00-30</c:v>
                </c:pt>
                <c:pt idx="12">
                  <c:v>LED-213-S00-35</c:v>
                </c:pt>
                <c:pt idx="13">
                  <c:v>LED-239-S00-30</c:v>
                </c:pt>
                <c:pt idx="14">
                  <c:v>LED-240-H01-35</c:v>
                </c:pt>
              </c:strCache>
            </c:strRef>
          </c:cat>
          <c:val>
            <c:numRef>
              <c:f>'Driver and Engine RMAs'!$M$3:$M$17</c:f>
              <c:numCache>
                <c:formatCode>General</c:formatCode>
                <c:ptCount val="15"/>
                <c:pt idx="0">
                  <c:v>74</c:v>
                </c:pt>
                <c:pt idx="1">
                  <c:v>62</c:v>
                </c:pt>
                <c:pt idx="2">
                  <c:v>56</c:v>
                </c:pt>
                <c:pt idx="3">
                  <c:v>41</c:v>
                </c:pt>
                <c:pt idx="4">
                  <c:v>26</c:v>
                </c:pt>
                <c:pt idx="5">
                  <c:v>16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D-4593-91AF-8381D16BF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930175"/>
        <c:axId val="351950143"/>
      </c:barChart>
      <c:catAx>
        <c:axId val="35193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3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50143"/>
        <c:crosses val="autoZero"/>
        <c:auto val="1"/>
        <c:lblAlgn val="ctr"/>
        <c:lblOffset val="100"/>
        <c:noMultiLvlLbl val="0"/>
      </c:catAx>
      <c:valAx>
        <c:axId val="3519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3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A-446A-BD0F-008253E14DF0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A-446A-BD0F-008253E1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A-446A-BD0F-008253E14DF0}"/>
            </c:ext>
          </c:extLst>
        </c:ser>
        <c:ser>
          <c:idx val="3"/>
          <c:order val="3"/>
          <c:tx>
            <c:strRef>
              <c:f>'Drivers YTD'!$G$84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53612.19000000001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A-446A-BD0F-008253E1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8-49F8-90F2-A8914679F86C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9CC8-49F8-90F2-A8914679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9CC8-49F8-90F2-A8914679F86C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66116.056600000025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8-49F8-90F2-A8914679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EABD80-7EF9-4BD1-A0F6-5B57D37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5395"/>
              </p:ext>
            </p:extLst>
          </p:nvPr>
        </p:nvGraphicFramePr>
        <p:xfrm>
          <a:off x="379412" y="1828800"/>
          <a:ext cx="4918973" cy="3600450"/>
        </p:xfrm>
        <a:graphic>
          <a:graphicData uri="http://schemas.openxmlformats.org/drawingml/2006/table">
            <a:tbl>
              <a:tblPr/>
              <a:tblGrid>
                <a:gridCol w="740673">
                  <a:extLst>
                    <a:ext uri="{9D8B030D-6E8A-4147-A177-3AD203B41FA5}">
                      <a16:colId xmlns:a16="http://schemas.microsoft.com/office/drawing/2014/main" val="4282135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6293843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011256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1760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8715616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8866776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02367210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October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09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5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91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22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15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$318.30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188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08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8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55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1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$147.98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1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$238.56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97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5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$365.04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753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0744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13FE9B-3149-4063-84A5-4D23D084E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90364"/>
              </p:ext>
            </p:extLst>
          </p:nvPr>
        </p:nvGraphicFramePr>
        <p:xfrm>
          <a:off x="5637212" y="1818588"/>
          <a:ext cx="6019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16783F-0002-4E10-8C7A-32EA6E201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18960"/>
              </p:ext>
            </p:extLst>
          </p:nvPr>
        </p:nvGraphicFramePr>
        <p:xfrm>
          <a:off x="5942012" y="1524000"/>
          <a:ext cx="5892801" cy="3600450"/>
        </p:xfrm>
        <a:graphic>
          <a:graphicData uri="http://schemas.openxmlformats.org/drawingml/2006/table">
            <a:tbl>
              <a:tblPr/>
              <a:tblGrid>
                <a:gridCol w="723121">
                  <a:extLst>
                    <a:ext uri="{9D8B030D-6E8A-4147-A177-3AD203B41FA5}">
                      <a16:colId xmlns:a16="http://schemas.microsoft.com/office/drawing/2014/main" val="3361605122"/>
                    </a:ext>
                  </a:extLst>
                </a:gridCol>
                <a:gridCol w="329845">
                  <a:extLst>
                    <a:ext uri="{9D8B030D-6E8A-4147-A177-3AD203B41FA5}">
                      <a16:colId xmlns:a16="http://schemas.microsoft.com/office/drawing/2014/main" val="648889877"/>
                    </a:ext>
                  </a:extLst>
                </a:gridCol>
                <a:gridCol w="1208373">
                  <a:extLst>
                    <a:ext uri="{9D8B030D-6E8A-4147-A177-3AD203B41FA5}">
                      <a16:colId xmlns:a16="http://schemas.microsoft.com/office/drawing/2014/main" val="2204150115"/>
                    </a:ext>
                  </a:extLst>
                </a:gridCol>
                <a:gridCol w="1458928">
                  <a:extLst>
                    <a:ext uri="{9D8B030D-6E8A-4147-A177-3AD203B41FA5}">
                      <a16:colId xmlns:a16="http://schemas.microsoft.com/office/drawing/2014/main" val="160690558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3122226972"/>
                    </a:ext>
                  </a:extLst>
                </a:gridCol>
                <a:gridCol w="865842">
                  <a:extLst>
                    <a:ext uri="{9D8B030D-6E8A-4147-A177-3AD203B41FA5}">
                      <a16:colId xmlns:a16="http://schemas.microsoft.com/office/drawing/2014/main" val="567117198"/>
                    </a:ext>
                  </a:extLst>
                </a:gridCol>
                <a:gridCol w="685062">
                  <a:extLst>
                    <a:ext uri="{9D8B030D-6E8A-4147-A177-3AD203B41FA5}">
                      <a16:colId xmlns:a16="http://schemas.microsoft.com/office/drawing/2014/main" val="1755162345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- July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985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569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$305.62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80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$778.72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8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LED-293-H00-35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$1,448.16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82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16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7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3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3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$157.10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64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81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30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59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6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511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88F0BC9-3838-4E2F-B2BF-40EFB3419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773565"/>
              </p:ext>
            </p:extLst>
          </p:nvPr>
        </p:nvGraphicFramePr>
        <p:xfrm>
          <a:off x="227012" y="1524000"/>
          <a:ext cx="5715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310392"/>
              </p:ext>
            </p:extLst>
          </p:nvPr>
        </p:nvGraphicFramePr>
        <p:xfrm>
          <a:off x="364811" y="1524000"/>
          <a:ext cx="11318081" cy="45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353929"/>
              </p:ext>
            </p:extLst>
          </p:nvPr>
        </p:nvGraphicFramePr>
        <p:xfrm>
          <a:off x="1098627" y="1600200"/>
          <a:ext cx="10182224" cy="431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BC5CBD-11EB-4E6A-82FF-70D95552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34645"/>
              </p:ext>
            </p:extLst>
          </p:nvPr>
        </p:nvGraphicFramePr>
        <p:xfrm>
          <a:off x="379412" y="2042673"/>
          <a:ext cx="4546601" cy="3009900"/>
        </p:xfrm>
        <a:graphic>
          <a:graphicData uri="http://schemas.openxmlformats.org/drawingml/2006/table">
            <a:tbl>
              <a:tblPr/>
              <a:tblGrid>
                <a:gridCol w="724406">
                  <a:extLst>
                    <a:ext uri="{9D8B030D-6E8A-4147-A177-3AD203B41FA5}">
                      <a16:colId xmlns:a16="http://schemas.microsoft.com/office/drawing/2014/main" val="2896214406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2550515663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201427614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802982192"/>
                    </a:ext>
                  </a:extLst>
                </a:gridCol>
                <a:gridCol w="676748">
                  <a:extLst>
                    <a:ext uri="{9D8B030D-6E8A-4147-A177-3AD203B41FA5}">
                      <a16:colId xmlns:a16="http://schemas.microsoft.com/office/drawing/2014/main" val="987781191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3085799488"/>
                    </a:ext>
                  </a:extLst>
                </a:gridCol>
                <a:gridCol w="705343">
                  <a:extLst>
                    <a:ext uri="{9D8B030D-6E8A-4147-A177-3AD203B41FA5}">
                      <a16:colId xmlns:a16="http://schemas.microsoft.com/office/drawing/2014/main" val="2920197449"/>
                    </a:ext>
                  </a:extLst>
                </a:gridCol>
              </a:tblGrid>
              <a:tr h="2667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122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99859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28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-$1304.35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96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-$1102.74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13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+$2612.34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1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+$2294.17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1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347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+$6692.21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46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+$3246.06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568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9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01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89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468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2FE24C-C6CD-4A1C-A642-31DA38E7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15428"/>
              </p:ext>
            </p:extLst>
          </p:nvPr>
        </p:nvGraphicFramePr>
        <p:xfrm>
          <a:off x="6323012" y="2042673"/>
          <a:ext cx="4610100" cy="30099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7525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6026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614772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502233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70420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698481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063805920"/>
                    </a:ext>
                  </a:extLst>
                </a:gridCol>
              </a:tblGrid>
              <a:tr h="2667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18403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43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42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-$3723.03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-$6038.91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108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+$715.52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0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+$142.33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5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-$1653.40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48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+$36517.17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+$1878.16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1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7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75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4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39673</TotalTime>
  <Words>744</Words>
  <Application>Microsoft Office PowerPoint</Application>
  <PresentationFormat>Custom</PresentationFormat>
  <Paragraphs>432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402</cp:revision>
  <dcterms:created xsi:type="dcterms:W3CDTF">2020-09-08T15:27:14Z</dcterms:created>
  <dcterms:modified xsi:type="dcterms:W3CDTF">2021-11-04T20:38:36Z</dcterms:modified>
</cp:coreProperties>
</file>