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October_2021\Drive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October_2021\Engin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alpha val="72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15 Driver Replacements – October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alpha val="72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alpha val="72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Sheet1!$K$20:$K$34</c:f>
              <c:strCache>
                <c:ptCount val="15"/>
                <c:pt idx="0">
                  <c:v>E2-707</c:v>
                </c:pt>
                <c:pt idx="1">
                  <c:v>E2-526</c:v>
                </c:pt>
                <c:pt idx="2">
                  <c:v>E2-767</c:v>
                </c:pt>
                <c:pt idx="3">
                  <c:v>E2-526</c:v>
                </c:pt>
                <c:pt idx="4">
                  <c:v>E2-526</c:v>
                </c:pt>
                <c:pt idx="5">
                  <c:v>E2-709</c:v>
                </c:pt>
                <c:pt idx="6">
                  <c:v>E2-887</c:v>
                </c:pt>
                <c:pt idx="7">
                  <c:v>E2-404</c:v>
                </c:pt>
                <c:pt idx="8">
                  <c:v>E2-527</c:v>
                </c:pt>
                <c:pt idx="9">
                  <c:v>E2-877</c:v>
                </c:pt>
                <c:pt idx="10">
                  <c:v>E2-283</c:v>
                </c:pt>
                <c:pt idx="11">
                  <c:v>E2-515</c:v>
                </c:pt>
                <c:pt idx="12">
                  <c:v>E2-907</c:v>
                </c:pt>
                <c:pt idx="13">
                  <c:v>E2-926</c:v>
                </c:pt>
                <c:pt idx="14">
                  <c:v>E2-527</c:v>
                </c:pt>
              </c:strCache>
            </c:strRef>
          </c:cat>
          <c:val>
            <c:numRef>
              <c:f>Sheet1!$L$20:$L$34</c:f>
              <c:numCache>
                <c:formatCode>General</c:formatCode>
                <c:ptCount val="15"/>
                <c:pt idx="0">
                  <c:v>25</c:v>
                </c:pt>
                <c:pt idx="1">
                  <c:v>20</c:v>
                </c:pt>
                <c:pt idx="2">
                  <c:v>17</c:v>
                </c:pt>
                <c:pt idx="3">
                  <c:v>15</c:v>
                </c:pt>
                <c:pt idx="4">
                  <c:v>15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6</c:v>
                </c:pt>
                <c:pt idx="13">
                  <c:v>6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9-4531-80D5-6EC2BC6C5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8264128"/>
        <c:axId val="1568267456"/>
      </c:barChart>
      <c:catAx>
        <c:axId val="156826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alpha val="72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267456"/>
        <c:crosses val="autoZero"/>
        <c:auto val="1"/>
        <c:lblAlgn val="ctr"/>
        <c:lblOffset val="100"/>
        <c:noMultiLvlLbl val="0"/>
      </c:catAx>
      <c:valAx>
        <c:axId val="156826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alpha val="72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26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>
              <a:alpha val="72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>
                <a:effectLst/>
              </a:rPr>
              <a:t>Top 15 Light Engine Replacements - October 2021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Engines!$J$2:$J$16</c:f>
              <c:strCache>
                <c:ptCount val="15"/>
                <c:pt idx="0">
                  <c:v>LED-203-35</c:v>
                </c:pt>
                <c:pt idx="1">
                  <c:v>LED-240-S00-30</c:v>
                </c:pt>
                <c:pt idx="2">
                  <c:v>LED-203-30</c:v>
                </c:pt>
                <c:pt idx="3">
                  <c:v>LED-274-S00-27</c:v>
                </c:pt>
                <c:pt idx="4">
                  <c:v>LED-307-S00-30</c:v>
                </c:pt>
                <c:pt idx="5">
                  <c:v>LED-281-S00-3022</c:v>
                </c:pt>
                <c:pt idx="6">
                  <c:v>LED-307-H00-30</c:v>
                </c:pt>
                <c:pt idx="7">
                  <c:v>LED-240-S00-35</c:v>
                </c:pt>
                <c:pt idx="8">
                  <c:v>LED-213-S00-35</c:v>
                </c:pt>
                <c:pt idx="9">
                  <c:v>LED-326-S00-35</c:v>
                </c:pt>
                <c:pt idx="10">
                  <c:v>LED-213-S00-30</c:v>
                </c:pt>
                <c:pt idx="11">
                  <c:v>LED-307-S00-35</c:v>
                </c:pt>
                <c:pt idx="12">
                  <c:v>LED-198-S70-2722</c:v>
                </c:pt>
                <c:pt idx="13">
                  <c:v>LED-234-S00-2722</c:v>
                </c:pt>
                <c:pt idx="14">
                  <c:v>LED-240-H00-27</c:v>
                </c:pt>
              </c:strCache>
            </c:strRef>
          </c:cat>
          <c:val>
            <c:numRef>
              <c:f>Engines!$K$2:$K$16</c:f>
              <c:numCache>
                <c:formatCode>General</c:formatCode>
                <c:ptCount val="15"/>
                <c:pt idx="0">
                  <c:v>45</c:v>
                </c:pt>
                <c:pt idx="1">
                  <c:v>45</c:v>
                </c:pt>
                <c:pt idx="2">
                  <c:v>36</c:v>
                </c:pt>
                <c:pt idx="3">
                  <c:v>21</c:v>
                </c:pt>
                <c:pt idx="4">
                  <c:v>17</c:v>
                </c:pt>
                <c:pt idx="5">
                  <c:v>15</c:v>
                </c:pt>
                <c:pt idx="6">
                  <c:v>15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0F-46D5-8C7A-ECD4AE54B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526000"/>
        <c:axId val="1772525584"/>
      </c:barChart>
      <c:catAx>
        <c:axId val="177252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25584"/>
        <c:crosses val="autoZero"/>
        <c:auto val="1"/>
        <c:lblAlgn val="ctr"/>
        <c:lblOffset val="100"/>
        <c:noMultiLvlLbl val="0"/>
      </c:catAx>
      <c:valAx>
        <c:axId val="177252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2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142</c:v>
                </c:pt>
                <c:pt idx="9" formatCode="General">
                  <c:v>222</c:v>
                </c:pt>
                <c:pt idx="10">
                  <c:v>0</c:v>
                </c:pt>
                <c:pt idx="11">
                  <c:v>0</c:v>
                </c:pt>
                <c:pt idx="12">
                  <c:v>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"$"#,##0.00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5195.9160000000002</c:v>
                </c:pt>
                <c:pt idx="9" formatCode="#,##0">
                  <c:v>5857.1299999999992</c:v>
                </c:pt>
                <c:pt idx="10">
                  <c:v>0</c:v>
                </c:pt>
                <c:pt idx="11">
                  <c:v>0</c:v>
                </c:pt>
                <c:pt idx="12">
                  <c:v>70713.746000000014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310</c:v>
                </c:pt>
                <c:pt idx="9">
                  <c:v>287</c:v>
                </c:pt>
                <c:pt idx="10">
                  <c:v>0</c:v>
                </c:pt>
                <c:pt idx="11">
                  <c:v>0</c:v>
                </c:pt>
                <c:pt idx="12">
                  <c:v>5777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"$"#,##0.00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4639.8900000000003</c:v>
                </c:pt>
                <c:pt idx="9" formatCode="General">
                  <c:v>3965.0395999999996</c:v>
                </c:pt>
                <c:pt idx="10">
                  <c:v>0</c:v>
                </c:pt>
                <c:pt idx="11">
                  <c:v>0</c:v>
                </c:pt>
                <c:pt idx="12">
                  <c:v>77782.235300000029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78000"/>
              </p:ext>
            </p:extLst>
          </p:nvPr>
        </p:nvGraphicFramePr>
        <p:xfrm>
          <a:off x="138112" y="1628774"/>
          <a:ext cx="5499099" cy="3429522"/>
        </p:xfrm>
        <a:graphic>
          <a:graphicData uri="http://schemas.openxmlformats.org/drawingml/2006/table">
            <a:tbl>
              <a:tblPr/>
              <a:tblGrid>
                <a:gridCol w="913345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80561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47159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865775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9799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6091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51401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27877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October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62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$513.06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$318.30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$147.98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$238.56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$365.04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17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D1E0A2-92F3-48B4-B1C3-C3C616A65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757112"/>
              </p:ext>
            </p:extLst>
          </p:nvPr>
        </p:nvGraphicFramePr>
        <p:xfrm>
          <a:off x="5865812" y="1499112"/>
          <a:ext cx="6019799" cy="368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0235"/>
              </p:ext>
            </p:extLst>
          </p:nvPr>
        </p:nvGraphicFramePr>
        <p:xfrm>
          <a:off x="6120319" y="1147056"/>
          <a:ext cx="5422901" cy="3396369"/>
        </p:xfrm>
        <a:graphic>
          <a:graphicData uri="http://schemas.openxmlformats.org/drawingml/2006/table">
            <a:tbl>
              <a:tblPr/>
              <a:tblGrid>
                <a:gridCol w="707751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- October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$565.25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$706.91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$452.20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$197.43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$136.09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$118.09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$108.87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LED-198-S70-2722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$30.98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$164.45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$305.12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7063EA-BB56-4E0E-B091-AA71198C1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085914"/>
              </p:ext>
            </p:extLst>
          </p:nvPr>
        </p:nvGraphicFramePr>
        <p:xfrm>
          <a:off x="379412" y="1147056"/>
          <a:ext cx="5740907" cy="3653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457498"/>
              </p:ext>
            </p:extLst>
          </p:nvPr>
        </p:nvGraphicFramePr>
        <p:xfrm>
          <a:off x="531812" y="1152649"/>
          <a:ext cx="10972800" cy="5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0001"/>
              </p:ext>
            </p:extLst>
          </p:nvPr>
        </p:nvGraphicFramePr>
        <p:xfrm>
          <a:off x="227011" y="902732"/>
          <a:ext cx="11873282" cy="58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F7804-B18C-4201-9535-829AFD021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1480"/>
              </p:ext>
            </p:extLst>
          </p:nvPr>
        </p:nvGraphicFramePr>
        <p:xfrm>
          <a:off x="608012" y="1752600"/>
          <a:ext cx="5029199" cy="3299973"/>
        </p:xfrm>
        <a:graphic>
          <a:graphicData uri="http://schemas.openxmlformats.org/drawingml/2006/table">
            <a:tbl>
              <a:tblPr/>
              <a:tblGrid>
                <a:gridCol w="801298">
                  <a:extLst>
                    <a:ext uri="{9D8B030D-6E8A-4147-A177-3AD203B41FA5}">
                      <a16:colId xmlns:a16="http://schemas.microsoft.com/office/drawing/2014/main" val="1022190409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104596436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1888292890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254257696"/>
                    </a:ext>
                  </a:extLst>
                </a:gridCol>
                <a:gridCol w="748581">
                  <a:extLst>
                    <a:ext uri="{9D8B030D-6E8A-4147-A177-3AD203B41FA5}">
                      <a16:colId xmlns:a16="http://schemas.microsoft.com/office/drawing/2014/main" val="457413813"/>
                    </a:ext>
                  </a:extLst>
                </a:gridCol>
                <a:gridCol w="674777">
                  <a:extLst>
                    <a:ext uri="{9D8B030D-6E8A-4147-A177-3AD203B41FA5}">
                      <a16:colId xmlns:a16="http://schemas.microsoft.com/office/drawing/2014/main" val="2596685358"/>
                    </a:ext>
                  </a:extLst>
                </a:gridCol>
                <a:gridCol w="780212">
                  <a:extLst>
                    <a:ext uri="{9D8B030D-6E8A-4147-A177-3AD203B41FA5}">
                      <a16:colId xmlns:a16="http://schemas.microsoft.com/office/drawing/2014/main" val="2441714921"/>
                    </a:ext>
                  </a:extLst>
                </a:gridCol>
              </a:tblGrid>
              <a:tr h="29240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88124"/>
                  </a:ext>
                </a:extLst>
              </a:tr>
              <a:tr h="261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982774"/>
                  </a:ext>
                </a:extLst>
              </a:tr>
              <a:tr h="24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1792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-$1304.35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0071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-$1102.74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32897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+$2612.34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15686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+$2294.17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9097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2481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+$6692.21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6895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+$3246.06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73796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-$3643.39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83870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50763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$5857.13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-$179.22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32185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82410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722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731BC5-6F25-45A1-8517-4924B96DA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83869"/>
              </p:ext>
            </p:extLst>
          </p:nvPr>
        </p:nvGraphicFramePr>
        <p:xfrm>
          <a:off x="5865812" y="1752599"/>
          <a:ext cx="5410202" cy="3299973"/>
        </p:xfrm>
        <a:graphic>
          <a:graphicData uri="http://schemas.openxmlformats.org/drawingml/2006/table">
            <a:tbl>
              <a:tblPr/>
              <a:tblGrid>
                <a:gridCol w="849536">
                  <a:extLst>
                    <a:ext uri="{9D8B030D-6E8A-4147-A177-3AD203B41FA5}">
                      <a16:colId xmlns:a16="http://schemas.microsoft.com/office/drawing/2014/main" val="141516039"/>
                    </a:ext>
                  </a:extLst>
                </a:gridCol>
                <a:gridCol w="715399">
                  <a:extLst>
                    <a:ext uri="{9D8B030D-6E8A-4147-A177-3AD203B41FA5}">
                      <a16:colId xmlns:a16="http://schemas.microsoft.com/office/drawing/2014/main" val="3039086244"/>
                    </a:ext>
                  </a:extLst>
                </a:gridCol>
                <a:gridCol w="793645">
                  <a:extLst>
                    <a:ext uri="{9D8B030D-6E8A-4147-A177-3AD203B41FA5}">
                      <a16:colId xmlns:a16="http://schemas.microsoft.com/office/drawing/2014/main" val="3448920628"/>
                    </a:ext>
                  </a:extLst>
                </a:gridCol>
                <a:gridCol w="715399">
                  <a:extLst>
                    <a:ext uri="{9D8B030D-6E8A-4147-A177-3AD203B41FA5}">
                      <a16:colId xmlns:a16="http://schemas.microsoft.com/office/drawing/2014/main" val="2781038210"/>
                    </a:ext>
                  </a:extLst>
                </a:gridCol>
                <a:gridCol w="793645">
                  <a:extLst>
                    <a:ext uri="{9D8B030D-6E8A-4147-A177-3AD203B41FA5}">
                      <a16:colId xmlns:a16="http://schemas.microsoft.com/office/drawing/2014/main" val="3468932091"/>
                    </a:ext>
                  </a:extLst>
                </a:gridCol>
                <a:gridCol w="715399">
                  <a:extLst>
                    <a:ext uri="{9D8B030D-6E8A-4147-A177-3AD203B41FA5}">
                      <a16:colId xmlns:a16="http://schemas.microsoft.com/office/drawing/2014/main" val="707694371"/>
                    </a:ext>
                  </a:extLst>
                </a:gridCol>
                <a:gridCol w="827179">
                  <a:extLst>
                    <a:ext uri="{9D8B030D-6E8A-4147-A177-3AD203B41FA5}">
                      <a16:colId xmlns:a16="http://schemas.microsoft.com/office/drawing/2014/main" val="3354679061"/>
                    </a:ext>
                  </a:extLst>
                </a:gridCol>
              </a:tblGrid>
              <a:tr h="29240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09995"/>
                  </a:ext>
                </a:extLst>
              </a:tr>
              <a:tr h="2610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24730"/>
                  </a:ext>
                </a:extLst>
              </a:tr>
              <a:tr h="240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5227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-$3723.03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2132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-$6038.91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22362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+$715.52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42004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+$142.33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29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-$1653.40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36066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+$36517.17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52898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+$1878.16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94445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-$2457.77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4179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-$1,353.06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33849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$3965.04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+$252.45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8561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48107"/>
                  </a:ext>
                </a:extLst>
              </a:tr>
              <a:tr h="2088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0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39780</TotalTime>
  <Words>756</Words>
  <Application>Microsoft Office PowerPoint</Application>
  <PresentationFormat>Custom</PresentationFormat>
  <Paragraphs>434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409</cp:revision>
  <dcterms:created xsi:type="dcterms:W3CDTF">2020-09-08T15:27:14Z</dcterms:created>
  <dcterms:modified xsi:type="dcterms:W3CDTF">2021-11-05T14:58:40Z</dcterms:modified>
</cp:coreProperties>
</file>