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2" r:id="rId2"/>
    <p:sldId id="339" r:id="rId3"/>
    <p:sldId id="304" r:id="rId4"/>
    <p:sldId id="340" r:id="rId5"/>
    <p:sldId id="305" r:id="rId6"/>
    <p:sldId id="331" r:id="rId7"/>
    <p:sldId id="337" r:id="rId8"/>
    <p:sldId id="269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706" autoAdjust="0"/>
  </p:normalViewPr>
  <p:slideViewPr>
    <p:cSldViewPr showGuides="1">
      <p:cViewPr varScale="1">
        <p:scale>
          <a:sx n="114" d="100"/>
          <a:sy n="114" d="100"/>
        </p:scale>
        <p:origin x="354" y="1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Driverstop1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DriversNoOutliers15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Enginestop15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EnginesNoOutliers15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total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total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total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52\home$\BryanP\Projects\project_files\USAI\Code\Output\January_2022\total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15 Driver Replacements – January 2022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Driverstop15!$K$1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Driverstop15!$J$2:$J$16</c:f>
              <c:strCache>
                <c:ptCount val="15"/>
                <c:pt idx="0">
                  <c:v>E2-404</c:v>
                </c:pt>
                <c:pt idx="1">
                  <c:v>E2-926</c:v>
                </c:pt>
                <c:pt idx="2">
                  <c:v>E2-526</c:v>
                </c:pt>
                <c:pt idx="3">
                  <c:v>E2-767</c:v>
                </c:pt>
                <c:pt idx="4">
                  <c:v>E2-388</c:v>
                </c:pt>
                <c:pt idx="5">
                  <c:v>E2-488</c:v>
                </c:pt>
                <c:pt idx="6">
                  <c:v>E2-907</c:v>
                </c:pt>
                <c:pt idx="7">
                  <c:v>E2-388</c:v>
                </c:pt>
                <c:pt idx="8">
                  <c:v>E2-963</c:v>
                </c:pt>
                <c:pt idx="9">
                  <c:v>E2-885</c:v>
                </c:pt>
                <c:pt idx="10">
                  <c:v>E2-469</c:v>
                </c:pt>
                <c:pt idx="11">
                  <c:v>E2-487</c:v>
                </c:pt>
                <c:pt idx="12">
                  <c:v>E2-906</c:v>
                </c:pt>
                <c:pt idx="13">
                  <c:v>E2-703</c:v>
                </c:pt>
                <c:pt idx="14">
                  <c:v>E2-877</c:v>
                </c:pt>
              </c:strCache>
            </c:strRef>
          </c:cat>
          <c:val>
            <c:numRef>
              <c:f>Driverstop15!$K$2:$K$16</c:f>
              <c:numCache>
                <c:formatCode>General</c:formatCode>
                <c:ptCount val="15"/>
                <c:pt idx="0">
                  <c:v>35</c:v>
                </c:pt>
                <c:pt idx="1">
                  <c:v>30</c:v>
                </c:pt>
                <c:pt idx="2">
                  <c:v>19</c:v>
                </c:pt>
                <c:pt idx="3">
                  <c:v>13</c:v>
                </c:pt>
                <c:pt idx="4">
                  <c:v>10</c:v>
                </c:pt>
                <c:pt idx="5">
                  <c:v>6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A6-4F73-B103-8354FCCE4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68144"/>
        <c:axId val="1660068560"/>
      </c:barChart>
      <c:catAx>
        <c:axId val="1660068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8560"/>
        <c:crosses val="autoZero"/>
        <c:auto val="1"/>
        <c:lblAlgn val="ctr"/>
        <c:lblOffset val="100"/>
        <c:noMultiLvlLbl val="0"/>
      </c:catAx>
      <c:valAx>
        <c:axId val="166006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8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Top 15 Driver Replacements –January 2022 with Outliers Removed</a:t>
            </a:r>
            <a:endParaRPr lang="en-US">
              <a:effectLst/>
            </a:endParaRPr>
          </a:p>
        </c:rich>
      </c:tx>
      <c:layout>
        <c:manualLayout>
          <c:xMode val="edge"/>
          <c:yMode val="edge"/>
          <c:x val="0.15372929292929294"/>
          <c:y val="2.7777676592586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DriversNoOutliers15!$K$1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DriversNoOutliers15!$J$2:$J$16</c:f>
              <c:strCache>
                <c:ptCount val="15"/>
                <c:pt idx="0">
                  <c:v>E2-404</c:v>
                </c:pt>
                <c:pt idx="1">
                  <c:v>E2-926</c:v>
                </c:pt>
                <c:pt idx="2">
                  <c:v>E2-767</c:v>
                </c:pt>
                <c:pt idx="3">
                  <c:v>E2-388</c:v>
                </c:pt>
                <c:pt idx="4">
                  <c:v>E2-488</c:v>
                </c:pt>
                <c:pt idx="5">
                  <c:v>E2-907</c:v>
                </c:pt>
                <c:pt idx="6">
                  <c:v>E2-388</c:v>
                </c:pt>
                <c:pt idx="7">
                  <c:v>E2-963</c:v>
                </c:pt>
                <c:pt idx="8">
                  <c:v>E2-885</c:v>
                </c:pt>
                <c:pt idx="9">
                  <c:v>E2-469</c:v>
                </c:pt>
                <c:pt idx="10">
                  <c:v>E2-487</c:v>
                </c:pt>
                <c:pt idx="11">
                  <c:v>E2-906</c:v>
                </c:pt>
                <c:pt idx="12">
                  <c:v>E2-703</c:v>
                </c:pt>
                <c:pt idx="13">
                  <c:v>E2-877</c:v>
                </c:pt>
                <c:pt idx="14">
                  <c:v>E2-887</c:v>
                </c:pt>
              </c:strCache>
            </c:strRef>
          </c:cat>
          <c:val>
            <c:numRef>
              <c:f>DriversNoOutliers15!$K$2:$K$16</c:f>
              <c:numCache>
                <c:formatCode>General</c:formatCode>
                <c:ptCount val="15"/>
                <c:pt idx="0">
                  <c:v>35</c:v>
                </c:pt>
                <c:pt idx="1">
                  <c:v>30</c:v>
                </c:pt>
                <c:pt idx="2">
                  <c:v>13</c:v>
                </c:pt>
                <c:pt idx="3">
                  <c:v>10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F8-4817-93BA-CE82E7259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0070224"/>
        <c:axId val="1660067728"/>
      </c:barChart>
      <c:catAx>
        <c:axId val="1660070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7728"/>
        <c:crosses val="autoZero"/>
        <c:auto val="1"/>
        <c:lblAlgn val="ctr"/>
        <c:lblOffset val="100"/>
        <c:noMultiLvlLbl val="0"/>
      </c:catAx>
      <c:valAx>
        <c:axId val="1660067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70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dirty="0">
                <a:effectLst/>
              </a:rPr>
              <a:t>Top 15 Light Engine Replacements – January 2022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Enginestop15!$K$1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Enginestop15!$J$2:$J$16</c:f>
              <c:strCache>
                <c:ptCount val="15"/>
                <c:pt idx="0">
                  <c:v>LED-230-S02-27</c:v>
                </c:pt>
                <c:pt idx="1">
                  <c:v>LED-213-S00-30</c:v>
                </c:pt>
                <c:pt idx="2">
                  <c:v>LED-203-30</c:v>
                </c:pt>
                <c:pt idx="3">
                  <c:v>LED-240-S00-27</c:v>
                </c:pt>
                <c:pt idx="4">
                  <c:v>LED-203-27-HI</c:v>
                </c:pt>
                <c:pt idx="5">
                  <c:v>LED-203-40</c:v>
                </c:pt>
                <c:pt idx="6">
                  <c:v>LED-240-H00-27</c:v>
                </c:pt>
                <c:pt idx="7">
                  <c:v>LED-319-H00-27</c:v>
                </c:pt>
                <c:pt idx="8">
                  <c:v>LED-319-S00-30</c:v>
                </c:pt>
                <c:pt idx="9">
                  <c:v>LED-240-S00-30</c:v>
                </c:pt>
                <c:pt idx="10">
                  <c:v>LED-213-S00-35</c:v>
                </c:pt>
                <c:pt idx="11">
                  <c:v>LED-240-S00-35</c:v>
                </c:pt>
                <c:pt idx="12">
                  <c:v>LED-307-H00-35</c:v>
                </c:pt>
                <c:pt idx="13">
                  <c:v>LED-203-35</c:v>
                </c:pt>
                <c:pt idx="14">
                  <c:v>LED-273-S00-RGB30</c:v>
                </c:pt>
              </c:strCache>
            </c:strRef>
          </c:cat>
          <c:val>
            <c:numRef>
              <c:f>Enginestop15!$K$2:$K$16</c:f>
              <c:numCache>
                <c:formatCode>General</c:formatCode>
                <c:ptCount val="15"/>
                <c:pt idx="0">
                  <c:v>40</c:v>
                </c:pt>
                <c:pt idx="1">
                  <c:v>26</c:v>
                </c:pt>
                <c:pt idx="2">
                  <c:v>16</c:v>
                </c:pt>
                <c:pt idx="3">
                  <c:v>13</c:v>
                </c:pt>
                <c:pt idx="4">
                  <c:v>11</c:v>
                </c:pt>
                <c:pt idx="5">
                  <c:v>9</c:v>
                </c:pt>
                <c:pt idx="6">
                  <c:v>9</c:v>
                </c:pt>
                <c:pt idx="7">
                  <c:v>8</c:v>
                </c:pt>
                <c:pt idx="8">
                  <c:v>8</c:v>
                </c:pt>
                <c:pt idx="9">
                  <c:v>7</c:v>
                </c:pt>
                <c:pt idx="10">
                  <c:v>6</c:v>
                </c:pt>
                <c:pt idx="11">
                  <c:v>5</c:v>
                </c:pt>
                <c:pt idx="12">
                  <c:v>5</c:v>
                </c:pt>
                <c:pt idx="13">
                  <c:v>2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4-4473-A68C-49CB694C7F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3683040"/>
        <c:axId val="1733691360"/>
      </c:barChart>
      <c:catAx>
        <c:axId val="1733683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91360"/>
        <c:crosses val="autoZero"/>
        <c:auto val="1"/>
        <c:lblAlgn val="ctr"/>
        <c:lblOffset val="100"/>
        <c:noMultiLvlLbl val="0"/>
      </c:catAx>
      <c:valAx>
        <c:axId val="173369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683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Top 15 Light Engine Replacements – January 2022 with Outliers Removed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000">
                    <a:lumMod val="65000"/>
                    <a:lumOff val="35000"/>
                  </a:srgbClr>
                </a:solidFill>
              </a:defRPr>
            </a:pPr>
            <a:endParaRPr lang="en-US" dirty="0"/>
          </a:p>
        </c:rich>
      </c:tx>
      <c:layout>
        <c:manualLayout>
          <c:xMode val="edge"/>
          <c:yMode val="edge"/>
          <c:x val="0.13123376623376626"/>
          <c:y val="3.1101505339574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EnginesNoOutliers15!$K$1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EnginesNoOutliers15!$J$2:$J$16</c:f>
              <c:strCache>
                <c:ptCount val="15"/>
                <c:pt idx="0">
                  <c:v>LED-230-S02-27</c:v>
                </c:pt>
                <c:pt idx="1">
                  <c:v>LED-240-S00-27</c:v>
                </c:pt>
                <c:pt idx="2">
                  <c:v>LED-240-H00-27</c:v>
                </c:pt>
                <c:pt idx="3">
                  <c:v>LED-319-H00-27</c:v>
                </c:pt>
                <c:pt idx="4">
                  <c:v>LED-319-S00-30</c:v>
                </c:pt>
                <c:pt idx="5">
                  <c:v>LED-240-S00-30</c:v>
                </c:pt>
                <c:pt idx="6">
                  <c:v>LED-240-S00-35</c:v>
                </c:pt>
                <c:pt idx="7">
                  <c:v>LED-307-H00-35</c:v>
                </c:pt>
                <c:pt idx="8">
                  <c:v>LED-273-S00-RGB30</c:v>
                </c:pt>
                <c:pt idx="9">
                  <c:v>LED-307-H00-30</c:v>
                </c:pt>
                <c:pt idx="10">
                  <c:v>LED-319-H00-30</c:v>
                </c:pt>
                <c:pt idx="11">
                  <c:v>LED-319-H00-35</c:v>
                </c:pt>
                <c:pt idx="12">
                  <c:v>LED-326-S00-35</c:v>
                </c:pt>
                <c:pt idx="13">
                  <c:v>LED-204-H00-2722</c:v>
                </c:pt>
                <c:pt idx="14">
                  <c:v>LED-240-H00-30</c:v>
                </c:pt>
              </c:strCache>
            </c:strRef>
          </c:cat>
          <c:val>
            <c:numRef>
              <c:f>EnginesNoOutliers15!$K$2:$K$16</c:f>
              <c:numCache>
                <c:formatCode>General</c:formatCode>
                <c:ptCount val="15"/>
                <c:pt idx="0">
                  <c:v>40</c:v>
                </c:pt>
                <c:pt idx="1">
                  <c:v>13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7</c:v>
                </c:pt>
                <c:pt idx="6">
                  <c:v>5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3D-4D35-8DE9-18A14F156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9545088"/>
        <c:axId val="1769545504"/>
      </c:barChart>
      <c:catAx>
        <c:axId val="176954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45504"/>
        <c:crosses val="autoZero"/>
        <c:auto val="1"/>
        <c:lblAlgn val="ctr"/>
        <c:lblOffset val="100"/>
        <c:noMultiLvlLbl val="0"/>
      </c:catAx>
      <c:valAx>
        <c:axId val="176954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54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Driver RMAs YTD 2022 (Outliers removed)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3537355588408413"/>
          <c:y val="3.16788216476105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'Drivers(No Outliers)'!$B$2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C30-4B53-9A61-D878639A1B2B}"/>
                </c:ext>
              </c:extLst>
            </c:dLbl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C30-4B53-9A61-D878639A1B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'Drivers(No Outliers)'!$A$3:$A$15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'Drivers(No Outliers)'!$B$3:$B$15</c:f>
              <c:numCache>
                <c:formatCode>General</c:formatCode>
                <c:ptCount val="13"/>
                <c:pt idx="0">
                  <c:v>148</c:v>
                </c:pt>
                <c:pt idx="12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30-4B53-9A61-D878639A1B2B}"/>
            </c:ext>
          </c:extLst>
        </c:ser>
        <c:ser>
          <c:idx val="1"/>
          <c:order val="1"/>
          <c:tx>
            <c:strRef>
              <c:f>'Drivers(No Outliers)'!$C$2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'Drivers(No Outliers)'!$A$3:$A$15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'Drivers(No Outliers)'!$C$3:$C$15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9C30-4B53-9A61-D878639A1B2B}"/>
            </c:ext>
          </c:extLst>
        </c:ser>
        <c:ser>
          <c:idx val="2"/>
          <c:order val="2"/>
          <c:tx>
            <c:strRef>
              <c:f>'Drivers(No Outliers)'!$D$2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'Drivers(No Outliers)'!$A$3:$A$15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'Drivers(No Outliers)'!$D$3:$D$15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9C30-4B53-9A61-D878639A1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8"/>
        <c:axId val="1660069392"/>
        <c:axId val="1660062320"/>
      </c:barChart>
      <c:barChart>
        <c:barDir val="col"/>
        <c:grouping val="clustered"/>
        <c:varyColors val="0"/>
        <c:ser>
          <c:idx val="3"/>
          <c:order val="3"/>
          <c:tx>
            <c:strRef>
              <c:f>'Drivers(No Outliers)'!$E$2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C30-4B53-9A61-D878639A1B2B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C30-4B53-9A61-D878639A1B2B}"/>
              </c:ext>
            </c:extLst>
          </c:dPt>
          <c:dLbls>
            <c:dLbl>
              <c:idx val="0"/>
              <c:layout>
                <c:manualLayout>
                  <c:x val="3.3354173125754817E-2"/>
                  <c:y val="-2.723614183381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C30-4B53-9A61-D878639A1B2B}"/>
                </c:ext>
              </c:extLst>
            </c:dLbl>
            <c:dLbl>
              <c:idx val="12"/>
              <c:layout>
                <c:manualLayout>
                  <c:x val="0"/>
                  <c:y val="-0.1051248212395182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C30-4B53-9A61-D878639A1B2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'Drivers(No Outliers)'!$A$3:$A$15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'Drivers(No Outliers)'!$E$3:$E$15</c:f>
              <c:numCache>
                <c:formatCode>General</c:formatCode>
                <c:ptCount val="13"/>
                <c:pt idx="0" formatCode="&quot;$&quot;#,##0">
                  <c:v>5080.5266000000001</c:v>
                </c:pt>
                <c:pt idx="12" formatCode="&quot;$&quot;#,##0">
                  <c:v>5080.5266000000001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30-4B53-9A61-D878639A1B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4"/>
        <c:overlap val="34"/>
        <c:axId val="1657438784"/>
        <c:axId val="1657437952"/>
      </c:barChart>
      <c:catAx>
        <c:axId val="166006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2320"/>
        <c:crosses val="autoZero"/>
        <c:auto val="1"/>
        <c:lblAlgn val="ctr"/>
        <c:lblOffset val="100"/>
        <c:noMultiLvlLbl val="0"/>
      </c:catAx>
      <c:valAx>
        <c:axId val="166006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0069392"/>
        <c:crosses val="autoZero"/>
        <c:crossBetween val="between"/>
      </c:valAx>
      <c:valAx>
        <c:axId val="1657437952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438784"/>
        <c:crosses val="max"/>
        <c:crossBetween val="between"/>
      </c:valAx>
      <c:catAx>
        <c:axId val="1657438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574379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Driver RMAs YTD 2022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42054208671046578"/>
          <c:y val="1.44354594426770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Drivers!$B$1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Drivers!$B$2:$B$14</c:f>
              <c:numCache>
                <c:formatCode>General</c:formatCode>
                <c:ptCount val="13"/>
                <c:pt idx="0" formatCode="#,##0">
                  <c:v>170</c:v>
                </c:pt>
                <c:pt idx="12" formatCode="#,##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9D-45DE-9CD1-12CB6DA4CD71}"/>
            </c:ext>
          </c:extLst>
        </c:ser>
        <c:ser>
          <c:idx val="1"/>
          <c:order val="1"/>
          <c:tx>
            <c:strRef>
              <c:f>Drivers!$C$1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Drivers!$A$2:$A$14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Drivers!$C$2:$C$14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29D-45DE-9CD1-12CB6DA4CD71}"/>
            </c:ext>
          </c:extLst>
        </c:ser>
        <c:ser>
          <c:idx val="2"/>
          <c:order val="2"/>
          <c:tx>
            <c:strRef>
              <c:f>Drivers!$D$1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Drivers!$A$2:$A$14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Drivers!$D$2:$D$14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29D-45DE-9CD1-12CB6DA4C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669655248"/>
        <c:axId val="1669656080"/>
      </c:barChart>
      <c:barChart>
        <c:barDir val="col"/>
        <c:grouping val="clustered"/>
        <c:varyColors val="0"/>
        <c:ser>
          <c:idx val="3"/>
          <c:order val="3"/>
          <c:tx>
            <c:strRef>
              <c:f>Drivers!$E$1</c:f>
              <c:strCache>
                <c:ptCount val="1"/>
                <c:pt idx="0">
                  <c:v>Total 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607353845360541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29D-45DE-9CD1-12CB6DA4CD71}"/>
                </c:ext>
              </c:extLst>
            </c:dLbl>
            <c:dLbl>
              <c:idx val="12"/>
              <c:layout>
                <c:manualLayout>
                  <c:x val="6.9784073241407011E-3"/>
                  <c:y val="-1.914411447379769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29D-45DE-9CD1-12CB6DA4CD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Drivers!$A$2:$A$14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Drivers!$E$2:$E$14</c:f>
              <c:numCache>
                <c:formatCode>General</c:formatCode>
                <c:ptCount val="13"/>
                <c:pt idx="0" formatCode="&quot;$&quot;#,##0">
                  <c:v>5587.9207999999999</c:v>
                </c:pt>
                <c:pt idx="12" formatCode="&quot;$&quot;#,##0">
                  <c:v>5587.9207999999999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29D-45DE-9CD1-12CB6DA4C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100"/>
        <c:axId val="1784499648"/>
        <c:axId val="1784498816"/>
      </c:barChart>
      <c:catAx>
        <c:axId val="166965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656080"/>
        <c:crosses val="autoZero"/>
        <c:auto val="1"/>
        <c:lblAlgn val="ctr"/>
        <c:lblOffset val="100"/>
        <c:noMultiLvlLbl val="0"/>
      </c:catAx>
      <c:valAx>
        <c:axId val="166965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9655248"/>
        <c:crosses val="autoZero"/>
        <c:crossBetween val="between"/>
      </c:valAx>
      <c:valAx>
        <c:axId val="1784498816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499648"/>
        <c:crosses val="max"/>
        <c:crossBetween val="between"/>
      </c:valAx>
      <c:catAx>
        <c:axId val="17844996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44988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Engine RMAs YTD 2022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Engines!$B$1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Engines!$B$2:$B$14</c:f>
              <c:numCache>
                <c:formatCode>General</c:formatCode>
                <c:ptCount val="13"/>
                <c:pt idx="0">
                  <c:v>183</c:v>
                </c:pt>
                <c:pt idx="12">
                  <c:v>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07-490E-9EB0-E9526F8F0AB9}"/>
            </c:ext>
          </c:extLst>
        </c:ser>
        <c:ser>
          <c:idx val="1"/>
          <c:order val="1"/>
          <c:tx>
            <c:strRef>
              <c:f>Engines!$C$1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Engines!$A$2:$A$14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Engines!$C$2:$C$14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DB07-490E-9EB0-E9526F8F0AB9}"/>
            </c:ext>
          </c:extLst>
        </c:ser>
        <c:ser>
          <c:idx val="2"/>
          <c:order val="2"/>
          <c:tx>
            <c:strRef>
              <c:f>Engines!$D$1</c:f>
              <c:strCache>
                <c:ptCount val="1"/>
                <c:pt idx="0">
                  <c:v>Total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Engines!$A$2:$A$14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Engines!$D$2:$D$14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DB07-490E-9EB0-E9526F8F0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12"/>
        <c:axId val="1551767328"/>
        <c:axId val="1551767744"/>
      </c:barChart>
      <c:barChart>
        <c:barDir val="col"/>
        <c:grouping val="clustered"/>
        <c:varyColors val="0"/>
        <c:ser>
          <c:idx val="3"/>
          <c:order val="3"/>
          <c:tx>
            <c:strRef>
              <c:f>Engines!$E$1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6434605416092211E-2"/>
                  <c:y val="-1.46359295244268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B07-490E-9EB0-E9526F8F0AB9}"/>
                </c:ext>
              </c:extLst>
            </c:dLbl>
            <c:dLbl>
              <c:idx val="12"/>
              <c:layout>
                <c:manualLayout>
                  <c:x val="1.561483089261082E-2"/>
                  <c:y val="-1.1708743619541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B07-490E-9EB0-E9526F8F0A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Engines!$A$2:$A$14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Engines!$E$2:$E$14</c:f>
              <c:numCache>
                <c:formatCode>General</c:formatCode>
                <c:ptCount val="13"/>
                <c:pt idx="0" formatCode="&quot;$&quot;#,##0">
                  <c:v>3004.2383</c:v>
                </c:pt>
                <c:pt idx="12" formatCode="&quot;$&quot;#,##0">
                  <c:v>3004.2383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B07-490E-9EB0-E9526F8F0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100"/>
        <c:axId val="1896538336"/>
        <c:axId val="1896534592"/>
      </c:barChart>
      <c:catAx>
        <c:axId val="1551767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767744"/>
        <c:crosses val="autoZero"/>
        <c:auto val="1"/>
        <c:lblAlgn val="ctr"/>
        <c:lblOffset val="100"/>
        <c:noMultiLvlLbl val="0"/>
      </c:catAx>
      <c:valAx>
        <c:axId val="155176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767328"/>
        <c:crosses val="autoZero"/>
        <c:crossBetween val="between"/>
      </c:valAx>
      <c:valAx>
        <c:axId val="1896534592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6538336"/>
        <c:crosses val="max"/>
        <c:crossBetween val="between"/>
      </c:valAx>
      <c:catAx>
        <c:axId val="18965383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965345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Engine RMAs YTD 2022 (Outliers Removed)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'Engines (No Outliers)'!$B$2</c:f>
              <c:strCache>
                <c:ptCount val="1"/>
                <c:pt idx="0">
                  <c:v>Qty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(No Outliers)'!$A$3:$A$15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(No Outliers)'!$B$3:$B$15</c:f>
              <c:numCache>
                <c:formatCode>General</c:formatCode>
                <c:ptCount val="13"/>
                <c:pt idx="0">
                  <c:v>112</c:v>
                </c:pt>
                <c:pt idx="12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F2-46C4-A710-8D2D6E52C5D1}"/>
            </c:ext>
          </c:extLst>
        </c:ser>
        <c:ser>
          <c:idx val="1"/>
          <c:order val="1"/>
          <c:tx>
            <c:strRef>
              <c:f>'Engines (No Outliers)'!$C$2</c:f>
              <c:strCache>
                <c:ptCount val="1"/>
                <c:pt idx="0">
                  <c:v>Qty Pad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'Engines (No Outliers)'!$A$3:$A$15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(No Outliers)'!$C$3:$C$15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CCF2-46C4-A710-8D2D6E52C5D1}"/>
            </c:ext>
          </c:extLst>
        </c:ser>
        <c:ser>
          <c:idx val="2"/>
          <c:order val="2"/>
          <c:tx>
            <c:strRef>
              <c:f>'Engines (No Outliers)'!$D$2</c:f>
              <c:strCache>
                <c:ptCount val="1"/>
                <c:pt idx="0">
                  <c:v>Cost Pad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'Engines (No Outliers)'!$A$3:$A$15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(No Outliers)'!$D$3:$D$15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CCF2-46C4-A710-8D2D6E52C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2"/>
        <c:axId val="1659685024"/>
        <c:axId val="1659684192"/>
      </c:barChart>
      <c:barChart>
        <c:barDir val="col"/>
        <c:grouping val="clustered"/>
        <c:varyColors val="0"/>
        <c:ser>
          <c:idx val="3"/>
          <c:order val="3"/>
          <c:tx>
            <c:strRef>
              <c:f>'Engines (No Outliers)'!$E$2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127601099332549E-2"/>
                  <c:y val="-2.90716851151515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CF2-46C4-A710-8D2D6E52C5D1}"/>
                </c:ext>
              </c:extLst>
            </c:dLbl>
            <c:dLbl>
              <c:idx val="10"/>
              <c:layout>
                <c:manualLayout>
                  <c:x val="-1.1516684128809605E-16"/>
                  <c:y val="-3.96432069752067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CF2-46C4-A710-8D2D6E52C5D1}"/>
                </c:ext>
              </c:extLst>
            </c:dLbl>
            <c:dLbl>
              <c:idx val="12"/>
              <c:layout>
                <c:manualLayout>
                  <c:x val="1.4134275618374444E-2"/>
                  <c:y val="-2.4226124400369923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CF2-46C4-A710-8D2D6E52C5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'Engines (No Outliers)'!$A$3:$A$15</c:f>
              <c:strCache>
                <c:ptCount val="1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  <c:pt idx="12">
                  <c:v>Total</c:v>
                </c:pt>
              </c:strCache>
            </c:strRef>
          </c:cat>
          <c:val>
            <c:numRef>
              <c:f>'Engines (No Outliers)'!$E$3:$E$15</c:f>
              <c:numCache>
                <c:formatCode>General</c:formatCode>
                <c:ptCount val="13"/>
                <c:pt idx="0" formatCode="&quot;$&quot;#,##0">
                  <c:v>2080.7752999999998</c:v>
                </c:pt>
                <c:pt idx="12" formatCode="&quot;$&quot;#,##0">
                  <c:v>2080.7752999999998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F2-46C4-A710-8D2D6E52C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8"/>
        <c:overlap val="4"/>
        <c:axId val="1784500064"/>
        <c:axId val="1784492576"/>
      </c:barChart>
      <c:catAx>
        <c:axId val="165968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684192"/>
        <c:crosses val="autoZero"/>
        <c:auto val="1"/>
        <c:lblAlgn val="ctr"/>
        <c:lblOffset val="100"/>
        <c:noMultiLvlLbl val="0"/>
      </c:catAx>
      <c:valAx>
        <c:axId val="165968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685024"/>
        <c:crosses val="autoZero"/>
        <c:crossBetween val="between"/>
      </c:valAx>
      <c:valAx>
        <c:axId val="1784492576"/>
        <c:scaling>
          <c:orientation val="minMax"/>
        </c:scaling>
        <c:delete val="0"/>
        <c:axPos val="r"/>
        <c:numFmt formatCode="&quot;$&quot;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500064"/>
        <c:crosses val="max"/>
        <c:crossBetween val="between"/>
      </c:valAx>
      <c:catAx>
        <c:axId val="17845000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844925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2/4/2022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2/4/2022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2/4/2022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2/4/2022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2/4/2022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2/4/2022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6051"/>
              </p:ext>
            </p:extLst>
          </p:nvPr>
        </p:nvGraphicFramePr>
        <p:xfrm>
          <a:off x="227011" y="1485898"/>
          <a:ext cx="5624627" cy="4177384"/>
        </p:xfrm>
        <a:graphic>
          <a:graphicData uri="http://schemas.openxmlformats.org/drawingml/2006/table">
            <a:tbl>
              <a:tblPr/>
              <a:tblGrid>
                <a:gridCol w="913869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0934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459348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42158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153874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987109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77335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20329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January 2022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3203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$628.25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$1,825.20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E2-526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$406.03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$232.10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$343.24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$144.24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$113.00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$169.20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$226.44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$157.53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$79.02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23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$43.12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BD59D1-1730-4E5C-8A31-FBBFE68DA4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8479303"/>
              </p:ext>
            </p:extLst>
          </p:nvPr>
        </p:nvGraphicFramePr>
        <p:xfrm>
          <a:off x="5922962" y="1485898"/>
          <a:ext cx="6038852" cy="4177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7118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D05FDCE-BA88-4B62-8005-C79F12D0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2" y="152399"/>
            <a:ext cx="8686800" cy="1000249"/>
          </a:xfrm>
        </p:spPr>
        <p:txBody>
          <a:bodyPr/>
          <a:lstStyle/>
          <a:p>
            <a:r>
              <a:rPr lang="en-US" dirty="0"/>
              <a:t>Tech Support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585CCB-63DF-45BE-AC6E-3745E44E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968827"/>
              </p:ext>
            </p:extLst>
          </p:nvPr>
        </p:nvGraphicFramePr>
        <p:xfrm>
          <a:off x="203298" y="1485898"/>
          <a:ext cx="5738712" cy="4072232"/>
        </p:xfrm>
        <a:graphic>
          <a:graphicData uri="http://schemas.openxmlformats.org/drawingml/2006/table">
            <a:tbl>
              <a:tblPr/>
              <a:tblGrid>
                <a:gridCol w="953142">
                  <a:extLst>
                    <a:ext uri="{9D8B030D-6E8A-4147-A177-3AD203B41FA5}">
                      <a16:colId xmlns:a16="http://schemas.microsoft.com/office/drawing/2014/main" val="2800501227"/>
                    </a:ext>
                  </a:extLst>
                </a:gridCol>
                <a:gridCol w="397142">
                  <a:extLst>
                    <a:ext uri="{9D8B030D-6E8A-4147-A177-3AD203B41FA5}">
                      <a16:colId xmlns:a16="http://schemas.microsoft.com/office/drawing/2014/main" val="994743203"/>
                    </a:ext>
                  </a:extLst>
                </a:gridCol>
                <a:gridCol w="584060">
                  <a:extLst>
                    <a:ext uri="{9D8B030D-6E8A-4147-A177-3AD203B41FA5}">
                      <a16:colId xmlns:a16="http://schemas.microsoft.com/office/drawing/2014/main" val="744373230"/>
                    </a:ext>
                  </a:extLst>
                </a:gridCol>
                <a:gridCol w="786083">
                  <a:extLst>
                    <a:ext uri="{9D8B030D-6E8A-4147-A177-3AD203B41FA5}">
                      <a16:colId xmlns:a16="http://schemas.microsoft.com/office/drawing/2014/main" val="3277887577"/>
                    </a:ext>
                  </a:extLst>
                </a:gridCol>
                <a:gridCol w="1022643">
                  <a:extLst>
                    <a:ext uri="{9D8B030D-6E8A-4147-A177-3AD203B41FA5}">
                      <a16:colId xmlns:a16="http://schemas.microsoft.com/office/drawing/2014/main" val="1448820085"/>
                    </a:ext>
                  </a:extLst>
                </a:gridCol>
                <a:gridCol w="1002785">
                  <a:extLst>
                    <a:ext uri="{9D8B030D-6E8A-4147-A177-3AD203B41FA5}">
                      <a16:colId xmlns:a16="http://schemas.microsoft.com/office/drawing/2014/main" val="3168803946"/>
                    </a:ext>
                  </a:extLst>
                </a:gridCol>
                <a:gridCol w="992857">
                  <a:extLst>
                    <a:ext uri="{9D8B030D-6E8A-4147-A177-3AD203B41FA5}">
                      <a16:colId xmlns:a16="http://schemas.microsoft.com/office/drawing/2014/main" val="3716816691"/>
                    </a:ext>
                  </a:extLst>
                </a:gridCol>
              </a:tblGrid>
              <a:tr h="311177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Driver Replacements – January 2022 with Outliers Removed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575649"/>
                  </a:ext>
                </a:extLst>
              </a:tr>
              <a:tr h="1930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 Type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Price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0829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$628.25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038483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$51.00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$60.84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$1,825.20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4468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$30.18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$392.34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37013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$232.10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0716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$57.21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$343.24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163556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$144.24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901320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E2-388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$113.00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74495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454099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$169.20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17014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$66.30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$75.48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$226.44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57470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E2-487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$52.51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$157.53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174835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E2-906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$79.02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11504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E2-703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$17.86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$35.72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08441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$43.12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52498"/>
                  </a:ext>
                </a:extLst>
              </a:tr>
              <a:tr h="2175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E2-887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$43.16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388490"/>
                  </a:ext>
                </a:extLst>
              </a:tr>
            </a:tbl>
          </a:graphicData>
        </a:graphic>
      </p:graphicFrame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17070-62C9-4F7F-BC00-656455FDB9A1}"/>
              </a:ext>
            </a:extLst>
          </p:cNvPr>
          <p:cNvSpPr txBox="1"/>
          <p:nvPr/>
        </p:nvSpPr>
        <p:spPr>
          <a:xfrm>
            <a:off x="3956834" y="6248400"/>
            <a:ext cx="350520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E2-526s and E2-527s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E5F7627-CA17-415C-934C-FA24FCBBC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532456"/>
              </p:ext>
            </p:extLst>
          </p:nvPr>
        </p:nvGraphicFramePr>
        <p:xfrm>
          <a:off x="6094412" y="1485898"/>
          <a:ext cx="5891115" cy="407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40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02988"/>
              </p:ext>
            </p:extLst>
          </p:nvPr>
        </p:nvGraphicFramePr>
        <p:xfrm>
          <a:off x="6170612" y="1147056"/>
          <a:ext cx="5372608" cy="3550674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 15 Light Engine Replacements – January 2022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435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LED-230-S02-27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$1,063.96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$353.83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$200.98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$204.22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LED-203-27-HI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$136.26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$113.05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$141.38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LED-319-H00-27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$92.91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$92.91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$109.96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LED-213-S00-35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BASIC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$81.65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LED-203-35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NANO/MINI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$12.56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$25.12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LED-273-S00-RGB30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$91.82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4B7FDC-EEA8-49B2-AA43-D2053F56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9132162"/>
              </p:ext>
            </p:extLst>
          </p:nvPr>
        </p:nvGraphicFramePr>
        <p:xfrm>
          <a:off x="55522" y="1095974"/>
          <a:ext cx="5962692" cy="4390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31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CFD887-D983-4B28-9F53-1FF2DF75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92075"/>
              </p:ext>
            </p:extLst>
          </p:nvPr>
        </p:nvGraphicFramePr>
        <p:xfrm>
          <a:off x="6170612" y="1147056"/>
          <a:ext cx="5372608" cy="3769749"/>
        </p:xfrm>
        <a:graphic>
          <a:graphicData uri="http://schemas.openxmlformats.org/drawingml/2006/table">
            <a:tbl>
              <a:tblPr/>
              <a:tblGrid>
                <a:gridCol w="657458">
                  <a:extLst>
                    <a:ext uri="{9D8B030D-6E8A-4147-A177-3AD203B41FA5}">
                      <a16:colId xmlns:a16="http://schemas.microsoft.com/office/drawing/2014/main" val="1214069074"/>
                    </a:ext>
                  </a:extLst>
                </a:gridCol>
                <a:gridCol w="286926">
                  <a:extLst>
                    <a:ext uri="{9D8B030D-6E8A-4147-A177-3AD203B41FA5}">
                      <a16:colId xmlns:a16="http://schemas.microsoft.com/office/drawing/2014/main" val="2273588973"/>
                    </a:ext>
                  </a:extLst>
                </a:gridCol>
                <a:gridCol w="1099883">
                  <a:extLst>
                    <a:ext uri="{9D8B030D-6E8A-4147-A177-3AD203B41FA5}">
                      <a16:colId xmlns:a16="http://schemas.microsoft.com/office/drawing/2014/main" val="896050455"/>
                    </a:ext>
                  </a:extLst>
                </a:gridCol>
                <a:gridCol w="1157268">
                  <a:extLst>
                    <a:ext uri="{9D8B030D-6E8A-4147-A177-3AD203B41FA5}">
                      <a16:colId xmlns:a16="http://schemas.microsoft.com/office/drawing/2014/main" val="3790102928"/>
                    </a:ext>
                  </a:extLst>
                </a:gridCol>
                <a:gridCol w="621673">
                  <a:extLst>
                    <a:ext uri="{9D8B030D-6E8A-4147-A177-3AD203B41FA5}">
                      <a16:colId xmlns:a16="http://schemas.microsoft.com/office/drawing/2014/main" val="4180305429"/>
                    </a:ext>
                  </a:extLst>
                </a:gridCol>
                <a:gridCol w="851214">
                  <a:extLst>
                    <a:ext uri="{9D8B030D-6E8A-4147-A177-3AD203B41FA5}">
                      <a16:colId xmlns:a16="http://schemas.microsoft.com/office/drawing/2014/main" val="3576502942"/>
                    </a:ext>
                  </a:extLst>
                </a:gridCol>
                <a:gridCol w="698186">
                  <a:extLst>
                    <a:ext uri="{9D8B030D-6E8A-4147-A177-3AD203B41FA5}">
                      <a16:colId xmlns:a16="http://schemas.microsoft.com/office/drawing/2014/main" val="4162157909"/>
                    </a:ext>
                  </a:extLst>
                </a:gridCol>
              </a:tblGrid>
              <a:tr h="285750">
                <a:tc gridSpan="7">
                  <a:txBody>
                    <a:bodyPr/>
                    <a:lstStyle/>
                    <a:p>
                      <a:pPr algn="ctr" rtl="0">
                        <a:defRPr sz="1400" b="0" i="0" u="none" strike="noStrike" kern="1200" spc="0" baseline="0">
                          <a:solidFill>
                            <a:srgbClr val="000000">
                              <a:lumMod val="65000"/>
                              <a:lumOff val="35000"/>
                            </a:srgb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rPr lang="en-US" sz="1600" b="0" i="0" baseline="0" dirty="0">
                          <a:effectLst/>
                        </a:rPr>
                        <a:t>Top 15 Light Engine Replacements – January 2022 with Outliers Removed</a:t>
                      </a:r>
                      <a:endParaRPr lang="en-US" sz="1600" dirty="0">
                        <a:effectLst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4247"/>
                  </a:ext>
                </a:extLst>
              </a:tr>
              <a:tr h="260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of RMAs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Product_Family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LEM Kit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Cost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359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LED-230-S02-27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$24.69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$26.60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$1,063.96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749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$204.22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27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$141.38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12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LED-319-H00-27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$92.91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LED-319-S00-30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$92.91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367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$109.96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54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LED-240-S00-35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$78.55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69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$20.66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32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LED-273-S00-RGB30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$44.00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$45.91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$91.82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304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LED-307-H00-30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PRIMARY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$2.84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$8.27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58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LED-319-H00-30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870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LED-319-H00-35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MINI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$10.25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$11.61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600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LED-326-S00-35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$9.90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$11.81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$23.62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45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LED-204-H00-2722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WGD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$14.43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8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LED-240-H00-30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BEVELED 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$13.80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$15.71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401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934BE58-7428-4D03-BE4D-DB036829BF10}"/>
              </a:ext>
            </a:extLst>
          </p:cNvPr>
          <p:cNvSpPr txBox="1"/>
          <p:nvPr/>
        </p:nvSpPr>
        <p:spPr>
          <a:xfrm>
            <a:off x="4132260" y="5791199"/>
            <a:ext cx="3771901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Outliers are LED-203s and LED-213s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5999D85-432E-46A1-8323-C46CC7AB5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209564"/>
              </p:ext>
            </p:extLst>
          </p:nvPr>
        </p:nvGraphicFramePr>
        <p:xfrm>
          <a:off x="227012" y="1147056"/>
          <a:ext cx="5867400" cy="4491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83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56614" y="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DRIVER STATS</a:t>
            </a:r>
          </a:p>
        </p:txBody>
      </p:sp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9C4AF23-BA0E-4ACE-8817-F76249D96A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988413"/>
              </p:ext>
            </p:extLst>
          </p:nvPr>
        </p:nvGraphicFramePr>
        <p:xfrm>
          <a:off x="356614" y="3429001"/>
          <a:ext cx="10919397" cy="3207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770124A-2E3A-497A-B4FD-CDAEEA1A0B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543836"/>
              </p:ext>
            </p:extLst>
          </p:nvPr>
        </p:nvGraphicFramePr>
        <p:xfrm>
          <a:off x="356613" y="464701"/>
          <a:ext cx="10919397" cy="3040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56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2435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YTD LIGHT ENGINE STATS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F87D23D-C484-4401-AFA4-306282A715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842313"/>
              </p:ext>
            </p:extLst>
          </p:nvPr>
        </p:nvGraphicFramePr>
        <p:xfrm>
          <a:off x="379412" y="457200"/>
          <a:ext cx="108966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AE5BB6C-DA56-4C8E-B214-F3E5BB656D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640283"/>
              </p:ext>
            </p:extLst>
          </p:nvPr>
        </p:nvGraphicFramePr>
        <p:xfrm>
          <a:off x="379412" y="3287966"/>
          <a:ext cx="10896600" cy="3545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9174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Inline image 3">
            <a:extLst>
              <a:ext uri="{FF2B5EF4-FFF2-40B4-BE49-F238E27FC236}">
                <a16:creationId xmlns:a16="http://schemas.microsoft.com/office/drawing/2014/main" id="{F0E05BD5-87F2-4C38-93A1-D18F34D43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012" y="152400"/>
            <a:ext cx="824281" cy="1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24583-F5DA-43FA-BF4E-E2CF9F8BAC6B}"/>
              </a:ext>
            </a:extLst>
          </p:cNvPr>
          <p:cNvSpPr txBox="1"/>
          <p:nvPr/>
        </p:nvSpPr>
        <p:spPr>
          <a:xfrm>
            <a:off x="379412" y="533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SUPORT YEAR TO YEAR STATS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F9B8B7-56B1-4E38-8C13-8AB5C6122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652078"/>
              </p:ext>
            </p:extLst>
          </p:nvPr>
        </p:nvGraphicFramePr>
        <p:xfrm>
          <a:off x="608012" y="1774271"/>
          <a:ext cx="4927599" cy="3595595"/>
        </p:xfrm>
        <a:graphic>
          <a:graphicData uri="http://schemas.openxmlformats.org/drawingml/2006/table">
            <a:tbl>
              <a:tblPr/>
              <a:tblGrid>
                <a:gridCol w="786842">
                  <a:extLst>
                    <a:ext uri="{9D8B030D-6E8A-4147-A177-3AD203B41FA5}">
                      <a16:colId xmlns:a16="http://schemas.microsoft.com/office/drawing/2014/main" val="26658951"/>
                    </a:ext>
                  </a:extLst>
                </a:gridCol>
                <a:gridCol w="580296">
                  <a:extLst>
                    <a:ext uri="{9D8B030D-6E8A-4147-A177-3AD203B41FA5}">
                      <a16:colId xmlns:a16="http://schemas.microsoft.com/office/drawing/2014/main" val="3002867818"/>
                    </a:ext>
                  </a:extLst>
                </a:gridCol>
                <a:gridCol w="777007">
                  <a:extLst>
                    <a:ext uri="{9D8B030D-6E8A-4147-A177-3AD203B41FA5}">
                      <a16:colId xmlns:a16="http://schemas.microsoft.com/office/drawing/2014/main" val="3279699754"/>
                    </a:ext>
                  </a:extLst>
                </a:gridCol>
                <a:gridCol w="550790">
                  <a:extLst>
                    <a:ext uri="{9D8B030D-6E8A-4147-A177-3AD203B41FA5}">
                      <a16:colId xmlns:a16="http://schemas.microsoft.com/office/drawing/2014/main" val="1257564528"/>
                    </a:ext>
                  </a:extLst>
                </a:gridCol>
                <a:gridCol w="767171">
                  <a:extLst>
                    <a:ext uri="{9D8B030D-6E8A-4147-A177-3AD203B41FA5}">
                      <a16:colId xmlns:a16="http://schemas.microsoft.com/office/drawing/2014/main" val="1990041614"/>
                    </a:ext>
                  </a:extLst>
                </a:gridCol>
                <a:gridCol w="678651">
                  <a:extLst>
                    <a:ext uri="{9D8B030D-6E8A-4147-A177-3AD203B41FA5}">
                      <a16:colId xmlns:a16="http://schemas.microsoft.com/office/drawing/2014/main" val="1081081878"/>
                    </a:ext>
                  </a:extLst>
                </a:gridCol>
                <a:gridCol w="786842">
                  <a:extLst>
                    <a:ext uri="{9D8B030D-6E8A-4147-A177-3AD203B41FA5}">
                      <a16:colId xmlns:a16="http://schemas.microsoft.com/office/drawing/2014/main" val="1430240128"/>
                    </a:ext>
                  </a:extLst>
                </a:gridCol>
              </a:tblGrid>
              <a:tr h="292908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Drivers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782837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631596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76210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$6,859.55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$5,587.92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-$1,271.63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81202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$5,198.93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88632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$10,940.78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4171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$6,161.55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84026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$5,771.81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929449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$11,139.23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2247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$7,540.26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04220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$6,048.51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3960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$5,195.92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084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$5,857.13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508766"/>
                  </a:ext>
                </a:extLst>
              </a:tr>
              <a:tr h="2466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$8,897.58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168718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$19,391.53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874110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$99,002.78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$5,587.92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8105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2D6F79-6FF1-464A-AFD6-D1E62A75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158153"/>
              </p:ext>
            </p:extLst>
          </p:nvPr>
        </p:nvGraphicFramePr>
        <p:xfrm>
          <a:off x="5865812" y="1774271"/>
          <a:ext cx="5334000" cy="3558153"/>
        </p:xfrm>
        <a:graphic>
          <a:graphicData uri="http://schemas.openxmlformats.org/drawingml/2006/table">
            <a:tbl>
              <a:tblPr/>
              <a:tblGrid>
                <a:gridCol w="813848">
                  <a:extLst>
                    <a:ext uri="{9D8B030D-6E8A-4147-A177-3AD203B41FA5}">
                      <a16:colId xmlns:a16="http://schemas.microsoft.com/office/drawing/2014/main" val="4226508123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112601674"/>
                    </a:ext>
                  </a:extLst>
                </a:gridCol>
                <a:gridCol w="769855">
                  <a:extLst>
                    <a:ext uri="{9D8B030D-6E8A-4147-A177-3AD203B41FA5}">
                      <a16:colId xmlns:a16="http://schemas.microsoft.com/office/drawing/2014/main" val="3773953005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3090685107"/>
                    </a:ext>
                  </a:extLst>
                </a:gridCol>
                <a:gridCol w="824845">
                  <a:extLst>
                    <a:ext uri="{9D8B030D-6E8A-4147-A177-3AD203B41FA5}">
                      <a16:colId xmlns:a16="http://schemas.microsoft.com/office/drawing/2014/main" val="3741722301"/>
                    </a:ext>
                  </a:extLst>
                </a:gridCol>
                <a:gridCol w="703868">
                  <a:extLst>
                    <a:ext uri="{9D8B030D-6E8A-4147-A177-3AD203B41FA5}">
                      <a16:colId xmlns:a16="http://schemas.microsoft.com/office/drawing/2014/main" val="1646343917"/>
                    </a:ext>
                  </a:extLst>
                </a:gridCol>
                <a:gridCol w="813848">
                  <a:extLst>
                    <a:ext uri="{9D8B030D-6E8A-4147-A177-3AD203B41FA5}">
                      <a16:colId xmlns:a16="http://schemas.microsoft.com/office/drawing/2014/main" val="4262656388"/>
                    </a:ext>
                  </a:extLst>
                </a:gridCol>
              </a:tblGrid>
              <a:tr h="292909"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089724"/>
                  </a:ext>
                </a:extLst>
              </a:tr>
              <a:tr h="26152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380039"/>
                  </a:ext>
                </a:extLst>
              </a:tr>
              <a:tr h="2092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Qty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2976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$3,988.84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$3,004.24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-$984.60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202576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February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$3,160.05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31862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$6,076.80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00397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$3,788.79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25073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$2,416.49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9197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$42,216.63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2701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$4,489.06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33183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$3,061.25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80861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September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$4,639.89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147382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$3,965.04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3528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$2,355.76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264645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December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$5,321.79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18844"/>
                  </a:ext>
                </a:extLst>
              </a:tr>
              <a:tr h="2092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$85,480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$3,004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084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Inline image 3">
            <a:extLst>
              <a:ext uri="{FF2B5EF4-FFF2-40B4-BE49-F238E27FC236}">
                <a16:creationId xmlns:a16="http://schemas.microsoft.com/office/drawing/2014/main" id="{58ED8278-89BC-4201-A083-88CBB4E45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664" y="153255"/>
            <a:ext cx="824066" cy="9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9">
            <a:extLst>
              <a:ext uri="{FF2B5EF4-FFF2-40B4-BE49-F238E27FC236}">
                <a16:creationId xmlns:a16="http://schemas.microsoft.com/office/drawing/2014/main" id="{986FBE84-47DC-4F95-8326-B921861238B0}"/>
              </a:ext>
            </a:extLst>
          </p:cNvPr>
          <p:cNvSpPr txBox="1">
            <a:spLocks/>
          </p:cNvSpPr>
          <p:nvPr/>
        </p:nvSpPr>
        <p:spPr>
          <a:xfrm>
            <a:off x="3525485" y="158348"/>
            <a:ext cx="4570809" cy="85107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99" dirty="0"/>
              <a:t>Wrap up and YTD stats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614D0B-F05E-4355-89A5-E4075B5B2760}"/>
              </a:ext>
            </a:extLst>
          </p:cNvPr>
          <p:cNvSpPr txBox="1"/>
          <p:nvPr/>
        </p:nvSpPr>
        <p:spPr>
          <a:xfrm>
            <a:off x="214494" y="1277287"/>
            <a:ext cx="4355918" cy="1753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Sales (Booked)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$ 40,905,941.42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Shipments - 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</a:rPr>
              <a:t> $ 39,336,325.47 </a:t>
            </a:r>
            <a:endParaRPr lang="en-US" sz="1799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On-Time Delivery – 95.61%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Freight % of Net Sales (Sales minus discounts and overage) – 1.77%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sz="179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B56C3-0210-41F0-A5BB-D6758364A9BF}"/>
              </a:ext>
            </a:extLst>
          </p:cNvPr>
          <p:cNvSpPr txBox="1"/>
          <p:nvPr/>
        </p:nvSpPr>
        <p:spPr>
          <a:xfrm>
            <a:off x="4341812" y="3298713"/>
            <a:ext cx="4244969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July Inventory Turns – 1.743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799" dirty="0"/>
              <a:t>YTD Average Inventory Turns – 1.642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DA74F-D16D-46AC-9BD5-0C71914B064A}"/>
              </a:ext>
            </a:extLst>
          </p:cNvPr>
          <p:cNvSpPr txBox="1"/>
          <p:nvPr/>
        </p:nvSpPr>
        <p:spPr>
          <a:xfrm>
            <a:off x="8281982" y="4267200"/>
            <a:ext cx="3603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QC Defect Rate – 7%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Labor Efficiency – 79.20%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YTD Utilization – 81.96%</a:t>
            </a:r>
          </a:p>
        </p:txBody>
      </p:sp>
    </p:spTree>
    <p:extLst>
      <p:ext uri="{BB962C8B-B14F-4D97-AF65-F5344CB8AC3E}">
        <p14:creationId xmlns:p14="http://schemas.microsoft.com/office/powerpoint/2010/main" val="25277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A5589E3-C8FC-42FF-9F45-97961AC9204A}" vid="{8FC8D05C-4C37-46F2-BA08-1F1922797ED2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40257</TotalTime>
  <Words>1138</Words>
  <Application>Microsoft Office PowerPoint</Application>
  <PresentationFormat>Custom</PresentationFormat>
  <Paragraphs>689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Franklin Gothic Medium</vt:lpstr>
      <vt:lpstr>Business Contrast 16x9</vt:lpstr>
      <vt:lpstr>Tech Support</vt:lpstr>
      <vt:lpstr>Tech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August 2020 KPI Report Out</dc:title>
  <dc:creator>Laura Carson</dc:creator>
  <cp:lastModifiedBy>Tech Support</cp:lastModifiedBy>
  <cp:revision>418</cp:revision>
  <dcterms:created xsi:type="dcterms:W3CDTF">2020-09-08T15:27:14Z</dcterms:created>
  <dcterms:modified xsi:type="dcterms:W3CDTF">2022-02-04T16:18:54Z</dcterms:modified>
</cp:coreProperties>
</file>