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02" r:id="rId2"/>
    <p:sldId id="339" r:id="rId3"/>
    <p:sldId id="304" r:id="rId4"/>
    <p:sldId id="340" r:id="rId5"/>
    <p:sldId id="305" r:id="rId6"/>
    <p:sldId id="331" r:id="rId7"/>
    <p:sldId id="337" r:id="rId8"/>
    <p:sldId id="269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706" autoAdjust="0"/>
  </p:normalViewPr>
  <p:slideViewPr>
    <p:cSldViewPr showGuides="1">
      <p:cViewPr varScale="1">
        <p:scale>
          <a:sx n="114" d="100"/>
          <a:sy n="114" d="100"/>
        </p:scale>
        <p:origin x="354" y="1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.52\home$\BryanP\Projects\project_files\USAI\Code\Output\January_2022\Driverstop15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.52\home$\BryanP\Projects\project_files\USAI\Code\Output\January_2022\DriversNoOutliers15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.52\home$\BryanP\Projects\project_files\USAI\Code\Output\January_2022\Enginestop15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.52\home$\BryanP\Projects\project_files\USAI\Code\Output\January_2022\EnginesNoOutliers15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.52\home$\BryanP\Projects\project_files\USAI\Code\Output\August_2021\Metrics_Report_August_202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.52\home$\BryanP\Projects\project_files\USAI\Code\Output\December_2021\YTD_Engines_and_Driver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.52\home$\BryanP\Projects\project_files\USAI\Code\Output\August_2021\Metrics_Report_August_2021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.52\home$\BryanP\Projects\project_files\USAI\Code\Output\December_2021\YTD_Engines_and_Driver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 15 Driver Replacements – </a:t>
            </a:r>
            <a:r>
              <a:rPr lang="en-US" sz="1862" b="0" i="0" u="none" strike="noStrike" baseline="0" dirty="0">
                <a:effectLst/>
              </a:rPr>
              <a:t>April</a:t>
            </a:r>
            <a:r>
              <a:rPr lang="en-US" dirty="0"/>
              <a:t> 2022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Driverstop15!$K$1</c:f>
              <c:strCache>
                <c:ptCount val="1"/>
                <c:pt idx="0">
                  <c:v>Qty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Driverstop15!$J$2:$J$16</c:f>
              <c:strCache>
                <c:ptCount val="15"/>
                <c:pt idx="0">
                  <c:v>E2-877</c:v>
                </c:pt>
                <c:pt idx="1">
                  <c:v>E2-887</c:v>
                </c:pt>
                <c:pt idx="2">
                  <c:v>E2-906</c:v>
                </c:pt>
                <c:pt idx="3">
                  <c:v>E2-703</c:v>
                </c:pt>
                <c:pt idx="4">
                  <c:v>E2-610</c:v>
                </c:pt>
                <c:pt idx="5">
                  <c:v>E2-877</c:v>
                </c:pt>
                <c:pt idx="6">
                  <c:v>E2-284</c:v>
                </c:pt>
                <c:pt idx="7">
                  <c:v>E2-527</c:v>
                </c:pt>
                <c:pt idx="8">
                  <c:v>E2-701</c:v>
                </c:pt>
                <c:pt idx="9">
                  <c:v>E2-736</c:v>
                </c:pt>
                <c:pt idx="10">
                  <c:v>E2-767</c:v>
                </c:pt>
                <c:pt idx="11">
                  <c:v>E2-906</c:v>
                </c:pt>
                <c:pt idx="12">
                  <c:v>E2-907</c:v>
                </c:pt>
                <c:pt idx="13">
                  <c:v>E2-908</c:v>
                </c:pt>
                <c:pt idx="14">
                  <c:v>E2-283</c:v>
                </c:pt>
              </c:strCache>
            </c:strRef>
          </c:cat>
          <c:val>
            <c:numRef>
              <c:f>Driverstop15!$K$2:$K$16</c:f>
              <c:numCache>
                <c:formatCode>General</c:formatCode>
                <c:ptCount val="15"/>
                <c:pt idx="0">
                  <c:v>11</c:v>
                </c:pt>
                <c:pt idx="1">
                  <c:v>10</c:v>
                </c:pt>
                <c:pt idx="2">
                  <c:v>6</c:v>
                </c:pt>
                <c:pt idx="3">
                  <c:v>5</c:v>
                </c:pt>
                <c:pt idx="4">
                  <c:v>4</c:v>
                </c:pt>
                <c:pt idx="5">
                  <c:v>4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A6-4F73-B103-8354FCCE4E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60068144"/>
        <c:axId val="1660068560"/>
      </c:barChart>
      <c:catAx>
        <c:axId val="1660068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180000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0068560"/>
        <c:crosses val="autoZero"/>
        <c:auto val="1"/>
        <c:lblAlgn val="ctr"/>
        <c:lblOffset val="100"/>
        <c:noMultiLvlLbl val="0"/>
      </c:catAx>
      <c:valAx>
        <c:axId val="1660068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0068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Top 15 Driver Replacements –</a:t>
            </a:r>
            <a:r>
              <a:rPr lang="en-US" sz="1800" b="0" i="0" u="none" strike="noStrike" baseline="0" dirty="0">
                <a:effectLst/>
              </a:rPr>
              <a:t>April</a:t>
            </a:r>
            <a:r>
              <a:rPr lang="en-US" sz="1800" b="0" i="0" baseline="0" dirty="0">
                <a:effectLst/>
              </a:rPr>
              <a:t> 2022 with Outliers Removed</a:t>
            </a:r>
            <a:endParaRPr lang="en-US" dirty="0">
              <a:effectLst/>
            </a:endParaRPr>
          </a:p>
        </c:rich>
      </c:tx>
      <c:layout>
        <c:manualLayout>
          <c:xMode val="edge"/>
          <c:yMode val="edge"/>
          <c:x val="0.15372929292929294"/>
          <c:y val="2.7777676592586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DriversNoOutliers15!$K$1</c:f>
              <c:strCache>
                <c:ptCount val="1"/>
                <c:pt idx="0">
                  <c:v>Qty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DriversNoOutliers15!$J$2:$J$16</c:f>
              <c:strCache>
                <c:ptCount val="15"/>
                <c:pt idx="0">
                  <c:v>E2-877</c:v>
                </c:pt>
                <c:pt idx="1">
                  <c:v>E2-887</c:v>
                </c:pt>
                <c:pt idx="2">
                  <c:v>E2-906</c:v>
                </c:pt>
                <c:pt idx="3">
                  <c:v>E2-703</c:v>
                </c:pt>
                <c:pt idx="4">
                  <c:v>E2-610</c:v>
                </c:pt>
                <c:pt idx="5">
                  <c:v>E2-877</c:v>
                </c:pt>
                <c:pt idx="6">
                  <c:v>E2-284</c:v>
                </c:pt>
                <c:pt idx="7">
                  <c:v>E2-701</c:v>
                </c:pt>
                <c:pt idx="8">
                  <c:v>E2-736</c:v>
                </c:pt>
                <c:pt idx="9">
                  <c:v>E2-767</c:v>
                </c:pt>
                <c:pt idx="10">
                  <c:v>E2-906</c:v>
                </c:pt>
                <c:pt idx="11">
                  <c:v>E2-907</c:v>
                </c:pt>
                <c:pt idx="12">
                  <c:v>E2-908</c:v>
                </c:pt>
                <c:pt idx="13">
                  <c:v>E2-283</c:v>
                </c:pt>
                <c:pt idx="14">
                  <c:v>E2-388</c:v>
                </c:pt>
              </c:strCache>
            </c:strRef>
          </c:cat>
          <c:val>
            <c:numRef>
              <c:f>DriversNoOutliers15!$K$2:$K$16</c:f>
              <c:numCache>
                <c:formatCode>General</c:formatCode>
                <c:ptCount val="15"/>
                <c:pt idx="0">
                  <c:v>11</c:v>
                </c:pt>
                <c:pt idx="1">
                  <c:v>10</c:v>
                </c:pt>
                <c:pt idx="2">
                  <c:v>6</c:v>
                </c:pt>
                <c:pt idx="3">
                  <c:v>5</c:v>
                </c:pt>
                <c:pt idx="4">
                  <c:v>4</c:v>
                </c:pt>
                <c:pt idx="5">
                  <c:v>4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2</c:v>
                </c:pt>
                <c:pt idx="1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F8-4817-93BA-CE82E72591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60070224"/>
        <c:axId val="1660067728"/>
      </c:barChart>
      <c:catAx>
        <c:axId val="1660070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18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0067728"/>
        <c:crosses val="autoZero"/>
        <c:auto val="1"/>
        <c:lblAlgn val="ctr"/>
        <c:lblOffset val="100"/>
        <c:noMultiLvlLbl val="0"/>
      </c:catAx>
      <c:valAx>
        <c:axId val="1660067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0070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dirty="0">
                <a:effectLst/>
              </a:rPr>
              <a:t>Top 15 Light Engine Replacements – </a:t>
            </a:r>
            <a:r>
              <a:rPr lang="en-US" sz="1800" b="0" i="0" u="none" strike="noStrike" baseline="0" dirty="0">
                <a:effectLst/>
              </a:rPr>
              <a:t>April</a:t>
            </a:r>
            <a:r>
              <a:rPr lang="en-US" sz="1800" b="0" i="0" dirty="0">
                <a:effectLst/>
              </a:rPr>
              <a:t> 2022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Enginestop15!$K$1</c:f>
              <c:strCache>
                <c:ptCount val="1"/>
                <c:pt idx="0">
                  <c:v>Qty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Enginestop15!$J$2:$J$16</c:f>
              <c:strCache>
                <c:ptCount val="15"/>
                <c:pt idx="0">
                  <c:v>LED-307-H00-30</c:v>
                </c:pt>
                <c:pt idx="1">
                  <c:v>LED-240-S00-30</c:v>
                </c:pt>
                <c:pt idx="2">
                  <c:v>LED-203-30</c:v>
                </c:pt>
                <c:pt idx="3">
                  <c:v>LED-203-35</c:v>
                </c:pt>
                <c:pt idx="4">
                  <c:v>LED-326-S00-40</c:v>
                </c:pt>
                <c:pt idx="5">
                  <c:v>LED-203-40</c:v>
                </c:pt>
                <c:pt idx="6">
                  <c:v>LED-240-H00-27</c:v>
                </c:pt>
                <c:pt idx="7">
                  <c:v>LED-275-H35-3022</c:v>
                </c:pt>
                <c:pt idx="8">
                  <c:v>LED-402-H01-30</c:v>
                </c:pt>
                <c:pt idx="9">
                  <c:v>LED-240-S00-40</c:v>
                </c:pt>
                <c:pt idx="10">
                  <c:v>LED-213-S00-40</c:v>
                </c:pt>
                <c:pt idx="11">
                  <c:v>LED-240-S00-27</c:v>
                </c:pt>
                <c:pt idx="12">
                  <c:v>LED-273-S00-RGB30</c:v>
                </c:pt>
                <c:pt idx="13">
                  <c:v>LED-319-S00-30</c:v>
                </c:pt>
                <c:pt idx="14">
                  <c:v>LED-329-S00-6022</c:v>
                </c:pt>
              </c:strCache>
            </c:strRef>
          </c:cat>
          <c:val>
            <c:numRef>
              <c:f>Enginestop15!$K$2:$K$16</c:f>
              <c:numCache>
                <c:formatCode>General</c:formatCode>
                <c:ptCount val="15"/>
                <c:pt idx="0">
                  <c:v>29</c:v>
                </c:pt>
                <c:pt idx="1">
                  <c:v>15</c:v>
                </c:pt>
                <c:pt idx="2">
                  <c:v>14</c:v>
                </c:pt>
                <c:pt idx="3">
                  <c:v>12</c:v>
                </c:pt>
                <c:pt idx="4">
                  <c:v>10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6</c:v>
                </c:pt>
                <c:pt idx="9">
                  <c:v>5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3</c:v>
                </c:pt>
                <c:pt idx="1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54-4473-A68C-49CB694C7F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33683040"/>
        <c:axId val="1733691360"/>
      </c:barChart>
      <c:catAx>
        <c:axId val="1733683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3691360"/>
        <c:crosses val="autoZero"/>
        <c:auto val="1"/>
        <c:lblAlgn val="ctr"/>
        <c:lblOffset val="100"/>
        <c:noMultiLvlLbl val="0"/>
      </c:catAx>
      <c:valAx>
        <c:axId val="1733691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3683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Top 15 Light Engine Replacements – </a:t>
            </a:r>
            <a:r>
              <a:rPr lang="en-US" sz="1800" b="0" i="0" u="none" strike="noStrike" baseline="0" dirty="0">
                <a:effectLst/>
              </a:rPr>
              <a:t>April</a:t>
            </a:r>
            <a:r>
              <a:rPr lang="en-US" sz="1800" b="0" i="0" baseline="0" dirty="0">
                <a:effectLst/>
              </a:rPr>
              <a:t> 2022 with Outliers Removed</a:t>
            </a:r>
            <a:endParaRPr lang="en-US" dirty="0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00000">
                    <a:lumMod val="65000"/>
                    <a:lumOff val="35000"/>
                  </a:srgbClr>
                </a:solidFill>
              </a:defRPr>
            </a:pPr>
            <a:endParaRPr lang="en-US" dirty="0"/>
          </a:p>
        </c:rich>
      </c:tx>
      <c:layout>
        <c:manualLayout>
          <c:xMode val="edge"/>
          <c:yMode val="edge"/>
          <c:x val="0.14205627705627705"/>
          <c:y val="3.11015053395741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EnginesNoOutliers15!$K$1</c:f>
              <c:strCache>
                <c:ptCount val="1"/>
                <c:pt idx="0">
                  <c:v>Qty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EnginesNoOutliers15!$J$2:$J$16</c:f>
              <c:strCache>
                <c:ptCount val="15"/>
                <c:pt idx="0">
                  <c:v>LED-307-H00-30</c:v>
                </c:pt>
                <c:pt idx="1">
                  <c:v>LED-240-S00-30</c:v>
                </c:pt>
                <c:pt idx="2">
                  <c:v>LED-326-S00-40</c:v>
                </c:pt>
                <c:pt idx="3">
                  <c:v>LED-240-H00-27</c:v>
                </c:pt>
                <c:pt idx="4">
                  <c:v>LED-275-H35-3022</c:v>
                </c:pt>
                <c:pt idx="5">
                  <c:v>LED-402-H01-30</c:v>
                </c:pt>
                <c:pt idx="6">
                  <c:v>LED-240-S00-40</c:v>
                </c:pt>
                <c:pt idx="7">
                  <c:v>LED-240-S00-27</c:v>
                </c:pt>
                <c:pt idx="8">
                  <c:v>LED-273-S00-RGB30</c:v>
                </c:pt>
                <c:pt idx="9">
                  <c:v>LED-319-S00-30</c:v>
                </c:pt>
                <c:pt idx="10">
                  <c:v>LED-329-S00-6022</c:v>
                </c:pt>
                <c:pt idx="11">
                  <c:v>LED-240-H00-30</c:v>
                </c:pt>
                <c:pt idx="12">
                  <c:v>LED-204-H00-2722</c:v>
                </c:pt>
                <c:pt idx="13">
                  <c:v>LED-240-H01-35</c:v>
                </c:pt>
                <c:pt idx="14">
                  <c:v>LED-274-H00-27</c:v>
                </c:pt>
              </c:strCache>
            </c:strRef>
          </c:cat>
          <c:val>
            <c:numRef>
              <c:f>EnginesNoOutliers15!$K$2:$K$16</c:f>
              <c:numCache>
                <c:formatCode>General</c:formatCode>
                <c:ptCount val="15"/>
                <c:pt idx="0">
                  <c:v>29</c:v>
                </c:pt>
                <c:pt idx="1">
                  <c:v>15</c:v>
                </c:pt>
                <c:pt idx="2">
                  <c:v>10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5</c:v>
                </c:pt>
                <c:pt idx="7">
                  <c:v>4</c:v>
                </c:pt>
                <c:pt idx="8">
                  <c:v>4</c:v>
                </c:pt>
                <c:pt idx="9">
                  <c:v>3</c:v>
                </c:pt>
                <c:pt idx="10">
                  <c:v>3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3D-4D35-8DE9-18A14F1565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69545088"/>
        <c:axId val="1769545504"/>
      </c:barChart>
      <c:catAx>
        <c:axId val="1769545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9545504"/>
        <c:crosses val="autoZero"/>
        <c:auto val="1"/>
        <c:lblAlgn val="ctr"/>
        <c:lblOffset val="100"/>
        <c:noMultiLvlLbl val="0"/>
      </c:catAx>
      <c:valAx>
        <c:axId val="1769545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9545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u="none" strike="noStrike" baseline="0" dirty="0">
                <a:effectLst/>
              </a:rPr>
              <a:t>Driver RMAs YTD </a:t>
            </a:r>
            <a:endParaRPr lang="en-US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'Drivers YTD'!$D$84</c:f>
              <c:strCache>
                <c:ptCount val="1"/>
                <c:pt idx="0">
                  <c:v>Qty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'Drivers YTD'!$C$85:$C$97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'Drivers YTD'!$D$85:$D$97</c:f>
              <c:numCache>
                <c:formatCode>General</c:formatCode>
                <c:ptCount val="13"/>
                <c:pt idx="0" formatCode="0">
                  <c:v>170</c:v>
                </c:pt>
                <c:pt idx="1">
                  <c:v>160</c:v>
                </c:pt>
                <c:pt idx="2">
                  <c:v>177</c:v>
                </c:pt>
                <c:pt idx="3">
                  <c:v>89</c:v>
                </c:pt>
                <c:pt idx="12" formatCode="0">
                  <c:v>596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AD-4BD3-A341-AE943052FE1D}"/>
            </c:ext>
          </c:extLst>
        </c:ser>
        <c:ser>
          <c:idx val="1"/>
          <c:order val="1"/>
          <c:tx>
            <c:strRef>
              <c:f>'Drivers YTD'!$E$76</c:f>
              <c:strCache>
                <c:ptCount val="1"/>
                <c:pt idx="0">
                  <c:v>$0.00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'Drivers YTD'!$C$85:$C$97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'Drivers YTD'!$E$84:$E$96</c:f>
              <c:numCache>
                <c:formatCode>General</c:formatCode>
                <c:ptCount val="13"/>
                <c:pt idx="0" formatCode="&quot;$&quot;#,##0.0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AD-4BD3-A341-AE943052FE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0"/>
        <c:axId val="1000979743"/>
        <c:axId val="1000980575"/>
      </c:barChart>
      <c:barChart>
        <c:barDir val="col"/>
        <c:grouping val="clustered"/>
        <c:varyColors val="0"/>
        <c:ser>
          <c:idx val="2"/>
          <c:order val="2"/>
          <c:tx>
            <c:strRef>
              <c:f>'Drivers YTD'!$F$76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'Drivers YTD'!$C$84:$C$97</c:f>
              <c:strCache>
                <c:ptCount val="14"/>
                <c:pt idx="0">
                  <c:v>Month</c:v>
                </c:pt>
                <c:pt idx="1">
                  <c:v>January</c:v>
                </c:pt>
                <c:pt idx="2">
                  <c:v>February</c:v>
                </c:pt>
                <c:pt idx="3">
                  <c:v>March</c:v>
                </c:pt>
                <c:pt idx="4">
                  <c:v>April</c:v>
                </c:pt>
                <c:pt idx="5">
                  <c:v>May</c:v>
                </c:pt>
                <c:pt idx="6">
                  <c:v>June</c:v>
                </c:pt>
                <c:pt idx="7">
                  <c:v>July</c:v>
                </c:pt>
                <c:pt idx="8">
                  <c:v>August</c:v>
                </c:pt>
                <c:pt idx="9">
                  <c:v>September</c:v>
                </c:pt>
                <c:pt idx="10">
                  <c:v>October</c:v>
                </c:pt>
                <c:pt idx="11">
                  <c:v>November</c:v>
                </c:pt>
                <c:pt idx="12">
                  <c:v>December</c:v>
                </c:pt>
                <c:pt idx="13">
                  <c:v>Total</c:v>
                </c:pt>
              </c:strCache>
            </c:strRef>
          </c:cat>
          <c:val>
            <c:numRef>
              <c:f>'Drivers YTD'!$F$84:$F$96</c:f>
              <c:numCache>
                <c:formatCode>General</c:formatCode>
                <c:ptCount val="13"/>
                <c:pt idx="0" formatCode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BAD-4BD3-A341-AE943052FE1D}"/>
            </c:ext>
          </c:extLst>
        </c:ser>
        <c:ser>
          <c:idx val="3"/>
          <c:order val="3"/>
          <c:tx>
            <c:strRef>
              <c:f>'Drivers YTD'!$I$99</c:f>
              <c:strCache>
                <c:ptCount val="1"/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'Drivers YTD'!$C$84:$C$97</c:f>
              <c:strCache>
                <c:ptCount val="14"/>
                <c:pt idx="0">
                  <c:v>Month</c:v>
                </c:pt>
                <c:pt idx="1">
                  <c:v>January</c:v>
                </c:pt>
                <c:pt idx="2">
                  <c:v>February</c:v>
                </c:pt>
                <c:pt idx="3">
                  <c:v>March</c:v>
                </c:pt>
                <c:pt idx="4">
                  <c:v>April</c:v>
                </c:pt>
                <c:pt idx="5">
                  <c:v>May</c:v>
                </c:pt>
                <c:pt idx="6">
                  <c:v>June</c:v>
                </c:pt>
                <c:pt idx="7">
                  <c:v>July</c:v>
                </c:pt>
                <c:pt idx="8">
                  <c:v>August</c:v>
                </c:pt>
                <c:pt idx="9">
                  <c:v>September</c:v>
                </c:pt>
                <c:pt idx="10">
                  <c:v>October</c:v>
                </c:pt>
                <c:pt idx="11">
                  <c:v>November</c:v>
                </c:pt>
                <c:pt idx="12">
                  <c:v>December</c:v>
                </c:pt>
                <c:pt idx="13">
                  <c:v>Total</c:v>
                </c:pt>
              </c:strCache>
            </c:strRef>
          </c:cat>
          <c:val>
            <c:numRef>
              <c:f>'Drivers YTD'!$G$85:$G$97</c:f>
              <c:numCache>
                <c:formatCode>"$"#,##0.00</c:formatCode>
                <c:ptCount val="13"/>
                <c:pt idx="0">
                  <c:v>5566</c:v>
                </c:pt>
                <c:pt idx="1">
                  <c:v>4824.1032999999979</c:v>
                </c:pt>
                <c:pt idx="2" formatCode="&quot;$&quot;#,##0.00_);[Red]\(&quot;$&quot;#,##0.00\)">
                  <c:v>5551.21</c:v>
                </c:pt>
                <c:pt idx="3" formatCode="General">
                  <c:v>2546.2986000000001</c:v>
                </c:pt>
                <c:pt idx="12">
                  <c:v>18487.611899999996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BAD-4BD3-A341-AE943052FE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0"/>
        <c:axId val="1103001071"/>
        <c:axId val="1103000239"/>
      </c:barChart>
      <c:catAx>
        <c:axId val="100097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980575"/>
        <c:crosses val="autoZero"/>
        <c:auto val="1"/>
        <c:lblAlgn val="ctr"/>
        <c:lblOffset val="100"/>
        <c:noMultiLvlLbl val="0"/>
      </c:catAx>
      <c:valAx>
        <c:axId val="1000980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979743"/>
        <c:crosses val="autoZero"/>
        <c:crossBetween val="between"/>
      </c:valAx>
      <c:valAx>
        <c:axId val="1103000239"/>
        <c:scaling>
          <c:orientation val="minMax"/>
        </c:scaling>
        <c:delete val="0"/>
        <c:axPos val="r"/>
        <c:numFmt formatCode="&quot;$&quot;#,##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3001071"/>
        <c:crosses val="max"/>
        <c:crossBetween val="between"/>
      </c:valAx>
      <c:catAx>
        <c:axId val="1103001071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0300023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delete val="1"/>
      </c:legendEntry>
      <c:legendEntry>
        <c:idx val="2"/>
        <c:delete val="1"/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Driver RMAs YTD</a:t>
            </a:r>
            <a:r>
              <a:rPr lang="en-US" sz="2000" b="0" i="0" baseline="0" dirty="0">
                <a:effectLst/>
              </a:rPr>
              <a:t> </a:t>
            </a:r>
            <a:r>
              <a:rPr lang="en-US" sz="1800" b="0" dirty="0"/>
              <a:t>(Outliers Removed)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Qty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Sheet1!$A$3:$A$15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Sheet1!$B$3:$B$15</c:f>
              <c:numCache>
                <c:formatCode>General</c:formatCode>
                <c:ptCount val="13"/>
                <c:pt idx="0">
                  <c:v>148</c:v>
                </c:pt>
                <c:pt idx="1">
                  <c:v>122</c:v>
                </c:pt>
                <c:pt idx="2">
                  <c:v>128</c:v>
                </c:pt>
                <c:pt idx="3">
                  <c:v>85</c:v>
                </c:pt>
                <c:pt idx="12">
                  <c:v>483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69-42FE-B2A0-13910A8BB9C9}"/>
            </c:ext>
          </c:extLst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Qty Pad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Sheet1!$A$3:$A$15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Sheet1!$C$3:$C$14</c:f>
              <c:numCache>
                <c:formatCode>General</c:formatCode>
                <c:ptCount val="12"/>
              </c:numCache>
            </c:numRef>
          </c:val>
          <c:extLst>
            <c:ext xmlns:c16="http://schemas.microsoft.com/office/drawing/2014/chart" uri="{C3380CC4-5D6E-409C-BE32-E72D297353CC}">
              <c16:uniqueId val="{00000001-F269-42FE-B2A0-13910A8BB9C9}"/>
            </c:ext>
          </c:extLst>
        </c:ser>
        <c:ser>
          <c:idx val="2"/>
          <c:order val="2"/>
          <c:tx>
            <c:strRef>
              <c:f>Sheet1!$D$2</c:f>
              <c:strCache>
                <c:ptCount val="1"/>
                <c:pt idx="0">
                  <c:v>Cost Pad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Sheet1!$A$3:$A$15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Sheet1!$D$3:$D$14</c:f>
              <c:numCache>
                <c:formatCode>General</c:formatCode>
                <c:ptCount val="12"/>
              </c:numCache>
            </c:numRef>
          </c:val>
          <c:extLst>
            <c:ext xmlns:c16="http://schemas.microsoft.com/office/drawing/2014/chart" uri="{C3380CC4-5D6E-409C-BE32-E72D297353CC}">
              <c16:uniqueId val="{00000002-F269-42FE-B2A0-13910A8BB9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2"/>
        <c:axId val="1053019872"/>
        <c:axId val="1053021536"/>
      </c:barChart>
      <c:barChart>
        <c:barDir val="col"/>
        <c:grouping val="clustered"/>
        <c:varyColors val="0"/>
        <c:ser>
          <c:idx val="3"/>
          <c:order val="3"/>
          <c:tx>
            <c:strRef>
              <c:f>Sheet1!$E$2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6.8830062369791946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269-42FE-B2A0-13910A8BB9C9}"/>
                </c:ext>
              </c:extLst>
            </c:dLbl>
            <c:dLbl>
              <c:idx val="1"/>
              <c:layout>
                <c:manualLayout>
                  <c:x val="4.1298037421875168E-3"/>
                  <c:y val="2.070393712263202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269-42FE-B2A0-13910A8BB9C9}"/>
                </c:ext>
              </c:extLst>
            </c:dLbl>
            <c:dLbl>
              <c:idx val="2"/>
              <c:layout>
                <c:manualLayout>
                  <c:x val="8.2596074843750335E-3"/>
                  <c:y val="-7.5913559156404102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269-42FE-B2A0-13910A8BB9C9}"/>
                </c:ext>
              </c:extLst>
            </c:dLbl>
            <c:dLbl>
              <c:idx val="3"/>
              <c:layout>
                <c:manualLayout>
                  <c:x val="6.8830062369791946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269-42FE-B2A0-13910A8BB9C9}"/>
                </c:ext>
              </c:extLst>
            </c:dLbl>
            <c:dLbl>
              <c:idx val="4"/>
              <c:layout>
                <c:manualLayout>
                  <c:x val="8.2596074843749832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269-42FE-B2A0-13910A8BB9C9}"/>
                </c:ext>
              </c:extLst>
            </c:dLbl>
            <c:dLbl>
              <c:idx val="6"/>
              <c:layout>
                <c:manualLayout>
                  <c:x val="5.5064049895833557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269-42FE-B2A0-13910A8BB9C9}"/>
                </c:ext>
              </c:extLst>
            </c:dLbl>
            <c:dLbl>
              <c:idx val="7"/>
              <c:layout>
                <c:manualLayout>
                  <c:x val="4.1298037421875168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269-42FE-B2A0-13910A8BB9C9}"/>
                </c:ext>
              </c:extLst>
            </c:dLbl>
            <c:dLbl>
              <c:idx val="8"/>
              <c:layout>
                <c:manualLayout>
                  <c:x val="2.7532024947916778E-3"/>
                  <c:y val="-8.281574849052886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269-42FE-B2A0-13910A8BB9C9}"/>
                </c:ext>
              </c:extLst>
            </c:dLbl>
            <c:dLbl>
              <c:idx val="9"/>
              <c:layout>
                <c:manualLayout>
                  <c:x val="5.5064049895834572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269-42FE-B2A0-13910A8BB9C9}"/>
                </c:ext>
              </c:extLst>
            </c:dLbl>
            <c:dLbl>
              <c:idx val="10"/>
              <c:layout>
                <c:manualLayout>
                  <c:x val="4.1298037421874162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F269-42FE-B2A0-13910A8BB9C9}"/>
                </c:ext>
              </c:extLst>
            </c:dLbl>
            <c:dLbl>
              <c:idx val="11"/>
              <c:layout>
                <c:manualLayout>
                  <c:x val="5.5064049895831536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F269-42FE-B2A0-13910A8BB9C9}"/>
                </c:ext>
              </c:extLst>
            </c:dLbl>
            <c:dLbl>
              <c:idx val="12"/>
              <c:layout>
                <c:manualLayout>
                  <c:x val="-1.0140782560405265E-16"/>
                  <c:y val="-1.035196856131601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F269-42FE-B2A0-13910A8BB9C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Sheet1!$A$3:$A$14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Sheet1!$E$3:$E$15</c:f>
              <c:numCache>
                <c:formatCode>#,##0</c:formatCode>
                <c:ptCount val="13"/>
                <c:pt idx="0" formatCode="&quot;$&quot;#,##0">
                  <c:v>5081</c:v>
                </c:pt>
                <c:pt idx="1">
                  <c:v>3881.8833</c:v>
                </c:pt>
                <c:pt idx="2">
                  <c:v>4402.3</c:v>
                </c:pt>
                <c:pt idx="3" formatCode="&quot;$&quot;#,##0">
                  <c:v>2309.9286000000006</c:v>
                </c:pt>
                <c:pt idx="12" formatCode="&quot;$&quot;#,##0">
                  <c:v>15675.111900000002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F269-42FE-B2A0-13910A8BB9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57"/>
        <c:axId val="1776588976"/>
        <c:axId val="1732937488"/>
      </c:barChart>
      <c:catAx>
        <c:axId val="1053019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3021536"/>
        <c:crosses val="autoZero"/>
        <c:auto val="1"/>
        <c:lblAlgn val="ctr"/>
        <c:lblOffset val="100"/>
        <c:noMultiLvlLbl val="0"/>
      </c:catAx>
      <c:valAx>
        <c:axId val="1053021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3019872"/>
        <c:crosses val="autoZero"/>
        <c:crossBetween val="between"/>
      </c:valAx>
      <c:valAx>
        <c:axId val="1732937488"/>
        <c:scaling>
          <c:orientation val="minMax"/>
        </c:scaling>
        <c:delete val="0"/>
        <c:axPos val="r"/>
        <c:numFmt formatCode="&quot;$&quot;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6588976"/>
        <c:crosses val="max"/>
        <c:crossBetween val="between"/>
      </c:valAx>
      <c:catAx>
        <c:axId val="17765889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73293748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Engine</a:t>
            </a:r>
            <a:r>
              <a:rPr lang="en-US" baseline="0" dirty="0"/>
              <a:t> RMAs YTD</a:t>
            </a:r>
            <a:endParaRPr lang="en-US" dirty="0"/>
          </a:p>
        </c:rich>
      </c:tx>
      <c:layout>
        <c:manualLayout>
          <c:xMode val="edge"/>
          <c:yMode val="edge"/>
          <c:x val="0.44361142236654993"/>
          <c:y val="2.04952976471290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'Engines YTD'!$D$85</c:f>
              <c:strCache>
                <c:ptCount val="1"/>
                <c:pt idx="0">
                  <c:v>Qty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2"/>
              <c:layout>
                <c:manualLayout>
                  <c:x val="-5.3481421564820913E-3"/>
                  <c:y val="4.377145921637369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B5F-48AB-86F1-A2D2BAD33D2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'Engines YTD'!$C$86:$C$98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'Engines YTD'!$D$86:$D$98</c:f>
              <c:numCache>
                <c:formatCode>General</c:formatCode>
                <c:ptCount val="13"/>
                <c:pt idx="0">
                  <c:v>183</c:v>
                </c:pt>
                <c:pt idx="1">
                  <c:v>425</c:v>
                </c:pt>
                <c:pt idx="2">
                  <c:v>382</c:v>
                </c:pt>
                <c:pt idx="3">
                  <c:v>139</c:v>
                </c:pt>
                <c:pt idx="12">
                  <c:v>1129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B5F-48AB-86F1-A2D2BAD33D23}"/>
            </c:ext>
          </c:extLst>
        </c:ser>
        <c:ser>
          <c:idx val="1"/>
          <c:order val="1"/>
          <c:tx>
            <c:strRef>
              <c:f>'Engines YTD'!$E$85</c:f>
              <c:strCache>
                <c:ptCount val="1"/>
                <c:pt idx="0">
                  <c:v>Qty Pad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'Engines YTD'!$C$86:$C$98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'Engines YTD'!$E$86:$E$98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2-4B5F-48AB-86F1-A2D2BAD33D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0"/>
        <c:axId val="810068223"/>
        <c:axId val="810071135"/>
      </c:barChart>
      <c:barChart>
        <c:barDir val="col"/>
        <c:grouping val="clustered"/>
        <c:varyColors val="0"/>
        <c:ser>
          <c:idx val="2"/>
          <c:order val="2"/>
          <c:tx>
            <c:strRef>
              <c:f>'Engines YTD'!$F$85</c:f>
              <c:strCache>
                <c:ptCount val="1"/>
                <c:pt idx="0">
                  <c:v>Total Pad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'Engines YTD'!$C$86:$C$98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'Engines YTD'!$F$86:$F$98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3-4B5F-48AB-86F1-A2D2BAD33D23}"/>
            </c:ext>
          </c:extLst>
        </c:ser>
        <c:ser>
          <c:idx val="3"/>
          <c:order val="3"/>
          <c:tx>
            <c:strRef>
              <c:f>'Engines YTD'!$G$85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12"/>
              <c:layout>
                <c:manualLayout>
                  <c:x val="7.4873990190749279E-3"/>
                  <c:y val="-6.565718882456074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B5F-48AB-86F1-A2D2BAD33D23}"/>
                </c:ext>
              </c:extLst>
            </c:dLbl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'Engines YTD'!$C$86:$C$98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'Engines YTD'!$G$86:$G$98</c:f>
              <c:numCache>
                <c:formatCode>"$"#,##0.00</c:formatCode>
                <c:ptCount val="13"/>
                <c:pt idx="0">
                  <c:v>3004</c:v>
                </c:pt>
                <c:pt idx="1">
                  <c:v>6429.4114000000009</c:v>
                </c:pt>
                <c:pt idx="2" formatCode="&quot;$&quot;#,##0_);[Red]\(&quot;$&quot;#,##0\)">
                  <c:v>7412.37</c:v>
                </c:pt>
                <c:pt idx="3" formatCode="&quot;$&quot;#,##0_);[Red]\(&quot;$&quot;#,##0\)">
                  <c:v>1909.9570999999999</c:v>
                </c:pt>
                <c:pt idx="12">
                  <c:v>18755.738499999999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B5F-48AB-86F1-A2D2BAD33D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1395927199"/>
        <c:axId val="1395952991"/>
      </c:barChart>
      <c:catAx>
        <c:axId val="810068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0071135"/>
        <c:crosses val="autoZero"/>
        <c:auto val="1"/>
        <c:lblAlgn val="ctr"/>
        <c:lblOffset val="100"/>
        <c:noMultiLvlLbl val="0"/>
      </c:catAx>
      <c:valAx>
        <c:axId val="810071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0068223"/>
        <c:crosses val="autoZero"/>
        <c:crossBetween val="between"/>
      </c:valAx>
      <c:valAx>
        <c:axId val="1395952991"/>
        <c:scaling>
          <c:orientation val="minMax"/>
        </c:scaling>
        <c:delete val="0"/>
        <c:axPos val="r"/>
        <c:numFmt formatCode="&quot;$&quot;#,##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5927199"/>
        <c:crosses val="max"/>
        <c:crossBetween val="between"/>
      </c:valAx>
      <c:catAx>
        <c:axId val="139592719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39595299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delete val="1"/>
      </c:legendEntry>
      <c:legendEntry>
        <c:idx val="2"/>
        <c:delete val="1"/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 dirty="0">
                <a:effectLst/>
              </a:rPr>
              <a:t>Engine RMAs YTD (Outliers Removed)</a:t>
            </a:r>
            <a:endParaRPr lang="en-US" sz="14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Sheet2!$B$2</c:f>
              <c:strCache>
                <c:ptCount val="1"/>
                <c:pt idx="0">
                  <c:v>Qty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0.1199412439851801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C9D-4960-8C8F-52FD98D58F03}"/>
                </c:ext>
              </c:extLst>
            </c:dLbl>
            <c:dLbl>
              <c:idx val="1"/>
              <c:layout>
                <c:manualLayout>
                  <c:x val="-5.8275058275058488E-3"/>
                  <c:y val="-0.1516444626799017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C9D-4960-8C8F-52FD98D58F03}"/>
                </c:ext>
              </c:extLst>
            </c:dLbl>
            <c:dLbl>
              <c:idx val="2"/>
              <c:layout>
                <c:manualLayout>
                  <c:x val="-2.1367274530942647E-17"/>
                  <c:y val="-0.1503255667238207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C9D-4960-8C8F-52FD98D58F03}"/>
                </c:ext>
              </c:extLst>
            </c:dLbl>
            <c:dLbl>
              <c:idx val="3"/>
              <c:layout>
                <c:manualLayout>
                  <c:x val="-4.4738795017674517E-17"/>
                  <c:y val="-4.6566797074893938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C9D-4960-8C8F-52FD98D58F03}"/>
                </c:ext>
              </c:extLst>
            </c:dLbl>
            <c:dLbl>
              <c:idx val="4"/>
              <c:layout>
                <c:manualLayout>
                  <c:x val="-4.4738795017674517E-17"/>
                  <c:y val="-2.6467422704237444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C9D-4960-8C8F-52FD98D58F03}"/>
                </c:ext>
              </c:extLst>
            </c:dLbl>
            <c:dLbl>
              <c:idx val="5"/>
              <c:layout>
                <c:manualLayout>
                  <c:x val="-4.4738795017674517E-17"/>
                  <c:y val="-5.6091714950725499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C9D-4960-8C8F-52FD98D58F03}"/>
                </c:ext>
              </c:extLst>
            </c:dLbl>
            <c:dLbl>
              <c:idx val="6"/>
              <c:layout>
                <c:manualLayout>
                  <c:x val="0"/>
                  <c:y val="-4.2397530497367074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C9D-4960-8C8F-52FD98D58F03}"/>
                </c:ext>
              </c:extLst>
            </c:dLbl>
            <c:dLbl>
              <c:idx val="7"/>
              <c:layout>
                <c:manualLayout>
                  <c:x val="0"/>
                  <c:y val="-3.5061159807854209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C9D-4960-8C8F-52FD98D58F03}"/>
                </c:ext>
              </c:extLst>
            </c:dLbl>
            <c:dLbl>
              <c:idx val="8"/>
              <c:layout>
                <c:manualLayout>
                  <c:x val="0"/>
                  <c:y val="-3.9206820845507522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C9D-4960-8C8F-52FD98D58F03}"/>
                </c:ext>
              </c:extLst>
            </c:dLbl>
            <c:dLbl>
              <c:idx val="9"/>
              <c:layout>
                <c:manualLayout>
                  <c:x val="0"/>
                  <c:y val="-4.3189223988511022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C9D-4960-8C8F-52FD98D58F03}"/>
                </c:ext>
              </c:extLst>
            </c:dLbl>
            <c:dLbl>
              <c:idx val="10"/>
              <c:layout>
                <c:manualLayout>
                  <c:x val="0"/>
                  <c:y val="-3.49452780666567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3C9D-4960-8C8F-52FD98D58F03}"/>
                </c:ext>
              </c:extLst>
            </c:dLbl>
            <c:dLbl>
              <c:idx val="11"/>
              <c:layout>
                <c:manualLayout>
                  <c:x val="-8.9477590035349034E-17"/>
                  <c:y val="-5.811964542168077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b" anchorCtr="0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3C9D-4960-8C8F-52FD98D58F03}"/>
                </c:ext>
              </c:extLst>
            </c:dLbl>
            <c:dLbl>
              <c:idx val="12"/>
              <c:layout>
                <c:manualLayout>
                  <c:x val="-1.2201630502925137E-3"/>
                  <c:y val="-0.358699384275078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3C9D-4960-8C8F-52FD98D58F0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t" anchorCtr="0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Sheet2!$A$3:$A$15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Sheet2!$B$3:$B$15</c:f>
              <c:numCache>
                <c:formatCode>General</c:formatCode>
                <c:ptCount val="13"/>
                <c:pt idx="0">
                  <c:v>112</c:v>
                </c:pt>
                <c:pt idx="1">
                  <c:v>260</c:v>
                </c:pt>
                <c:pt idx="2">
                  <c:v>303</c:v>
                </c:pt>
                <c:pt idx="3">
                  <c:v>102</c:v>
                </c:pt>
                <c:pt idx="12">
                  <c:v>777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3C9D-4960-8C8F-52FD98D58F03}"/>
            </c:ext>
          </c:extLst>
        </c:ser>
        <c:ser>
          <c:idx val="1"/>
          <c:order val="1"/>
          <c:tx>
            <c:strRef>
              <c:f>Sheet2!$C$2</c:f>
              <c:strCache>
                <c:ptCount val="1"/>
                <c:pt idx="0">
                  <c:v>Qty Pad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Sheet2!$A$3:$A$15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Sheet2!$C$3:$C$15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E-3C9D-4960-8C8F-52FD98D58F03}"/>
            </c:ext>
          </c:extLst>
        </c:ser>
        <c:ser>
          <c:idx val="2"/>
          <c:order val="2"/>
          <c:tx>
            <c:strRef>
              <c:f>Sheet2!$D$2</c:f>
              <c:strCache>
                <c:ptCount val="1"/>
                <c:pt idx="0">
                  <c:v>Cost Pad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Sheet2!$A$3:$A$15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Sheet2!$D$3:$D$15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F-3C9D-4960-8C8F-52FD98D58F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2"/>
        <c:axId val="1784505056"/>
        <c:axId val="1784507136"/>
      </c:barChart>
      <c:barChart>
        <c:barDir val="col"/>
        <c:grouping val="stacked"/>
        <c:varyColors val="0"/>
        <c:ser>
          <c:idx val="3"/>
          <c:order val="3"/>
          <c:tx>
            <c:strRef>
              <c:f>Sheet2!$E$2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4.8806967310904316E-3"/>
                  <c:y val="-0.1580463653644665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3C9D-4960-8C8F-52FD98D58F03}"/>
                </c:ext>
              </c:extLst>
            </c:dLbl>
            <c:dLbl>
              <c:idx val="1"/>
              <c:layout>
                <c:manualLayout>
                  <c:x val="6.1554980452618244E-3"/>
                  <c:y val="-0.1586106676853633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3C9D-4960-8C8F-52FD98D58F03}"/>
                </c:ext>
              </c:extLst>
            </c:dLbl>
            <c:dLbl>
              <c:idx val="2"/>
              <c:layout>
                <c:manualLayout>
                  <c:x val="2.0086816071068041E-2"/>
                  <c:y val="-0.186832355352171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3C9D-4960-8C8F-52FD98D58F03}"/>
                </c:ext>
              </c:extLst>
            </c:dLbl>
            <c:dLbl>
              <c:idx val="3"/>
              <c:layout>
                <c:manualLayout>
                  <c:x val="7.3209783017539635E-3"/>
                  <c:y val="-4.61215932914047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3C9D-4960-8C8F-52FD98D58F03}"/>
                </c:ext>
              </c:extLst>
            </c:dLbl>
            <c:dLbl>
              <c:idx val="4"/>
              <c:layout>
                <c:manualLayout>
                  <c:x val="1.2201630502923348E-3"/>
                  <c:y val="-2.725366876310287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3C9D-4960-8C8F-52FD98D58F03}"/>
                </c:ext>
              </c:extLst>
            </c:dLbl>
            <c:dLbl>
              <c:idx val="5"/>
              <c:layout>
                <c:manualLayout>
                  <c:x val="7.3209783017540086E-3"/>
                  <c:y val="-7.54716981132075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3C9D-4960-8C8F-52FD98D58F03}"/>
                </c:ext>
              </c:extLst>
            </c:dLbl>
            <c:dLbl>
              <c:idx val="6"/>
              <c:layout>
                <c:manualLayout>
                  <c:x val="8.5411413520463438E-3"/>
                  <c:y val="-4.61215932914046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3C9D-4960-8C8F-52FD98D58F03}"/>
                </c:ext>
              </c:extLst>
            </c:dLbl>
            <c:dLbl>
              <c:idx val="7"/>
              <c:layout>
                <c:manualLayout>
                  <c:x val="6.1008152514616734E-3"/>
                  <c:y val="-4.61215932914047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3C9D-4960-8C8F-52FD98D58F03}"/>
                </c:ext>
              </c:extLst>
            </c:dLbl>
            <c:dLbl>
              <c:idx val="8"/>
              <c:layout>
                <c:manualLayout>
                  <c:x val="6.1008152514616734E-3"/>
                  <c:y val="-5.870020964360587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3C9D-4960-8C8F-52FD98D58F03}"/>
                </c:ext>
              </c:extLst>
            </c:dLbl>
            <c:dLbl>
              <c:idx val="9"/>
              <c:layout>
                <c:manualLayout>
                  <c:x val="7.3209783017540086E-3"/>
                  <c:y val="-5.660377358490566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3C9D-4960-8C8F-52FD98D58F03}"/>
                </c:ext>
              </c:extLst>
            </c:dLbl>
            <c:dLbl>
              <c:idx val="10"/>
              <c:layout>
                <c:manualLayout>
                  <c:x val="4.8806522011692497E-3"/>
                  <c:y val="-4.61215932914046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3C9D-4960-8C8F-52FD98D58F03}"/>
                </c:ext>
              </c:extLst>
            </c:dLbl>
            <c:dLbl>
              <c:idx val="11"/>
              <c:layout>
                <c:manualLayout>
                  <c:x val="6.1008152514614947E-3"/>
                  <c:y val="-6.708595387840671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3C9D-4960-8C8F-52FD98D58F03}"/>
                </c:ext>
              </c:extLst>
            </c:dLbl>
            <c:dLbl>
              <c:idx val="12"/>
              <c:layout>
                <c:manualLayout>
                  <c:x val="8.5411413520463438E-3"/>
                  <c:y val="-0.396226415094339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3C9D-4960-8C8F-52FD98D58F0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Sheet2!$A$3:$A$15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Sheet2!$E$3:$E$15</c:f>
              <c:numCache>
                <c:formatCode>"$"#,##0</c:formatCode>
                <c:ptCount val="13"/>
                <c:pt idx="0">
                  <c:v>2081</c:v>
                </c:pt>
                <c:pt idx="1">
                  <c:v>4360.9445999999998</c:v>
                </c:pt>
                <c:pt idx="2">
                  <c:v>6420</c:v>
                </c:pt>
                <c:pt idx="3">
                  <c:v>1441.0014999999999</c:v>
                </c:pt>
                <c:pt idx="12">
                  <c:v>14302.946099999999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3C9D-4960-8C8F-52FD98D58F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81"/>
        <c:axId val="1784498400"/>
        <c:axId val="1784497152"/>
      </c:barChart>
      <c:catAx>
        <c:axId val="1784505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4507136"/>
        <c:crosses val="autoZero"/>
        <c:auto val="1"/>
        <c:lblAlgn val="ctr"/>
        <c:lblOffset val="100"/>
        <c:noMultiLvlLbl val="0"/>
      </c:catAx>
      <c:valAx>
        <c:axId val="1784507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4505056"/>
        <c:crosses val="autoZero"/>
        <c:crossBetween val="between"/>
      </c:valAx>
      <c:valAx>
        <c:axId val="1784497152"/>
        <c:scaling>
          <c:orientation val="minMax"/>
        </c:scaling>
        <c:delete val="0"/>
        <c:axPos val="r"/>
        <c:numFmt formatCode="&quot;$&quot;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4498400"/>
        <c:crosses val="max"/>
        <c:crossBetween val="between"/>
      </c:valAx>
      <c:catAx>
        <c:axId val="17844984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78449715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5/12/2022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5/12/2022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5/12/2022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5/12/2022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5/12/2022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5/12/2022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5/12/2022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5/12/2022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5/12/2022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5/12/2022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5/12/2022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5/12/2022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5/12/2022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D05FDCE-BA88-4B62-8005-C79F12D08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152399"/>
            <a:ext cx="8686800" cy="1000249"/>
          </a:xfrm>
        </p:spPr>
        <p:txBody>
          <a:bodyPr/>
          <a:lstStyle/>
          <a:p>
            <a:r>
              <a:rPr lang="en-US" dirty="0"/>
              <a:t>Tech Support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5585CCB-63DF-45BE-AC6E-3745E44E2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095332"/>
              </p:ext>
            </p:extLst>
          </p:nvPr>
        </p:nvGraphicFramePr>
        <p:xfrm>
          <a:off x="227012" y="1485898"/>
          <a:ext cx="5624626" cy="4177384"/>
        </p:xfrm>
        <a:graphic>
          <a:graphicData uri="http://schemas.openxmlformats.org/drawingml/2006/table">
            <a:tbl>
              <a:tblPr/>
              <a:tblGrid>
                <a:gridCol w="913868">
                  <a:extLst>
                    <a:ext uri="{9D8B030D-6E8A-4147-A177-3AD203B41FA5}">
                      <a16:colId xmlns:a16="http://schemas.microsoft.com/office/drawing/2014/main" val="2800501227"/>
                    </a:ext>
                  </a:extLst>
                </a:gridCol>
                <a:gridCol w="390934">
                  <a:extLst>
                    <a:ext uri="{9D8B030D-6E8A-4147-A177-3AD203B41FA5}">
                      <a16:colId xmlns:a16="http://schemas.microsoft.com/office/drawing/2014/main" val="994743203"/>
                    </a:ext>
                  </a:extLst>
                </a:gridCol>
                <a:gridCol w="459348">
                  <a:extLst>
                    <a:ext uri="{9D8B030D-6E8A-4147-A177-3AD203B41FA5}">
                      <a16:colId xmlns:a16="http://schemas.microsoft.com/office/drawing/2014/main" val="744373230"/>
                    </a:ext>
                  </a:extLst>
                </a:gridCol>
                <a:gridCol w="742158">
                  <a:extLst>
                    <a:ext uri="{9D8B030D-6E8A-4147-A177-3AD203B41FA5}">
                      <a16:colId xmlns:a16="http://schemas.microsoft.com/office/drawing/2014/main" val="3277887577"/>
                    </a:ext>
                  </a:extLst>
                </a:gridCol>
                <a:gridCol w="1153874">
                  <a:extLst>
                    <a:ext uri="{9D8B030D-6E8A-4147-A177-3AD203B41FA5}">
                      <a16:colId xmlns:a16="http://schemas.microsoft.com/office/drawing/2014/main" val="1448820085"/>
                    </a:ext>
                  </a:extLst>
                </a:gridCol>
                <a:gridCol w="987109">
                  <a:extLst>
                    <a:ext uri="{9D8B030D-6E8A-4147-A177-3AD203B41FA5}">
                      <a16:colId xmlns:a16="http://schemas.microsoft.com/office/drawing/2014/main" val="3168803946"/>
                    </a:ext>
                  </a:extLst>
                </a:gridCol>
                <a:gridCol w="977335">
                  <a:extLst>
                    <a:ext uri="{9D8B030D-6E8A-4147-A177-3AD203B41FA5}">
                      <a16:colId xmlns:a16="http://schemas.microsoft.com/office/drawing/2014/main" val="3716816691"/>
                    </a:ext>
                  </a:extLst>
                </a:gridCol>
              </a:tblGrid>
              <a:tr h="320329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15 Driver Replacements – April 2022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575649"/>
                  </a:ext>
                </a:extLst>
              </a:tr>
              <a:tr h="3028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RMAs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 Type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Kit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Price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608290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E2-877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$22.16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$243.76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4038483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E2-887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$20.64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$206.40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844688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E2-906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$23.08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$138.48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370138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E2-703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$22.82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$114.10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1107168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E2-610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$47.40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$189.60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163556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E2-877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$20.43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$81.72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9901320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E2-284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$23.46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$31.47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$94.41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744959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E2-527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$14.31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$70.83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$212.49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6454099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E2-701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$22.72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$68.16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170148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E2-736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$119.04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574701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E2-767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$30.18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$90.54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174835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E2-906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$23.43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$70.29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1504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E2-907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$38.75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$116.24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408441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E2-908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$21.14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$63.42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652498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E2-283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$14.57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$24.50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$49.00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388490"/>
                  </a:ext>
                </a:extLst>
              </a:tr>
            </a:tbl>
          </a:graphicData>
        </a:graphic>
      </p:graphicFrame>
      <p:pic>
        <p:nvPicPr>
          <p:cNvPr id="4" name="Picture 1" descr="Inline image 3">
            <a:extLst>
              <a:ext uri="{FF2B5EF4-FFF2-40B4-BE49-F238E27FC236}">
                <a16:creationId xmlns:a16="http://schemas.microsoft.com/office/drawing/2014/main" id="{F0E05BD5-87F2-4C38-93A1-D18F34D4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12" y="152400"/>
            <a:ext cx="824281" cy="1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CBD59D1-1730-4E5C-8A31-FBBFE68DA4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1336613"/>
              </p:ext>
            </p:extLst>
          </p:nvPr>
        </p:nvGraphicFramePr>
        <p:xfrm>
          <a:off x="5922962" y="1485898"/>
          <a:ext cx="6038852" cy="4177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7118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D05FDCE-BA88-4B62-8005-C79F12D08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152399"/>
            <a:ext cx="8686800" cy="1000249"/>
          </a:xfrm>
        </p:spPr>
        <p:txBody>
          <a:bodyPr/>
          <a:lstStyle/>
          <a:p>
            <a:r>
              <a:rPr lang="en-US" dirty="0"/>
              <a:t>Tech Support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5585CCB-63DF-45BE-AC6E-3745E44E2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521694"/>
              </p:ext>
            </p:extLst>
          </p:nvPr>
        </p:nvGraphicFramePr>
        <p:xfrm>
          <a:off x="203298" y="1485898"/>
          <a:ext cx="5738712" cy="4072232"/>
        </p:xfrm>
        <a:graphic>
          <a:graphicData uri="http://schemas.openxmlformats.org/drawingml/2006/table">
            <a:tbl>
              <a:tblPr/>
              <a:tblGrid>
                <a:gridCol w="953142">
                  <a:extLst>
                    <a:ext uri="{9D8B030D-6E8A-4147-A177-3AD203B41FA5}">
                      <a16:colId xmlns:a16="http://schemas.microsoft.com/office/drawing/2014/main" val="2800501227"/>
                    </a:ext>
                  </a:extLst>
                </a:gridCol>
                <a:gridCol w="397142">
                  <a:extLst>
                    <a:ext uri="{9D8B030D-6E8A-4147-A177-3AD203B41FA5}">
                      <a16:colId xmlns:a16="http://schemas.microsoft.com/office/drawing/2014/main" val="994743203"/>
                    </a:ext>
                  </a:extLst>
                </a:gridCol>
                <a:gridCol w="584060">
                  <a:extLst>
                    <a:ext uri="{9D8B030D-6E8A-4147-A177-3AD203B41FA5}">
                      <a16:colId xmlns:a16="http://schemas.microsoft.com/office/drawing/2014/main" val="744373230"/>
                    </a:ext>
                  </a:extLst>
                </a:gridCol>
                <a:gridCol w="786083">
                  <a:extLst>
                    <a:ext uri="{9D8B030D-6E8A-4147-A177-3AD203B41FA5}">
                      <a16:colId xmlns:a16="http://schemas.microsoft.com/office/drawing/2014/main" val="3277887577"/>
                    </a:ext>
                  </a:extLst>
                </a:gridCol>
                <a:gridCol w="1022643">
                  <a:extLst>
                    <a:ext uri="{9D8B030D-6E8A-4147-A177-3AD203B41FA5}">
                      <a16:colId xmlns:a16="http://schemas.microsoft.com/office/drawing/2014/main" val="1448820085"/>
                    </a:ext>
                  </a:extLst>
                </a:gridCol>
                <a:gridCol w="1002785">
                  <a:extLst>
                    <a:ext uri="{9D8B030D-6E8A-4147-A177-3AD203B41FA5}">
                      <a16:colId xmlns:a16="http://schemas.microsoft.com/office/drawing/2014/main" val="3168803946"/>
                    </a:ext>
                  </a:extLst>
                </a:gridCol>
                <a:gridCol w="992857">
                  <a:extLst>
                    <a:ext uri="{9D8B030D-6E8A-4147-A177-3AD203B41FA5}">
                      <a16:colId xmlns:a16="http://schemas.microsoft.com/office/drawing/2014/main" val="3716816691"/>
                    </a:ext>
                  </a:extLst>
                </a:gridCol>
              </a:tblGrid>
              <a:tr h="311177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15 Driver Replacements – April 2022 with Outliers Removed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575649"/>
                  </a:ext>
                </a:extLst>
              </a:tr>
              <a:tr h="1847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RMAs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 Type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Kit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Price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608290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E2-877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$22.16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$243.76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4038483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E2-887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$20.64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$206.40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844688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E2-906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$23.08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$138.48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370138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E2-703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$22.82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$114.10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1107168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E2-610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$47.40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$189.60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163556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E2-877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$20.43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$81.72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9901320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E2-284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$23.46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$31.47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$94.41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744959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E2-701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$22.72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$68.16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6454099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E2-736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$119.04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170148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E2-767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$30.18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$90.54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574701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E2-906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$23.43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$70.29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174835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E2-907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$38.75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$116.24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1504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E2-908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$21.14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$63.42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408441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E2-283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$14.57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$24.50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$49.00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652498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E2-388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$22.60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$45.20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388490"/>
                  </a:ext>
                </a:extLst>
              </a:tr>
            </a:tbl>
          </a:graphicData>
        </a:graphic>
      </p:graphicFrame>
      <p:pic>
        <p:nvPicPr>
          <p:cNvPr id="4" name="Picture 1" descr="Inline image 3">
            <a:extLst>
              <a:ext uri="{FF2B5EF4-FFF2-40B4-BE49-F238E27FC236}">
                <a16:creationId xmlns:a16="http://schemas.microsoft.com/office/drawing/2014/main" id="{F0E05BD5-87F2-4C38-93A1-D18F34D4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12" y="152400"/>
            <a:ext cx="824281" cy="1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117070-62C9-4F7F-BC00-656455FDB9A1}"/>
              </a:ext>
            </a:extLst>
          </p:cNvPr>
          <p:cNvSpPr txBox="1"/>
          <p:nvPr/>
        </p:nvSpPr>
        <p:spPr>
          <a:xfrm>
            <a:off x="3956834" y="6248400"/>
            <a:ext cx="3505200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Outliers are E2-526s and E2-527s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E5F7627-CA17-415C-934C-FA24FCBBC3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331164"/>
              </p:ext>
            </p:extLst>
          </p:nvPr>
        </p:nvGraphicFramePr>
        <p:xfrm>
          <a:off x="6094412" y="1485898"/>
          <a:ext cx="5891115" cy="4072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8402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Inline image 3">
            <a:extLst>
              <a:ext uri="{FF2B5EF4-FFF2-40B4-BE49-F238E27FC236}">
                <a16:creationId xmlns:a16="http://schemas.microsoft.com/office/drawing/2014/main" id="{F0E05BD5-87F2-4C38-93A1-D18F34D4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12" y="152400"/>
            <a:ext cx="824281" cy="1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DCFD887-D983-4B28-9F53-1FF2DF754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679920"/>
              </p:ext>
            </p:extLst>
          </p:nvPr>
        </p:nvGraphicFramePr>
        <p:xfrm>
          <a:off x="6170612" y="1147056"/>
          <a:ext cx="5372608" cy="3550674"/>
        </p:xfrm>
        <a:graphic>
          <a:graphicData uri="http://schemas.openxmlformats.org/drawingml/2006/table">
            <a:tbl>
              <a:tblPr/>
              <a:tblGrid>
                <a:gridCol w="657458">
                  <a:extLst>
                    <a:ext uri="{9D8B030D-6E8A-4147-A177-3AD203B41FA5}">
                      <a16:colId xmlns:a16="http://schemas.microsoft.com/office/drawing/2014/main" val="1214069074"/>
                    </a:ext>
                  </a:extLst>
                </a:gridCol>
                <a:gridCol w="286926">
                  <a:extLst>
                    <a:ext uri="{9D8B030D-6E8A-4147-A177-3AD203B41FA5}">
                      <a16:colId xmlns:a16="http://schemas.microsoft.com/office/drawing/2014/main" val="2273588973"/>
                    </a:ext>
                  </a:extLst>
                </a:gridCol>
                <a:gridCol w="1099883">
                  <a:extLst>
                    <a:ext uri="{9D8B030D-6E8A-4147-A177-3AD203B41FA5}">
                      <a16:colId xmlns:a16="http://schemas.microsoft.com/office/drawing/2014/main" val="896050455"/>
                    </a:ext>
                  </a:extLst>
                </a:gridCol>
                <a:gridCol w="1157268">
                  <a:extLst>
                    <a:ext uri="{9D8B030D-6E8A-4147-A177-3AD203B41FA5}">
                      <a16:colId xmlns:a16="http://schemas.microsoft.com/office/drawing/2014/main" val="3790102928"/>
                    </a:ext>
                  </a:extLst>
                </a:gridCol>
                <a:gridCol w="621673">
                  <a:extLst>
                    <a:ext uri="{9D8B030D-6E8A-4147-A177-3AD203B41FA5}">
                      <a16:colId xmlns:a16="http://schemas.microsoft.com/office/drawing/2014/main" val="4180305429"/>
                    </a:ext>
                  </a:extLst>
                </a:gridCol>
                <a:gridCol w="851214">
                  <a:extLst>
                    <a:ext uri="{9D8B030D-6E8A-4147-A177-3AD203B41FA5}">
                      <a16:colId xmlns:a16="http://schemas.microsoft.com/office/drawing/2014/main" val="3576502942"/>
                    </a:ext>
                  </a:extLst>
                </a:gridCol>
                <a:gridCol w="698186">
                  <a:extLst>
                    <a:ext uri="{9D8B030D-6E8A-4147-A177-3AD203B41FA5}">
                      <a16:colId xmlns:a16="http://schemas.microsoft.com/office/drawing/2014/main" val="4162157909"/>
                    </a:ext>
                  </a:extLst>
                </a:gridCol>
              </a:tblGrid>
              <a:tr h="285750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15 Light Engine Replacements – April 2022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254247"/>
                  </a:ext>
                </a:extLst>
              </a:tr>
              <a:tr h="2435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RMAs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Product_Family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LEM Kit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53591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LED-307-H00-30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PRIMARY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$2.84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$4.13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$119.85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749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LED-240-S00-30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$235.64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27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LED-203-30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NANO/MINI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$175.86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0124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LED-203-35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NANO/MINI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$150.73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710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LED-326-S00-40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$9.90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$117.89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367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LED-203-40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NANO/MINI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$75.37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8547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LED-240-H00-27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$94.25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2691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LED-275-H35-3022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$27.20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$29.11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$174.65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3284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LED-402-H01-30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$6.91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$18.78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$112.68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3045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LED-240-S00-40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$78.55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5858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LED-213-S00-40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BASIC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$54.44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870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LED-240-S00-27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$62.84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600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LED-273-S00-RGB30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$44.00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$45.91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$183.64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8450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LED-319-S00-30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MINI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$34.84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7686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LED-329-S00-6022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$19.32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$19.98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$59.94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740174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54B7FDC-EEA8-49B2-AA43-D2053F5678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3020305"/>
              </p:ext>
            </p:extLst>
          </p:nvPr>
        </p:nvGraphicFramePr>
        <p:xfrm>
          <a:off x="55522" y="1095974"/>
          <a:ext cx="5962692" cy="4390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6313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Inline image 3">
            <a:extLst>
              <a:ext uri="{FF2B5EF4-FFF2-40B4-BE49-F238E27FC236}">
                <a16:creationId xmlns:a16="http://schemas.microsoft.com/office/drawing/2014/main" id="{F0E05BD5-87F2-4C38-93A1-D18F34D4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12" y="152400"/>
            <a:ext cx="824281" cy="1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DCFD887-D983-4B28-9F53-1FF2DF754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841399"/>
              </p:ext>
            </p:extLst>
          </p:nvPr>
        </p:nvGraphicFramePr>
        <p:xfrm>
          <a:off x="6246812" y="1147056"/>
          <a:ext cx="5296408" cy="3893820"/>
        </p:xfrm>
        <a:graphic>
          <a:graphicData uri="http://schemas.openxmlformats.org/drawingml/2006/table">
            <a:tbl>
              <a:tblPr/>
              <a:tblGrid>
                <a:gridCol w="581258">
                  <a:extLst>
                    <a:ext uri="{9D8B030D-6E8A-4147-A177-3AD203B41FA5}">
                      <a16:colId xmlns:a16="http://schemas.microsoft.com/office/drawing/2014/main" val="1214069074"/>
                    </a:ext>
                  </a:extLst>
                </a:gridCol>
                <a:gridCol w="286926">
                  <a:extLst>
                    <a:ext uri="{9D8B030D-6E8A-4147-A177-3AD203B41FA5}">
                      <a16:colId xmlns:a16="http://schemas.microsoft.com/office/drawing/2014/main" val="2273588973"/>
                    </a:ext>
                  </a:extLst>
                </a:gridCol>
                <a:gridCol w="1099883">
                  <a:extLst>
                    <a:ext uri="{9D8B030D-6E8A-4147-A177-3AD203B41FA5}">
                      <a16:colId xmlns:a16="http://schemas.microsoft.com/office/drawing/2014/main" val="896050455"/>
                    </a:ext>
                  </a:extLst>
                </a:gridCol>
                <a:gridCol w="1157268">
                  <a:extLst>
                    <a:ext uri="{9D8B030D-6E8A-4147-A177-3AD203B41FA5}">
                      <a16:colId xmlns:a16="http://schemas.microsoft.com/office/drawing/2014/main" val="3790102928"/>
                    </a:ext>
                  </a:extLst>
                </a:gridCol>
                <a:gridCol w="621673">
                  <a:extLst>
                    <a:ext uri="{9D8B030D-6E8A-4147-A177-3AD203B41FA5}">
                      <a16:colId xmlns:a16="http://schemas.microsoft.com/office/drawing/2014/main" val="4180305429"/>
                    </a:ext>
                  </a:extLst>
                </a:gridCol>
                <a:gridCol w="851214">
                  <a:extLst>
                    <a:ext uri="{9D8B030D-6E8A-4147-A177-3AD203B41FA5}">
                      <a16:colId xmlns:a16="http://schemas.microsoft.com/office/drawing/2014/main" val="3576502942"/>
                    </a:ext>
                  </a:extLst>
                </a:gridCol>
                <a:gridCol w="698186">
                  <a:extLst>
                    <a:ext uri="{9D8B030D-6E8A-4147-A177-3AD203B41FA5}">
                      <a16:colId xmlns:a16="http://schemas.microsoft.com/office/drawing/2014/main" val="4162157909"/>
                    </a:ext>
                  </a:extLst>
                </a:gridCol>
              </a:tblGrid>
              <a:tr h="285750">
                <a:tc gridSpan="7">
                  <a:txBody>
                    <a:bodyPr/>
                    <a:lstStyle/>
                    <a:p>
                      <a:pPr algn="ctr" rtl="0">
                        <a:defRPr sz="1400" b="0" i="0" u="none" strike="noStrike" kern="1200" spc="0" baseline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en-US" sz="1600" b="0" i="0" baseline="0" dirty="0">
                          <a:effectLst/>
                        </a:rPr>
                        <a:t>Top 15 Light Engine Replacements –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  <a:r>
                        <a:rPr lang="en-US" sz="1600" b="0" i="0" baseline="0" dirty="0">
                          <a:effectLst/>
                        </a:rPr>
                        <a:t> 2022 with Outliers Removed</a:t>
                      </a:r>
                      <a:endParaRPr lang="en-US" sz="1600" dirty="0">
                        <a:effectLst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254247"/>
                  </a:ext>
                </a:extLst>
              </a:tr>
              <a:tr h="2607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RMAs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Product_Family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LEM Kit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53591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LED-307-H00-30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PRIMARY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$2.84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$4.13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$119.85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749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LED-240-S00-30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$235.64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27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LED-326-S00-40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$9.90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$117.89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0124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LED-240-H00-27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$94.25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710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LED-275-H35-3022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$27.20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$29.11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$174.65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367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LED-402-H01-30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$6.91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$18.78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$112.68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8547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LED-240-S00-40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$78.55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2691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LED-240-S00-27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$62.84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3284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LED-273-S00-RGB30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$44.00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$45.91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$183.64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3045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LED-319-S00-30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MINI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$34.84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5858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LED-329-S00-6022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$19.32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$19.98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$59.94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870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LED-240-H00-30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$31.42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600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LED-204-H00-2722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WGD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$14.43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8450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LED-240-H01-35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7686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LED-274-H00-27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SLIVERLED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$10.82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74017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934BE58-7428-4D03-BE4D-DB036829BF10}"/>
              </a:ext>
            </a:extLst>
          </p:cNvPr>
          <p:cNvSpPr txBox="1"/>
          <p:nvPr/>
        </p:nvSpPr>
        <p:spPr>
          <a:xfrm>
            <a:off x="4132260" y="5791199"/>
            <a:ext cx="3771901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Outliers are LED-203s and LED-213s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5999D85-432E-46A1-8323-C46CC7AB56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4518903"/>
              </p:ext>
            </p:extLst>
          </p:nvPr>
        </p:nvGraphicFramePr>
        <p:xfrm>
          <a:off x="227012" y="1147056"/>
          <a:ext cx="5867400" cy="4491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8838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024583-F5DA-43FA-BF4E-E2CF9F8BAC6B}"/>
              </a:ext>
            </a:extLst>
          </p:cNvPr>
          <p:cNvSpPr txBox="1"/>
          <p:nvPr/>
        </p:nvSpPr>
        <p:spPr>
          <a:xfrm>
            <a:off x="356614" y="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 SUPPORT YTD DRIVER STATS</a:t>
            </a:r>
          </a:p>
        </p:txBody>
      </p:sp>
      <p:pic>
        <p:nvPicPr>
          <p:cNvPr id="4" name="Picture 1" descr="Inline image 3">
            <a:extLst>
              <a:ext uri="{FF2B5EF4-FFF2-40B4-BE49-F238E27FC236}">
                <a16:creationId xmlns:a16="http://schemas.microsoft.com/office/drawing/2014/main" id="{F0E05BD5-87F2-4C38-93A1-D18F34D4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12" y="152400"/>
            <a:ext cx="824281" cy="1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2073E26-40EE-4EC8-8D0A-9AA320D3EE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6565851"/>
              </p:ext>
            </p:extLst>
          </p:nvPr>
        </p:nvGraphicFramePr>
        <p:xfrm>
          <a:off x="356614" y="369332"/>
          <a:ext cx="10744200" cy="3288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58B75B5-E18C-4644-8CF8-73D34A9738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1797613"/>
              </p:ext>
            </p:extLst>
          </p:nvPr>
        </p:nvGraphicFramePr>
        <p:xfrm>
          <a:off x="379412" y="3569733"/>
          <a:ext cx="10896600" cy="3288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356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Inline image 3">
            <a:extLst>
              <a:ext uri="{FF2B5EF4-FFF2-40B4-BE49-F238E27FC236}">
                <a16:creationId xmlns:a16="http://schemas.microsoft.com/office/drawing/2014/main" id="{F0E05BD5-87F2-4C38-93A1-D18F34D4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12" y="152400"/>
            <a:ext cx="824281" cy="1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024583-F5DA-43FA-BF4E-E2CF9F8BAC6B}"/>
              </a:ext>
            </a:extLst>
          </p:cNvPr>
          <p:cNvSpPr txBox="1"/>
          <p:nvPr/>
        </p:nvSpPr>
        <p:spPr>
          <a:xfrm>
            <a:off x="379412" y="24353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 SUPPORT YTD LIGHT ENGINE STATS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3B3AFAE-34D9-426F-BD17-B0E3A42C34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6457737"/>
              </p:ext>
            </p:extLst>
          </p:nvPr>
        </p:nvGraphicFramePr>
        <p:xfrm>
          <a:off x="227011" y="304800"/>
          <a:ext cx="11049001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E3FC565-AB70-4669-97FA-59DA1432FD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8753418"/>
              </p:ext>
            </p:extLst>
          </p:nvPr>
        </p:nvGraphicFramePr>
        <p:xfrm>
          <a:off x="379413" y="3333749"/>
          <a:ext cx="10896600" cy="34998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69174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Inline image 3">
            <a:extLst>
              <a:ext uri="{FF2B5EF4-FFF2-40B4-BE49-F238E27FC236}">
                <a16:creationId xmlns:a16="http://schemas.microsoft.com/office/drawing/2014/main" id="{F0E05BD5-87F2-4C38-93A1-D18F34D4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12" y="152400"/>
            <a:ext cx="824281" cy="1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024583-F5DA-43FA-BF4E-E2CF9F8BAC6B}"/>
              </a:ext>
            </a:extLst>
          </p:cNvPr>
          <p:cNvSpPr txBox="1"/>
          <p:nvPr/>
        </p:nvSpPr>
        <p:spPr>
          <a:xfrm>
            <a:off x="379412" y="5334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 SUPPORT YEAR TO YEAR STATS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F9B8B7-56B1-4E38-8C13-8AB5C6122A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857338"/>
              </p:ext>
            </p:extLst>
          </p:nvPr>
        </p:nvGraphicFramePr>
        <p:xfrm>
          <a:off x="608012" y="1774271"/>
          <a:ext cx="4927599" cy="3595595"/>
        </p:xfrm>
        <a:graphic>
          <a:graphicData uri="http://schemas.openxmlformats.org/drawingml/2006/table">
            <a:tbl>
              <a:tblPr/>
              <a:tblGrid>
                <a:gridCol w="786842">
                  <a:extLst>
                    <a:ext uri="{9D8B030D-6E8A-4147-A177-3AD203B41FA5}">
                      <a16:colId xmlns:a16="http://schemas.microsoft.com/office/drawing/2014/main" val="26658951"/>
                    </a:ext>
                  </a:extLst>
                </a:gridCol>
                <a:gridCol w="580296">
                  <a:extLst>
                    <a:ext uri="{9D8B030D-6E8A-4147-A177-3AD203B41FA5}">
                      <a16:colId xmlns:a16="http://schemas.microsoft.com/office/drawing/2014/main" val="3002867818"/>
                    </a:ext>
                  </a:extLst>
                </a:gridCol>
                <a:gridCol w="777007">
                  <a:extLst>
                    <a:ext uri="{9D8B030D-6E8A-4147-A177-3AD203B41FA5}">
                      <a16:colId xmlns:a16="http://schemas.microsoft.com/office/drawing/2014/main" val="3279699754"/>
                    </a:ext>
                  </a:extLst>
                </a:gridCol>
                <a:gridCol w="550790">
                  <a:extLst>
                    <a:ext uri="{9D8B030D-6E8A-4147-A177-3AD203B41FA5}">
                      <a16:colId xmlns:a16="http://schemas.microsoft.com/office/drawing/2014/main" val="1257564528"/>
                    </a:ext>
                  </a:extLst>
                </a:gridCol>
                <a:gridCol w="767171">
                  <a:extLst>
                    <a:ext uri="{9D8B030D-6E8A-4147-A177-3AD203B41FA5}">
                      <a16:colId xmlns:a16="http://schemas.microsoft.com/office/drawing/2014/main" val="1990041614"/>
                    </a:ext>
                  </a:extLst>
                </a:gridCol>
                <a:gridCol w="678651">
                  <a:extLst>
                    <a:ext uri="{9D8B030D-6E8A-4147-A177-3AD203B41FA5}">
                      <a16:colId xmlns:a16="http://schemas.microsoft.com/office/drawing/2014/main" val="1081081878"/>
                    </a:ext>
                  </a:extLst>
                </a:gridCol>
                <a:gridCol w="786842">
                  <a:extLst>
                    <a:ext uri="{9D8B030D-6E8A-4147-A177-3AD203B41FA5}">
                      <a16:colId xmlns:a16="http://schemas.microsoft.com/office/drawing/2014/main" val="1430240128"/>
                    </a:ext>
                  </a:extLst>
                </a:gridCol>
              </a:tblGrid>
              <a:tr h="292908"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782837"/>
                  </a:ext>
                </a:extLst>
              </a:tr>
              <a:tr h="261526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l-G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l-G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0631596"/>
                  </a:ext>
                </a:extLst>
              </a:tr>
              <a:tr h="2092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762102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$6,859.55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$5,587.92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-$1,271.63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120276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$5,198.93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$4,824.10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-$374.83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6886322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$10,940.78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$5551.21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-224 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-5389.57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4171576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$6,161.55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$2,546.30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-133 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-3,615.25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9840265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$5,771.81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929449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$11,139.23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22470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$7,540.26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042208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August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$6,048.51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396082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September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$5,195.92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80842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October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$5,857.13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8508766"/>
                  </a:ext>
                </a:extLst>
              </a:tr>
              <a:tr h="2466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November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$8,897.58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168718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December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$19,391.53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874110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YTD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$99,002.78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$18,509.53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58105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62D6F79-6FF1-464A-AFD6-D1E62A753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001015"/>
              </p:ext>
            </p:extLst>
          </p:nvPr>
        </p:nvGraphicFramePr>
        <p:xfrm>
          <a:off x="5865812" y="1774271"/>
          <a:ext cx="5334000" cy="3558153"/>
        </p:xfrm>
        <a:graphic>
          <a:graphicData uri="http://schemas.openxmlformats.org/drawingml/2006/table">
            <a:tbl>
              <a:tblPr/>
              <a:tblGrid>
                <a:gridCol w="813848">
                  <a:extLst>
                    <a:ext uri="{9D8B030D-6E8A-4147-A177-3AD203B41FA5}">
                      <a16:colId xmlns:a16="http://schemas.microsoft.com/office/drawing/2014/main" val="4226508123"/>
                    </a:ext>
                  </a:extLst>
                </a:gridCol>
                <a:gridCol w="703868">
                  <a:extLst>
                    <a:ext uri="{9D8B030D-6E8A-4147-A177-3AD203B41FA5}">
                      <a16:colId xmlns:a16="http://schemas.microsoft.com/office/drawing/2014/main" val="1112601674"/>
                    </a:ext>
                  </a:extLst>
                </a:gridCol>
                <a:gridCol w="769855">
                  <a:extLst>
                    <a:ext uri="{9D8B030D-6E8A-4147-A177-3AD203B41FA5}">
                      <a16:colId xmlns:a16="http://schemas.microsoft.com/office/drawing/2014/main" val="3773953005"/>
                    </a:ext>
                  </a:extLst>
                </a:gridCol>
                <a:gridCol w="703868">
                  <a:extLst>
                    <a:ext uri="{9D8B030D-6E8A-4147-A177-3AD203B41FA5}">
                      <a16:colId xmlns:a16="http://schemas.microsoft.com/office/drawing/2014/main" val="3090685107"/>
                    </a:ext>
                  </a:extLst>
                </a:gridCol>
                <a:gridCol w="824845">
                  <a:extLst>
                    <a:ext uri="{9D8B030D-6E8A-4147-A177-3AD203B41FA5}">
                      <a16:colId xmlns:a16="http://schemas.microsoft.com/office/drawing/2014/main" val="3741722301"/>
                    </a:ext>
                  </a:extLst>
                </a:gridCol>
                <a:gridCol w="703868">
                  <a:extLst>
                    <a:ext uri="{9D8B030D-6E8A-4147-A177-3AD203B41FA5}">
                      <a16:colId xmlns:a16="http://schemas.microsoft.com/office/drawing/2014/main" val="1646343917"/>
                    </a:ext>
                  </a:extLst>
                </a:gridCol>
                <a:gridCol w="813848">
                  <a:extLst>
                    <a:ext uri="{9D8B030D-6E8A-4147-A177-3AD203B41FA5}">
                      <a16:colId xmlns:a16="http://schemas.microsoft.com/office/drawing/2014/main" val="4262656388"/>
                    </a:ext>
                  </a:extLst>
                </a:gridCol>
              </a:tblGrid>
              <a:tr h="292909"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Engines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89724"/>
                  </a:ext>
                </a:extLst>
              </a:tr>
              <a:tr h="261526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l-G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l-G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3380039"/>
                  </a:ext>
                </a:extLst>
              </a:tr>
              <a:tr h="2092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29764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$3,988.84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$3,004.24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-$984.60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202576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$3,160.05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$6,429.41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$3,269.36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318627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$6,076.80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$7412.37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$1,335.57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00397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$3,788.79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$1,909.96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-$1,878.83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250735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$2,416.49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991975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$42,216.63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027013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$4,489.06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633183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August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$3,061.25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808614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September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$4,639.89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147382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October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$3,965.04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735285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November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$2,355.76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264645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December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$5,321.79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518844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YTD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6,342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$85,480.39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$18,755.99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084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6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Inline image 3">
            <a:extLst>
              <a:ext uri="{FF2B5EF4-FFF2-40B4-BE49-F238E27FC236}">
                <a16:creationId xmlns:a16="http://schemas.microsoft.com/office/drawing/2014/main" id="{58ED8278-89BC-4201-A083-88CBB4E45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664" y="153255"/>
            <a:ext cx="824066" cy="99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9">
            <a:extLst>
              <a:ext uri="{FF2B5EF4-FFF2-40B4-BE49-F238E27FC236}">
                <a16:creationId xmlns:a16="http://schemas.microsoft.com/office/drawing/2014/main" id="{986FBE84-47DC-4F95-8326-B921861238B0}"/>
              </a:ext>
            </a:extLst>
          </p:cNvPr>
          <p:cNvSpPr txBox="1">
            <a:spLocks/>
          </p:cNvSpPr>
          <p:nvPr/>
        </p:nvSpPr>
        <p:spPr>
          <a:xfrm>
            <a:off x="3525485" y="158348"/>
            <a:ext cx="4570809" cy="85107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99" dirty="0"/>
              <a:t>Wrap up and YTD stats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614D0B-F05E-4355-89A5-E4075B5B2760}"/>
              </a:ext>
            </a:extLst>
          </p:cNvPr>
          <p:cNvSpPr txBox="1"/>
          <p:nvPr/>
        </p:nvSpPr>
        <p:spPr>
          <a:xfrm>
            <a:off x="214494" y="1277287"/>
            <a:ext cx="4355918" cy="1753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799" dirty="0"/>
              <a:t>YTD Sales (Booked) - </a:t>
            </a:r>
            <a:r>
              <a:rPr lang="en-US" sz="1800" b="1" i="0" u="none" strike="noStrike" dirty="0">
                <a:effectLst/>
                <a:latin typeface="Arial" panose="020B0604020202020204" pitchFamily="34" charset="0"/>
              </a:rPr>
              <a:t> $ 40,905,941.42 </a:t>
            </a:r>
            <a:endParaRPr lang="en-US" sz="1799" dirty="0"/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799" dirty="0"/>
              <a:t>YTD Shipments - </a:t>
            </a:r>
            <a:r>
              <a:rPr lang="en-US" sz="1800" b="1" i="0" u="none" strike="noStrike" dirty="0">
                <a:effectLst/>
                <a:latin typeface="Arial" panose="020B0604020202020204" pitchFamily="34" charset="0"/>
              </a:rPr>
              <a:t> $ 39,336,325.47 </a:t>
            </a:r>
            <a:endParaRPr lang="en-US" sz="1799" dirty="0"/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799" dirty="0"/>
              <a:t>YTD On-Time Delivery – 95.61%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799" dirty="0"/>
              <a:t>YTD Freight % of Net Sales (Sales minus discounts and overage) – 1.77%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endParaRPr lang="en-US" sz="1799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2B56C3-0210-41F0-A5BB-D6758364A9BF}"/>
              </a:ext>
            </a:extLst>
          </p:cNvPr>
          <p:cNvSpPr txBox="1"/>
          <p:nvPr/>
        </p:nvSpPr>
        <p:spPr>
          <a:xfrm>
            <a:off x="4341812" y="3298713"/>
            <a:ext cx="4244969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799" dirty="0"/>
              <a:t>July Inventory Turns – 1.743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799" dirty="0"/>
              <a:t>YTD Average Inventory Turns – 1.642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2DA74F-D16D-46AC-9BD5-0C71914B064A}"/>
              </a:ext>
            </a:extLst>
          </p:cNvPr>
          <p:cNvSpPr txBox="1"/>
          <p:nvPr/>
        </p:nvSpPr>
        <p:spPr>
          <a:xfrm>
            <a:off x="8281982" y="4267200"/>
            <a:ext cx="3603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YTD QC Defect Rate – 7%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YTD Labor Efficiency – 79.20%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YTD Utilization – 81.96%</a:t>
            </a:r>
          </a:p>
        </p:txBody>
      </p:sp>
    </p:spTree>
    <p:extLst>
      <p:ext uri="{BB962C8B-B14F-4D97-AF65-F5344CB8AC3E}">
        <p14:creationId xmlns:p14="http://schemas.microsoft.com/office/powerpoint/2010/main" val="252777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A5589E3-C8FC-42FF-9F45-97961AC9204A}" vid="{8FC8D05C-4C37-46F2-BA08-1F1922797ED2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40443</TotalTime>
  <Words>1154</Words>
  <Application>Microsoft Office PowerPoint</Application>
  <PresentationFormat>Custom</PresentationFormat>
  <Paragraphs>696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Franklin Gothic Medium</vt:lpstr>
      <vt:lpstr>Business Contrast 16x9</vt:lpstr>
      <vt:lpstr>Tech Support</vt:lpstr>
      <vt:lpstr>Tech Support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August 2020 KPI Report Out</dc:title>
  <dc:creator>Laura Carson</dc:creator>
  <cp:lastModifiedBy>Tech Support</cp:lastModifiedBy>
  <cp:revision>423</cp:revision>
  <dcterms:created xsi:type="dcterms:W3CDTF">2020-09-08T15:27:14Z</dcterms:created>
  <dcterms:modified xsi:type="dcterms:W3CDTF">2022-05-12T18:55:27Z</dcterms:modified>
</cp:coreProperties>
</file>