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Drivers_No_526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Engines_No_203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August_2021\Metrics_Report_August_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December_2021\YTD_Engines_and_Driver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Driver Replacements –December 2021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DriversTop15!$J$2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DriversTop15!$I$3:$I$17</c:f>
              <c:strCache>
                <c:ptCount val="15"/>
                <c:pt idx="0">
                  <c:v>E2-526</c:v>
                </c:pt>
                <c:pt idx="1">
                  <c:v>E2-526</c:v>
                </c:pt>
                <c:pt idx="2">
                  <c:v>E2-454</c:v>
                </c:pt>
                <c:pt idx="3">
                  <c:v>E2-526</c:v>
                </c:pt>
                <c:pt idx="4">
                  <c:v>E2-527</c:v>
                </c:pt>
                <c:pt idx="5">
                  <c:v>E2-721</c:v>
                </c:pt>
                <c:pt idx="6">
                  <c:v>E2-283</c:v>
                </c:pt>
                <c:pt idx="7">
                  <c:v>E2-877</c:v>
                </c:pt>
                <c:pt idx="8">
                  <c:v>E2-527</c:v>
                </c:pt>
                <c:pt idx="9">
                  <c:v>E2-388</c:v>
                </c:pt>
                <c:pt idx="10">
                  <c:v>E2-488</c:v>
                </c:pt>
                <c:pt idx="11">
                  <c:v>E2-516</c:v>
                </c:pt>
                <c:pt idx="12">
                  <c:v>E2-389</c:v>
                </c:pt>
                <c:pt idx="13">
                  <c:v>E2-389</c:v>
                </c:pt>
                <c:pt idx="14">
                  <c:v>E2-284</c:v>
                </c:pt>
              </c:strCache>
            </c:strRef>
          </c:cat>
          <c:val>
            <c:numRef>
              <c:f>DriversTop15!$J$3:$J$17</c:f>
              <c:numCache>
                <c:formatCode>General</c:formatCode>
                <c:ptCount val="15"/>
                <c:pt idx="0">
                  <c:v>457</c:v>
                </c:pt>
                <c:pt idx="1">
                  <c:v>92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C-4AF2-8EAA-102050F8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544160"/>
        <c:axId val="1896536672"/>
      </c:barChart>
      <c:catAx>
        <c:axId val="189654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6672"/>
        <c:crosses val="autoZero"/>
        <c:auto val="1"/>
        <c:lblAlgn val="ctr"/>
        <c:lblOffset val="100"/>
        <c:noMultiLvlLbl val="0"/>
      </c:catAx>
      <c:valAx>
        <c:axId val="189653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4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Driver Replacements –December 2021 with Outliers Removed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Drivers_No_526!$J$2:$J$16</c:f>
              <c:strCache>
                <c:ptCount val="15"/>
                <c:pt idx="0">
                  <c:v>E2-454</c:v>
                </c:pt>
                <c:pt idx="1">
                  <c:v>E2-721</c:v>
                </c:pt>
                <c:pt idx="2">
                  <c:v>E2-283</c:v>
                </c:pt>
                <c:pt idx="3">
                  <c:v>E2-877</c:v>
                </c:pt>
                <c:pt idx="4">
                  <c:v>E2-388</c:v>
                </c:pt>
                <c:pt idx="5">
                  <c:v>E2-488</c:v>
                </c:pt>
                <c:pt idx="6">
                  <c:v>E2-516</c:v>
                </c:pt>
                <c:pt idx="7">
                  <c:v>E2-389</c:v>
                </c:pt>
                <c:pt idx="8">
                  <c:v>E2-389</c:v>
                </c:pt>
                <c:pt idx="9">
                  <c:v>E2-284</c:v>
                </c:pt>
                <c:pt idx="10">
                  <c:v>E2-404</c:v>
                </c:pt>
                <c:pt idx="11">
                  <c:v>E2-877</c:v>
                </c:pt>
                <c:pt idx="12">
                  <c:v>E2-1013</c:v>
                </c:pt>
                <c:pt idx="13">
                  <c:v>E2-774</c:v>
                </c:pt>
                <c:pt idx="14">
                  <c:v>E2-842</c:v>
                </c:pt>
              </c:strCache>
            </c:strRef>
          </c:cat>
          <c:val>
            <c:numRef>
              <c:f>Drivers_No_526!$K$2:$K$16</c:f>
              <c:numCache>
                <c:formatCode>General</c:formatCode>
                <c:ptCount val="15"/>
                <c:pt idx="0">
                  <c:v>30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1-4DA9-958A-643DEF2A5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541248"/>
        <c:axId val="1896536672"/>
      </c:barChart>
      <c:catAx>
        <c:axId val="189654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6672"/>
        <c:crosses val="autoZero"/>
        <c:auto val="1"/>
        <c:lblAlgn val="ctr"/>
        <c:lblOffset val="100"/>
        <c:noMultiLvlLbl val="0"/>
      </c:catAx>
      <c:valAx>
        <c:axId val="189653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4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Top 15 Light Engine Replacements – December 2021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LED-203-30</c:v>
                </c:pt>
                <c:pt idx="1">
                  <c:v>LED-240-S00-30</c:v>
                </c:pt>
                <c:pt idx="2">
                  <c:v>LED-203-27</c:v>
                </c:pt>
                <c:pt idx="3">
                  <c:v>LED-204-S00-3022</c:v>
                </c:pt>
                <c:pt idx="4">
                  <c:v>LED-204-H00-3022</c:v>
                </c:pt>
                <c:pt idx="5">
                  <c:v>LED-319-S00-35</c:v>
                </c:pt>
                <c:pt idx="6">
                  <c:v>LED-203-35</c:v>
                </c:pt>
                <c:pt idx="7">
                  <c:v>LED-204-S00-2722</c:v>
                </c:pt>
                <c:pt idx="8">
                  <c:v>LED-326-S00-35</c:v>
                </c:pt>
                <c:pt idx="9">
                  <c:v>LED-240-H00-30</c:v>
                </c:pt>
                <c:pt idx="10">
                  <c:v>LED-240-S00-35</c:v>
                </c:pt>
                <c:pt idx="11">
                  <c:v>LED-203-27-HI</c:v>
                </c:pt>
                <c:pt idx="12">
                  <c:v>LED-281-H00-3022</c:v>
                </c:pt>
                <c:pt idx="13">
                  <c:v>LED-240-S00-27</c:v>
                </c:pt>
                <c:pt idx="14">
                  <c:v>LED-213-S00-35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99</c:v>
                </c:pt>
                <c:pt idx="1">
                  <c:v>81</c:v>
                </c:pt>
                <c:pt idx="2">
                  <c:v>40</c:v>
                </c:pt>
                <c:pt idx="3">
                  <c:v>30</c:v>
                </c:pt>
                <c:pt idx="4">
                  <c:v>22</c:v>
                </c:pt>
                <c:pt idx="5">
                  <c:v>16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11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4</c:v>
                </c:pt>
                <c:pt idx="1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04-422D-88BA-DC11771F6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58160"/>
        <c:axId val="1660065232"/>
      </c:barChart>
      <c:catAx>
        <c:axId val="166005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5232"/>
        <c:crosses val="autoZero"/>
        <c:auto val="1"/>
        <c:lblAlgn val="ctr"/>
        <c:lblOffset val="100"/>
        <c:noMultiLvlLbl val="0"/>
      </c:catAx>
      <c:valAx>
        <c:axId val="166006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5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December 2021 with Outliers Removed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17544430016523191"/>
          <c:y val="1.7241379310344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Engines_No_203!$J$2:$J$16</c:f>
              <c:strCache>
                <c:ptCount val="15"/>
                <c:pt idx="0">
                  <c:v>LED-240-S00-30</c:v>
                </c:pt>
                <c:pt idx="1">
                  <c:v>LED-204-S00-3022</c:v>
                </c:pt>
                <c:pt idx="2">
                  <c:v>LED-204-H00-3022</c:v>
                </c:pt>
                <c:pt idx="3">
                  <c:v>LED-319-S00-35</c:v>
                </c:pt>
                <c:pt idx="4">
                  <c:v>LED-204-S00-2722</c:v>
                </c:pt>
                <c:pt idx="5">
                  <c:v>LED-326-S00-35</c:v>
                </c:pt>
                <c:pt idx="6">
                  <c:v>LED-240-H00-30</c:v>
                </c:pt>
                <c:pt idx="7">
                  <c:v>LED-240-S00-35</c:v>
                </c:pt>
                <c:pt idx="8">
                  <c:v>LED-281-H00-3022</c:v>
                </c:pt>
                <c:pt idx="9">
                  <c:v>LED-240-S00-27</c:v>
                </c:pt>
                <c:pt idx="10">
                  <c:v>LED-307-S00-27</c:v>
                </c:pt>
                <c:pt idx="11">
                  <c:v>LED-240-H00-27</c:v>
                </c:pt>
                <c:pt idx="12">
                  <c:v>LED-281-S00-3022</c:v>
                </c:pt>
                <c:pt idx="13">
                  <c:v>LED-307-S00-35</c:v>
                </c:pt>
                <c:pt idx="14">
                  <c:v>LED-319-S01-27</c:v>
                </c:pt>
              </c:strCache>
            </c:strRef>
          </c:cat>
          <c:val>
            <c:numRef>
              <c:f>Engines_No_203!$K$2:$K$16</c:f>
              <c:numCache>
                <c:formatCode>General</c:formatCode>
                <c:ptCount val="15"/>
                <c:pt idx="0">
                  <c:v>81</c:v>
                </c:pt>
                <c:pt idx="1">
                  <c:v>30</c:v>
                </c:pt>
                <c:pt idx="2">
                  <c:v>22</c:v>
                </c:pt>
                <c:pt idx="3">
                  <c:v>16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E6-418A-8665-B4267CC05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6545824"/>
        <c:axId val="1896537920"/>
      </c:barChart>
      <c:catAx>
        <c:axId val="189654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7920"/>
        <c:crosses val="autoZero"/>
        <c:auto val="1"/>
        <c:lblAlgn val="ctr"/>
        <c:lblOffset val="100"/>
        <c:noMultiLvlLbl val="0"/>
      </c:catAx>
      <c:valAx>
        <c:axId val="189653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4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>
                <a:effectLst/>
              </a:rPr>
              <a:t>Driver RMAs YTD 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 YTD'!$D$84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YTD'!$D$85:$D$97</c:f>
              <c:numCache>
                <c:formatCode>0</c:formatCode>
                <c:ptCount val="13"/>
                <c:pt idx="0">
                  <c:v>245</c:v>
                </c:pt>
                <c:pt idx="1">
                  <c:v>208</c:v>
                </c:pt>
                <c:pt idx="2">
                  <c:v>401</c:v>
                </c:pt>
                <c:pt idx="3">
                  <c:v>222</c:v>
                </c:pt>
                <c:pt idx="4">
                  <c:v>176</c:v>
                </c:pt>
                <c:pt idx="5">
                  <c:v>277</c:v>
                </c:pt>
                <c:pt idx="6">
                  <c:v>290</c:v>
                </c:pt>
                <c:pt idx="7">
                  <c:v>215</c:v>
                </c:pt>
                <c:pt idx="8">
                  <c:v>142</c:v>
                </c:pt>
                <c:pt idx="9" formatCode="General">
                  <c:v>222</c:v>
                </c:pt>
                <c:pt idx="10">
                  <c:v>287</c:v>
                </c:pt>
                <c:pt idx="11">
                  <c:v>732</c:v>
                </c:pt>
                <c:pt idx="12">
                  <c:v>3417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A-4538-B90C-64E21918C8ED}"/>
            </c:ext>
          </c:extLst>
        </c:ser>
        <c:ser>
          <c:idx val="1"/>
          <c:order val="1"/>
          <c:tx>
            <c:strRef>
              <c:f>'Drivers YTD'!$E$76</c:f>
              <c:strCache>
                <c:ptCount val="1"/>
                <c:pt idx="0">
                  <c:v>$0.00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 YTD'!$C$85:$C$97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 YTD'!$E$84:$E$96</c:f>
              <c:numCache>
                <c:formatCode>General</c:formatCode>
                <c:ptCount val="13"/>
                <c:pt idx="0" formatCode="&quot;$&quot;#,##0.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1000979743"/>
        <c:axId val="1000980575"/>
      </c:barChart>
      <c:barChart>
        <c:barDir val="col"/>
        <c:grouping val="clustered"/>
        <c:varyColors val="0"/>
        <c:ser>
          <c:idx val="2"/>
          <c:order val="2"/>
          <c:tx>
            <c:strRef>
              <c:f>'Drivers YTD'!$F$76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YTD'!$F$84:$F$96</c:f>
              <c:numCache>
                <c:formatCode>General</c:formatCode>
                <c:ptCount val="13"/>
                <c:pt idx="0" formatCode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FA-4538-B90C-64E21918C8ED}"/>
            </c:ext>
          </c:extLst>
        </c:ser>
        <c:ser>
          <c:idx val="3"/>
          <c:order val="3"/>
          <c:tx>
            <c:strRef>
              <c:f>'Drivers YTD'!$I$99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 YTD'!$C$84:$C$97</c:f>
              <c:strCache>
                <c:ptCount val="14"/>
                <c:pt idx="0">
                  <c:v>Month</c:v>
                </c:pt>
                <c:pt idx="1">
                  <c:v>January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  <c:pt idx="13">
                  <c:v>Total</c:v>
                </c:pt>
              </c:strCache>
            </c:strRef>
          </c:cat>
          <c:val>
            <c:numRef>
              <c:f>'Drivers YTD'!$G$85:$G$97</c:f>
              <c:numCache>
                <c:formatCode>"$"#,##0.00</c:formatCode>
                <c:ptCount val="13"/>
                <c:pt idx="0">
                  <c:v>6859.55</c:v>
                </c:pt>
                <c:pt idx="1">
                  <c:v>5198.93</c:v>
                </c:pt>
                <c:pt idx="2">
                  <c:v>10940.78</c:v>
                </c:pt>
                <c:pt idx="3">
                  <c:v>6161.63</c:v>
                </c:pt>
                <c:pt idx="4">
                  <c:v>5771.8099999999995</c:v>
                </c:pt>
                <c:pt idx="5">
                  <c:v>11139.23</c:v>
                </c:pt>
                <c:pt idx="6">
                  <c:v>7540.2599999999993</c:v>
                </c:pt>
                <c:pt idx="7">
                  <c:v>6048.51</c:v>
                </c:pt>
                <c:pt idx="8">
                  <c:v>5195.9160000000002</c:v>
                </c:pt>
                <c:pt idx="9" formatCode="#,##0">
                  <c:v>5857.1299999999992</c:v>
                </c:pt>
                <c:pt idx="10">
                  <c:v>8897.5830000000005</c:v>
                </c:pt>
                <c:pt idx="11">
                  <c:v>19391.53</c:v>
                </c:pt>
                <c:pt idx="12">
                  <c:v>99002.859000000011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FA-4538-B90C-64E21918C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0"/>
        <c:axId val="1103001071"/>
        <c:axId val="1103000239"/>
      </c:barChart>
      <c:catAx>
        <c:axId val="100097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80575"/>
        <c:crosses val="autoZero"/>
        <c:auto val="1"/>
        <c:lblAlgn val="ctr"/>
        <c:lblOffset val="100"/>
        <c:noMultiLvlLbl val="0"/>
      </c:catAx>
      <c:valAx>
        <c:axId val="100098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979743"/>
        <c:crosses val="autoZero"/>
        <c:crossBetween val="between"/>
      </c:valAx>
      <c:valAx>
        <c:axId val="1103000239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001071"/>
        <c:crosses val="max"/>
        <c:crossBetween val="between"/>
      </c:valAx>
      <c:catAx>
        <c:axId val="11030010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300023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</a:t>
            </a:r>
            <a:r>
              <a:rPr lang="en-US" sz="2000" b="0" i="0" baseline="0" dirty="0">
                <a:effectLst/>
              </a:rPr>
              <a:t> </a:t>
            </a:r>
            <a:r>
              <a:rPr lang="en-US" sz="1800" b="0" dirty="0"/>
              <a:t>(Outliers Removed)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Sheet1!$B$3:$B$15</c:f>
              <c:numCache>
                <c:formatCode>General</c:formatCode>
                <c:ptCount val="13"/>
                <c:pt idx="0">
                  <c:v>131</c:v>
                </c:pt>
                <c:pt idx="1">
                  <c:v>108</c:v>
                </c:pt>
                <c:pt idx="2">
                  <c:v>208</c:v>
                </c:pt>
                <c:pt idx="3">
                  <c:v>209</c:v>
                </c:pt>
                <c:pt idx="4">
                  <c:v>144</c:v>
                </c:pt>
                <c:pt idx="5">
                  <c:v>270</c:v>
                </c:pt>
                <c:pt idx="6">
                  <c:v>261</c:v>
                </c:pt>
                <c:pt idx="7">
                  <c:v>179</c:v>
                </c:pt>
                <c:pt idx="8">
                  <c:v>113</c:v>
                </c:pt>
                <c:pt idx="9">
                  <c:v>152</c:v>
                </c:pt>
                <c:pt idx="10">
                  <c:v>165</c:v>
                </c:pt>
                <c:pt idx="11">
                  <c:v>137</c:v>
                </c:pt>
                <c:pt idx="12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D-48A2-BA69-0B0529713F34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F77D-48A2-BA69-0B0529713F34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F77D-48A2-BA69-0B0529713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053019872"/>
        <c:axId val="1053021536"/>
      </c:barChart>
      <c:barChart>
        <c:barDir val="col"/>
        <c:grouping val="clustered"/>
        <c:varyColors val="0"/>
        <c:ser>
          <c:idx val="3"/>
          <c:order val="3"/>
          <c:tx>
            <c:strRef>
              <c:f>Sheet1!$E$2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7D-48A2-BA69-0B0529713F34}"/>
                </c:ext>
              </c:extLst>
            </c:dLbl>
            <c:dLbl>
              <c:idx val="1"/>
              <c:layout>
                <c:manualLayout>
                  <c:x val="4.1298037421875168E-3"/>
                  <c:y val="2.070393712263202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7D-48A2-BA69-0B0529713F34}"/>
                </c:ext>
              </c:extLst>
            </c:dLbl>
            <c:dLbl>
              <c:idx val="2"/>
              <c:layout>
                <c:manualLayout>
                  <c:x val="8.2596074843750335E-3"/>
                  <c:y val="-7.591355915640410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7D-48A2-BA69-0B0529713F34}"/>
                </c:ext>
              </c:extLst>
            </c:dLbl>
            <c:dLbl>
              <c:idx val="3"/>
              <c:layout>
                <c:manualLayout>
                  <c:x val="6.88300623697919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7D-48A2-BA69-0B0529713F34}"/>
                </c:ext>
              </c:extLst>
            </c:dLbl>
            <c:dLbl>
              <c:idx val="4"/>
              <c:layout>
                <c:manualLayout>
                  <c:x val="8.259607484374983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7D-48A2-BA69-0B0529713F34}"/>
                </c:ext>
              </c:extLst>
            </c:dLbl>
            <c:dLbl>
              <c:idx val="6"/>
              <c:layout>
                <c:manualLayout>
                  <c:x val="5.506404989583355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77D-48A2-BA69-0B0529713F34}"/>
                </c:ext>
              </c:extLst>
            </c:dLbl>
            <c:dLbl>
              <c:idx val="7"/>
              <c:layout>
                <c:manualLayout>
                  <c:x val="4.12980374218751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7D-48A2-BA69-0B0529713F34}"/>
                </c:ext>
              </c:extLst>
            </c:dLbl>
            <c:dLbl>
              <c:idx val="8"/>
              <c:layout>
                <c:manualLayout>
                  <c:x val="2.7532024947916778E-3"/>
                  <c:y val="-8.28157484905288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77D-48A2-BA69-0B0529713F34}"/>
                </c:ext>
              </c:extLst>
            </c:dLbl>
            <c:dLbl>
              <c:idx val="9"/>
              <c:layout>
                <c:manualLayout>
                  <c:x val="5.506404989583457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77D-48A2-BA69-0B0529713F34}"/>
                </c:ext>
              </c:extLst>
            </c:dLbl>
            <c:dLbl>
              <c:idx val="10"/>
              <c:layout>
                <c:manualLayout>
                  <c:x val="4.1298037421874162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77D-48A2-BA69-0B0529713F34}"/>
                </c:ext>
              </c:extLst>
            </c:dLbl>
            <c:dLbl>
              <c:idx val="11"/>
              <c:layout>
                <c:manualLayout>
                  <c:x val="5.506404989583153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77D-48A2-BA69-0B0529713F34}"/>
                </c:ext>
              </c:extLst>
            </c:dLbl>
            <c:dLbl>
              <c:idx val="12"/>
              <c:layout>
                <c:manualLayout>
                  <c:x val="-1.0140782560405265E-16"/>
                  <c:y val="-1.03519685613160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77D-48A2-BA69-0B0529713F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Sheet1!$E$3:$E$15</c:f>
              <c:numCache>
                <c:formatCode>"$"#,##0</c:formatCode>
                <c:ptCount val="13"/>
                <c:pt idx="0">
                  <c:v>4295.53</c:v>
                </c:pt>
                <c:pt idx="1">
                  <c:v>3181.71</c:v>
                </c:pt>
                <c:pt idx="2">
                  <c:v>6786.41</c:v>
                </c:pt>
                <c:pt idx="3">
                  <c:v>5847.04</c:v>
                </c:pt>
                <c:pt idx="4">
                  <c:v>4652.22</c:v>
                </c:pt>
                <c:pt idx="5">
                  <c:v>10996.56</c:v>
                </c:pt>
                <c:pt idx="6">
                  <c:v>6413.55</c:v>
                </c:pt>
                <c:pt idx="7">
                  <c:v>5319.29</c:v>
                </c:pt>
                <c:pt idx="8">
                  <c:v>4601.3500000000004</c:v>
                </c:pt>
                <c:pt idx="9">
                  <c:v>4156.82</c:v>
                </c:pt>
                <c:pt idx="10">
                  <c:v>6084.8119999999999</c:v>
                </c:pt>
                <c:pt idx="11">
                  <c:v>5106.1229999999996</c:v>
                </c:pt>
                <c:pt idx="12">
                  <c:v>67441.415000000008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77D-48A2-BA69-0B0529713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57"/>
        <c:axId val="1776588976"/>
        <c:axId val="1732937488"/>
      </c:barChart>
      <c:catAx>
        <c:axId val="105301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21536"/>
        <c:crosses val="autoZero"/>
        <c:auto val="1"/>
        <c:lblAlgn val="ctr"/>
        <c:lblOffset val="100"/>
        <c:noMultiLvlLbl val="0"/>
      </c:catAx>
      <c:valAx>
        <c:axId val="105302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019872"/>
        <c:crosses val="autoZero"/>
        <c:crossBetween val="between"/>
      </c:valAx>
      <c:valAx>
        <c:axId val="1732937488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6588976"/>
        <c:crosses val="max"/>
        <c:crossBetween val="between"/>
      </c:valAx>
      <c:catAx>
        <c:axId val="1776588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2937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Engine</a:t>
            </a:r>
            <a:r>
              <a:rPr lang="en-US" baseline="0" dirty="0"/>
              <a:t> RMAs YTD</a:t>
            </a:r>
            <a:endParaRPr lang="en-US" dirty="0"/>
          </a:p>
        </c:rich>
      </c:tx>
      <c:layout>
        <c:manualLayout>
          <c:xMode val="edge"/>
          <c:yMode val="edge"/>
          <c:x val="0.44361142236654993"/>
          <c:y val="2.04952976471290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YTD'!$D$85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-5.3481421564820913E-3"/>
                  <c:y val="4.3771459216373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80-46B9-B157-F7CDFAE45C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YTD'!$D$86:$D$98</c:f>
              <c:numCache>
                <c:formatCode>General</c:formatCode>
                <c:ptCount val="13"/>
                <c:pt idx="0">
                  <c:v>280</c:v>
                </c:pt>
                <c:pt idx="1">
                  <c:v>198</c:v>
                </c:pt>
                <c:pt idx="2">
                  <c:v>437</c:v>
                </c:pt>
                <c:pt idx="3">
                  <c:v>302</c:v>
                </c:pt>
                <c:pt idx="4">
                  <c:v>183</c:v>
                </c:pt>
                <c:pt idx="5">
                  <c:v>3229</c:v>
                </c:pt>
                <c:pt idx="6">
                  <c:v>334</c:v>
                </c:pt>
                <c:pt idx="7">
                  <c:v>217</c:v>
                </c:pt>
                <c:pt idx="8">
                  <c:v>310</c:v>
                </c:pt>
                <c:pt idx="9">
                  <c:v>287</c:v>
                </c:pt>
                <c:pt idx="10">
                  <c:v>175</c:v>
                </c:pt>
                <c:pt idx="11">
                  <c:v>385</c:v>
                </c:pt>
                <c:pt idx="12">
                  <c:v>6337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0-46B9-B157-F7CDFAE45C84}"/>
            </c:ext>
          </c:extLst>
        </c:ser>
        <c:ser>
          <c:idx val="1"/>
          <c:order val="1"/>
          <c:tx>
            <c:strRef>
              <c:f>'Engines YTD'!$E$85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YTD'!$E$86:$E$98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0"/>
        <c:axId val="810068223"/>
        <c:axId val="810071135"/>
      </c:barChart>
      <c:barChart>
        <c:barDir val="col"/>
        <c:grouping val="clustered"/>
        <c:varyColors val="0"/>
        <c:ser>
          <c:idx val="2"/>
          <c:order val="2"/>
          <c:tx>
            <c:strRef>
              <c:f>'Engines YTD'!$F$85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YTD'!$F$86:$F$98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E980-46B9-B157-F7CDFAE45C84}"/>
            </c:ext>
          </c:extLst>
        </c:ser>
        <c:ser>
          <c:idx val="3"/>
          <c:order val="3"/>
          <c:tx>
            <c:strRef>
              <c:f>'Engines YTD'!$G$85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2"/>
              <c:layout>
                <c:manualLayout>
                  <c:x val="7.4873990190749279E-3"/>
                  <c:y val="-6.56571888245607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80-46B9-B157-F7CDFAE45C84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YTD'!$C$86:$C$98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YTD'!$G$86:$G$98</c:f>
              <c:numCache>
                <c:formatCode>"$"#,##0.00</c:formatCode>
                <c:ptCount val="13"/>
                <c:pt idx="0">
                  <c:v>3988.7689</c:v>
                </c:pt>
                <c:pt idx="1">
                  <c:v>3160.0743000000002</c:v>
                </c:pt>
                <c:pt idx="2">
                  <c:v>6076.733900000002</c:v>
                </c:pt>
                <c:pt idx="3">
                  <c:v>3788.9332999999983</c:v>
                </c:pt>
                <c:pt idx="4">
                  <c:v>2395.8562000000002</c:v>
                </c:pt>
                <c:pt idx="5">
                  <c:v>42216.630000000019</c:v>
                </c:pt>
                <c:pt idx="6">
                  <c:v>4489.0599999999995</c:v>
                </c:pt>
                <c:pt idx="7">
                  <c:v>3061.2491000000009</c:v>
                </c:pt>
                <c:pt idx="8">
                  <c:v>4639.8900000000003</c:v>
                </c:pt>
                <c:pt idx="9" formatCode="General">
                  <c:v>3965.0395999999996</c:v>
                </c:pt>
                <c:pt idx="10">
                  <c:v>2355.7629999999999</c:v>
                </c:pt>
                <c:pt idx="11">
                  <c:v>5321.7939999999999</c:v>
                </c:pt>
                <c:pt idx="12">
                  <c:v>85459.79230000003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80-46B9-B157-F7CDFAE45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395927199"/>
        <c:axId val="1395952991"/>
      </c:barChart>
      <c:catAx>
        <c:axId val="81006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71135"/>
        <c:crosses val="autoZero"/>
        <c:auto val="1"/>
        <c:lblAlgn val="ctr"/>
        <c:lblOffset val="100"/>
        <c:noMultiLvlLbl val="0"/>
      </c:catAx>
      <c:valAx>
        <c:axId val="81007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068223"/>
        <c:crosses val="autoZero"/>
        <c:crossBetween val="between"/>
      </c:valAx>
      <c:valAx>
        <c:axId val="1395952991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927199"/>
        <c:crosses val="max"/>
        <c:crossBetween val="between"/>
      </c:valAx>
      <c:catAx>
        <c:axId val="13959271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5952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delete val="1"/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Engine RMAs YTD (Outliers Removed)</a:t>
            </a:r>
            <a:endParaRPr lang="en-US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923493772093146E-18"/>
                  <c:y val="-3.648161904290265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35-475D-BA59-5FC5CF5E42B0}"/>
                </c:ext>
              </c:extLst>
            </c:dLbl>
            <c:dLbl>
              <c:idx val="1"/>
              <c:layout>
                <c:manualLayout>
                  <c:x val="0"/>
                  <c:y val="-3.55268327308143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35-475D-BA59-5FC5CF5E42B0}"/>
                </c:ext>
              </c:extLst>
            </c:dLbl>
            <c:dLbl>
              <c:idx val="2"/>
              <c:layout>
                <c:manualLayout>
                  <c:x val="0"/>
                  <c:y val="-5.960861024447415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35-475D-BA59-5FC5CF5E42B0}"/>
                </c:ext>
              </c:extLst>
            </c:dLbl>
            <c:dLbl>
              <c:idx val="3"/>
              <c:layout>
                <c:manualLayout>
                  <c:x val="-4.4738795017674517E-17"/>
                  <c:y val="-4.656679707489393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35-475D-BA59-5FC5CF5E42B0}"/>
                </c:ext>
              </c:extLst>
            </c:dLbl>
            <c:dLbl>
              <c:idx val="4"/>
              <c:layout>
                <c:manualLayout>
                  <c:x val="-4.4738795017674517E-17"/>
                  <c:y val="-2.646742270423744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35-475D-BA59-5FC5CF5E42B0}"/>
                </c:ext>
              </c:extLst>
            </c:dLbl>
            <c:dLbl>
              <c:idx val="5"/>
              <c:layout>
                <c:manualLayout>
                  <c:x val="-4.4738795017674517E-17"/>
                  <c:y val="-5.609171495072549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35-475D-BA59-5FC5CF5E42B0}"/>
                </c:ext>
              </c:extLst>
            </c:dLbl>
            <c:dLbl>
              <c:idx val="6"/>
              <c:layout>
                <c:manualLayout>
                  <c:x val="0"/>
                  <c:y val="-4.239753049736707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35-475D-BA59-5FC5CF5E42B0}"/>
                </c:ext>
              </c:extLst>
            </c:dLbl>
            <c:dLbl>
              <c:idx val="7"/>
              <c:layout>
                <c:manualLayout>
                  <c:x val="0"/>
                  <c:y val="-3.506115980785420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35-475D-BA59-5FC5CF5E42B0}"/>
                </c:ext>
              </c:extLst>
            </c:dLbl>
            <c:dLbl>
              <c:idx val="8"/>
              <c:layout>
                <c:manualLayout>
                  <c:x val="0"/>
                  <c:y val="-3.92068208455075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35-475D-BA59-5FC5CF5E42B0}"/>
                </c:ext>
              </c:extLst>
            </c:dLbl>
            <c:dLbl>
              <c:idx val="9"/>
              <c:layout>
                <c:manualLayout>
                  <c:x val="0"/>
                  <c:y val="-4.318922398851102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35-475D-BA59-5FC5CF5E42B0}"/>
                </c:ext>
              </c:extLst>
            </c:dLbl>
            <c:dLbl>
              <c:idx val="10"/>
              <c:layout>
                <c:manualLayout>
                  <c:x val="0"/>
                  <c:y val="-3.49452780666567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35-475D-BA59-5FC5CF5E42B0}"/>
                </c:ext>
              </c:extLst>
            </c:dLbl>
            <c:dLbl>
              <c:idx val="11"/>
              <c:layout>
                <c:manualLayout>
                  <c:x val="-8.9477590035349034E-17"/>
                  <c:y val="-5.811964542168077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b" anchorCtr="0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535-475D-BA59-5FC5CF5E42B0}"/>
                </c:ext>
              </c:extLst>
            </c:dLbl>
            <c:dLbl>
              <c:idx val="12"/>
              <c:layout>
                <c:manualLayout>
                  <c:x val="-1.2201630502925137E-3"/>
                  <c:y val="-0.358699384275078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535-475D-BA59-5FC5CF5E42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Sheet2!$B$3:$B$15</c:f>
              <c:numCache>
                <c:formatCode>General</c:formatCode>
                <c:ptCount val="13"/>
                <c:pt idx="0">
                  <c:v>149</c:v>
                </c:pt>
                <c:pt idx="1">
                  <c:v>142</c:v>
                </c:pt>
                <c:pt idx="2">
                  <c:v>290</c:v>
                </c:pt>
                <c:pt idx="3">
                  <c:v>190</c:v>
                </c:pt>
                <c:pt idx="4">
                  <c:v>69</c:v>
                </c:pt>
                <c:pt idx="5">
                  <c:v>273</c:v>
                </c:pt>
                <c:pt idx="6">
                  <c:v>177</c:v>
                </c:pt>
                <c:pt idx="7">
                  <c:v>132</c:v>
                </c:pt>
                <c:pt idx="8">
                  <c:v>158</c:v>
                </c:pt>
                <c:pt idx="9">
                  <c:v>185</c:v>
                </c:pt>
                <c:pt idx="10">
                  <c:v>107</c:v>
                </c:pt>
                <c:pt idx="11">
                  <c:v>222</c:v>
                </c:pt>
                <c:pt idx="12">
                  <c:v>2094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535-475D-BA59-5FC5CF5E42B0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E-0535-475D-BA59-5FC5CF5E42B0}"/>
            </c:ext>
          </c:extLst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F-0535-475D-BA59-5FC5CF5E4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784505056"/>
        <c:axId val="1784507136"/>
      </c:barChart>
      <c:barChart>
        <c:barDir val="col"/>
        <c:grouping val="stacked"/>
        <c:varyColors val="0"/>
        <c:ser>
          <c:idx val="3"/>
          <c:order val="3"/>
          <c:tx>
            <c:strRef>
              <c:f>Sheet2!$E$2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8806522011693278E-3"/>
                  <c:y val="-4.19287211740041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535-475D-BA59-5FC5CF5E42B0}"/>
                </c:ext>
              </c:extLst>
            </c:dLbl>
            <c:dLbl>
              <c:idx val="1"/>
              <c:layout>
                <c:manualLayout>
                  <c:x val="7.3209783017540086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535-475D-BA59-5FC5CF5E42B0}"/>
                </c:ext>
              </c:extLst>
            </c:dLbl>
            <c:dLbl>
              <c:idx val="2"/>
              <c:layout>
                <c:manualLayout>
                  <c:x val="6.1008152514616292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535-475D-BA59-5FC5CF5E42B0}"/>
                </c:ext>
              </c:extLst>
            </c:dLbl>
            <c:dLbl>
              <c:idx val="3"/>
              <c:layout>
                <c:manualLayout>
                  <c:x val="7.3209783017539635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535-475D-BA59-5FC5CF5E42B0}"/>
                </c:ext>
              </c:extLst>
            </c:dLbl>
            <c:dLbl>
              <c:idx val="4"/>
              <c:layout>
                <c:manualLayout>
                  <c:x val="1.2201630502923348E-3"/>
                  <c:y val="-2.72536687631028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535-475D-BA59-5FC5CF5E42B0}"/>
                </c:ext>
              </c:extLst>
            </c:dLbl>
            <c:dLbl>
              <c:idx val="5"/>
              <c:layout>
                <c:manualLayout>
                  <c:x val="7.3209783017540086E-3"/>
                  <c:y val="-7.54716981132075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535-475D-BA59-5FC5CF5E42B0}"/>
                </c:ext>
              </c:extLst>
            </c:dLbl>
            <c:dLbl>
              <c:idx val="6"/>
              <c:layout>
                <c:manualLayout>
                  <c:x val="8.5411413520463438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535-475D-BA59-5FC5CF5E42B0}"/>
                </c:ext>
              </c:extLst>
            </c:dLbl>
            <c:dLbl>
              <c:idx val="7"/>
              <c:layout>
                <c:manualLayout>
                  <c:x val="6.1008152514616734E-3"/>
                  <c:y val="-4.6121593291404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535-475D-BA59-5FC5CF5E42B0}"/>
                </c:ext>
              </c:extLst>
            </c:dLbl>
            <c:dLbl>
              <c:idx val="8"/>
              <c:layout>
                <c:manualLayout>
                  <c:x val="6.1008152514616734E-3"/>
                  <c:y val="-5.8700209643605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535-475D-BA59-5FC5CF5E42B0}"/>
                </c:ext>
              </c:extLst>
            </c:dLbl>
            <c:dLbl>
              <c:idx val="9"/>
              <c:layout>
                <c:manualLayout>
                  <c:x val="7.3209783017540086E-3"/>
                  <c:y val="-5.6603773584905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535-475D-BA59-5FC5CF5E42B0}"/>
                </c:ext>
              </c:extLst>
            </c:dLbl>
            <c:dLbl>
              <c:idx val="10"/>
              <c:layout>
                <c:manualLayout>
                  <c:x val="4.8806522011692497E-3"/>
                  <c:y val="-4.61215932914046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535-475D-BA59-5FC5CF5E42B0}"/>
                </c:ext>
              </c:extLst>
            </c:dLbl>
            <c:dLbl>
              <c:idx val="11"/>
              <c:layout>
                <c:manualLayout>
                  <c:x val="6.1008152514614947E-3"/>
                  <c:y val="-6.7085953878406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535-475D-BA59-5FC5CF5E42B0}"/>
                </c:ext>
              </c:extLst>
            </c:dLbl>
            <c:dLbl>
              <c:idx val="12"/>
              <c:layout>
                <c:manualLayout>
                  <c:x val="8.5411413520463438E-3"/>
                  <c:y val="-0.39622641509433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535-475D-BA59-5FC5CF5E42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Sheet2!$E$3:$E$15</c:f>
              <c:numCache>
                <c:formatCode>"$"#,##0</c:formatCode>
                <c:ptCount val="13"/>
                <c:pt idx="0">
                  <c:v>2347.9342999999999</c:v>
                </c:pt>
                <c:pt idx="1">
                  <c:v>2452.2770999999998</c:v>
                </c:pt>
                <c:pt idx="2">
                  <c:v>4198.9723000000004</c:v>
                </c:pt>
                <c:pt idx="3">
                  <c:v>2358.1433000000002</c:v>
                </c:pt>
                <c:pt idx="4">
                  <c:v>864.09789999999998</c:v>
                </c:pt>
                <c:pt idx="5">
                  <c:v>5089.3418000000001</c:v>
                </c:pt>
                <c:pt idx="6">
                  <c:v>2522.2936</c:v>
                </c:pt>
                <c:pt idx="7">
                  <c:v>1989.8773000000001</c:v>
                </c:pt>
                <c:pt idx="8">
                  <c:v>2713.2966999999999</c:v>
                </c:pt>
                <c:pt idx="9">
                  <c:v>2664.9367999999999</c:v>
                </c:pt>
                <c:pt idx="10">
                  <c:v>1494.2565</c:v>
                </c:pt>
                <c:pt idx="11">
                  <c:v>3270.1219999999998</c:v>
                </c:pt>
                <c:pt idx="12">
                  <c:v>31965.549599999998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0535-475D-BA59-5FC5CF5E4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81"/>
        <c:axId val="1784498400"/>
        <c:axId val="1784497152"/>
      </c:barChart>
      <c:catAx>
        <c:axId val="178450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7136"/>
        <c:crosses val="autoZero"/>
        <c:auto val="1"/>
        <c:lblAlgn val="ctr"/>
        <c:lblOffset val="100"/>
        <c:noMultiLvlLbl val="0"/>
      </c:catAx>
      <c:valAx>
        <c:axId val="178450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5056"/>
        <c:crosses val="autoZero"/>
        <c:crossBetween val="between"/>
      </c:valAx>
      <c:valAx>
        <c:axId val="178449715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98400"/>
        <c:crosses val="max"/>
        <c:crossBetween val="between"/>
      </c:valAx>
      <c:catAx>
        <c:axId val="1784498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7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68598"/>
              </p:ext>
            </p:extLst>
          </p:nvPr>
        </p:nvGraphicFramePr>
        <p:xfrm>
          <a:off x="227011" y="1485898"/>
          <a:ext cx="5624627" cy="4177384"/>
        </p:xfrm>
        <a:graphic>
          <a:graphicData uri="http://schemas.openxmlformats.org/drawingml/2006/table">
            <a:tbl>
              <a:tblPr/>
              <a:tblGrid>
                <a:gridCol w="913869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–December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20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$11,324.46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$1,793.08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$1,639.53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$572.00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$163.44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$161.63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$322.90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07049FA-EA44-49ED-8983-90350DE17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022568"/>
              </p:ext>
            </p:extLst>
          </p:nvPr>
        </p:nvGraphicFramePr>
        <p:xfrm>
          <a:off x="6337186" y="1219200"/>
          <a:ext cx="5472226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01562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–December 2021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$1,639.53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$163.44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$322.90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$98.40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E2-1013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E90D9E-3991-46E0-BD70-F18EDF10FF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448011"/>
              </p:ext>
            </p:extLst>
          </p:nvPr>
        </p:nvGraphicFramePr>
        <p:xfrm>
          <a:off x="6246814" y="1405230"/>
          <a:ext cx="5738712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383871"/>
              </p:ext>
            </p:extLst>
          </p:nvPr>
        </p:nvGraphicFramePr>
        <p:xfrm>
          <a:off x="6170612" y="1147056"/>
          <a:ext cx="5372608" cy="339636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December 2021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$1,243.56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$1,272.43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$502.45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$454.40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$335.03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$163.30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$195.59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$61.94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4BC0CD-5A69-4C29-B4E1-67FE78060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271236"/>
              </p:ext>
            </p:extLst>
          </p:nvPr>
        </p:nvGraphicFramePr>
        <p:xfrm>
          <a:off x="88531" y="914400"/>
          <a:ext cx="5899027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16384"/>
              </p:ext>
            </p:extLst>
          </p:nvPr>
        </p:nvGraphicFramePr>
        <p:xfrm>
          <a:off x="6170612" y="1147056"/>
          <a:ext cx="5372608" cy="362496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December 2021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60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$1,272.43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$454.40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$335.03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LED-204-S00-2722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$195.59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$153.52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$172.80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LED-281-H00-3022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LED-281-S00-3022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SLIVERLED WGD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LED-319-S01-27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B9913C-4552-41A9-9C64-DDF5264F74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532317"/>
              </p:ext>
            </p:extLst>
          </p:nvPr>
        </p:nvGraphicFramePr>
        <p:xfrm>
          <a:off x="303212" y="1066801"/>
          <a:ext cx="5714999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56614" y="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B4423E3-8200-46AB-A606-6407C6026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165298"/>
              </p:ext>
            </p:extLst>
          </p:nvPr>
        </p:nvGraphicFramePr>
        <p:xfrm>
          <a:off x="531812" y="369333"/>
          <a:ext cx="107442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40EE48-3CA2-4CB0-97DD-60CF3BE2F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713779"/>
              </p:ext>
            </p:extLst>
          </p:nvPr>
        </p:nvGraphicFramePr>
        <p:xfrm>
          <a:off x="379412" y="3569733"/>
          <a:ext cx="10896600" cy="3288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2435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7BEDFA-AA46-4091-BA96-6ED048141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092357"/>
              </p:ext>
            </p:extLst>
          </p:nvPr>
        </p:nvGraphicFramePr>
        <p:xfrm>
          <a:off x="227011" y="304800"/>
          <a:ext cx="11049001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CE83C3-B00B-4831-B8BF-E345E7B3A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86236"/>
              </p:ext>
            </p:extLst>
          </p:nvPr>
        </p:nvGraphicFramePr>
        <p:xfrm>
          <a:off x="379413" y="3333749"/>
          <a:ext cx="10896600" cy="349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6307"/>
              </p:ext>
            </p:extLst>
          </p:nvPr>
        </p:nvGraphicFramePr>
        <p:xfrm>
          <a:off x="608012" y="1774271"/>
          <a:ext cx="4927599" cy="3520971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$8,163.90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($1,304.35)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$6,301.67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($1,102.74)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$8,328.44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$2,612.34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$3,867.38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$2,294.17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$4,450.39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$1,321.42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$4,447.02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$6,692.21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$4,294.20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$3,246.06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$9,691.90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($3,643.39)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$4,666.05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$529.87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$6,036.35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($179.22)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$5,827.78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$3,069.80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$8,643.97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$10,747.56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$74719.05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96008"/>
              </p:ext>
            </p:extLst>
          </p:nvPr>
        </p:nvGraphicFramePr>
        <p:xfrm>
          <a:off x="5865812" y="1774271"/>
          <a:ext cx="5334000" cy="3483529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$7,711.87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($3,723.03)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$9,198.96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($6,038.91)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$5,361.28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$715.52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$3,646.46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$142.33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$4,069.89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($1,653.40)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$5,699.46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$36,517.17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$2,610.90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$1,878.16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$5,519.02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($2,457.77)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$5,992.95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($1,353.06)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$3,712.59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$252.45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$3,155.64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($799.88)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$5,914.34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($592.55)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$62,593.36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40084</TotalTime>
  <Words>1183</Words>
  <Application>Microsoft Office PowerPoint</Application>
  <PresentationFormat>Custom</PresentationFormat>
  <Paragraphs>675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416</cp:revision>
  <dcterms:created xsi:type="dcterms:W3CDTF">2020-09-08T15:27:14Z</dcterms:created>
  <dcterms:modified xsi:type="dcterms:W3CDTF">2022-01-14T17:40:51Z</dcterms:modified>
</cp:coreProperties>
</file>