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2" r:id="rId2"/>
    <p:sldId id="304" r:id="rId3"/>
    <p:sldId id="305" r:id="rId4"/>
    <p:sldId id="331" r:id="rId5"/>
    <p:sldId id="337" r:id="rId6"/>
    <p:sldId id="269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5" d="100"/>
          <a:sy n="105" d="100"/>
        </p:scale>
        <p:origin x="120" y="2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urac\AppData\Local\Microsoft\Windows\INetCache\Content.Outlook\72VXJZA1\Metrics_Report_July_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urac\AppData\Local\Microsoft\Windows\INetCache\Content.Outlook\72VXJZA1\Metrics_Report_July_20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urac\AppData\Local\Microsoft\Windows\INetCache\Content.Outlook\72VXJZA1\Metrics_Report_July_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urac\AppData\Local\Microsoft\Windows\INetCache\Content.Outlook\72VXJZA1\Metrics_Report_July_20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15 Driver Replacements July 2021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 and Engine RMAs'!$C$3:$C$17</c:f>
              <c:strCache>
                <c:ptCount val="15"/>
                <c:pt idx="0">
                  <c:v>E2-804</c:v>
                </c:pt>
                <c:pt idx="1">
                  <c:v>E2-786</c:v>
                </c:pt>
                <c:pt idx="2">
                  <c:v>E2-526</c:v>
                </c:pt>
                <c:pt idx="3">
                  <c:v>E2-906</c:v>
                </c:pt>
                <c:pt idx="4">
                  <c:v>E2-698</c:v>
                </c:pt>
                <c:pt idx="5">
                  <c:v>E2-707</c:v>
                </c:pt>
                <c:pt idx="6">
                  <c:v>E2-675</c:v>
                </c:pt>
                <c:pt idx="7">
                  <c:v>E2-906</c:v>
                </c:pt>
                <c:pt idx="8">
                  <c:v>E2-388</c:v>
                </c:pt>
                <c:pt idx="9">
                  <c:v>E2-702</c:v>
                </c:pt>
                <c:pt idx="10">
                  <c:v>E2-907</c:v>
                </c:pt>
                <c:pt idx="11">
                  <c:v>E2-698</c:v>
                </c:pt>
                <c:pt idx="12">
                  <c:v>E2-702</c:v>
                </c:pt>
                <c:pt idx="13">
                  <c:v>E2-388</c:v>
                </c:pt>
                <c:pt idx="14">
                  <c:v>E2-721</c:v>
                </c:pt>
              </c:strCache>
            </c:strRef>
          </c:cat>
          <c:val>
            <c:numRef>
              <c:f>'Driver and Engine RMAs'!$B$3:$B$17</c:f>
              <c:numCache>
                <c:formatCode>General</c:formatCode>
                <c:ptCount val="15"/>
                <c:pt idx="0">
                  <c:v>52</c:v>
                </c:pt>
                <c:pt idx="1">
                  <c:v>50</c:v>
                </c:pt>
                <c:pt idx="2">
                  <c:v>27</c:v>
                </c:pt>
                <c:pt idx="3">
                  <c:v>22</c:v>
                </c:pt>
                <c:pt idx="4">
                  <c:v>20</c:v>
                </c:pt>
                <c:pt idx="5">
                  <c:v>20</c:v>
                </c:pt>
                <c:pt idx="6">
                  <c:v>12</c:v>
                </c:pt>
                <c:pt idx="7">
                  <c:v>12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94-4EFB-9BE8-7B2BBA9E5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157007"/>
        <c:axId val="219166575"/>
      </c:barChart>
      <c:catAx>
        <c:axId val="21915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166575"/>
        <c:crosses val="autoZero"/>
        <c:auto val="1"/>
        <c:lblAlgn val="ctr"/>
        <c:lblOffset val="100"/>
        <c:noMultiLvlLbl val="0"/>
      </c:catAx>
      <c:valAx>
        <c:axId val="21916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157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15 Light Engine Replacements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 and Engine RMAs'!$N$3:$N$17</c:f>
              <c:strCache>
                <c:ptCount val="15"/>
                <c:pt idx="0">
                  <c:v>LED-307-S00-30</c:v>
                </c:pt>
                <c:pt idx="1">
                  <c:v>LED-203-30</c:v>
                </c:pt>
                <c:pt idx="2">
                  <c:v>LED-293-H00-35</c:v>
                </c:pt>
                <c:pt idx="3">
                  <c:v>LED-203-40</c:v>
                </c:pt>
                <c:pt idx="4">
                  <c:v>LED-203-30-HI</c:v>
                </c:pt>
                <c:pt idx="5">
                  <c:v>LED-203-27-HI</c:v>
                </c:pt>
                <c:pt idx="6">
                  <c:v>LED-203-35</c:v>
                </c:pt>
                <c:pt idx="7">
                  <c:v>LED-240-H00-30</c:v>
                </c:pt>
                <c:pt idx="8">
                  <c:v>LED-240-S00-27</c:v>
                </c:pt>
                <c:pt idx="9">
                  <c:v>LED-274-S00-30</c:v>
                </c:pt>
                <c:pt idx="10">
                  <c:v>LED-240-S00-35</c:v>
                </c:pt>
                <c:pt idx="11">
                  <c:v>LED-240-S00-30</c:v>
                </c:pt>
                <c:pt idx="12">
                  <c:v>LED-213-S00-35</c:v>
                </c:pt>
                <c:pt idx="13">
                  <c:v>LED-239-S00-30</c:v>
                </c:pt>
                <c:pt idx="14">
                  <c:v>LED-240-H01-35</c:v>
                </c:pt>
              </c:strCache>
            </c:strRef>
          </c:cat>
          <c:val>
            <c:numRef>
              <c:f>'Driver and Engine RMAs'!$M$3:$M$17</c:f>
              <c:numCache>
                <c:formatCode>General</c:formatCode>
                <c:ptCount val="15"/>
                <c:pt idx="0">
                  <c:v>74</c:v>
                </c:pt>
                <c:pt idx="1">
                  <c:v>62</c:v>
                </c:pt>
                <c:pt idx="2">
                  <c:v>56</c:v>
                </c:pt>
                <c:pt idx="3">
                  <c:v>41</c:v>
                </c:pt>
                <c:pt idx="4">
                  <c:v>26</c:v>
                </c:pt>
                <c:pt idx="5">
                  <c:v>16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D-4593-91AF-8381D16BF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1930175"/>
        <c:axId val="351950143"/>
      </c:barChart>
      <c:catAx>
        <c:axId val="351930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3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50143"/>
        <c:crosses val="autoZero"/>
        <c:auto val="1"/>
        <c:lblAlgn val="ctr"/>
        <c:lblOffset val="100"/>
        <c:noMultiLvlLbl val="0"/>
      </c:catAx>
      <c:valAx>
        <c:axId val="35195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930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Driver RMAs YTD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0</c:formatCode>
                <c:ptCount val="13"/>
                <c:pt idx="0">
                  <c:v>245</c:v>
                </c:pt>
                <c:pt idx="1">
                  <c:v>208</c:v>
                </c:pt>
                <c:pt idx="2">
                  <c:v>401</c:v>
                </c:pt>
                <c:pt idx="3">
                  <c:v>222</c:v>
                </c:pt>
                <c:pt idx="4">
                  <c:v>176</c:v>
                </c:pt>
                <c:pt idx="5">
                  <c:v>277</c:v>
                </c:pt>
                <c:pt idx="6">
                  <c:v>290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A-446A-BD0F-008253E14DF0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General</c:formatCode>
                <c:ptCount val="13"/>
                <c:pt idx="0" formatCode="&quot;$&quot;#,##0.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A-446A-BD0F-008253E14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General</c:formatCode>
                <c:ptCount val="13"/>
                <c:pt idx="0" formatCode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DA-446A-BD0F-008253E14DF0}"/>
            </c:ext>
          </c:extLst>
        </c:ser>
        <c:ser>
          <c:idx val="3"/>
          <c:order val="3"/>
          <c:tx>
            <c:strRef>
              <c:f>'Drivers YTD'!$G$84</c:f>
              <c:strCache>
                <c:ptCount val="1"/>
                <c:pt idx="0">
                  <c:v>Total Cost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6859.55</c:v>
                </c:pt>
                <c:pt idx="1">
                  <c:v>5198.93</c:v>
                </c:pt>
                <c:pt idx="2">
                  <c:v>10940.78</c:v>
                </c:pt>
                <c:pt idx="3">
                  <c:v>6161.63</c:v>
                </c:pt>
                <c:pt idx="4">
                  <c:v>5771.8099999999995</c:v>
                </c:pt>
                <c:pt idx="5">
                  <c:v>11139.23</c:v>
                </c:pt>
                <c:pt idx="6">
                  <c:v>7540.2599999999993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53612.19000000001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DA-446A-BD0F-008253E14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Engine</a:t>
            </a:r>
            <a:r>
              <a:rPr lang="en-US" baseline="0"/>
              <a:t> RMAs YTD</a:t>
            </a:r>
            <a:endParaRPr lang="en-US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280</c:v>
                </c:pt>
                <c:pt idx="1">
                  <c:v>198</c:v>
                </c:pt>
                <c:pt idx="2">
                  <c:v>437</c:v>
                </c:pt>
                <c:pt idx="3">
                  <c:v>302</c:v>
                </c:pt>
                <c:pt idx="4">
                  <c:v>183</c:v>
                </c:pt>
                <c:pt idx="5">
                  <c:v>3229</c:v>
                </c:pt>
                <c:pt idx="6">
                  <c:v>334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C8-49F8-90F2-A8914679F86C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9CC8-49F8-90F2-A8914679F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9CC8-49F8-90F2-A8914679F86C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3988.7689</c:v>
                </c:pt>
                <c:pt idx="1">
                  <c:v>3160.0743000000002</c:v>
                </c:pt>
                <c:pt idx="2">
                  <c:v>6076.733900000002</c:v>
                </c:pt>
                <c:pt idx="3">
                  <c:v>3788.9332999999983</c:v>
                </c:pt>
                <c:pt idx="4">
                  <c:v>2395.8562000000002</c:v>
                </c:pt>
                <c:pt idx="5">
                  <c:v>42216.630000000019</c:v>
                </c:pt>
                <c:pt idx="6">
                  <c:v>4489.0599999999995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66116.056600000025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C8-49F8-90F2-A8914679F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9/2/2021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9/2/2021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9/2/2021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9/2/2021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04800"/>
            <a:ext cx="8686800" cy="914400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EABD80-7EF9-4BD1-A0F6-5B57D37E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74136"/>
              </p:ext>
            </p:extLst>
          </p:nvPr>
        </p:nvGraphicFramePr>
        <p:xfrm>
          <a:off x="396185" y="1828800"/>
          <a:ext cx="4902200" cy="360045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42821354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6293843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5011256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3917605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8715616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8866776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02367210"/>
                    </a:ext>
                  </a:extLst>
                </a:gridCol>
              </a:tblGrid>
              <a:tr h="5143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July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7093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053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$828.36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391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$1,136.00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22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$1,082.97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515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$528.88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188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$527.00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941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$512.80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508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E2-675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$663.84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61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$282.72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8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$115.44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555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1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$154.26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14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E2-698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$117.15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976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55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$73.12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753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$118.36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0744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293453E-8534-4928-8F0E-61F29EB9CF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375725"/>
              </p:ext>
            </p:extLst>
          </p:nvPr>
        </p:nvGraphicFramePr>
        <p:xfrm>
          <a:off x="5561012" y="1752600"/>
          <a:ext cx="58674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16783F-0002-4E10-8C7A-32EA6E201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18960"/>
              </p:ext>
            </p:extLst>
          </p:nvPr>
        </p:nvGraphicFramePr>
        <p:xfrm>
          <a:off x="5942012" y="1524000"/>
          <a:ext cx="5892801" cy="3600450"/>
        </p:xfrm>
        <a:graphic>
          <a:graphicData uri="http://schemas.openxmlformats.org/drawingml/2006/table">
            <a:tbl>
              <a:tblPr/>
              <a:tblGrid>
                <a:gridCol w="723121">
                  <a:extLst>
                    <a:ext uri="{9D8B030D-6E8A-4147-A177-3AD203B41FA5}">
                      <a16:colId xmlns:a16="http://schemas.microsoft.com/office/drawing/2014/main" val="3361605122"/>
                    </a:ext>
                  </a:extLst>
                </a:gridCol>
                <a:gridCol w="329845">
                  <a:extLst>
                    <a:ext uri="{9D8B030D-6E8A-4147-A177-3AD203B41FA5}">
                      <a16:colId xmlns:a16="http://schemas.microsoft.com/office/drawing/2014/main" val="648889877"/>
                    </a:ext>
                  </a:extLst>
                </a:gridCol>
                <a:gridCol w="1208373">
                  <a:extLst>
                    <a:ext uri="{9D8B030D-6E8A-4147-A177-3AD203B41FA5}">
                      <a16:colId xmlns:a16="http://schemas.microsoft.com/office/drawing/2014/main" val="2204150115"/>
                    </a:ext>
                  </a:extLst>
                </a:gridCol>
                <a:gridCol w="1458928">
                  <a:extLst>
                    <a:ext uri="{9D8B030D-6E8A-4147-A177-3AD203B41FA5}">
                      <a16:colId xmlns:a16="http://schemas.microsoft.com/office/drawing/2014/main" val="160690558"/>
                    </a:ext>
                  </a:extLst>
                </a:gridCol>
                <a:gridCol w="621630">
                  <a:extLst>
                    <a:ext uri="{9D8B030D-6E8A-4147-A177-3AD203B41FA5}">
                      <a16:colId xmlns:a16="http://schemas.microsoft.com/office/drawing/2014/main" val="3122226972"/>
                    </a:ext>
                  </a:extLst>
                </a:gridCol>
                <a:gridCol w="865842">
                  <a:extLst>
                    <a:ext uri="{9D8B030D-6E8A-4147-A177-3AD203B41FA5}">
                      <a16:colId xmlns:a16="http://schemas.microsoft.com/office/drawing/2014/main" val="567117198"/>
                    </a:ext>
                  </a:extLst>
                </a:gridCol>
                <a:gridCol w="685062">
                  <a:extLst>
                    <a:ext uri="{9D8B030D-6E8A-4147-A177-3AD203B41FA5}">
                      <a16:colId xmlns:a16="http://schemas.microsoft.com/office/drawing/2014/main" val="1755162345"/>
                    </a:ext>
                  </a:extLst>
                </a:gridCol>
              </a:tblGrid>
              <a:tr h="5143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- July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985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6569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$305.62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80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$778.72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81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LED-293-H00-35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$1,448.16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82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$514.96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116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$322.14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7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LED-203-27-HI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$198.24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33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93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$157.10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964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$109.97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4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LED-274-S00-30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46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881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30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59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LED-239-S00-30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6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LED-240-H01-35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511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88F0BC9-3838-4E2F-B2BF-40EFB34198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773565"/>
              </p:ext>
            </p:extLst>
          </p:nvPr>
        </p:nvGraphicFramePr>
        <p:xfrm>
          <a:off x="227012" y="1524000"/>
          <a:ext cx="57150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DRIVER STATS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4423E3-8200-46AB-A606-6407C6026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310392"/>
              </p:ext>
            </p:extLst>
          </p:nvPr>
        </p:nvGraphicFramePr>
        <p:xfrm>
          <a:off x="364811" y="1524000"/>
          <a:ext cx="11318081" cy="455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LIGHT ENGINE STATS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7BEDFA-AA46-4091-BA96-6ED048141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353929"/>
              </p:ext>
            </p:extLst>
          </p:nvPr>
        </p:nvGraphicFramePr>
        <p:xfrm>
          <a:off x="1098627" y="1600200"/>
          <a:ext cx="10182224" cy="4317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YEAR TO YEAR STATS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BC5CBD-11EB-4E6A-82FF-70D955529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34645"/>
              </p:ext>
            </p:extLst>
          </p:nvPr>
        </p:nvGraphicFramePr>
        <p:xfrm>
          <a:off x="379412" y="2042673"/>
          <a:ext cx="4546601" cy="3009900"/>
        </p:xfrm>
        <a:graphic>
          <a:graphicData uri="http://schemas.openxmlformats.org/drawingml/2006/table">
            <a:tbl>
              <a:tblPr/>
              <a:tblGrid>
                <a:gridCol w="724406">
                  <a:extLst>
                    <a:ext uri="{9D8B030D-6E8A-4147-A177-3AD203B41FA5}">
                      <a16:colId xmlns:a16="http://schemas.microsoft.com/office/drawing/2014/main" val="2896214406"/>
                    </a:ext>
                  </a:extLst>
                </a:gridCol>
                <a:gridCol w="610026">
                  <a:extLst>
                    <a:ext uri="{9D8B030D-6E8A-4147-A177-3AD203B41FA5}">
                      <a16:colId xmlns:a16="http://schemas.microsoft.com/office/drawing/2014/main" val="2550515663"/>
                    </a:ext>
                  </a:extLst>
                </a:gridCol>
                <a:gridCol w="610026">
                  <a:extLst>
                    <a:ext uri="{9D8B030D-6E8A-4147-A177-3AD203B41FA5}">
                      <a16:colId xmlns:a16="http://schemas.microsoft.com/office/drawing/2014/main" val="201427614"/>
                    </a:ext>
                  </a:extLst>
                </a:gridCol>
                <a:gridCol w="610026">
                  <a:extLst>
                    <a:ext uri="{9D8B030D-6E8A-4147-A177-3AD203B41FA5}">
                      <a16:colId xmlns:a16="http://schemas.microsoft.com/office/drawing/2014/main" val="802982192"/>
                    </a:ext>
                  </a:extLst>
                </a:gridCol>
                <a:gridCol w="676748">
                  <a:extLst>
                    <a:ext uri="{9D8B030D-6E8A-4147-A177-3AD203B41FA5}">
                      <a16:colId xmlns:a16="http://schemas.microsoft.com/office/drawing/2014/main" val="987781191"/>
                    </a:ext>
                  </a:extLst>
                </a:gridCol>
                <a:gridCol w="610026">
                  <a:extLst>
                    <a:ext uri="{9D8B030D-6E8A-4147-A177-3AD203B41FA5}">
                      <a16:colId xmlns:a16="http://schemas.microsoft.com/office/drawing/2014/main" val="3085799488"/>
                    </a:ext>
                  </a:extLst>
                </a:gridCol>
                <a:gridCol w="705343">
                  <a:extLst>
                    <a:ext uri="{9D8B030D-6E8A-4147-A177-3AD203B41FA5}">
                      <a16:colId xmlns:a16="http://schemas.microsoft.com/office/drawing/2014/main" val="2920197449"/>
                    </a:ext>
                  </a:extLst>
                </a:gridCol>
              </a:tblGrid>
              <a:tr h="2667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91227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099859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28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$8,163.90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-$1304.35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596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$6,301.67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-$1102.74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113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$8,328.44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+$2612.34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14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$3,867.38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+$2294.17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016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$4,450.39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+$1321.42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347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$4,447.02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+$6692.21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946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$4,294.20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+$3246.06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568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$9,691.90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89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$4,666.05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601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$6,036.35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0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$5,827.78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389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$8,643.97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4468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2FE24C-C6CD-4A1C-A642-31DA38E74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15428"/>
              </p:ext>
            </p:extLst>
          </p:nvPr>
        </p:nvGraphicFramePr>
        <p:xfrm>
          <a:off x="6323012" y="2042673"/>
          <a:ext cx="4610100" cy="30099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75258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60266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6147721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502233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0704207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698481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063805920"/>
                    </a:ext>
                  </a:extLst>
                </a:gridCol>
              </a:tblGrid>
              <a:tr h="2667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318403"/>
                  </a:ext>
                </a:extLst>
              </a:tr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543557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42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$7,711.87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-$3723.03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2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$9,198.96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-$6038.91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108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$5,361.28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+$715.52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70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$3,646.46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+$142.33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55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$4,069.89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-$1653.40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48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$5,699.46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+$36517.17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5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$2,610.90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+$1878.16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91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$5,519.02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7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$5,992.95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7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$3,712.59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75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$3,155.64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94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$5,914.34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39648</TotalTime>
  <Words>746</Words>
  <Application>Microsoft Office PowerPoint</Application>
  <PresentationFormat>Custom</PresentationFormat>
  <Paragraphs>432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Medium</vt:lpstr>
      <vt:lpstr>Business Contrast 16x9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Laura Carson</cp:lastModifiedBy>
  <cp:revision>401</cp:revision>
  <dcterms:created xsi:type="dcterms:W3CDTF">2020-09-08T15:27:14Z</dcterms:created>
  <dcterms:modified xsi:type="dcterms:W3CDTF">2021-09-02T14:58:39Z</dcterms:modified>
</cp:coreProperties>
</file>