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2" r:id="rId2"/>
    <p:sldId id="304" r:id="rId3"/>
    <p:sldId id="305" r:id="rId4"/>
    <p:sldId id="331" r:id="rId5"/>
    <p:sldId id="337" r:id="rId6"/>
    <p:sldId id="269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126" y="3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15 Driver Replacements - August 2021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 and Engine RMAs'!$C$3:$C$17</c:f>
              <c:strCache>
                <c:ptCount val="15"/>
                <c:pt idx="0">
                  <c:v>E2-887</c:v>
                </c:pt>
                <c:pt idx="1">
                  <c:v>E2-526</c:v>
                </c:pt>
                <c:pt idx="2">
                  <c:v>E2-389</c:v>
                </c:pt>
                <c:pt idx="3">
                  <c:v>E2-887</c:v>
                </c:pt>
                <c:pt idx="4">
                  <c:v>E2-527</c:v>
                </c:pt>
                <c:pt idx="5">
                  <c:v>E2-702</c:v>
                </c:pt>
                <c:pt idx="6">
                  <c:v>E2-877</c:v>
                </c:pt>
                <c:pt idx="7">
                  <c:v>E2-418</c:v>
                </c:pt>
                <c:pt idx="8">
                  <c:v>E2-721</c:v>
                </c:pt>
                <c:pt idx="9">
                  <c:v>E2-991</c:v>
                </c:pt>
                <c:pt idx="10">
                  <c:v>E2-709</c:v>
                </c:pt>
                <c:pt idx="11">
                  <c:v>E2-404</c:v>
                </c:pt>
                <c:pt idx="12">
                  <c:v>E2-469</c:v>
                </c:pt>
                <c:pt idx="13">
                  <c:v>E2-721</c:v>
                </c:pt>
                <c:pt idx="14">
                  <c:v>E2-486</c:v>
                </c:pt>
              </c:strCache>
            </c:strRef>
          </c:cat>
          <c:val>
            <c:numRef>
              <c:f>'Driver and Engine RMAs'!$B$3:$B$17</c:f>
              <c:numCache>
                <c:formatCode>General</c:formatCode>
                <c:ptCount val="15"/>
                <c:pt idx="0">
                  <c:v>49</c:v>
                </c:pt>
                <c:pt idx="1">
                  <c:v>20</c:v>
                </c:pt>
                <c:pt idx="2">
                  <c:v>16</c:v>
                </c:pt>
                <c:pt idx="3">
                  <c:v>15</c:v>
                </c:pt>
                <c:pt idx="4">
                  <c:v>12</c:v>
                </c:pt>
                <c:pt idx="5">
                  <c:v>10</c:v>
                </c:pt>
                <c:pt idx="6">
                  <c:v>10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D6-41D3-8869-FAAF06C48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157007"/>
        <c:axId val="219166575"/>
      </c:barChart>
      <c:catAx>
        <c:axId val="21915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166575"/>
        <c:crosses val="autoZero"/>
        <c:auto val="1"/>
        <c:lblAlgn val="ctr"/>
        <c:lblOffset val="100"/>
        <c:noMultiLvlLbl val="0"/>
      </c:catAx>
      <c:valAx>
        <c:axId val="21916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157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15 Light Engine Replacements – August 2021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 and Engine RMAs'!$N$3:$N$17</c:f>
              <c:strCache>
                <c:ptCount val="15"/>
                <c:pt idx="0">
                  <c:v>LED-203-35</c:v>
                </c:pt>
                <c:pt idx="1">
                  <c:v>LED-240-S00-30</c:v>
                </c:pt>
                <c:pt idx="2">
                  <c:v>LED-203-40</c:v>
                </c:pt>
                <c:pt idx="3">
                  <c:v>LED-240-H00-27</c:v>
                </c:pt>
                <c:pt idx="4">
                  <c:v>LED-307-S00-27</c:v>
                </c:pt>
                <c:pt idx="5">
                  <c:v>LED-281-S00-3022</c:v>
                </c:pt>
                <c:pt idx="6">
                  <c:v>LED-239-H00-30</c:v>
                </c:pt>
                <c:pt idx="7">
                  <c:v>LED-293-S00-30</c:v>
                </c:pt>
                <c:pt idx="8">
                  <c:v>LED-307-S00-30</c:v>
                </c:pt>
                <c:pt idx="9">
                  <c:v>LED-203-30</c:v>
                </c:pt>
                <c:pt idx="10">
                  <c:v>LED-240-S00-27</c:v>
                </c:pt>
                <c:pt idx="11">
                  <c:v>LED-336-S00-RGB30</c:v>
                </c:pt>
                <c:pt idx="12">
                  <c:v>LED-213-S00-35</c:v>
                </c:pt>
                <c:pt idx="13">
                  <c:v>LED-274-H00-35</c:v>
                </c:pt>
                <c:pt idx="14">
                  <c:v>LED-203-27-HI</c:v>
                </c:pt>
              </c:strCache>
            </c:strRef>
          </c:cat>
          <c:val>
            <c:numRef>
              <c:f>'Driver and Engine RMAs'!$M$3:$M$17</c:f>
              <c:numCache>
                <c:formatCode>General</c:formatCode>
                <c:ptCount val="15"/>
                <c:pt idx="0">
                  <c:v>46</c:v>
                </c:pt>
                <c:pt idx="1">
                  <c:v>38</c:v>
                </c:pt>
                <c:pt idx="2">
                  <c:v>26</c:v>
                </c:pt>
                <c:pt idx="3">
                  <c:v>17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7-4762-80AF-FCDB80CF9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1930175"/>
        <c:axId val="351950143"/>
      </c:barChart>
      <c:catAx>
        <c:axId val="351930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3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50143"/>
        <c:crosses val="autoZero"/>
        <c:auto val="1"/>
        <c:lblAlgn val="ctr"/>
        <c:lblOffset val="100"/>
        <c:noMultiLvlLbl val="0"/>
      </c:catAx>
      <c:valAx>
        <c:axId val="35195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30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Driver RMAs YTD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0</c:formatCode>
                <c:ptCount val="13"/>
                <c:pt idx="0">
                  <c:v>245</c:v>
                </c:pt>
                <c:pt idx="1">
                  <c:v>208</c:v>
                </c:pt>
                <c:pt idx="2">
                  <c:v>401</c:v>
                </c:pt>
                <c:pt idx="3">
                  <c:v>222</c:v>
                </c:pt>
                <c:pt idx="4">
                  <c:v>176</c:v>
                </c:pt>
                <c:pt idx="5">
                  <c:v>277</c:v>
                </c:pt>
                <c:pt idx="6">
                  <c:v>290</c:v>
                </c:pt>
                <c:pt idx="7">
                  <c:v>215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A-4538-B90C-64E21918C8ED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General</c:formatCode>
                <c:ptCount val="13"/>
                <c:pt idx="0" formatCode="&quot;$&quot;#,##0.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General</c:formatCode>
                <c:ptCount val="13"/>
                <c:pt idx="0" formatCode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FA-4538-B90C-64E21918C8ED}"/>
            </c:ext>
          </c:extLst>
        </c:ser>
        <c:ser>
          <c:idx val="3"/>
          <c:order val="3"/>
          <c:tx>
            <c:strRef>
              <c:f>'Drivers YTD'!$I$99</c:f>
              <c:strCache>
                <c:ptCount val="1"/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6859.55</c:v>
                </c:pt>
                <c:pt idx="1">
                  <c:v>5198.93</c:v>
                </c:pt>
                <c:pt idx="2">
                  <c:v>10940.78</c:v>
                </c:pt>
                <c:pt idx="3">
                  <c:v>6161.63</c:v>
                </c:pt>
                <c:pt idx="4">
                  <c:v>5771.8099999999995</c:v>
                </c:pt>
                <c:pt idx="5">
                  <c:v>11139.23</c:v>
                </c:pt>
                <c:pt idx="6">
                  <c:v>7540.2599999999993</c:v>
                </c:pt>
                <c:pt idx="7">
                  <c:v>6048.51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59660.700000000012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Engine</a:t>
            </a:r>
            <a:r>
              <a:rPr lang="en-US" baseline="0"/>
              <a:t> RMAs YTD</a:t>
            </a:r>
            <a:endParaRPr lang="en-US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5.3481421564820913E-3"/>
                  <c:y val="4.3771459216373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80-46B9-B157-F7CDFAE45C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280</c:v>
                </c:pt>
                <c:pt idx="1">
                  <c:v>198</c:v>
                </c:pt>
                <c:pt idx="2">
                  <c:v>437</c:v>
                </c:pt>
                <c:pt idx="3">
                  <c:v>302</c:v>
                </c:pt>
                <c:pt idx="4">
                  <c:v>183</c:v>
                </c:pt>
                <c:pt idx="5">
                  <c:v>3229</c:v>
                </c:pt>
                <c:pt idx="6">
                  <c:v>334</c:v>
                </c:pt>
                <c:pt idx="7">
                  <c:v>217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0-46B9-B157-F7CDFAE45C84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E980-46B9-B157-F7CDFAE45C84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7.4873990190749279E-3"/>
                  <c:y val="-6.56571888245607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80-46B9-B157-F7CDFAE45C84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3988.7689</c:v>
                </c:pt>
                <c:pt idx="1">
                  <c:v>3160.0743000000002</c:v>
                </c:pt>
                <c:pt idx="2">
                  <c:v>6076.733900000002</c:v>
                </c:pt>
                <c:pt idx="3">
                  <c:v>3788.9332999999983</c:v>
                </c:pt>
                <c:pt idx="4">
                  <c:v>2395.8562000000002</c:v>
                </c:pt>
                <c:pt idx="5">
                  <c:v>42216.630000000019</c:v>
                </c:pt>
                <c:pt idx="6">
                  <c:v>4489.0599999999995</c:v>
                </c:pt>
                <c:pt idx="7">
                  <c:v>3061.2491000000009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69177.305700000026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9/9/2021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9/9/2021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9/9/2021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04800"/>
            <a:ext cx="8686800" cy="914400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DC0DA8-3888-4B4A-842F-67E861363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77866"/>
              </p:ext>
            </p:extLst>
          </p:nvPr>
        </p:nvGraphicFramePr>
        <p:xfrm>
          <a:off x="407885" y="1628775"/>
          <a:ext cx="4902200" cy="36004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06494869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2315345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348989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4130315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1572357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6273404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683003531"/>
                    </a:ext>
                  </a:extLst>
                </a:gridCol>
              </a:tblGrid>
              <a:tr h="514350">
                <a:tc gridSpan="7">
                  <a:txBody>
                    <a:bodyPr/>
                    <a:lstStyle/>
                    <a:p>
                      <a:pPr algn="ctr" rtl="0">
                        <a:defRPr sz="1400" b="0" i="0" u="none" strike="noStrike" kern="1200" spc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2000" dirty="0"/>
                        <a:t>Top</a:t>
                      </a:r>
                      <a:r>
                        <a:rPr lang="en-US" sz="2000" baseline="0" dirty="0"/>
                        <a:t> 15 Driver Replacements - August 2021</a:t>
                      </a:r>
                      <a:endParaRPr lang="en-US" sz="2000" dirty="0"/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074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5893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$1,098.09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69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$401.57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597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$332.32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220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$309.60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466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$216.96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147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$400.90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412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$221.60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074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$326.68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27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$177.54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24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$209.91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509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1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102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$76.59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$306.36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890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$119.40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12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$67.89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$203.67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880971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293453E-8534-4928-8F0E-61F29EB9CF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316067"/>
              </p:ext>
            </p:extLst>
          </p:nvPr>
        </p:nvGraphicFramePr>
        <p:xfrm>
          <a:off x="5637211" y="1628774"/>
          <a:ext cx="5181601" cy="360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88F0BC9-3838-4E2F-B2BF-40EFB34198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590250"/>
              </p:ext>
            </p:extLst>
          </p:nvPr>
        </p:nvGraphicFramePr>
        <p:xfrm>
          <a:off x="262645" y="1147056"/>
          <a:ext cx="5562602" cy="425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D674BB-7BF5-4836-849C-3C8EB2B76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16531"/>
              </p:ext>
            </p:extLst>
          </p:nvPr>
        </p:nvGraphicFramePr>
        <p:xfrm>
          <a:off x="6018213" y="1147056"/>
          <a:ext cx="5791200" cy="3600450"/>
        </p:xfrm>
        <a:graphic>
          <a:graphicData uri="http://schemas.openxmlformats.org/drawingml/2006/table">
            <a:tbl>
              <a:tblPr/>
              <a:tblGrid>
                <a:gridCol w="710653">
                  <a:extLst>
                    <a:ext uri="{9D8B030D-6E8A-4147-A177-3AD203B41FA5}">
                      <a16:colId xmlns:a16="http://schemas.microsoft.com/office/drawing/2014/main" val="752416618"/>
                    </a:ext>
                  </a:extLst>
                </a:gridCol>
                <a:gridCol w="324158">
                  <a:extLst>
                    <a:ext uri="{9D8B030D-6E8A-4147-A177-3AD203B41FA5}">
                      <a16:colId xmlns:a16="http://schemas.microsoft.com/office/drawing/2014/main" val="1752729168"/>
                    </a:ext>
                  </a:extLst>
                </a:gridCol>
                <a:gridCol w="1187539">
                  <a:extLst>
                    <a:ext uri="{9D8B030D-6E8A-4147-A177-3AD203B41FA5}">
                      <a16:colId xmlns:a16="http://schemas.microsoft.com/office/drawing/2014/main" val="3099932145"/>
                    </a:ext>
                  </a:extLst>
                </a:gridCol>
                <a:gridCol w="1433774">
                  <a:extLst>
                    <a:ext uri="{9D8B030D-6E8A-4147-A177-3AD203B41FA5}">
                      <a16:colId xmlns:a16="http://schemas.microsoft.com/office/drawing/2014/main" val="2074033936"/>
                    </a:ext>
                  </a:extLst>
                </a:gridCol>
                <a:gridCol w="610912">
                  <a:extLst>
                    <a:ext uri="{9D8B030D-6E8A-4147-A177-3AD203B41FA5}">
                      <a16:colId xmlns:a16="http://schemas.microsoft.com/office/drawing/2014/main" val="1524010234"/>
                    </a:ext>
                  </a:extLst>
                </a:gridCol>
                <a:gridCol w="850914">
                  <a:extLst>
                    <a:ext uri="{9D8B030D-6E8A-4147-A177-3AD203B41FA5}">
                      <a16:colId xmlns:a16="http://schemas.microsoft.com/office/drawing/2014/main" val="2089136493"/>
                    </a:ext>
                  </a:extLst>
                </a:gridCol>
                <a:gridCol w="673250">
                  <a:extLst>
                    <a:ext uri="{9D8B030D-6E8A-4147-A177-3AD203B41FA5}">
                      <a16:colId xmlns:a16="http://schemas.microsoft.com/office/drawing/2014/main" val="2501603763"/>
                    </a:ext>
                  </a:extLst>
                </a:gridCol>
              </a:tblGrid>
              <a:tr h="5143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Engines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768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083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$577.82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50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$596.94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306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$326.59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56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$267.05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715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266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LED-281-S00-3022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$144.78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30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LED-239-H00-30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$157.43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47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LED-293-S00-30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$206.87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33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21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013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38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LED-336-S00-RGB30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$152.38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45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13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LED-274-H00-35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42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LED-203-27-HI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886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DRIVER STATS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B4423E3-8200-46AB-A606-6407C6026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493362"/>
              </p:ext>
            </p:extLst>
          </p:nvPr>
        </p:nvGraphicFramePr>
        <p:xfrm>
          <a:off x="531812" y="1152649"/>
          <a:ext cx="10972800" cy="517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LIGHT ENGINE STATS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7BEDFA-AA46-4091-BA96-6ED048141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076754"/>
              </p:ext>
            </p:extLst>
          </p:nvPr>
        </p:nvGraphicFramePr>
        <p:xfrm>
          <a:off x="227011" y="902732"/>
          <a:ext cx="11873282" cy="580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YEAR TO YEAR STATS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EF7804-B18C-4201-9535-829AFD021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25609"/>
              </p:ext>
            </p:extLst>
          </p:nvPr>
        </p:nvGraphicFramePr>
        <p:xfrm>
          <a:off x="608012" y="1752600"/>
          <a:ext cx="5029199" cy="3299973"/>
        </p:xfrm>
        <a:graphic>
          <a:graphicData uri="http://schemas.openxmlformats.org/drawingml/2006/table">
            <a:tbl>
              <a:tblPr/>
              <a:tblGrid>
                <a:gridCol w="801298">
                  <a:extLst>
                    <a:ext uri="{9D8B030D-6E8A-4147-A177-3AD203B41FA5}">
                      <a16:colId xmlns:a16="http://schemas.microsoft.com/office/drawing/2014/main" val="1022190409"/>
                    </a:ext>
                  </a:extLst>
                </a:gridCol>
                <a:gridCol w="674777">
                  <a:extLst>
                    <a:ext uri="{9D8B030D-6E8A-4147-A177-3AD203B41FA5}">
                      <a16:colId xmlns:a16="http://schemas.microsoft.com/office/drawing/2014/main" val="2104596436"/>
                    </a:ext>
                  </a:extLst>
                </a:gridCol>
                <a:gridCol w="674777">
                  <a:extLst>
                    <a:ext uri="{9D8B030D-6E8A-4147-A177-3AD203B41FA5}">
                      <a16:colId xmlns:a16="http://schemas.microsoft.com/office/drawing/2014/main" val="1888292890"/>
                    </a:ext>
                  </a:extLst>
                </a:gridCol>
                <a:gridCol w="674777">
                  <a:extLst>
                    <a:ext uri="{9D8B030D-6E8A-4147-A177-3AD203B41FA5}">
                      <a16:colId xmlns:a16="http://schemas.microsoft.com/office/drawing/2014/main" val="2254257696"/>
                    </a:ext>
                  </a:extLst>
                </a:gridCol>
                <a:gridCol w="748581">
                  <a:extLst>
                    <a:ext uri="{9D8B030D-6E8A-4147-A177-3AD203B41FA5}">
                      <a16:colId xmlns:a16="http://schemas.microsoft.com/office/drawing/2014/main" val="457413813"/>
                    </a:ext>
                  </a:extLst>
                </a:gridCol>
                <a:gridCol w="674777">
                  <a:extLst>
                    <a:ext uri="{9D8B030D-6E8A-4147-A177-3AD203B41FA5}">
                      <a16:colId xmlns:a16="http://schemas.microsoft.com/office/drawing/2014/main" val="2596685358"/>
                    </a:ext>
                  </a:extLst>
                </a:gridCol>
                <a:gridCol w="780212">
                  <a:extLst>
                    <a:ext uri="{9D8B030D-6E8A-4147-A177-3AD203B41FA5}">
                      <a16:colId xmlns:a16="http://schemas.microsoft.com/office/drawing/2014/main" val="2441714921"/>
                    </a:ext>
                  </a:extLst>
                </a:gridCol>
              </a:tblGrid>
              <a:tr h="29240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88124"/>
                  </a:ext>
                </a:extLst>
              </a:tr>
              <a:tr h="2610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982774"/>
                  </a:ext>
                </a:extLst>
              </a:tr>
              <a:tr h="240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17920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$8,163.90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-$1304.35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00714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$6,301.67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-$1102.74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132897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$8,328.44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+$2612.34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15686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$3,867.38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+$2294.17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190970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$4,450.39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+$1321.42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24811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$4,447.02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+$6692.21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68954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$4,294.20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+$3246.06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737961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$9,691.90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$6,048.51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-$3643.39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838700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$4,666.05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650763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$6,036.35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321852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$5,827.78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882410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$8,643.97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6722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731BC5-6F25-45A1-8517-4924B96DA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64971"/>
              </p:ext>
            </p:extLst>
          </p:nvPr>
        </p:nvGraphicFramePr>
        <p:xfrm>
          <a:off x="5942012" y="1752599"/>
          <a:ext cx="5029198" cy="3299973"/>
        </p:xfrm>
        <a:graphic>
          <a:graphicData uri="http://schemas.openxmlformats.org/drawingml/2006/table">
            <a:tbl>
              <a:tblPr/>
              <a:tblGrid>
                <a:gridCol w="789709">
                  <a:extLst>
                    <a:ext uri="{9D8B030D-6E8A-4147-A177-3AD203B41FA5}">
                      <a16:colId xmlns:a16="http://schemas.microsoft.com/office/drawing/2014/main" val="14151603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039086244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44892062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781038210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46893209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707694371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3354679061"/>
                    </a:ext>
                  </a:extLst>
                </a:gridCol>
              </a:tblGrid>
              <a:tr h="29240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09995"/>
                  </a:ext>
                </a:extLst>
              </a:tr>
              <a:tr h="2610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524730"/>
                  </a:ext>
                </a:extLst>
              </a:tr>
              <a:tr h="240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52272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$7,711.87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-$3723.03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721324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$9,198.96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-$6038.91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22362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$5,361.28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+$715.52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842004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$3,646.46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+$142.33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729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$4,069.89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-$1653.40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36066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$5,699.46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+$36517.17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352898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$2,610.90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+$1878.16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94445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$5,519.02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$3,061.25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-$2457.77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941791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$5,992.95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133849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$3,712.59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8561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$3,155.64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48107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$5,914.34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0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39674</TotalTime>
  <Words>745</Words>
  <Application>Microsoft Office PowerPoint</Application>
  <PresentationFormat>Custom</PresentationFormat>
  <Paragraphs>432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Medium</vt:lpstr>
      <vt:lpstr>Business Contrast 16x9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403</cp:revision>
  <dcterms:created xsi:type="dcterms:W3CDTF">2020-09-08T15:27:14Z</dcterms:created>
  <dcterms:modified xsi:type="dcterms:W3CDTF">2021-09-09T15:24:48Z</dcterms:modified>
</cp:coreProperties>
</file>