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2" r:id="rId2"/>
    <p:sldId id="339" r:id="rId3"/>
    <p:sldId id="304" r:id="rId4"/>
    <p:sldId id="340" r:id="rId5"/>
    <p:sldId id="305" r:id="rId6"/>
    <p:sldId id="331" r:id="rId7"/>
    <p:sldId id="337" r:id="rId8"/>
    <p:sldId id="269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02" d="100"/>
          <a:sy n="102" d="100"/>
        </p:scale>
        <p:origin x="126" y="3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DriversTop1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Drivers_No_526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EnginesTop1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Engines_No_203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dirty="0">
                <a:effectLst/>
              </a:rPr>
              <a:t>Top 15 Driver Replacements –December 2021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DriversTop15!$J$2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DriversTop15!$I$3:$I$17</c:f>
              <c:strCache>
                <c:ptCount val="15"/>
                <c:pt idx="0">
                  <c:v>E2-526</c:v>
                </c:pt>
                <c:pt idx="1">
                  <c:v>E2-526</c:v>
                </c:pt>
                <c:pt idx="2">
                  <c:v>E2-454</c:v>
                </c:pt>
                <c:pt idx="3">
                  <c:v>E2-526</c:v>
                </c:pt>
                <c:pt idx="4">
                  <c:v>E2-527</c:v>
                </c:pt>
                <c:pt idx="5">
                  <c:v>E2-721</c:v>
                </c:pt>
                <c:pt idx="6">
                  <c:v>E2-283</c:v>
                </c:pt>
                <c:pt idx="7">
                  <c:v>E2-877</c:v>
                </c:pt>
                <c:pt idx="8">
                  <c:v>E2-527</c:v>
                </c:pt>
                <c:pt idx="9">
                  <c:v>E2-388</c:v>
                </c:pt>
                <c:pt idx="10">
                  <c:v>E2-488</c:v>
                </c:pt>
                <c:pt idx="11">
                  <c:v>E2-516</c:v>
                </c:pt>
                <c:pt idx="12">
                  <c:v>E2-389</c:v>
                </c:pt>
                <c:pt idx="13">
                  <c:v>E2-389</c:v>
                </c:pt>
                <c:pt idx="14">
                  <c:v>E2-284</c:v>
                </c:pt>
              </c:strCache>
            </c:strRef>
          </c:cat>
          <c:val>
            <c:numRef>
              <c:f>DriversTop15!$J$3:$J$17</c:f>
              <c:numCache>
                <c:formatCode>General</c:formatCode>
                <c:ptCount val="15"/>
                <c:pt idx="0">
                  <c:v>457</c:v>
                </c:pt>
                <c:pt idx="1">
                  <c:v>92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2C-4AF2-8EAA-102050F8B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6544160"/>
        <c:axId val="1896536672"/>
      </c:barChart>
      <c:catAx>
        <c:axId val="189654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536672"/>
        <c:crosses val="autoZero"/>
        <c:auto val="1"/>
        <c:lblAlgn val="ctr"/>
        <c:lblOffset val="100"/>
        <c:noMultiLvlLbl val="0"/>
      </c:catAx>
      <c:valAx>
        <c:axId val="189653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54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dirty="0">
                <a:effectLst/>
              </a:rPr>
              <a:t>Top 15 Driver Replacements –December 2021 with Outliers Removed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Drivers_No_526!$J$2:$J$16</c:f>
              <c:strCache>
                <c:ptCount val="15"/>
                <c:pt idx="0">
                  <c:v>E2-454</c:v>
                </c:pt>
                <c:pt idx="1">
                  <c:v>E2-721</c:v>
                </c:pt>
                <c:pt idx="2">
                  <c:v>E2-283</c:v>
                </c:pt>
                <c:pt idx="3">
                  <c:v>E2-877</c:v>
                </c:pt>
                <c:pt idx="4">
                  <c:v>E2-388</c:v>
                </c:pt>
                <c:pt idx="5">
                  <c:v>E2-488</c:v>
                </c:pt>
                <c:pt idx="6">
                  <c:v>E2-516</c:v>
                </c:pt>
                <c:pt idx="7">
                  <c:v>E2-389</c:v>
                </c:pt>
                <c:pt idx="8">
                  <c:v>E2-389</c:v>
                </c:pt>
                <c:pt idx="9">
                  <c:v>E2-284</c:v>
                </c:pt>
                <c:pt idx="10">
                  <c:v>E2-404</c:v>
                </c:pt>
                <c:pt idx="11">
                  <c:v>E2-877</c:v>
                </c:pt>
                <c:pt idx="12">
                  <c:v>E2-1013</c:v>
                </c:pt>
                <c:pt idx="13">
                  <c:v>E2-774</c:v>
                </c:pt>
                <c:pt idx="14">
                  <c:v>E2-842</c:v>
                </c:pt>
              </c:strCache>
            </c:strRef>
          </c:cat>
          <c:val>
            <c:numRef>
              <c:f>Drivers_No_526!$K$2:$K$16</c:f>
              <c:numCache>
                <c:formatCode>General</c:formatCode>
                <c:ptCount val="15"/>
                <c:pt idx="0">
                  <c:v>30</c:v>
                </c:pt>
                <c:pt idx="1">
                  <c:v>10</c:v>
                </c:pt>
                <c:pt idx="2">
                  <c:v>9</c:v>
                </c:pt>
                <c:pt idx="3">
                  <c:v>8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1-4DA9-958A-643DEF2A5C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6541248"/>
        <c:axId val="1896536672"/>
      </c:barChart>
      <c:catAx>
        <c:axId val="189654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536672"/>
        <c:crosses val="autoZero"/>
        <c:auto val="1"/>
        <c:lblAlgn val="ctr"/>
        <c:lblOffset val="100"/>
        <c:noMultiLvlLbl val="0"/>
      </c:catAx>
      <c:valAx>
        <c:axId val="189653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54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Top 15 Light Engine Replacements – December 2021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EnginesTop15!$J$2:$J$16</c:f>
              <c:strCache>
                <c:ptCount val="15"/>
                <c:pt idx="0">
                  <c:v>LED-203-30</c:v>
                </c:pt>
                <c:pt idx="1">
                  <c:v>LED-240-S00-30</c:v>
                </c:pt>
                <c:pt idx="2">
                  <c:v>LED-203-27</c:v>
                </c:pt>
                <c:pt idx="3">
                  <c:v>LED-204-S00-3022</c:v>
                </c:pt>
                <c:pt idx="4">
                  <c:v>LED-204-H00-3022</c:v>
                </c:pt>
                <c:pt idx="5">
                  <c:v>LED-319-S00-35</c:v>
                </c:pt>
                <c:pt idx="6">
                  <c:v>LED-203-35</c:v>
                </c:pt>
                <c:pt idx="7">
                  <c:v>LED-204-S00-2722</c:v>
                </c:pt>
                <c:pt idx="8">
                  <c:v>LED-326-S00-35</c:v>
                </c:pt>
                <c:pt idx="9">
                  <c:v>LED-240-H00-30</c:v>
                </c:pt>
                <c:pt idx="10">
                  <c:v>LED-240-S00-35</c:v>
                </c:pt>
                <c:pt idx="11">
                  <c:v>LED-203-27-HI</c:v>
                </c:pt>
                <c:pt idx="12">
                  <c:v>LED-281-H00-3022</c:v>
                </c:pt>
                <c:pt idx="13">
                  <c:v>LED-240-S00-27</c:v>
                </c:pt>
                <c:pt idx="14">
                  <c:v>LED-213-S00-35</c:v>
                </c:pt>
              </c:strCache>
            </c:strRef>
          </c:cat>
          <c:val>
            <c:numRef>
              <c:f>EnginesTop15!$K$2:$K$16</c:f>
              <c:numCache>
                <c:formatCode>General</c:formatCode>
                <c:ptCount val="15"/>
                <c:pt idx="0">
                  <c:v>99</c:v>
                </c:pt>
                <c:pt idx="1">
                  <c:v>81</c:v>
                </c:pt>
                <c:pt idx="2">
                  <c:v>40</c:v>
                </c:pt>
                <c:pt idx="3">
                  <c:v>30</c:v>
                </c:pt>
                <c:pt idx="4">
                  <c:v>22</c:v>
                </c:pt>
                <c:pt idx="5">
                  <c:v>16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11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04-422D-88BA-DC11771F6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058160"/>
        <c:axId val="1660065232"/>
      </c:barChart>
      <c:catAx>
        <c:axId val="166005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5232"/>
        <c:crosses val="autoZero"/>
        <c:auto val="1"/>
        <c:lblAlgn val="ctr"/>
        <c:lblOffset val="100"/>
        <c:noMultiLvlLbl val="0"/>
      </c:catAx>
      <c:valAx>
        <c:axId val="166006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5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Top 15 Light Engine Replacements – December 2021 with Outliers Removed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17544430016523191"/>
          <c:y val="1.72413793103448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Engines_No_203!$J$2:$J$16</c:f>
              <c:strCache>
                <c:ptCount val="15"/>
                <c:pt idx="0">
                  <c:v>LED-240-S00-30</c:v>
                </c:pt>
                <c:pt idx="1">
                  <c:v>LED-204-S00-3022</c:v>
                </c:pt>
                <c:pt idx="2">
                  <c:v>LED-204-H00-3022</c:v>
                </c:pt>
                <c:pt idx="3">
                  <c:v>LED-319-S00-35</c:v>
                </c:pt>
                <c:pt idx="4">
                  <c:v>LED-204-S00-2722</c:v>
                </c:pt>
                <c:pt idx="5">
                  <c:v>LED-326-S00-35</c:v>
                </c:pt>
                <c:pt idx="6">
                  <c:v>LED-240-H00-30</c:v>
                </c:pt>
                <c:pt idx="7">
                  <c:v>LED-240-S00-35</c:v>
                </c:pt>
                <c:pt idx="8">
                  <c:v>LED-281-H00-3022</c:v>
                </c:pt>
                <c:pt idx="9">
                  <c:v>LED-240-S00-27</c:v>
                </c:pt>
                <c:pt idx="10">
                  <c:v>LED-307-S00-27</c:v>
                </c:pt>
                <c:pt idx="11">
                  <c:v>LED-240-H00-27</c:v>
                </c:pt>
                <c:pt idx="12">
                  <c:v>LED-281-S00-3022</c:v>
                </c:pt>
                <c:pt idx="13">
                  <c:v>LED-307-S00-35</c:v>
                </c:pt>
                <c:pt idx="14">
                  <c:v>LED-319-S01-27</c:v>
                </c:pt>
              </c:strCache>
            </c:strRef>
          </c:cat>
          <c:val>
            <c:numRef>
              <c:f>Engines_No_203!$K$2:$K$16</c:f>
              <c:numCache>
                <c:formatCode>General</c:formatCode>
                <c:ptCount val="15"/>
                <c:pt idx="0">
                  <c:v>81</c:v>
                </c:pt>
                <c:pt idx="1">
                  <c:v>30</c:v>
                </c:pt>
                <c:pt idx="2">
                  <c:v>22</c:v>
                </c:pt>
                <c:pt idx="3">
                  <c:v>16</c:v>
                </c:pt>
                <c:pt idx="4">
                  <c:v>13</c:v>
                </c:pt>
                <c:pt idx="5">
                  <c:v>13</c:v>
                </c:pt>
                <c:pt idx="6">
                  <c:v>11</c:v>
                </c:pt>
                <c:pt idx="7">
                  <c:v>6</c:v>
                </c:pt>
                <c:pt idx="8">
                  <c:v>5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E6-418A-8665-B4267CC057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6545824"/>
        <c:axId val="1896537920"/>
      </c:barChart>
      <c:catAx>
        <c:axId val="189654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537920"/>
        <c:crosses val="autoZero"/>
        <c:auto val="1"/>
        <c:lblAlgn val="ctr"/>
        <c:lblOffset val="100"/>
        <c:noMultiLvlLbl val="0"/>
      </c:catAx>
      <c:valAx>
        <c:axId val="189653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54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Driver RMAs YTD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'Drivers YTD'!$D$84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YTD'!$D$85:$D$97</c:f>
              <c:numCache>
                <c:formatCode>0</c:formatCode>
                <c:ptCount val="13"/>
                <c:pt idx="0">
                  <c:v>245</c:v>
                </c:pt>
                <c:pt idx="1">
                  <c:v>208</c:v>
                </c:pt>
                <c:pt idx="2">
                  <c:v>401</c:v>
                </c:pt>
                <c:pt idx="3">
                  <c:v>222</c:v>
                </c:pt>
                <c:pt idx="4">
                  <c:v>176</c:v>
                </c:pt>
                <c:pt idx="5">
                  <c:v>277</c:v>
                </c:pt>
                <c:pt idx="6">
                  <c:v>290</c:v>
                </c:pt>
                <c:pt idx="7">
                  <c:v>215</c:v>
                </c:pt>
                <c:pt idx="8">
                  <c:v>142</c:v>
                </c:pt>
                <c:pt idx="9" formatCode="General">
                  <c:v>222</c:v>
                </c:pt>
                <c:pt idx="10">
                  <c:v>287</c:v>
                </c:pt>
                <c:pt idx="11">
                  <c:v>732</c:v>
                </c:pt>
                <c:pt idx="12">
                  <c:v>3417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A-4538-B90C-64E21918C8ED}"/>
            </c:ext>
          </c:extLst>
        </c:ser>
        <c:ser>
          <c:idx val="1"/>
          <c:order val="1"/>
          <c:tx>
            <c:strRef>
              <c:f>'Drivers YTD'!$E$76</c:f>
              <c:strCache>
                <c:ptCount val="1"/>
                <c:pt idx="0">
                  <c:v>$0.00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YTD'!$E$84:$E$96</c:f>
              <c:numCache>
                <c:formatCode>"$"#,##0.00</c:formatCode>
                <c:ptCount val="13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FA-4538-B90C-64E2191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1000979743"/>
        <c:axId val="1000980575"/>
      </c:barChart>
      <c:barChart>
        <c:barDir val="col"/>
        <c:grouping val="clustered"/>
        <c:varyColors val="0"/>
        <c:ser>
          <c:idx val="2"/>
          <c:order val="2"/>
          <c:tx>
            <c:strRef>
              <c:f>'Drivers YTD'!$F$76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YTD'!$F$84:$F$96</c:f>
              <c:numCache>
                <c:formatCode>0</c:formatCode>
                <c:ptCount val="13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FA-4538-B90C-64E21918C8ED}"/>
            </c:ext>
          </c:extLst>
        </c:ser>
        <c:ser>
          <c:idx val="3"/>
          <c:order val="3"/>
          <c:tx>
            <c:strRef>
              <c:f>'Drivers YTD'!$I$99</c:f>
              <c:strCache>
                <c:ptCount val="1"/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YTD'!$G$85:$G$97</c:f>
              <c:numCache>
                <c:formatCode>"$"#,##0.00</c:formatCode>
                <c:ptCount val="13"/>
                <c:pt idx="0">
                  <c:v>6859.55</c:v>
                </c:pt>
                <c:pt idx="1">
                  <c:v>5198.93</c:v>
                </c:pt>
                <c:pt idx="2">
                  <c:v>10940.78</c:v>
                </c:pt>
                <c:pt idx="3">
                  <c:v>6161.63</c:v>
                </c:pt>
                <c:pt idx="4">
                  <c:v>5771.8099999999995</c:v>
                </c:pt>
                <c:pt idx="5">
                  <c:v>11139.23</c:v>
                </c:pt>
                <c:pt idx="6">
                  <c:v>7540.2599999999993</c:v>
                </c:pt>
                <c:pt idx="7">
                  <c:v>6048.51</c:v>
                </c:pt>
                <c:pt idx="8">
                  <c:v>5195.9160000000002</c:v>
                </c:pt>
                <c:pt idx="9" formatCode="#,##0">
                  <c:v>5857.1299999999992</c:v>
                </c:pt>
                <c:pt idx="10">
                  <c:v>8897.5830000000005</c:v>
                </c:pt>
                <c:pt idx="11">
                  <c:v>19391.53</c:v>
                </c:pt>
                <c:pt idx="12">
                  <c:v>99002.859000000011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FA-4538-B90C-64E2191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0"/>
        <c:axId val="1103001071"/>
        <c:axId val="1103000239"/>
      </c:barChart>
      <c:catAx>
        <c:axId val="100097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80575"/>
        <c:crosses val="autoZero"/>
        <c:auto val="1"/>
        <c:lblAlgn val="ctr"/>
        <c:lblOffset val="100"/>
        <c:noMultiLvlLbl val="0"/>
      </c:catAx>
      <c:valAx>
        <c:axId val="100098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79743"/>
        <c:crosses val="autoZero"/>
        <c:crossBetween val="between"/>
      </c:valAx>
      <c:valAx>
        <c:axId val="1103000239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001071"/>
        <c:crosses val="max"/>
        <c:crossBetween val="between"/>
      </c:valAx>
      <c:catAx>
        <c:axId val="11030010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30002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Engine</a:t>
            </a:r>
            <a:r>
              <a:rPr lang="en-US" baseline="0"/>
              <a:t> RMAs YTD</a:t>
            </a:r>
            <a:endParaRPr lang="en-US"/>
          </a:p>
        </c:rich>
      </c:tx>
      <c:layout>
        <c:manualLayout>
          <c:xMode val="edge"/>
          <c:yMode val="edge"/>
          <c:x val="0.44361142236654993"/>
          <c:y val="2.04952976471290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'Engines YTD'!$D$85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-5.3481421564820913E-3"/>
                  <c:y val="4.37714592163736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980-46B9-B157-F7CDFAE45C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YTD'!$D$86:$D$98</c:f>
              <c:numCache>
                <c:formatCode>General</c:formatCode>
                <c:ptCount val="13"/>
                <c:pt idx="0">
                  <c:v>280</c:v>
                </c:pt>
                <c:pt idx="1">
                  <c:v>198</c:v>
                </c:pt>
                <c:pt idx="2">
                  <c:v>437</c:v>
                </c:pt>
                <c:pt idx="3">
                  <c:v>302</c:v>
                </c:pt>
                <c:pt idx="4">
                  <c:v>183</c:v>
                </c:pt>
                <c:pt idx="5">
                  <c:v>3229</c:v>
                </c:pt>
                <c:pt idx="6">
                  <c:v>334</c:v>
                </c:pt>
                <c:pt idx="7">
                  <c:v>217</c:v>
                </c:pt>
                <c:pt idx="8">
                  <c:v>310</c:v>
                </c:pt>
                <c:pt idx="9">
                  <c:v>287</c:v>
                </c:pt>
                <c:pt idx="10">
                  <c:v>175</c:v>
                </c:pt>
                <c:pt idx="11">
                  <c:v>385</c:v>
                </c:pt>
                <c:pt idx="12">
                  <c:v>6337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80-46B9-B157-F7CDFAE45C84}"/>
            </c:ext>
          </c:extLst>
        </c:ser>
        <c:ser>
          <c:idx val="1"/>
          <c:order val="1"/>
          <c:tx>
            <c:strRef>
              <c:f>'Engines YTD'!$E$85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YTD'!$E$86:$E$98</c:f>
              <c:numCache>
                <c:formatCode>"$"#,##0.00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E980-46B9-B157-F7CDFAE45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810068223"/>
        <c:axId val="810071135"/>
      </c:barChart>
      <c:barChart>
        <c:barDir val="col"/>
        <c:grouping val="clustered"/>
        <c:varyColors val="0"/>
        <c:ser>
          <c:idx val="2"/>
          <c:order val="2"/>
          <c:tx>
            <c:strRef>
              <c:f>'Engines YTD'!$F$85</c:f>
              <c:strCache>
                <c:ptCount val="1"/>
                <c:pt idx="0">
                  <c:v>Total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YTD'!$F$86:$F$98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E980-46B9-B157-F7CDFAE45C84}"/>
            </c:ext>
          </c:extLst>
        </c:ser>
        <c:ser>
          <c:idx val="3"/>
          <c:order val="3"/>
          <c:tx>
            <c:strRef>
              <c:f>'Engines YTD'!$G$85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7.4873990190749279E-3"/>
                  <c:y val="-6.56571888245607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80-46B9-B157-F7CDFAE45C84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YTD'!$G$86:$G$98</c:f>
              <c:numCache>
                <c:formatCode>"$"#,##0.00</c:formatCode>
                <c:ptCount val="13"/>
                <c:pt idx="0">
                  <c:v>3988.7689</c:v>
                </c:pt>
                <c:pt idx="1">
                  <c:v>3160.0743000000002</c:v>
                </c:pt>
                <c:pt idx="2">
                  <c:v>6076.733900000002</c:v>
                </c:pt>
                <c:pt idx="3">
                  <c:v>3788.9332999999983</c:v>
                </c:pt>
                <c:pt idx="4">
                  <c:v>2395.8562000000002</c:v>
                </c:pt>
                <c:pt idx="5">
                  <c:v>42216.630000000019</c:v>
                </c:pt>
                <c:pt idx="6">
                  <c:v>4489.0599999999995</c:v>
                </c:pt>
                <c:pt idx="7">
                  <c:v>3061.2491000000009</c:v>
                </c:pt>
                <c:pt idx="8">
                  <c:v>4639.8900000000003</c:v>
                </c:pt>
                <c:pt idx="9" formatCode="General">
                  <c:v>3965.0395999999996</c:v>
                </c:pt>
                <c:pt idx="10">
                  <c:v>2355.7629999999999</c:v>
                </c:pt>
                <c:pt idx="11">
                  <c:v>5321.7939999999999</c:v>
                </c:pt>
                <c:pt idx="12">
                  <c:v>85459.79230000003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80-46B9-B157-F7CDFAE45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395927199"/>
        <c:axId val="1395952991"/>
      </c:barChart>
      <c:catAx>
        <c:axId val="81006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71135"/>
        <c:crosses val="autoZero"/>
        <c:auto val="1"/>
        <c:lblAlgn val="ctr"/>
        <c:lblOffset val="100"/>
        <c:noMultiLvlLbl val="0"/>
      </c:catAx>
      <c:valAx>
        <c:axId val="81007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68223"/>
        <c:crosses val="autoZero"/>
        <c:crossBetween val="between"/>
      </c:valAx>
      <c:valAx>
        <c:axId val="139595299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927199"/>
        <c:crosses val="max"/>
        <c:crossBetween val="between"/>
      </c:valAx>
      <c:catAx>
        <c:axId val="13959271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5952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52399"/>
            <a:ext cx="8686800" cy="1000249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68598"/>
              </p:ext>
            </p:extLst>
          </p:nvPr>
        </p:nvGraphicFramePr>
        <p:xfrm>
          <a:off x="227011" y="1485898"/>
          <a:ext cx="5624627" cy="4177384"/>
        </p:xfrm>
        <a:graphic>
          <a:graphicData uri="http://schemas.openxmlformats.org/drawingml/2006/table">
            <a:tbl>
              <a:tblPr/>
              <a:tblGrid>
                <a:gridCol w="913869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90934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459348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742158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1153874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987109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77335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32032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–December 2021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320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$11,324.46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$1,793.08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$1,639.53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$572.00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$234.90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$252.70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$163.44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$161.63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$313.56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$322.90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$125.88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07049FA-EA44-49ED-8983-90350DE17C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022568"/>
              </p:ext>
            </p:extLst>
          </p:nvPr>
        </p:nvGraphicFramePr>
        <p:xfrm>
          <a:off x="6337186" y="1219200"/>
          <a:ext cx="5472226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52399"/>
            <a:ext cx="8686800" cy="1000249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01562"/>
              </p:ext>
            </p:extLst>
          </p:nvPr>
        </p:nvGraphicFramePr>
        <p:xfrm>
          <a:off x="203298" y="1485898"/>
          <a:ext cx="5738712" cy="4072232"/>
        </p:xfrm>
        <a:graphic>
          <a:graphicData uri="http://schemas.openxmlformats.org/drawingml/2006/table">
            <a:tbl>
              <a:tblPr/>
              <a:tblGrid>
                <a:gridCol w="953142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97142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584060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786083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1022643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1002785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92857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31117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–December 2021 with Outliers Removed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193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$1,639.53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$252.70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$163.44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$313.56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$322.90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$125.88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$98.40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E2-1013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$61.94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$185.82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$87.85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$46.04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$71.40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$214.20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EE90D9E-3991-46E0-BD70-F18EDF10FF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448011"/>
              </p:ext>
            </p:extLst>
          </p:nvPr>
        </p:nvGraphicFramePr>
        <p:xfrm>
          <a:off x="6246814" y="1405230"/>
          <a:ext cx="5738712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117070-62C9-4F7F-BC00-656455FDB9A1}"/>
              </a:ext>
            </a:extLst>
          </p:cNvPr>
          <p:cNvSpPr txBox="1"/>
          <p:nvPr/>
        </p:nvSpPr>
        <p:spPr>
          <a:xfrm>
            <a:off x="3956834" y="6248400"/>
            <a:ext cx="35052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Outliers are E2-526s and E2-527s</a:t>
            </a:r>
          </a:p>
        </p:txBody>
      </p:sp>
    </p:spTree>
    <p:extLst>
      <p:ext uri="{BB962C8B-B14F-4D97-AF65-F5344CB8AC3E}">
        <p14:creationId xmlns:p14="http://schemas.microsoft.com/office/powerpoint/2010/main" val="38840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26202"/>
              </p:ext>
            </p:extLst>
          </p:nvPr>
        </p:nvGraphicFramePr>
        <p:xfrm>
          <a:off x="6170612" y="1147056"/>
          <a:ext cx="5372608" cy="3550674"/>
        </p:xfrm>
        <a:graphic>
          <a:graphicData uri="http://schemas.openxmlformats.org/drawingml/2006/table">
            <a:tbl>
              <a:tblPr/>
              <a:tblGrid>
                <a:gridCol w="657458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Light Engine Replacements – December 2021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$255.51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$251.22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$226.10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LED-326-S00-40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$141.47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$172.80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LED-203-30-HI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$123.87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$113.05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$33.06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LED-204-S00-2722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$105.32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LED-219-S00-6022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COLOR 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$145.08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LED-213-S00-30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BASIC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$81.65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LED-281-S00-3022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SLIVERLED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LED-275-S70-3022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$116.44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LED-213-S00-35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BASIC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4BC0CD-5A69-4C29-B4E1-67FE780602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271236"/>
              </p:ext>
            </p:extLst>
          </p:nvPr>
        </p:nvGraphicFramePr>
        <p:xfrm>
          <a:off x="88531" y="914400"/>
          <a:ext cx="5899027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31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16384"/>
              </p:ext>
            </p:extLst>
          </p:nvPr>
        </p:nvGraphicFramePr>
        <p:xfrm>
          <a:off x="6170612" y="1147056"/>
          <a:ext cx="5372608" cy="3624969"/>
        </p:xfrm>
        <a:graphic>
          <a:graphicData uri="http://schemas.openxmlformats.org/drawingml/2006/table">
            <a:tbl>
              <a:tblPr/>
              <a:tblGrid>
                <a:gridCol w="657458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rtl="0">
                        <a:defRPr sz="1400" b="0" i="0" u="none" strike="noStrike" kern="1200" spc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1600" b="0" i="0" baseline="0" dirty="0">
                          <a:effectLst/>
                        </a:rPr>
                        <a:t>Top 15 Light Engine Replacements – December 2021 with Outliers Removed</a:t>
                      </a:r>
                      <a:endParaRPr lang="en-US" sz="1600" dirty="0">
                        <a:effectLst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260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$1,272.43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LED-204-S00-3022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$454.40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LED-204-H00-3022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$335.03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$185.82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LED-204-S00-2722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$195.59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LED-326-S00-35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$153.52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$172.80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LED-281-H00-3022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SLIVERLED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LED-281-S00-3022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SLIVERLED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LED-319-S01-27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BB9913C-4552-41A9-9C64-DDF5264F7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532317"/>
              </p:ext>
            </p:extLst>
          </p:nvPr>
        </p:nvGraphicFramePr>
        <p:xfrm>
          <a:off x="303212" y="1066801"/>
          <a:ext cx="5714999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34BE58-7428-4D03-BE4D-DB036829BF10}"/>
              </a:ext>
            </a:extLst>
          </p:cNvPr>
          <p:cNvSpPr txBox="1"/>
          <p:nvPr/>
        </p:nvSpPr>
        <p:spPr>
          <a:xfrm>
            <a:off x="4132260" y="5791199"/>
            <a:ext cx="377190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Outliers are LED-203s and LED-213s</a:t>
            </a:r>
          </a:p>
        </p:txBody>
      </p:sp>
    </p:spTree>
    <p:extLst>
      <p:ext uri="{BB962C8B-B14F-4D97-AF65-F5344CB8AC3E}">
        <p14:creationId xmlns:p14="http://schemas.microsoft.com/office/powerpoint/2010/main" val="218838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DRIVER STATS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B4423E3-8200-46AB-A606-6407C6026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573030"/>
              </p:ext>
            </p:extLst>
          </p:nvPr>
        </p:nvGraphicFramePr>
        <p:xfrm>
          <a:off x="531812" y="1152649"/>
          <a:ext cx="10972800" cy="517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LIGHT ENGINE STATS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7BEDFA-AA46-4091-BA96-6ED048141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396834"/>
              </p:ext>
            </p:extLst>
          </p:nvPr>
        </p:nvGraphicFramePr>
        <p:xfrm>
          <a:off x="227011" y="902732"/>
          <a:ext cx="11873282" cy="580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17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YEAR TO YEAR STATS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F9B8B7-56B1-4E38-8C13-8AB5C6122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96307"/>
              </p:ext>
            </p:extLst>
          </p:nvPr>
        </p:nvGraphicFramePr>
        <p:xfrm>
          <a:off x="608012" y="1774271"/>
          <a:ext cx="4927599" cy="3520971"/>
        </p:xfrm>
        <a:graphic>
          <a:graphicData uri="http://schemas.openxmlformats.org/drawingml/2006/table">
            <a:tbl>
              <a:tblPr/>
              <a:tblGrid>
                <a:gridCol w="786842">
                  <a:extLst>
                    <a:ext uri="{9D8B030D-6E8A-4147-A177-3AD203B41FA5}">
                      <a16:colId xmlns:a16="http://schemas.microsoft.com/office/drawing/2014/main" val="26658951"/>
                    </a:ext>
                  </a:extLst>
                </a:gridCol>
                <a:gridCol w="580296">
                  <a:extLst>
                    <a:ext uri="{9D8B030D-6E8A-4147-A177-3AD203B41FA5}">
                      <a16:colId xmlns:a16="http://schemas.microsoft.com/office/drawing/2014/main" val="3002867818"/>
                    </a:ext>
                  </a:extLst>
                </a:gridCol>
                <a:gridCol w="777007">
                  <a:extLst>
                    <a:ext uri="{9D8B030D-6E8A-4147-A177-3AD203B41FA5}">
                      <a16:colId xmlns:a16="http://schemas.microsoft.com/office/drawing/2014/main" val="3279699754"/>
                    </a:ext>
                  </a:extLst>
                </a:gridCol>
                <a:gridCol w="550790">
                  <a:extLst>
                    <a:ext uri="{9D8B030D-6E8A-4147-A177-3AD203B41FA5}">
                      <a16:colId xmlns:a16="http://schemas.microsoft.com/office/drawing/2014/main" val="1257564528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val="1990041614"/>
                    </a:ext>
                  </a:extLst>
                </a:gridCol>
                <a:gridCol w="678651">
                  <a:extLst>
                    <a:ext uri="{9D8B030D-6E8A-4147-A177-3AD203B41FA5}">
                      <a16:colId xmlns:a16="http://schemas.microsoft.com/office/drawing/2014/main" val="1081081878"/>
                    </a:ext>
                  </a:extLst>
                </a:gridCol>
                <a:gridCol w="786842">
                  <a:extLst>
                    <a:ext uri="{9D8B030D-6E8A-4147-A177-3AD203B41FA5}">
                      <a16:colId xmlns:a16="http://schemas.microsoft.com/office/drawing/2014/main" val="1430240128"/>
                    </a:ext>
                  </a:extLst>
                </a:gridCol>
              </a:tblGrid>
              <a:tr h="292908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82837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631596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6210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$8,163.90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$6,859.55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($1,304.35)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1202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$6,301.67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$5,198.93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($1,102.74)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88632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$8,328.44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$10,940.78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$2,612.34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1715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$3,867.38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$6,161.55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$2,294.17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4026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$4,450.39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$5,771.81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$1,321.42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929449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$4,447.02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$11,139.23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$6,692.21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2247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$4,294.20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$7,540.26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$3,246.06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04220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$9,691.90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$6,048.51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($3,643.39)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3960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$4,666.05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$5,195.92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$529.87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8084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$6,036.35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$5,857.13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($179.22)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508766"/>
                  </a:ext>
                </a:extLst>
              </a:tr>
              <a:tr h="246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$5,827.78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$8,897.58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$3,069.80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6871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$8,643.97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$19,391.53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$10,747.56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7411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$74719.05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$99,002.78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8105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2D6F79-6FF1-464A-AFD6-D1E62A753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96008"/>
              </p:ext>
            </p:extLst>
          </p:nvPr>
        </p:nvGraphicFramePr>
        <p:xfrm>
          <a:off x="5865812" y="1774271"/>
          <a:ext cx="5334000" cy="3483529"/>
        </p:xfrm>
        <a:graphic>
          <a:graphicData uri="http://schemas.openxmlformats.org/drawingml/2006/table">
            <a:tbl>
              <a:tblPr/>
              <a:tblGrid>
                <a:gridCol w="813848">
                  <a:extLst>
                    <a:ext uri="{9D8B030D-6E8A-4147-A177-3AD203B41FA5}">
                      <a16:colId xmlns:a16="http://schemas.microsoft.com/office/drawing/2014/main" val="4226508123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112601674"/>
                    </a:ext>
                  </a:extLst>
                </a:gridCol>
                <a:gridCol w="769855">
                  <a:extLst>
                    <a:ext uri="{9D8B030D-6E8A-4147-A177-3AD203B41FA5}">
                      <a16:colId xmlns:a16="http://schemas.microsoft.com/office/drawing/2014/main" val="3773953005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3090685107"/>
                    </a:ext>
                  </a:extLst>
                </a:gridCol>
                <a:gridCol w="824845">
                  <a:extLst>
                    <a:ext uri="{9D8B030D-6E8A-4147-A177-3AD203B41FA5}">
                      <a16:colId xmlns:a16="http://schemas.microsoft.com/office/drawing/2014/main" val="3741722301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646343917"/>
                    </a:ext>
                  </a:extLst>
                </a:gridCol>
                <a:gridCol w="813848">
                  <a:extLst>
                    <a:ext uri="{9D8B030D-6E8A-4147-A177-3AD203B41FA5}">
                      <a16:colId xmlns:a16="http://schemas.microsoft.com/office/drawing/2014/main" val="4262656388"/>
                    </a:ext>
                  </a:extLst>
                </a:gridCol>
              </a:tblGrid>
              <a:tr h="29290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89724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80039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976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$7,711.87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$3,988.84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($3,723.03)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2025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$9,198.96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$3,160.05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($6,038.91)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31862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$5,361.28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$6,076.80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$715.52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039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$3,646.46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$3,788.79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$142.33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5073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$4,069.89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$2,416.49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($1,653.40)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9197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$5,699.46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$42,216.63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$36,517.17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2701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$2,610.90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$4,489.06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$1,878.16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3318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$5,519.02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$3,061.25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($2,457.77)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0861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$5,992.95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$4,639.89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($1,353.06)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1473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$3,712.59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$3,965.04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$252.45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3528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$3,155.64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$2,355.76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($799.88)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26464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$5,914.34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$5,321.79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($592.55)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1884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$62,593.36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$85,480.39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line image 3">
            <a:extLst>
              <a:ext uri="{FF2B5EF4-FFF2-40B4-BE49-F238E27FC236}">
                <a16:creationId xmlns:a16="http://schemas.microsoft.com/office/drawing/2014/main" id="{58ED8278-89BC-4201-A083-88CBB4E45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64" y="153255"/>
            <a:ext cx="824066" cy="99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986FBE84-47DC-4F95-8326-B921861238B0}"/>
              </a:ext>
            </a:extLst>
          </p:cNvPr>
          <p:cNvSpPr txBox="1">
            <a:spLocks/>
          </p:cNvSpPr>
          <p:nvPr/>
        </p:nvSpPr>
        <p:spPr>
          <a:xfrm>
            <a:off x="3525485" y="158348"/>
            <a:ext cx="4570809" cy="85107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99" dirty="0"/>
              <a:t>Wrap up and YTD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14D0B-F05E-4355-89A5-E4075B5B2760}"/>
              </a:ext>
            </a:extLst>
          </p:cNvPr>
          <p:cNvSpPr txBox="1"/>
          <p:nvPr/>
        </p:nvSpPr>
        <p:spPr>
          <a:xfrm>
            <a:off x="214494" y="1277287"/>
            <a:ext cx="4355918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Sales (Booked)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$ 40,905,941.42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Shipments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$ 39,336,325.47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On-Time Delivery – 95.61%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Freight % of Net Sales (Sales minus discounts and overage) – 1.77%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7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B56C3-0210-41F0-A5BB-D6758364A9BF}"/>
              </a:ext>
            </a:extLst>
          </p:cNvPr>
          <p:cNvSpPr txBox="1"/>
          <p:nvPr/>
        </p:nvSpPr>
        <p:spPr>
          <a:xfrm>
            <a:off x="4341812" y="3298713"/>
            <a:ext cx="424496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July Inventory Turns – 1.743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Average Inventory Turns – 1.642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DA74F-D16D-46AC-9BD5-0C71914B064A}"/>
              </a:ext>
            </a:extLst>
          </p:cNvPr>
          <p:cNvSpPr txBox="1"/>
          <p:nvPr/>
        </p:nvSpPr>
        <p:spPr>
          <a:xfrm>
            <a:off x="8281982" y="4267200"/>
            <a:ext cx="360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QC Defect Rate – 7%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Labor Efficiency – 79.20%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Utilization – 81.96%</a:t>
            </a:r>
          </a:p>
        </p:txBody>
      </p:sp>
    </p:spTree>
    <p:extLst>
      <p:ext uri="{BB962C8B-B14F-4D97-AF65-F5344CB8AC3E}">
        <p14:creationId xmlns:p14="http://schemas.microsoft.com/office/powerpoint/2010/main" val="25277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39957</TotalTime>
  <Words>1172</Words>
  <Application>Microsoft Office PowerPoint</Application>
  <PresentationFormat>Custom</PresentationFormat>
  <Paragraphs>675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Medium</vt:lpstr>
      <vt:lpstr>Business Contrast 16x9</vt:lpstr>
      <vt:lpstr>Tech Support</vt:lpstr>
      <vt:lpstr>Tech Support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2020 KPI Report Out</dc:title>
  <dc:creator>Laura Carson</dc:creator>
  <cp:lastModifiedBy>Tech Support</cp:lastModifiedBy>
  <cp:revision>414</cp:revision>
  <dcterms:created xsi:type="dcterms:W3CDTF">2020-09-08T15:27:14Z</dcterms:created>
  <dcterms:modified xsi:type="dcterms:W3CDTF">2022-01-12T21:37:27Z</dcterms:modified>
</cp:coreProperties>
</file>