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28800425" cy="43200638"/>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 roundtripDataSignature="AMtx7miHUAKrMVrhC4/SawNQ4/Ooavp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384"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customschemas.google.com/relationships/presentationmetadata" Target="metadata"/><Relationship Id="rId10" Type="http://schemas.openxmlformats.org/officeDocument/2006/relationships/tableStyles" Target="tableStyles.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pt-BR" sz="3600" cap="all" baseline="0" dirty="0">
                <a:solidFill>
                  <a:schemeClr val="tx1"/>
                </a:solidFill>
              </a:rPr>
              <a:t>Energia desperdiçada no país, em </a:t>
            </a:r>
            <a:r>
              <a:rPr lang="pt-BR" sz="3600" cap="all" baseline="0" dirty="0" err="1">
                <a:solidFill>
                  <a:schemeClr val="tx1"/>
                </a:solidFill>
              </a:rPr>
              <a:t>R</a:t>
            </a:r>
            <a:r>
              <a:rPr lang="pt-BR" sz="3600" cap="all" baseline="0" dirty="0">
                <a:solidFill>
                  <a:schemeClr val="tx1"/>
                </a:solidFill>
              </a:rPr>
              <a:t>$ Bilhões</a:t>
            </a:r>
          </a:p>
        </c:rich>
      </c:tx>
      <c:layout>
        <c:manualLayout>
          <c:xMode val="edge"/>
          <c:yMode val="edge"/>
          <c:x val="0.166146903118051"/>
          <c:y val="2.2309741654721601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pt-BR"/>
        </a:p>
      </c:txPr>
    </c:title>
    <c:autoTitleDeleted val="0"/>
    <c:plotArea>
      <c:layout/>
      <c:lineChart>
        <c:grouping val="standard"/>
        <c:varyColors val="0"/>
        <c:ser>
          <c:idx val="0"/>
          <c:order val="0"/>
          <c:tx>
            <c:strRef>
              <c:f>Plan1!$B$1</c:f>
              <c:strCache>
                <c:ptCount val="1"/>
                <c:pt idx="0">
                  <c:v>Colunas8</c:v>
                </c:pt>
              </c:strCache>
            </c:strRef>
          </c:tx>
          <c:spPr>
            <a:ln w="73025" cap="rnd">
              <a:solidFill>
                <a:schemeClr val="accent1"/>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Plan1!$A$2:$A$9</c:f>
              <c:strCache>
                <c:ptCount val="8"/>
                <c:pt idx="0">
                  <c:v>2008</c:v>
                </c:pt>
                <c:pt idx="1">
                  <c:v>2009</c:v>
                </c:pt>
                <c:pt idx="2">
                  <c:v>2010</c:v>
                </c:pt>
                <c:pt idx="3">
                  <c:v>2011</c:v>
                </c:pt>
                <c:pt idx="4">
                  <c:v>2012</c:v>
                </c:pt>
                <c:pt idx="5">
                  <c:v>2013</c:v>
                </c:pt>
                <c:pt idx="6">
                  <c:v>2014</c:v>
                </c:pt>
                <c:pt idx="7">
                  <c:v>2015</c:v>
                </c:pt>
              </c:strCache>
            </c:strRef>
          </c:cat>
          <c:val>
            <c:numRef>
              <c:f>Plan1!$B$2:$B$9</c:f>
              <c:numCache>
                <c:formatCode>General</c:formatCode>
                <c:ptCount val="8"/>
                <c:pt idx="0">
                  <c:v>9.77</c:v>
                </c:pt>
                <c:pt idx="1">
                  <c:v>9.93</c:v>
                </c:pt>
                <c:pt idx="2">
                  <c:v>10.66</c:v>
                </c:pt>
                <c:pt idx="3">
                  <c:v>11.15</c:v>
                </c:pt>
                <c:pt idx="4">
                  <c:v>11.65</c:v>
                </c:pt>
                <c:pt idx="5">
                  <c:v>12.17</c:v>
                </c:pt>
                <c:pt idx="6">
                  <c:v>12.64</c:v>
                </c:pt>
                <c:pt idx="7">
                  <c:v>13.11</c:v>
                </c:pt>
              </c:numCache>
            </c:numRef>
          </c:val>
          <c:smooth val="0"/>
          <c:extLst>
            <c:ext xmlns:c16="http://schemas.microsoft.com/office/drawing/2014/chart" uri="{C3380CC4-5D6E-409C-BE32-E72D297353CC}">
              <c16:uniqueId val="{00000000-4A79-4BF2-A668-442EE36F46D6}"/>
            </c:ext>
          </c:extLst>
        </c:ser>
        <c:ser>
          <c:idx val="1"/>
          <c:order val="1"/>
          <c:tx>
            <c:strRef>
              <c:f>Plan1!$C$1</c:f>
              <c:strCache>
                <c:ptCount val="1"/>
                <c:pt idx="0">
                  <c:v>Colunas1</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Plan1!$A$2:$A$9</c:f>
              <c:strCache>
                <c:ptCount val="8"/>
                <c:pt idx="0">
                  <c:v>2008</c:v>
                </c:pt>
                <c:pt idx="1">
                  <c:v>2009</c:v>
                </c:pt>
                <c:pt idx="2">
                  <c:v>2010</c:v>
                </c:pt>
                <c:pt idx="3">
                  <c:v>2011</c:v>
                </c:pt>
                <c:pt idx="4">
                  <c:v>2012</c:v>
                </c:pt>
                <c:pt idx="5">
                  <c:v>2013</c:v>
                </c:pt>
                <c:pt idx="6">
                  <c:v>2014</c:v>
                </c:pt>
                <c:pt idx="7">
                  <c:v>2015</c:v>
                </c:pt>
              </c:strCache>
            </c:strRef>
          </c:cat>
          <c:val>
            <c:numRef>
              <c:f>Plan1!$C$2:$C$9</c:f>
              <c:numCache>
                <c:formatCode>General</c:formatCode>
                <c:ptCount val="8"/>
              </c:numCache>
            </c:numRef>
          </c:val>
          <c:smooth val="0"/>
          <c:extLst>
            <c:ext xmlns:c16="http://schemas.microsoft.com/office/drawing/2014/chart" uri="{C3380CC4-5D6E-409C-BE32-E72D297353CC}">
              <c16:uniqueId val="{00000001-4A79-4BF2-A668-442EE36F46D6}"/>
            </c:ext>
          </c:extLst>
        </c:ser>
        <c:ser>
          <c:idx val="2"/>
          <c:order val="2"/>
          <c:tx>
            <c:strRef>
              <c:f>Plan1!$D$1</c:f>
              <c:strCache>
                <c:ptCount val="1"/>
                <c:pt idx="0">
                  <c:v>Colunas2</c:v>
                </c:pt>
              </c:strCache>
            </c:strRef>
          </c:tx>
          <c:spPr>
            <a:ln w="34925" cap="rnd">
              <a:solidFill>
                <a:schemeClr val="accent3"/>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Plan1!$A$2:$A$9</c:f>
              <c:strCache>
                <c:ptCount val="8"/>
                <c:pt idx="0">
                  <c:v>2008</c:v>
                </c:pt>
                <c:pt idx="1">
                  <c:v>2009</c:v>
                </c:pt>
                <c:pt idx="2">
                  <c:v>2010</c:v>
                </c:pt>
                <c:pt idx="3">
                  <c:v>2011</c:v>
                </c:pt>
                <c:pt idx="4">
                  <c:v>2012</c:v>
                </c:pt>
                <c:pt idx="5">
                  <c:v>2013</c:v>
                </c:pt>
                <c:pt idx="6">
                  <c:v>2014</c:v>
                </c:pt>
                <c:pt idx="7">
                  <c:v>2015</c:v>
                </c:pt>
              </c:strCache>
            </c:strRef>
          </c:cat>
          <c:val>
            <c:numRef>
              <c:f>Plan1!$D$2:$D$9</c:f>
              <c:numCache>
                <c:formatCode>General</c:formatCode>
                <c:ptCount val="8"/>
              </c:numCache>
            </c:numRef>
          </c:val>
          <c:smooth val="0"/>
          <c:extLst>
            <c:ext xmlns:c16="http://schemas.microsoft.com/office/drawing/2014/chart" uri="{C3380CC4-5D6E-409C-BE32-E72D297353CC}">
              <c16:uniqueId val="{00000002-4A79-4BF2-A668-442EE36F46D6}"/>
            </c:ext>
          </c:extLst>
        </c:ser>
        <c:ser>
          <c:idx val="3"/>
          <c:order val="3"/>
          <c:tx>
            <c:strRef>
              <c:f>Plan1!$E$1</c:f>
              <c:strCache>
                <c:ptCount val="1"/>
                <c:pt idx="0">
                  <c:v>Colunas3</c:v>
                </c:pt>
              </c:strCache>
            </c:strRef>
          </c:tx>
          <c:spPr>
            <a:ln w="34925" cap="rnd">
              <a:solidFill>
                <a:schemeClr val="accent4"/>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Plan1!$A$2:$A$9</c:f>
              <c:strCache>
                <c:ptCount val="8"/>
                <c:pt idx="0">
                  <c:v>2008</c:v>
                </c:pt>
                <c:pt idx="1">
                  <c:v>2009</c:v>
                </c:pt>
                <c:pt idx="2">
                  <c:v>2010</c:v>
                </c:pt>
                <c:pt idx="3">
                  <c:v>2011</c:v>
                </c:pt>
                <c:pt idx="4">
                  <c:v>2012</c:v>
                </c:pt>
                <c:pt idx="5">
                  <c:v>2013</c:v>
                </c:pt>
                <c:pt idx="6">
                  <c:v>2014</c:v>
                </c:pt>
                <c:pt idx="7">
                  <c:v>2015</c:v>
                </c:pt>
              </c:strCache>
            </c:strRef>
          </c:cat>
          <c:val>
            <c:numRef>
              <c:f>Plan1!$E$2:$E$9</c:f>
              <c:numCache>
                <c:formatCode>General</c:formatCode>
                <c:ptCount val="8"/>
              </c:numCache>
            </c:numRef>
          </c:val>
          <c:smooth val="0"/>
          <c:extLst>
            <c:ext xmlns:c16="http://schemas.microsoft.com/office/drawing/2014/chart" uri="{C3380CC4-5D6E-409C-BE32-E72D297353CC}">
              <c16:uniqueId val="{00000003-4A79-4BF2-A668-442EE36F46D6}"/>
            </c:ext>
          </c:extLst>
        </c:ser>
        <c:ser>
          <c:idx val="4"/>
          <c:order val="4"/>
          <c:tx>
            <c:strRef>
              <c:f>Plan1!$F$1</c:f>
              <c:strCache>
                <c:ptCount val="1"/>
                <c:pt idx="0">
                  <c:v>Colunas4</c:v>
                </c:pt>
              </c:strCache>
            </c:strRef>
          </c:tx>
          <c:spPr>
            <a:ln w="34925" cap="rnd">
              <a:solidFill>
                <a:schemeClr val="accent5"/>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Plan1!$A$2:$A$9</c:f>
              <c:strCache>
                <c:ptCount val="8"/>
                <c:pt idx="0">
                  <c:v>2008</c:v>
                </c:pt>
                <c:pt idx="1">
                  <c:v>2009</c:v>
                </c:pt>
                <c:pt idx="2">
                  <c:v>2010</c:v>
                </c:pt>
                <c:pt idx="3">
                  <c:v>2011</c:v>
                </c:pt>
                <c:pt idx="4">
                  <c:v>2012</c:v>
                </c:pt>
                <c:pt idx="5">
                  <c:v>2013</c:v>
                </c:pt>
                <c:pt idx="6">
                  <c:v>2014</c:v>
                </c:pt>
                <c:pt idx="7">
                  <c:v>2015</c:v>
                </c:pt>
              </c:strCache>
            </c:strRef>
          </c:cat>
          <c:val>
            <c:numRef>
              <c:f>Plan1!$F$2:$F$9</c:f>
              <c:numCache>
                <c:formatCode>General</c:formatCode>
                <c:ptCount val="8"/>
              </c:numCache>
            </c:numRef>
          </c:val>
          <c:smooth val="0"/>
          <c:extLst>
            <c:ext xmlns:c16="http://schemas.microsoft.com/office/drawing/2014/chart" uri="{C3380CC4-5D6E-409C-BE32-E72D297353CC}">
              <c16:uniqueId val="{00000004-4A79-4BF2-A668-442EE36F46D6}"/>
            </c:ext>
          </c:extLst>
        </c:ser>
        <c:ser>
          <c:idx val="5"/>
          <c:order val="5"/>
          <c:tx>
            <c:strRef>
              <c:f>Plan1!$G$1</c:f>
              <c:strCache>
                <c:ptCount val="1"/>
                <c:pt idx="0">
                  <c:v>Colunas5</c:v>
                </c:pt>
              </c:strCache>
            </c:strRef>
          </c:tx>
          <c:spPr>
            <a:ln w="34925" cap="rnd">
              <a:solidFill>
                <a:schemeClr val="accent6"/>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Plan1!$A$2:$A$9</c:f>
              <c:strCache>
                <c:ptCount val="8"/>
                <c:pt idx="0">
                  <c:v>2008</c:v>
                </c:pt>
                <c:pt idx="1">
                  <c:v>2009</c:v>
                </c:pt>
                <c:pt idx="2">
                  <c:v>2010</c:v>
                </c:pt>
                <c:pt idx="3">
                  <c:v>2011</c:v>
                </c:pt>
                <c:pt idx="4">
                  <c:v>2012</c:v>
                </c:pt>
                <c:pt idx="5">
                  <c:v>2013</c:v>
                </c:pt>
                <c:pt idx="6">
                  <c:v>2014</c:v>
                </c:pt>
                <c:pt idx="7">
                  <c:v>2015</c:v>
                </c:pt>
              </c:strCache>
            </c:strRef>
          </c:cat>
          <c:val>
            <c:numRef>
              <c:f>Plan1!$G$2:$G$9</c:f>
              <c:numCache>
                <c:formatCode>General</c:formatCode>
                <c:ptCount val="8"/>
              </c:numCache>
            </c:numRef>
          </c:val>
          <c:smooth val="0"/>
          <c:extLst>
            <c:ext xmlns:c16="http://schemas.microsoft.com/office/drawing/2014/chart" uri="{C3380CC4-5D6E-409C-BE32-E72D297353CC}">
              <c16:uniqueId val="{00000005-4A79-4BF2-A668-442EE36F46D6}"/>
            </c:ext>
          </c:extLst>
        </c:ser>
        <c:ser>
          <c:idx val="6"/>
          <c:order val="6"/>
          <c:tx>
            <c:strRef>
              <c:f>Plan1!$H$1</c:f>
              <c:strCache>
                <c:ptCount val="1"/>
                <c:pt idx="0">
                  <c:v>Colunas6</c:v>
                </c:pt>
              </c:strCache>
            </c:strRef>
          </c:tx>
          <c:spPr>
            <a:ln w="34925" cap="rnd">
              <a:solidFill>
                <a:schemeClr val="accent1">
                  <a:lumMod val="60000"/>
                </a:schemeClr>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Plan1!$A$2:$A$9</c:f>
              <c:strCache>
                <c:ptCount val="8"/>
                <c:pt idx="0">
                  <c:v>2008</c:v>
                </c:pt>
                <c:pt idx="1">
                  <c:v>2009</c:v>
                </c:pt>
                <c:pt idx="2">
                  <c:v>2010</c:v>
                </c:pt>
                <c:pt idx="3">
                  <c:v>2011</c:v>
                </c:pt>
                <c:pt idx="4">
                  <c:v>2012</c:v>
                </c:pt>
                <c:pt idx="5">
                  <c:v>2013</c:v>
                </c:pt>
                <c:pt idx="6">
                  <c:v>2014</c:v>
                </c:pt>
                <c:pt idx="7">
                  <c:v>2015</c:v>
                </c:pt>
              </c:strCache>
            </c:strRef>
          </c:cat>
          <c:val>
            <c:numRef>
              <c:f>Plan1!$H$2:$H$9</c:f>
              <c:numCache>
                <c:formatCode>General</c:formatCode>
                <c:ptCount val="8"/>
              </c:numCache>
            </c:numRef>
          </c:val>
          <c:smooth val="0"/>
          <c:extLst>
            <c:ext xmlns:c16="http://schemas.microsoft.com/office/drawing/2014/chart" uri="{C3380CC4-5D6E-409C-BE32-E72D297353CC}">
              <c16:uniqueId val="{00000006-4A79-4BF2-A668-442EE36F46D6}"/>
            </c:ext>
          </c:extLst>
        </c:ser>
        <c:ser>
          <c:idx val="7"/>
          <c:order val="7"/>
          <c:tx>
            <c:strRef>
              <c:f>Plan1!$I$1</c:f>
              <c:strCache>
                <c:ptCount val="1"/>
                <c:pt idx="0">
                  <c:v>Colunas7</c:v>
                </c:pt>
              </c:strCache>
            </c:strRef>
          </c:tx>
          <c:spPr>
            <a:ln w="34925" cap="rnd">
              <a:solidFill>
                <a:schemeClr val="accent2">
                  <a:lumMod val="60000"/>
                </a:schemeClr>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Plan1!$A$2:$A$9</c:f>
              <c:strCache>
                <c:ptCount val="8"/>
                <c:pt idx="0">
                  <c:v>2008</c:v>
                </c:pt>
                <c:pt idx="1">
                  <c:v>2009</c:v>
                </c:pt>
                <c:pt idx="2">
                  <c:v>2010</c:v>
                </c:pt>
                <c:pt idx="3">
                  <c:v>2011</c:v>
                </c:pt>
                <c:pt idx="4">
                  <c:v>2012</c:v>
                </c:pt>
                <c:pt idx="5">
                  <c:v>2013</c:v>
                </c:pt>
                <c:pt idx="6">
                  <c:v>2014</c:v>
                </c:pt>
                <c:pt idx="7">
                  <c:v>2015</c:v>
                </c:pt>
              </c:strCache>
            </c:strRef>
          </c:cat>
          <c:val>
            <c:numRef>
              <c:f>Plan1!$I$2:$I$9</c:f>
              <c:numCache>
                <c:formatCode>General</c:formatCode>
                <c:ptCount val="8"/>
              </c:numCache>
            </c:numRef>
          </c:val>
          <c:smooth val="0"/>
          <c:extLst>
            <c:ext xmlns:c16="http://schemas.microsoft.com/office/drawing/2014/chart" uri="{C3380CC4-5D6E-409C-BE32-E72D297353CC}">
              <c16:uniqueId val="{00000007-4A79-4BF2-A668-442EE36F46D6}"/>
            </c:ext>
          </c:extLst>
        </c:ser>
        <c:dLbls>
          <c:dLblPos val="ctr"/>
          <c:showLegendKey val="0"/>
          <c:showVal val="1"/>
          <c:showCatName val="0"/>
          <c:showSerName val="0"/>
          <c:showPercent val="0"/>
          <c:showBubbleSize val="0"/>
        </c:dLbls>
        <c:smooth val="0"/>
        <c:axId val="169276224"/>
        <c:axId val="169276784"/>
      </c:lineChart>
      <c:catAx>
        <c:axId val="169276224"/>
        <c:scaling>
          <c:orientation val="minMax"/>
        </c:scaling>
        <c:delete val="0"/>
        <c:axPos val="b"/>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pt-BR" sz="1600" dirty="0"/>
                  <a:t>FONTE: </a:t>
                </a:r>
                <a:r>
                  <a:rPr lang="pt-BR" sz="1600" cap="all" baseline="0" dirty="0" err="1"/>
                  <a:t>abesco</a:t>
                </a:r>
                <a:r>
                  <a:rPr lang="pt-BR" sz="1600" cap="all" baseline="0" dirty="0"/>
                  <a:t> - associação brasileira das empresas de serviços de conservação de energia</a:t>
                </a:r>
              </a:p>
            </c:rich>
          </c:tx>
          <c:layout>
            <c:manualLayout>
              <c:xMode val="edge"/>
              <c:yMode val="edge"/>
              <c:x val="0.68190574055999098"/>
              <c:y val="0.93005802552914196"/>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w="12700" cap="flat" cmpd="sng" algn="ctr">
            <a:solidFill>
              <a:schemeClr val="accent1">
                <a:shade val="50000"/>
              </a:schemeClr>
            </a:solidFill>
            <a:round/>
          </a:ln>
          <a:effectLst/>
        </c:spPr>
        <c:txPr>
          <a:bodyPr rot="-6000000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pt-BR"/>
          </a:p>
        </c:txPr>
        <c:crossAx val="169276784"/>
        <c:crosses val="autoZero"/>
        <c:auto val="1"/>
        <c:lblAlgn val="ctr"/>
        <c:lblOffset val="100"/>
        <c:noMultiLvlLbl val="0"/>
      </c:catAx>
      <c:valAx>
        <c:axId val="169276784"/>
        <c:scaling>
          <c:orientation val="minMax"/>
          <c:min val="9"/>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pt-BR"/>
          </a:p>
        </c:txPr>
        <c:crossAx val="169276224"/>
        <c:crosses val="autoZero"/>
        <c:crossBetween val="between"/>
      </c:valAx>
      <c:spPr>
        <a:solidFill>
          <a:schemeClr val="bg1">
            <a:lumMod val="95000"/>
            <a:alpha val="82000"/>
          </a:schemeClr>
        </a:solidFill>
        <a:ln>
          <a:solidFill>
            <a:schemeClr val="tx1">
              <a:lumMod val="50000"/>
              <a:lumOff val="50000"/>
            </a:schemeClr>
          </a:solidFill>
        </a:ln>
        <a:effectLst/>
      </c:spPr>
    </c:plotArea>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6803"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803"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803"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803"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803"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803"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803"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803"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6803"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803"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803"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803"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803"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803"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803"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803"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400300" y="1143000"/>
            <a:ext cx="2057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4535"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4535"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4535"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4535"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4535"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4535"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4535"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4535"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4535"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6803"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803"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803"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803"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803"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803"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803"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803"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pt-BR"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
        <p:cNvGrpSpPr/>
        <p:nvPr/>
      </p:nvGrpSpPr>
      <p:grpSpPr>
        <a:xfrm>
          <a:off x="0" y="0"/>
          <a:ext cx="0" cy="0"/>
          <a:chOff x="0" y="0"/>
          <a:chExt cx="0" cy="0"/>
        </a:xfrm>
      </p:grpSpPr>
      <p:sp>
        <p:nvSpPr>
          <p:cNvPr id="23" name="Google Shape;23;p1:notes"/>
          <p:cNvSpPr>
            <a:spLocks noGrp="1" noRot="1" noChangeAspect="1"/>
          </p:cNvSpPr>
          <p:nvPr>
            <p:ph type="sldImg" idx="2"/>
          </p:nvPr>
        </p:nvSpPr>
        <p:spPr>
          <a:xfrm>
            <a:off x="2400300" y="1143000"/>
            <a:ext cx="2057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 name="Google Shape;2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 name="Google Shape;25;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pt-BR"/>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de Título">
  <p:cSld name="Slide de Título">
    <p:spTree>
      <p:nvGrpSpPr>
        <p:cNvPr id="1" name="Shape 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8EE"/>
            </a:gs>
            <a:gs pos="30000">
              <a:schemeClr val="lt1"/>
            </a:gs>
            <a:gs pos="100000">
              <a:schemeClr val="lt1"/>
            </a:gs>
          </a:gsLst>
          <a:lin ang="16200000" scaled="0"/>
        </a:gradFill>
        <a:effectLst/>
      </p:bgPr>
    </p:bg>
    <p:spTree>
      <p:nvGrpSpPr>
        <p:cNvPr id="1" name="Shape 9"/>
        <p:cNvGrpSpPr/>
        <p:nvPr/>
      </p:nvGrpSpPr>
      <p:grpSpPr>
        <a:xfrm>
          <a:off x="0" y="0"/>
          <a:ext cx="0" cy="0"/>
          <a:chOff x="0" y="0"/>
          <a:chExt cx="0" cy="0"/>
        </a:xfrm>
      </p:grpSpPr>
      <p:cxnSp>
        <p:nvCxnSpPr>
          <p:cNvPr id="10" name="Google Shape;10;p2"/>
          <p:cNvCxnSpPr/>
          <p:nvPr/>
        </p:nvCxnSpPr>
        <p:spPr>
          <a:xfrm>
            <a:off x="1218782" y="4344553"/>
            <a:ext cx="26000442" cy="0"/>
          </a:xfrm>
          <a:prstGeom prst="straightConnector1">
            <a:avLst/>
          </a:prstGeom>
          <a:noFill/>
          <a:ln w="76200" cap="flat" cmpd="sng">
            <a:solidFill>
              <a:schemeClr val="dk1"/>
            </a:solidFill>
            <a:prstDash val="solid"/>
            <a:miter lim="800000"/>
            <a:headEnd type="none" w="sm" len="sm"/>
            <a:tailEnd type="none" w="sm" len="sm"/>
          </a:ln>
        </p:spPr>
      </p:cxnSp>
      <p:cxnSp>
        <p:nvCxnSpPr>
          <p:cNvPr id="11" name="Google Shape;11;p2"/>
          <p:cNvCxnSpPr/>
          <p:nvPr/>
        </p:nvCxnSpPr>
        <p:spPr>
          <a:xfrm>
            <a:off x="1218782" y="4446153"/>
            <a:ext cx="26017625" cy="0"/>
          </a:xfrm>
          <a:prstGeom prst="straightConnector1">
            <a:avLst/>
          </a:prstGeom>
          <a:noFill/>
          <a:ln w="19050" cap="flat" cmpd="sng">
            <a:solidFill>
              <a:schemeClr val="dk1"/>
            </a:solidFill>
            <a:prstDash val="solid"/>
            <a:miter lim="800000"/>
            <a:headEnd type="none" w="sm" len="sm"/>
            <a:tailEnd type="none" w="sm" len="sm"/>
          </a:ln>
        </p:spPr>
      </p:cxnSp>
      <p:cxnSp>
        <p:nvCxnSpPr>
          <p:cNvPr id="12" name="Google Shape;12;p2"/>
          <p:cNvCxnSpPr/>
          <p:nvPr/>
        </p:nvCxnSpPr>
        <p:spPr>
          <a:xfrm>
            <a:off x="971542" y="42720440"/>
            <a:ext cx="26750457" cy="0"/>
          </a:xfrm>
          <a:prstGeom prst="straightConnector1">
            <a:avLst/>
          </a:prstGeom>
          <a:noFill/>
          <a:ln w="57150" cap="flat" cmpd="sng">
            <a:solidFill>
              <a:schemeClr val="dk1"/>
            </a:solidFill>
            <a:prstDash val="solid"/>
            <a:miter lim="800000"/>
            <a:headEnd type="none" w="sm" len="sm"/>
            <a:tailEnd type="none" w="sm" len="sm"/>
          </a:ln>
        </p:spPr>
      </p:cxnSp>
      <p:grpSp>
        <p:nvGrpSpPr>
          <p:cNvPr id="13" name="Google Shape;13;p2"/>
          <p:cNvGrpSpPr/>
          <p:nvPr/>
        </p:nvGrpSpPr>
        <p:grpSpPr>
          <a:xfrm>
            <a:off x="1262325" y="547372"/>
            <a:ext cx="11211591" cy="3283972"/>
            <a:chOff x="-1319784" y="541872"/>
            <a:chExt cx="11211591" cy="3283972"/>
          </a:xfrm>
        </p:grpSpPr>
        <p:pic>
          <p:nvPicPr>
            <p:cNvPr id="14" name="Google Shape;14;p2"/>
            <p:cNvPicPr preferRelativeResize="0"/>
            <p:nvPr/>
          </p:nvPicPr>
          <p:blipFill rotWithShape="1">
            <a:blip r:embed="rId3">
              <a:alphaModFix/>
            </a:blip>
            <a:srcRect/>
            <a:stretch/>
          </p:blipFill>
          <p:spPr>
            <a:xfrm>
              <a:off x="-1319784" y="541872"/>
              <a:ext cx="2451640" cy="3283972"/>
            </a:xfrm>
            <a:prstGeom prst="rect">
              <a:avLst/>
            </a:prstGeom>
            <a:noFill/>
            <a:ln>
              <a:noFill/>
            </a:ln>
          </p:spPr>
        </p:pic>
        <p:sp>
          <p:nvSpPr>
            <p:cNvPr id="15" name="Google Shape;15;p2"/>
            <p:cNvSpPr txBox="1"/>
            <p:nvPr/>
          </p:nvSpPr>
          <p:spPr>
            <a:xfrm>
              <a:off x="1131855" y="2084568"/>
              <a:ext cx="8759952"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2800" b="0" i="0" u="none" strike="noStrike" cap="none">
                  <a:solidFill>
                    <a:schemeClr val="dk1"/>
                  </a:solidFill>
                  <a:latin typeface="Calibri"/>
                  <a:ea typeface="Calibri"/>
                  <a:cs typeface="Calibri"/>
                  <a:sym typeface="Calibri"/>
                </a:rPr>
                <a:t>INSTITUTO FEDERAL DE</a:t>
              </a:r>
              <a:endParaRPr/>
            </a:p>
            <a:p>
              <a:pPr marL="0" marR="0" lvl="0" indent="0" algn="l" rtl="0">
                <a:spcBef>
                  <a:spcPts val="0"/>
                </a:spcBef>
                <a:spcAft>
                  <a:spcPts val="0"/>
                </a:spcAft>
                <a:buNone/>
              </a:pPr>
              <a:r>
                <a:rPr lang="pt-BR" sz="2800">
                  <a:solidFill>
                    <a:schemeClr val="dk1"/>
                  </a:solidFill>
                  <a:latin typeface="Calibri"/>
                  <a:ea typeface="Calibri"/>
                  <a:cs typeface="Calibri"/>
                  <a:sym typeface="Calibri"/>
                </a:rPr>
                <a:t>EDUCAÇÃO, CIÊNCIA E TECNOLOGIA</a:t>
              </a:r>
              <a:endParaRPr/>
            </a:p>
          </p:txBody>
        </p:sp>
        <p:sp>
          <p:nvSpPr>
            <p:cNvPr id="16" name="Google Shape;16;p2"/>
            <p:cNvSpPr txBox="1"/>
            <p:nvPr/>
          </p:nvSpPr>
          <p:spPr>
            <a:xfrm>
              <a:off x="1131855" y="2970114"/>
              <a:ext cx="875995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2400">
                  <a:solidFill>
                    <a:srgbClr val="76B600"/>
                  </a:solidFill>
                  <a:latin typeface="Arial"/>
                  <a:ea typeface="Arial"/>
                  <a:cs typeface="Arial"/>
                  <a:sym typeface="Arial"/>
                </a:rPr>
                <a:t>RIO GRANDE DO NORTE</a:t>
              </a:r>
              <a:endParaRPr/>
            </a:p>
          </p:txBody>
        </p:sp>
        <p:sp>
          <p:nvSpPr>
            <p:cNvPr id="17" name="Google Shape;17;p2"/>
            <p:cNvSpPr txBox="1"/>
            <p:nvPr/>
          </p:nvSpPr>
          <p:spPr>
            <a:xfrm>
              <a:off x="1113567" y="3306585"/>
              <a:ext cx="875995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2400">
                  <a:solidFill>
                    <a:srgbClr val="76B600"/>
                  </a:solidFill>
                  <a:latin typeface="Calibri"/>
                  <a:ea typeface="Calibri"/>
                  <a:cs typeface="Calibri"/>
                  <a:sym typeface="Calibri"/>
                </a:rPr>
                <a:t>Campus Santa Cruz</a:t>
              </a:r>
              <a:endParaRPr/>
            </a:p>
          </p:txBody>
        </p:sp>
      </p:grpSp>
      <p:sp>
        <p:nvSpPr>
          <p:cNvPr id="18" name="Google Shape;18;p2"/>
          <p:cNvSpPr/>
          <p:nvPr/>
        </p:nvSpPr>
        <p:spPr>
          <a:xfrm>
            <a:off x="26141770" y="40598435"/>
            <a:ext cx="2342229" cy="208044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pt-BR" sz="6803">
                <a:solidFill>
                  <a:schemeClr val="dk1"/>
                </a:solidFill>
                <a:latin typeface="Calibri"/>
                <a:ea typeface="Calibri"/>
                <a:cs typeface="Calibri"/>
                <a:sym typeface="Calibri"/>
              </a:rPr>
              <a:t>QR CODE</a:t>
            </a:r>
            <a:endParaRPr sz="6803">
              <a:solidFill>
                <a:schemeClr val="dk1"/>
              </a:solidFill>
              <a:latin typeface="Calibri"/>
              <a:ea typeface="Calibri"/>
              <a:cs typeface="Calibri"/>
              <a:sym typeface="Calibri"/>
            </a:endParaRPr>
          </a:p>
        </p:txBody>
      </p:sp>
      <p:pic>
        <p:nvPicPr>
          <p:cNvPr id="2" name="Imagem 1">
            <a:extLst>
              <a:ext uri="{FF2B5EF4-FFF2-40B4-BE49-F238E27FC236}">
                <a16:creationId xmlns:a16="http://schemas.microsoft.com/office/drawing/2014/main" id="{8C5F90BB-5AB7-E2C3-712F-89D5B3AD7DDD}"/>
              </a:ext>
            </a:extLst>
          </p:cNvPr>
          <p:cNvPicPr>
            <a:picLocks noChangeAspect="1"/>
          </p:cNvPicPr>
          <p:nvPr userDrawn="1"/>
        </p:nvPicPr>
        <p:blipFill rotWithShape="1">
          <a:blip r:embed="rId4"/>
          <a:srcRect l="24694" t="29407" r="26094" b="31290"/>
          <a:stretch/>
        </p:blipFill>
        <p:spPr bwMode="auto">
          <a:xfrm>
            <a:off x="18885090" y="222274"/>
            <a:ext cx="8759952" cy="3934167"/>
          </a:xfrm>
          <a:prstGeom prst="rect">
            <a:avLst/>
          </a:prstGeom>
          <a:ln>
            <a:noFill/>
          </a:ln>
          <a:extLst>
            <a:ext uri="{53640926-AAD7-44D8-BBD7-CCE9431645EC}">
              <a14:shadowObscured xmlns:a14="http://schemas.microsoft.com/office/drawing/2010/main"/>
            </a:ext>
          </a:extLst>
        </p:spPr>
      </p:pic>
      <p:pic>
        <p:nvPicPr>
          <p:cNvPr id="6" name="Imagem 5">
            <a:extLst>
              <a:ext uri="{FF2B5EF4-FFF2-40B4-BE49-F238E27FC236}">
                <a16:creationId xmlns:a16="http://schemas.microsoft.com/office/drawing/2014/main" id="{8D85F5AC-714F-0C9D-A5EA-25A49BB8F90A}"/>
              </a:ext>
            </a:extLst>
          </p:cNvPr>
          <p:cNvPicPr>
            <a:picLocks noChangeAspect="1"/>
          </p:cNvPicPr>
          <p:nvPr userDrawn="1"/>
        </p:nvPicPr>
        <p:blipFill>
          <a:blip r:embed="rId5"/>
          <a:stretch>
            <a:fillRect/>
          </a:stretch>
        </p:blipFill>
        <p:spPr>
          <a:xfrm>
            <a:off x="26141770" y="40417909"/>
            <a:ext cx="2342229" cy="2302531"/>
          </a:xfrm>
          <a:prstGeom prst="rect">
            <a:avLst/>
          </a:prstGeom>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matheus.fialho13@hotmail.com" TargetMode="External"/><Relationship Id="rId3" Type="http://schemas.openxmlformats.org/officeDocument/2006/relationships/image" Target="../media/image4.jpg"/><Relationship Id="rId7" Type="http://schemas.openxmlformats.org/officeDocument/2006/relationships/hyperlink" Target="mailto:marcos27miranda@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chart" Target="../charts/chart1.xml"/><Relationship Id="rId4" Type="http://schemas.openxmlformats.org/officeDocument/2006/relationships/image" Target="../media/image5.jpg"/><Relationship Id="rId9" Type="http://schemas.openxmlformats.org/officeDocument/2006/relationships/hyperlink" Target="mailto:barreto.rodrigo@ifrn.edu.b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1"/>
          <p:cNvSpPr txBox="1"/>
          <p:nvPr/>
        </p:nvSpPr>
        <p:spPr>
          <a:xfrm>
            <a:off x="1218782" y="8065196"/>
            <a:ext cx="25784418" cy="35394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3200" b="1">
                <a:solidFill>
                  <a:schemeClr val="dk1"/>
                </a:solidFill>
                <a:latin typeface="Calibri"/>
                <a:ea typeface="Calibri"/>
                <a:cs typeface="Calibri"/>
                <a:sym typeface="Calibri"/>
              </a:rPr>
              <a:t>Resumo</a:t>
            </a:r>
            <a:endParaRPr/>
          </a:p>
          <a:p>
            <a:pPr marL="0" marR="0" lvl="0" indent="0" algn="just" rtl="0">
              <a:spcBef>
                <a:spcPts val="0"/>
              </a:spcBef>
              <a:spcAft>
                <a:spcPts val="0"/>
              </a:spcAft>
              <a:buNone/>
            </a:pPr>
            <a:r>
              <a:rPr lang="pt-BR" sz="3200">
                <a:solidFill>
                  <a:schemeClr val="dk1"/>
                </a:solidFill>
                <a:latin typeface="Calibri"/>
                <a:ea typeface="Calibri"/>
                <a:cs typeface="Calibri"/>
                <a:sym typeface="Calibri"/>
              </a:rPr>
              <a:t>O analisador de rede elétrica é uma concepção dos alunos do curso técnico de informática, tem por finalidade monitorar o consumo de equipamentos eletroeletrônicos, como ferros de passar roupa, chuveiros elétricos, televisores, computadores, entre outros. O ARE informa ao usuário a energia consumida e o valor gasto (R$). A monitoração da energia gasta em KWh e em R$ desperta no usuário o senso comum de conscientização da utilização de energia elétrica. Por fim, caso o equipamento eletroeletrônico consuma uma potência acima do limiar pré-definido o sistema cortará o fornecimento de energia elétrica, evitando gastos desnecessários. </a:t>
            </a:r>
            <a:endParaRPr sz="3200" b="1">
              <a:solidFill>
                <a:schemeClr val="dk1"/>
              </a:solidFill>
              <a:latin typeface="Calibri"/>
              <a:ea typeface="Calibri"/>
              <a:cs typeface="Calibri"/>
              <a:sym typeface="Calibri"/>
            </a:endParaRPr>
          </a:p>
          <a:p>
            <a:pPr marL="0" marR="0" lvl="0" indent="0" algn="l" rtl="0">
              <a:spcBef>
                <a:spcPts val="0"/>
              </a:spcBef>
              <a:spcAft>
                <a:spcPts val="0"/>
              </a:spcAft>
              <a:buNone/>
            </a:pPr>
            <a:r>
              <a:rPr lang="pt-BR" sz="3200" b="1">
                <a:solidFill>
                  <a:schemeClr val="dk1"/>
                </a:solidFill>
                <a:latin typeface="Calibri"/>
                <a:ea typeface="Calibri"/>
                <a:cs typeface="Calibri"/>
                <a:sym typeface="Calibri"/>
              </a:rPr>
              <a:t>Palavras-chave: </a:t>
            </a:r>
            <a:r>
              <a:rPr lang="pt-BR" sz="3200">
                <a:solidFill>
                  <a:schemeClr val="dk1"/>
                </a:solidFill>
                <a:latin typeface="Calibri"/>
                <a:ea typeface="Calibri"/>
                <a:cs typeface="Calibri"/>
                <a:sym typeface="Calibri"/>
              </a:rPr>
              <a:t>energia; elétrica; consumo; gasto; medição; economia; controle, micro controlador, corte, consciente.</a:t>
            </a:r>
            <a:endParaRPr sz="3200">
              <a:solidFill>
                <a:schemeClr val="dk1"/>
              </a:solidFill>
              <a:latin typeface="Calibri"/>
              <a:ea typeface="Calibri"/>
              <a:cs typeface="Calibri"/>
              <a:sym typeface="Calibri"/>
            </a:endParaRPr>
          </a:p>
        </p:txBody>
      </p:sp>
      <p:sp>
        <p:nvSpPr>
          <p:cNvPr id="28" name="Google Shape;28;p1"/>
          <p:cNvSpPr txBox="1"/>
          <p:nvPr/>
        </p:nvSpPr>
        <p:spPr>
          <a:xfrm>
            <a:off x="1224336" y="12169652"/>
            <a:ext cx="12817425" cy="738664"/>
          </a:xfrm>
          <a:prstGeom prst="rect">
            <a:avLst/>
          </a:prstGeom>
          <a:noFill/>
          <a:ln>
            <a:noFill/>
          </a:ln>
          <a:effectLst>
            <a:outerShdw blurRad="57150" dist="19050" dir="5400000" algn="ctr" rotWithShape="0">
              <a:srgbClr val="000000">
                <a:alpha val="62745"/>
              </a:srgbClr>
            </a:outerShdw>
          </a:effectLst>
        </p:spPr>
        <p:txBody>
          <a:bodyPr spcFirstLastPara="1" wrap="square" lIns="0" tIns="0" rIns="0" bIns="0" anchor="t" anchorCtr="0">
            <a:spAutoFit/>
          </a:bodyPr>
          <a:lstStyle/>
          <a:p>
            <a:pPr marL="12700" marR="0" lvl="0" indent="0" algn="ctr" rtl="0">
              <a:lnSpc>
                <a:spcPct val="100000"/>
              </a:lnSpc>
              <a:spcBef>
                <a:spcPts val="0"/>
              </a:spcBef>
              <a:spcAft>
                <a:spcPts val="0"/>
              </a:spcAft>
              <a:buNone/>
            </a:pPr>
            <a:r>
              <a:rPr lang="pt-BR" sz="4800" i="1">
                <a:solidFill>
                  <a:schemeClr val="dk1"/>
                </a:solidFill>
                <a:latin typeface="Calibri"/>
                <a:ea typeface="Calibri"/>
                <a:cs typeface="Calibri"/>
                <a:sym typeface="Calibri"/>
              </a:rPr>
              <a:t>INTRODUÇÃO</a:t>
            </a:r>
            <a:endParaRPr/>
          </a:p>
        </p:txBody>
      </p:sp>
      <p:sp>
        <p:nvSpPr>
          <p:cNvPr id="29" name="Google Shape;29;p1"/>
          <p:cNvSpPr txBox="1"/>
          <p:nvPr/>
        </p:nvSpPr>
        <p:spPr>
          <a:xfrm>
            <a:off x="1218782" y="12961740"/>
            <a:ext cx="12817424" cy="6387582"/>
          </a:xfrm>
          <a:prstGeom prst="rect">
            <a:avLst/>
          </a:prstGeom>
          <a:noFill/>
          <a:ln>
            <a:noFill/>
          </a:ln>
        </p:spPr>
        <p:txBody>
          <a:bodyPr spcFirstLastPara="1" wrap="square" lIns="0" tIns="0" rIns="0" bIns="0" anchor="t" anchorCtr="0">
            <a:spAutoFit/>
          </a:bodyPr>
          <a:lstStyle/>
          <a:p>
            <a:pPr marL="12700" marR="78740" lvl="0" indent="0" algn="just" rtl="0">
              <a:lnSpc>
                <a:spcPct val="102699"/>
              </a:lnSpc>
              <a:spcBef>
                <a:spcPts val="0"/>
              </a:spcBef>
              <a:spcAft>
                <a:spcPts val="0"/>
              </a:spcAft>
              <a:buNone/>
            </a:pPr>
            <a:r>
              <a:rPr lang="pt-BR" sz="3100" i="1">
                <a:solidFill>
                  <a:schemeClr val="dk1"/>
                </a:solidFill>
                <a:latin typeface="Arial"/>
                <a:ea typeface="Arial"/>
                <a:cs typeface="Arial"/>
                <a:sym typeface="Arial"/>
              </a:rPr>
              <a:t> “</a:t>
            </a:r>
            <a:r>
              <a:rPr lang="pt-BR" sz="3100">
                <a:solidFill>
                  <a:schemeClr val="dk1"/>
                </a:solidFill>
                <a:latin typeface="Arial"/>
                <a:ea typeface="Arial"/>
                <a:cs typeface="Arial"/>
                <a:sym typeface="Arial"/>
              </a:rPr>
              <a:t>De acordo com ANEEL (Agência Nacional de Energia Elétrica) o setor elétrico brasileiro está em permanente evolução, fruto do avanço tecnológico e das mudanças normativas. “Devido a chegada de novas tecnologias ao longo dos anos tem se constatado um aumento desenfreado da demanda de energia elétrica, provocando sua valorização, aumentando o preço do kwh. A cada dia são desenvolvidos novos dispositivos que auxiliam no conforto do usuário, são exemplos, os carros elétricos (ainda em desenvolvimento), televisores, geladeiras, micro-ondas, computadores, e tantos outros equipamentos eletrônicos que consomem energia. Por ser algo de vital importância para todos seu consumo deve existir de forma consciente, evitando ao máximo o desperdício de energia.</a:t>
            </a:r>
            <a:endParaRPr sz="3100">
              <a:solidFill>
                <a:schemeClr val="dk1"/>
              </a:solidFill>
              <a:latin typeface="Arial"/>
              <a:ea typeface="Arial"/>
              <a:cs typeface="Arial"/>
              <a:sym typeface="Arial"/>
            </a:endParaRPr>
          </a:p>
        </p:txBody>
      </p:sp>
      <p:sp>
        <p:nvSpPr>
          <p:cNvPr id="30" name="Google Shape;30;p1"/>
          <p:cNvSpPr txBox="1"/>
          <p:nvPr/>
        </p:nvSpPr>
        <p:spPr>
          <a:xfrm>
            <a:off x="1218782" y="19730492"/>
            <a:ext cx="12817424" cy="738664"/>
          </a:xfrm>
          <a:prstGeom prst="rect">
            <a:avLst/>
          </a:prstGeom>
          <a:noFill/>
          <a:ln>
            <a:noFill/>
          </a:ln>
          <a:effectLst>
            <a:outerShdw blurRad="57150" dist="19050" dir="5400000" algn="ctr" rotWithShape="0">
              <a:srgbClr val="000000">
                <a:alpha val="62745"/>
              </a:srgbClr>
            </a:outerShdw>
          </a:effectLst>
        </p:spPr>
        <p:txBody>
          <a:bodyPr spcFirstLastPara="1" wrap="square" lIns="0" tIns="0" rIns="0" bIns="0" anchor="t" anchorCtr="0">
            <a:spAutoFit/>
          </a:bodyPr>
          <a:lstStyle/>
          <a:p>
            <a:pPr marL="12700" marR="0" lvl="0" indent="0" algn="ctr" rtl="0">
              <a:lnSpc>
                <a:spcPct val="100000"/>
              </a:lnSpc>
              <a:spcBef>
                <a:spcPts val="0"/>
              </a:spcBef>
              <a:spcAft>
                <a:spcPts val="0"/>
              </a:spcAft>
              <a:buNone/>
            </a:pPr>
            <a:r>
              <a:rPr lang="pt-BR" sz="4800" i="1">
                <a:solidFill>
                  <a:srgbClr val="000000"/>
                </a:solidFill>
                <a:latin typeface="Calibri"/>
                <a:ea typeface="Calibri"/>
                <a:cs typeface="Calibri"/>
                <a:sym typeface="Calibri"/>
              </a:rPr>
              <a:t>MATERIAIS E MÉTODOS</a:t>
            </a:r>
            <a:endParaRPr sz="4800" i="1">
              <a:solidFill>
                <a:srgbClr val="000000"/>
              </a:solidFill>
              <a:latin typeface="Calibri"/>
              <a:ea typeface="Calibri"/>
              <a:cs typeface="Calibri"/>
              <a:sym typeface="Calibri"/>
            </a:endParaRPr>
          </a:p>
        </p:txBody>
      </p:sp>
      <p:sp>
        <p:nvSpPr>
          <p:cNvPr id="31" name="Google Shape;31;p1"/>
          <p:cNvSpPr txBox="1"/>
          <p:nvPr/>
        </p:nvSpPr>
        <p:spPr>
          <a:xfrm>
            <a:off x="1218782" y="20450572"/>
            <a:ext cx="12817425" cy="6878934"/>
          </a:xfrm>
          <a:prstGeom prst="rect">
            <a:avLst/>
          </a:prstGeom>
          <a:noFill/>
          <a:ln>
            <a:noFill/>
          </a:ln>
        </p:spPr>
        <p:txBody>
          <a:bodyPr spcFirstLastPara="1" wrap="square" lIns="0" tIns="0" rIns="0" bIns="0" anchor="t" anchorCtr="0">
            <a:spAutoFit/>
          </a:bodyPr>
          <a:lstStyle/>
          <a:p>
            <a:pPr marL="12700" marR="5080" lvl="0" indent="0" algn="just" rtl="0">
              <a:lnSpc>
                <a:spcPct val="102600"/>
              </a:lnSpc>
              <a:spcBef>
                <a:spcPts val="0"/>
              </a:spcBef>
              <a:spcAft>
                <a:spcPts val="0"/>
              </a:spcAft>
              <a:buNone/>
            </a:pPr>
            <a:r>
              <a:rPr lang="pt-BR" sz="3100">
                <a:solidFill>
                  <a:schemeClr val="dk1"/>
                </a:solidFill>
                <a:latin typeface="Arial"/>
                <a:ea typeface="Arial"/>
                <a:cs typeface="Arial"/>
                <a:sym typeface="Arial"/>
              </a:rPr>
              <a:t>        O ARE é desenvolvido em uma plataforma de rápida prototipagem, utilizando o micro controlador ATmega 328. Composto por 14 pinos I/O, 8 entradas analógicas com resolução de10bits, e velocidade de processamento de 16MHz. O sinal de corrente é coletado por meio do sensor de corrente ACS712, o sinal é processado utilizando algoritmos de conformação e filtros passa-faixa. Na sequencia é calculado o valor RMS por meio de uma janela deslocada. A potência ativa é aproximada por meio da estimativa do fator de potência. Os valores consumidos de potência ativa são acumulados informando ao usuário uma parcial do valor de energia ativa consumido (ver Figura 1). Um potenciômetro ajusta o valor de corte de energia pretendido. Sempre que o consumo de energia chegar no limiar estabelecido pelo usuário, um relé interromperá o fornecimento de energia.</a:t>
            </a:r>
            <a:endParaRPr sz="3100">
              <a:solidFill>
                <a:schemeClr val="dk1"/>
              </a:solidFill>
              <a:latin typeface="Arial"/>
              <a:ea typeface="Arial"/>
              <a:cs typeface="Arial"/>
              <a:sym typeface="Arial"/>
            </a:endParaRPr>
          </a:p>
        </p:txBody>
      </p:sp>
      <p:sp>
        <p:nvSpPr>
          <p:cNvPr id="32" name="Google Shape;32;p1"/>
          <p:cNvSpPr txBox="1"/>
          <p:nvPr/>
        </p:nvSpPr>
        <p:spPr>
          <a:xfrm>
            <a:off x="970674" y="29893979"/>
            <a:ext cx="12529393" cy="738664"/>
          </a:xfrm>
          <a:prstGeom prst="rect">
            <a:avLst/>
          </a:prstGeom>
          <a:noFill/>
          <a:ln>
            <a:noFill/>
          </a:ln>
          <a:effectLst>
            <a:outerShdw blurRad="57150" dist="19050" dir="5400000" algn="ctr" rotWithShape="0">
              <a:srgbClr val="000000">
                <a:alpha val="62745"/>
              </a:srgbClr>
            </a:outerShdw>
          </a:effectLst>
        </p:spPr>
        <p:txBody>
          <a:bodyPr spcFirstLastPara="1" wrap="square" lIns="0" tIns="0" rIns="0" bIns="0" anchor="t" anchorCtr="0">
            <a:spAutoFit/>
          </a:bodyPr>
          <a:lstStyle/>
          <a:p>
            <a:pPr marL="12700" marR="0" lvl="0" indent="0" algn="ctr" rtl="0">
              <a:lnSpc>
                <a:spcPct val="100000"/>
              </a:lnSpc>
              <a:spcBef>
                <a:spcPts val="0"/>
              </a:spcBef>
              <a:spcAft>
                <a:spcPts val="0"/>
              </a:spcAft>
              <a:buNone/>
            </a:pPr>
            <a:r>
              <a:rPr lang="pt-BR" sz="4800" i="1">
                <a:solidFill>
                  <a:srgbClr val="000000"/>
                </a:solidFill>
                <a:latin typeface="Calibri"/>
                <a:ea typeface="Calibri"/>
                <a:cs typeface="Calibri"/>
                <a:sym typeface="Calibri"/>
              </a:rPr>
              <a:t>RESULTADOS E DISCUSSÃO</a:t>
            </a:r>
            <a:endParaRPr sz="4800" i="1">
              <a:solidFill>
                <a:srgbClr val="000000"/>
              </a:solidFill>
              <a:latin typeface="Calibri"/>
              <a:ea typeface="Calibri"/>
              <a:cs typeface="Calibri"/>
              <a:sym typeface="Calibri"/>
            </a:endParaRPr>
          </a:p>
        </p:txBody>
      </p:sp>
      <p:sp>
        <p:nvSpPr>
          <p:cNvPr id="33" name="Google Shape;33;p1"/>
          <p:cNvSpPr txBox="1"/>
          <p:nvPr/>
        </p:nvSpPr>
        <p:spPr>
          <a:xfrm>
            <a:off x="792288" y="30747716"/>
            <a:ext cx="12817424" cy="4389856"/>
          </a:xfrm>
          <a:prstGeom prst="rect">
            <a:avLst/>
          </a:prstGeom>
          <a:noFill/>
          <a:ln>
            <a:noFill/>
          </a:ln>
        </p:spPr>
        <p:txBody>
          <a:bodyPr spcFirstLastPara="1" wrap="square" lIns="0" tIns="0" rIns="0" bIns="0" anchor="t" anchorCtr="0">
            <a:spAutoFit/>
          </a:bodyPr>
          <a:lstStyle/>
          <a:p>
            <a:pPr marL="12700" marR="5080" lvl="0" indent="0" algn="just" rtl="0">
              <a:lnSpc>
                <a:spcPct val="102699"/>
              </a:lnSpc>
              <a:spcBef>
                <a:spcPts val="0"/>
              </a:spcBef>
              <a:spcAft>
                <a:spcPts val="0"/>
              </a:spcAft>
              <a:buNone/>
            </a:pPr>
            <a:r>
              <a:rPr lang="pt-BR" sz="3100">
                <a:solidFill>
                  <a:schemeClr val="dk1"/>
                </a:solidFill>
                <a:latin typeface="Arial"/>
                <a:ea typeface="Arial"/>
                <a:cs typeface="Arial"/>
                <a:sym typeface="Arial"/>
              </a:rPr>
              <a:t>        O ARE apresentou de forma estável os valores instantâneos de corrente e potências, os resultados foram aferidos por meio de equipamentos certificados. O valor do KWh pode ser ajustado pela conexão USB. De forma geral o equipamento servirá para o controle dos gastos e conscientização do uso racional de energia elétrica. Na prática esperasse que o equipamento possa reduzir os altos índices de desperdício de energia elétrica. A Figura 2 apresenta o levantamento do desperdício de energia no Brasil de 2008 à 2015, os valores chegam na casa dos bilhões. </a:t>
            </a:r>
            <a:endParaRPr sz="3100">
              <a:solidFill>
                <a:schemeClr val="dk1"/>
              </a:solidFill>
              <a:latin typeface="Arial"/>
              <a:ea typeface="Arial"/>
              <a:cs typeface="Arial"/>
              <a:sym typeface="Arial"/>
            </a:endParaRPr>
          </a:p>
        </p:txBody>
      </p:sp>
      <p:sp>
        <p:nvSpPr>
          <p:cNvPr id="34" name="Google Shape;34;p1"/>
          <p:cNvSpPr txBox="1"/>
          <p:nvPr/>
        </p:nvSpPr>
        <p:spPr>
          <a:xfrm>
            <a:off x="15127293" y="29811612"/>
            <a:ext cx="12529392" cy="738664"/>
          </a:xfrm>
          <a:prstGeom prst="rect">
            <a:avLst/>
          </a:prstGeom>
          <a:noFill/>
          <a:ln>
            <a:noFill/>
          </a:ln>
          <a:effectLst>
            <a:outerShdw blurRad="57150" dist="19050" dir="5400000" algn="ctr" rotWithShape="0">
              <a:srgbClr val="000000">
                <a:alpha val="62745"/>
              </a:srgbClr>
            </a:outerShdw>
          </a:effectLst>
        </p:spPr>
        <p:txBody>
          <a:bodyPr spcFirstLastPara="1" wrap="square" lIns="0" tIns="0" rIns="0" bIns="0" anchor="t" anchorCtr="0">
            <a:spAutoFit/>
          </a:bodyPr>
          <a:lstStyle/>
          <a:p>
            <a:pPr marL="12700" marR="0" lvl="0" indent="0" algn="ctr" rtl="0">
              <a:lnSpc>
                <a:spcPct val="100000"/>
              </a:lnSpc>
              <a:spcBef>
                <a:spcPts val="0"/>
              </a:spcBef>
              <a:spcAft>
                <a:spcPts val="0"/>
              </a:spcAft>
              <a:buNone/>
            </a:pPr>
            <a:r>
              <a:rPr lang="pt-BR" sz="4800" i="1">
                <a:solidFill>
                  <a:srgbClr val="000000"/>
                </a:solidFill>
                <a:latin typeface="Calibri"/>
                <a:ea typeface="Calibri"/>
                <a:cs typeface="Calibri"/>
                <a:sym typeface="Calibri"/>
              </a:rPr>
              <a:t>CONCLUSÕES</a:t>
            </a:r>
            <a:endParaRPr sz="4800" i="1">
              <a:solidFill>
                <a:srgbClr val="000000"/>
              </a:solidFill>
              <a:latin typeface="Calibri"/>
              <a:ea typeface="Calibri"/>
              <a:cs typeface="Calibri"/>
              <a:sym typeface="Calibri"/>
            </a:endParaRPr>
          </a:p>
        </p:txBody>
      </p:sp>
      <p:sp>
        <p:nvSpPr>
          <p:cNvPr id="35" name="Google Shape;35;p1"/>
          <p:cNvSpPr txBox="1"/>
          <p:nvPr/>
        </p:nvSpPr>
        <p:spPr>
          <a:xfrm>
            <a:off x="14907783" y="30675708"/>
            <a:ext cx="12529393" cy="2862322"/>
          </a:xfrm>
          <a:prstGeom prst="rect">
            <a:avLst/>
          </a:prstGeom>
          <a:noFill/>
          <a:ln>
            <a:noFill/>
          </a:ln>
        </p:spPr>
        <p:txBody>
          <a:bodyPr spcFirstLastPara="1" wrap="square" lIns="0" tIns="0" rIns="0" bIns="0" anchor="t" anchorCtr="0">
            <a:spAutoFit/>
          </a:bodyPr>
          <a:lstStyle/>
          <a:p>
            <a:pPr marL="0" marR="0" lvl="0" indent="0" algn="just" rtl="0">
              <a:spcBef>
                <a:spcPts val="0"/>
              </a:spcBef>
              <a:spcAft>
                <a:spcPts val="0"/>
              </a:spcAft>
              <a:buNone/>
            </a:pPr>
            <a:r>
              <a:rPr lang="pt-BR" sz="3100">
                <a:solidFill>
                  <a:schemeClr val="dk1"/>
                </a:solidFill>
                <a:latin typeface="Arial"/>
                <a:ea typeface="Arial"/>
                <a:cs typeface="Arial"/>
                <a:sym typeface="Arial"/>
              </a:rPr>
              <a:t>        O desenvolvimento de um dispositivo de análise do consumo de energia permite ao usuário controlar o gasto dos diversos equipamentos presentes na residência, evitando o desperdício de energia. A economia de energia elétrica é essencial para o desenvolvimento sustentável. O ARE auxilia o uso consciente de energia elétrica, evitando surpresas na conta mensal.</a:t>
            </a:r>
            <a:endParaRPr/>
          </a:p>
        </p:txBody>
      </p:sp>
      <p:sp>
        <p:nvSpPr>
          <p:cNvPr id="36" name="Google Shape;36;p1"/>
          <p:cNvSpPr txBox="1"/>
          <p:nvPr/>
        </p:nvSpPr>
        <p:spPr>
          <a:xfrm>
            <a:off x="14799311" y="38092532"/>
            <a:ext cx="12529393" cy="738664"/>
          </a:xfrm>
          <a:prstGeom prst="rect">
            <a:avLst/>
          </a:prstGeom>
          <a:noFill/>
          <a:ln>
            <a:noFill/>
          </a:ln>
          <a:effectLst>
            <a:outerShdw blurRad="57150" dist="19050" dir="5400000" algn="ctr" rotWithShape="0">
              <a:srgbClr val="000000">
                <a:alpha val="62745"/>
              </a:srgbClr>
            </a:outerShdw>
          </a:effectLst>
        </p:spPr>
        <p:txBody>
          <a:bodyPr spcFirstLastPara="1" wrap="square" lIns="0" tIns="0" rIns="0" bIns="0" anchor="t" anchorCtr="0">
            <a:spAutoFit/>
          </a:bodyPr>
          <a:lstStyle/>
          <a:p>
            <a:pPr marL="12700" marR="0" lvl="0" indent="0" algn="ctr" rtl="0">
              <a:lnSpc>
                <a:spcPct val="100000"/>
              </a:lnSpc>
              <a:spcBef>
                <a:spcPts val="0"/>
              </a:spcBef>
              <a:spcAft>
                <a:spcPts val="0"/>
              </a:spcAft>
              <a:buNone/>
            </a:pPr>
            <a:r>
              <a:rPr lang="pt-BR" sz="4800" i="1">
                <a:solidFill>
                  <a:srgbClr val="000000"/>
                </a:solidFill>
                <a:latin typeface="Calibri"/>
                <a:ea typeface="Calibri"/>
                <a:cs typeface="Calibri"/>
                <a:sym typeface="Calibri"/>
              </a:rPr>
              <a:t>BIBLIOGRAFIA</a:t>
            </a:r>
            <a:endParaRPr sz="4800" i="1">
              <a:solidFill>
                <a:srgbClr val="000000"/>
              </a:solidFill>
              <a:latin typeface="Calibri"/>
              <a:ea typeface="Calibri"/>
              <a:cs typeface="Calibri"/>
              <a:sym typeface="Calibri"/>
            </a:endParaRPr>
          </a:p>
        </p:txBody>
      </p:sp>
      <p:sp>
        <p:nvSpPr>
          <p:cNvPr id="37" name="Google Shape;37;p1"/>
          <p:cNvSpPr txBox="1"/>
          <p:nvPr/>
        </p:nvSpPr>
        <p:spPr>
          <a:xfrm>
            <a:off x="14952640" y="38884620"/>
            <a:ext cx="11134654" cy="3231654"/>
          </a:xfrm>
          <a:prstGeom prst="rect">
            <a:avLst/>
          </a:prstGeom>
          <a:noFill/>
          <a:ln>
            <a:noFill/>
          </a:ln>
        </p:spPr>
        <p:txBody>
          <a:bodyPr spcFirstLastPara="1" wrap="square" lIns="0" tIns="0" rIns="0" bIns="0" anchor="t" anchorCtr="0">
            <a:spAutoFit/>
          </a:bodyPr>
          <a:lstStyle/>
          <a:p>
            <a:pPr marL="12700" marR="5080" lvl="0" indent="-190500" algn="l" rtl="0">
              <a:lnSpc>
                <a:spcPct val="100000"/>
              </a:lnSpc>
              <a:spcBef>
                <a:spcPts val="0"/>
              </a:spcBef>
              <a:spcAft>
                <a:spcPts val="0"/>
              </a:spcAft>
              <a:buClr>
                <a:schemeClr val="dk1"/>
              </a:buClr>
              <a:buSzPts val="3000"/>
              <a:buFont typeface="Arial"/>
              <a:buAutoNum type="arabicPeriod"/>
            </a:pPr>
            <a:r>
              <a:rPr lang="pt-BR" sz="3000">
                <a:solidFill>
                  <a:schemeClr val="dk1"/>
                </a:solidFill>
                <a:latin typeface="Arial"/>
                <a:ea typeface="Arial"/>
                <a:cs typeface="Arial"/>
                <a:sym typeface="Arial"/>
              </a:rPr>
              <a:t>INSTRUMENTOS E MEDIDAS ELETRICAS. Autor: SENRA, RENATO. Idioma:  PORTUGUÊS. Editora:BARAUNA. Assunto: Engenharia – Elétrica. Edição: 1,  Ano: 2011.</a:t>
            </a:r>
            <a:endParaRPr sz="3000">
              <a:solidFill>
                <a:schemeClr val="dk1"/>
              </a:solidFill>
              <a:latin typeface="Arial"/>
              <a:ea typeface="Arial"/>
              <a:cs typeface="Arial"/>
              <a:sym typeface="Arial"/>
            </a:endParaRPr>
          </a:p>
          <a:p>
            <a:pPr marL="12700" marR="154940" lvl="0" indent="-190500" algn="l" rtl="0">
              <a:lnSpc>
                <a:spcPct val="100000"/>
              </a:lnSpc>
              <a:spcBef>
                <a:spcPts val="0"/>
              </a:spcBef>
              <a:spcAft>
                <a:spcPts val="0"/>
              </a:spcAft>
              <a:buClr>
                <a:schemeClr val="dk1"/>
              </a:buClr>
              <a:buSzPts val="3000"/>
              <a:buFont typeface="Arial"/>
              <a:buAutoNum type="arabicPeriod"/>
            </a:pPr>
            <a:r>
              <a:rPr lang="pt-BR" sz="3000">
                <a:solidFill>
                  <a:schemeClr val="dk1"/>
                </a:solidFill>
                <a:latin typeface="Arial"/>
                <a:ea typeface="Arial"/>
                <a:cs typeface="Arial"/>
                <a:sym typeface="Arial"/>
              </a:rPr>
              <a:t>MANUAL DE MEDIDAS ELETRICAS. Autor: ROLDAN, JOSE. Idioma:  PORTUGUÊS. Editora: HEMUS. Assunto: Engenharia – Elétrica. Edição: 1.  Ano: 2002.</a:t>
            </a:r>
            <a:endParaRPr sz="3000">
              <a:solidFill>
                <a:schemeClr val="dk1"/>
              </a:solidFill>
              <a:latin typeface="Arial"/>
              <a:ea typeface="Arial"/>
              <a:cs typeface="Arial"/>
              <a:sym typeface="Arial"/>
            </a:endParaRPr>
          </a:p>
          <a:p>
            <a:pPr marL="12700" marR="3924300" lvl="0" indent="-190500" algn="l" rtl="0">
              <a:lnSpc>
                <a:spcPct val="100000"/>
              </a:lnSpc>
              <a:spcBef>
                <a:spcPts val="0"/>
              </a:spcBef>
              <a:spcAft>
                <a:spcPts val="0"/>
              </a:spcAft>
              <a:buClr>
                <a:srgbClr val="000000"/>
              </a:buClr>
              <a:buSzPts val="3000"/>
              <a:buFont typeface="Arial"/>
              <a:buAutoNum type="arabicPeriod"/>
            </a:pPr>
            <a:r>
              <a:rPr lang="pt-BR" sz="3000" u="sng">
                <a:solidFill>
                  <a:srgbClr val="0000FF"/>
                </a:solidFill>
                <a:latin typeface="Arial"/>
                <a:ea typeface="Arial"/>
                <a:cs typeface="Arial"/>
                <a:sym typeface="Arial"/>
              </a:rPr>
              <a:t>http://www.aneel.gov.br/ </a:t>
            </a:r>
            <a:r>
              <a:rPr lang="pt-BR" sz="3000">
                <a:solidFill>
                  <a:srgbClr val="0000FF"/>
                </a:solidFill>
                <a:latin typeface="Arial"/>
                <a:ea typeface="Arial"/>
                <a:cs typeface="Arial"/>
                <a:sym typeface="Arial"/>
              </a:rPr>
              <a:t> </a:t>
            </a:r>
            <a:r>
              <a:rPr lang="pt-BR" sz="3000">
                <a:solidFill>
                  <a:schemeClr val="dk1"/>
                </a:solidFill>
                <a:latin typeface="Arial"/>
                <a:ea typeface="Arial"/>
                <a:cs typeface="Arial"/>
                <a:sym typeface="Arial"/>
              </a:rPr>
              <a:t>Ano: 2016</a:t>
            </a:r>
            <a:endParaRPr sz="3000">
              <a:solidFill>
                <a:schemeClr val="dk1"/>
              </a:solidFill>
              <a:latin typeface="Arial"/>
              <a:ea typeface="Arial"/>
              <a:cs typeface="Arial"/>
              <a:sym typeface="Arial"/>
            </a:endParaRPr>
          </a:p>
        </p:txBody>
      </p:sp>
      <p:pic>
        <p:nvPicPr>
          <p:cNvPr id="38" name="Google Shape;38;p1"/>
          <p:cNvPicPr preferRelativeResize="0"/>
          <p:nvPr/>
        </p:nvPicPr>
        <p:blipFill rotWithShape="1">
          <a:blip r:embed="rId3">
            <a:alphaModFix/>
          </a:blip>
          <a:srcRect/>
          <a:stretch/>
        </p:blipFill>
        <p:spPr>
          <a:xfrm>
            <a:off x="15337904" y="33879486"/>
            <a:ext cx="5224193" cy="3853006"/>
          </a:xfrm>
          <a:prstGeom prst="rect">
            <a:avLst/>
          </a:prstGeom>
          <a:noFill/>
          <a:ln>
            <a:noFill/>
          </a:ln>
        </p:spPr>
      </p:pic>
      <p:pic>
        <p:nvPicPr>
          <p:cNvPr id="39" name="Google Shape;39;p1"/>
          <p:cNvPicPr preferRelativeResize="0"/>
          <p:nvPr/>
        </p:nvPicPr>
        <p:blipFill rotWithShape="1">
          <a:blip r:embed="rId4">
            <a:alphaModFix/>
          </a:blip>
          <a:srcRect/>
          <a:stretch/>
        </p:blipFill>
        <p:spPr>
          <a:xfrm rot="10800000">
            <a:off x="21098545" y="33879486"/>
            <a:ext cx="5367808" cy="3853006"/>
          </a:xfrm>
          <a:prstGeom prst="rect">
            <a:avLst/>
          </a:prstGeom>
          <a:noFill/>
          <a:ln>
            <a:noFill/>
          </a:ln>
        </p:spPr>
      </p:pic>
      <p:sp>
        <p:nvSpPr>
          <p:cNvPr id="40" name="Google Shape;40;p1"/>
          <p:cNvSpPr/>
          <p:nvPr/>
        </p:nvSpPr>
        <p:spPr>
          <a:xfrm>
            <a:off x="14775520" y="12097644"/>
            <a:ext cx="12443704" cy="820224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pt-BR" sz="3100">
                <a:solidFill>
                  <a:schemeClr val="dk1"/>
                </a:solidFill>
                <a:latin typeface="Arial"/>
                <a:ea typeface="Arial"/>
                <a:cs typeface="Arial"/>
                <a:sym typeface="Arial"/>
              </a:rPr>
              <a:t>         Quanto custa a energia que consumimos? Essa pergunta vai além da conta que se paga no final do mês. O gasto com energia é muito mais que o dinheiro empregado. Sabe-se que o consumo consciente de energia elétrica leva a preservação do planeta, evitando seu desgaste prematuro. Mas e o custo? Um ambiente ecologicamente preservado para a continuidade de nossa espécie, propício a todos os seres vivos não tem preço. A consciência da preservação deve partir de cada indivíduo, de forma natural, e toda a tecnologia voltada para esse fim é bem vinda. Economizar energia evita o desperdício de agua dos reservatórios, diminui a queima de combustível fóssil e evita a produção de lixo atômico proveniente  das usinas nucleares. Um estudo promovido pela UFRJ aponta que 25% da energia consumida por uma residência é desperdiçada. O ARE foi projetado visando o auxílio na economia de energia permitindo o uso mais consciente, na Figura 3 pode ser observado as principais formas de conexão. </a:t>
            </a:r>
            <a:endParaRPr sz="3100">
              <a:solidFill>
                <a:schemeClr val="dk1"/>
              </a:solidFill>
              <a:latin typeface="Calibri"/>
              <a:ea typeface="Calibri"/>
              <a:cs typeface="Calibri"/>
              <a:sym typeface="Calibri"/>
            </a:endParaRPr>
          </a:p>
        </p:txBody>
      </p:sp>
      <p:grpSp>
        <p:nvGrpSpPr>
          <p:cNvPr id="41" name="Google Shape;41;p1"/>
          <p:cNvGrpSpPr/>
          <p:nvPr/>
        </p:nvGrpSpPr>
        <p:grpSpPr>
          <a:xfrm>
            <a:off x="936304" y="35356228"/>
            <a:ext cx="12817424" cy="6798487"/>
            <a:chOff x="936304" y="35542516"/>
            <a:chExt cx="12817424" cy="6798487"/>
          </a:xfrm>
        </p:grpSpPr>
        <p:sp>
          <p:nvSpPr>
            <p:cNvPr id="42" name="Google Shape;42;p1"/>
            <p:cNvSpPr/>
            <p:nvPr/>
          </p:nvSpPr>
          <p:spPr>
            <a:xfrm>
              <a:off x="936304" y="35542516"/>
              <a:ext cx="12817424" cy="6798487"/>
            </a:xfrm>
            <a:prstGeom prst="rect">
              <a:avLst/>
            </a:prstGeom>
            <a:solidFill>
              <a:srgbClr val="D8D8D8">
                <a:alpha val="6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6803">
                <a:solidFill>
                  <a:schemeClr val="lt1"/>
                </a:solidFill>
                <a:latin typeface="Calibri"/>
                <a:ea typeface="Calibri"/>
                <a:cs typeface="Calibri"/>
                <a:sym typeface="Calibri"/>
              </a:endParaRPr>
            </a:p>
          </p:txBody>
        </p:sp>
        <p:graphicFrame>
          <p:nvGraphicFramePr>
            <p:cNvPr id="43" name="Google Shape;43;p1"/>
            <p:cNvGraphicFramePr/>
            <p:nvPr/>
          </p:nvGraphicFramePr>
          <p:xfrm>
            <a:off x="936304" y="35542517"/>
            <a:ext cx="12246915" cy="6314081"/>
          </p:xfrm>
          <a:graphic>
            <a:graphicData uri="http://schemas.openxmlformats.org/drawingml/2006/chart">
              <c:chart xmlns:c="http://schemas.openxmlformats.org/drawingml/2006/chart" xmlns:r="http://schemas.openxmlformats.org/officeDocument/2006/relationships" r:id="rId5"/>
            </a:graphicData>
          </a:graphic>
        </p:graphicFrame>
      </p:grpSp>
      <p:grpSp>
        <p:nvGrpSpPr>
          <p:cNvPr id="44" name="Google Shape;44;p1"/>
          <p:cNvGrpSpPr/>
          <p:nvPr/>
        </p:nvGrpSpPr>
        <p:grpSpPr>
          <a:xfrm>
            <a:off x="1224460" y="27769347"/>
            <a:ext cx="12230203" cy="1330871"/>
            <a:chOff x="5678" y="406007"/>
            <a:chExt cx="12230203" cy="1330871"/>
          </a:xfrm>
        </p:grpSpPr>
        <p:sp>
          <p:nvSpPr>
            <p:cNvPr id="45" name="Google Shape;45;p1"/>
            <p:cNvSpPr/>
            <p:nvPr/>
          </p:nvSpPr>
          <p:spPr>
            <a:xfrm>
              <a:off x="5678" y="414694"/>
              <a:ext cx="3305460" cy="1322184"/>
            </a:xfrm>
            <a:prstGeom prst="chevron">
              <a:avLst>
                <a:gd name="adj" fmla="val 50000"/>
              </a:avLst>
            </a:prstGeom>
            <a:solidFill>
              <a:schemeClr val="lt1"/>
            </a:solidFill>
            <a:ln w="12700" cap="flat" cmpd="sng">
              <a:solidFill>
                <a:srgbClr val="3D4B5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1"/>
            <p:cNvSpPr txBox="1"/>
            <p:nvPr/>
          </p:nvSpPr>
          <p:spPr>
            <a:xfrm>
              <a:off x="666770" y="414694"/>
              <a:ext cx="1983276" cy="1322184"/>
            </a:xfrm>
            <a:prstGeom prst="rect">
              <a:avLst/>
            </a:prstGeom>
            <a:noFill/>
            <a:ln>
              <a:noFill/>
            </a:ln>
          </p:spPr>
          <p:txBody>
            <a:bodyPr spcFirstLastPara="1" wrap="square" lIns="92000" tIns="30650" rIns="30650" bIns="30650"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pt-BR" sz="2300">
                  <a:solidFill>
                    <a:schemeClr val="lt1"/>
                  </a:solidFill>
                  <a:latin typeface="Calibri"/>
                  <a:ea typeface="Calibri"/>
                  <a:cs typeface="Calibri"/>
                  <a:sym typeface="Calibri"/>
                </a:rPr>
                <a:t>Leitura da corrente</a:t>
              </a:r>
              <a:endParaRPr/>
            </a:p>
          </p:txBody>
        </p:sp>
        <p:sp>
          <p:nvSpPr>
            <p:cNvPr id="47" name="Google Shape;47;p1"/>
            <p:cNvSpPr/>
            <p:nvPr/>
          </p:nvSpPr>
          <p:spPr>
            <a:xfrm>
              <a:off x="2980592" y="414694"/>
              <a:ext cx="3305460" cy="1322184"/>
            </a:xfrm>
            <a:prstGeom prst="chevron">
              <a:avLst>
                <a:gd name="adj" fmla="val 50000"/>
              </a:avLst>
            </a:prstGeom>
            <a:solidFill>
              <a:schemeClr val="lt1"/>
            </a:solidFill>
            <a:ln w="12700" cap="flat" cmpd="sng">
              <a:solidFill>
                <a:srgbClr val="3D4B5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
            <p:cNvSpPr txBox="1"/>
            <p:nvPr/>
          </p:nvSpPr>
          <p:spPr>
            <a:xfrm>
              <a:off x="3641684" y="414694"/>
              <a:ext cx="1983276" cy="1322184"/>
            </a:xfrm>
            <a:prstGeom prst="rect">
              <a:avLst/>
            </a:prstGeom>
            <a:noFill/>
            <a:ln>
              <a:noFill/>
            </a:ln>
          </p:spPr>
          <p:txBody>
            <a:bodyPr spcFirstLastPara="1" wrap="square" lIns="92000" tIns="30650" rIns="30650" bIns="30650"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pt-BR" sz="2300">
                  <a:solidFill>
                    <a:schemeClr val="lt1"/>
                  </a:solidFill>
                  <a:latin typeface="Calibri"/>
                  <a:ea typeface="Calibri"/>
                  <a:cs typeface="Calibri"/>
                  <a:sym typeface="Calibri"/>
                </a:rPr>
                <a:t>Processamento dos dados de entrada</a:t>
              </a:r>
              <a:endParaRPr/>
            </a:p>
          </p:txBody>
        </p:sp>
        <p:sp>
          <p:nvSpPr>
            <p:cNvPr id="49" name="Google Shape;49;p1"/>
            <p:cNvSpPr/>
            <p:nvPr/>
          </p:nvSpPr>
          <p:spPr>
            <a:xfrm>
              <a:off x="5955506" y="406007"/>
              <a:ext cx="3305460" cy="1322184"/>
            </a:xfrm>
            <a:prstGeom prst="chevron">
              <a:avLst>
                <a:gd name="adj" fmla="val 50000"/>
              </a:avLst>
            </a:prstGeom>
            <a:solidFill>
              <a:schemeClr val="lt1"/>
            </a:solidFill>
            <a:ln w="12700" cap="flat" cmpd="sng">
              <a:solidFill>
                <a:srgbClr val="3D4B5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
            <p:cNvSpPr txBox="1"/>
            <p:nvPr/>
          </p:nvSpPr>
          <p:spPr>
            <a:xfrm>
              <a:off x="6616598" y="406007"/>
              <a:ext cx="1983276" cy="1322184"/>
            </a:xfrm>
            <a:prstGeom prst="rect">
              <a:avLst/>
            </a:prstGeom>
            <a:noFill/>
            <a:ln>
              <a:noFill/>
            </a:ln>
          </p:spPr>
          <p:txBody>
            <a:bodyPr spcFirstLastPara="1" wrap="square" lIns="92000" tIns="30650" rIns="30650" bIns="30650"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pt-BR" sz="2300">
                  <a:solidFill>
                    <a:schemeClr val="lt1"/>
                  </a:solidFill>
                  <a:latin typeface="Calibri"/>
                  <a:ea typeface="Calibri"/>
                  <a:cs typeface="Calibri"/>
                  <a:sym typeface="Calibri"/>
                </a:rPr>
                <a:t>Cálculo do consumo</a:t>
              </a:r>
              <a:endParaRPr/>
            </a:p>
          </p:txBody>
        </p:sp>
        <p:sp>
          <p:nvSpPr>
            <p:cNvPr id="51" name="Google Shape;51;p1"/>
            <p:cNvSpPr/>
            <p:nvPr/>
          </p:nvSpPr>
          <p:spPr>
            <a:xfrm>
              <a:off x="8930421" y="414694"/>
              <a:ext cx="3305460" cy="1322184"/>
            </a:xfrm>
            <a:prstGeom prst="chevron">
              <a:avLst>
                <a:gd name="adj" fmla="val 50000"/>
              </a:avLst>
            </a:prstGeom>
            <a:solidFill>
              <a:schemeClr val="lt1"/>
            </a:solidFill>
            <a:ln w="12700" cap="flat" cmpd="sng">
              <a:solidFill>
                <a:srgbClr val="3D4B5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
            <p:cNvSpPr txBox="1"/>
            <p:nvPr/>
          </p:nvSpPr>
          <p:spPr>
            <a:xfrm>
              <a:off x="9591513" y="414694"/>
              <a:ext cx="1983276" cy="1322184"/>
            </a:xfrm>
            <a:prstGeom prst="rect">
              <a:avLst/>
            </a:prstGeom>
            <a:noFill/>
            <a:ln>
              <a:noFill/>
            </a:ln>
          </p:spPr>
          <p:txBody>
            <a:bodyPr spcFirstLastPara="1" wrap="square" lIns="92000" tIns="30650" rIns="30650" bIns="30650"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pt-BR" sz="2300">
                  <a:solidFill>
                    <a:schemeClr val="lt1"/>
                  </a:solidFill>
                  <a:latin typeface="Calibri"/>
                  <a:ea typeface="Calibri"/>
                  <a:cs typeface="Calibri"/>
                  <a:sym typeface="Calibri"/>
                </a:rPr>
                <a:t>Informe ao Usuário</a:t>
              </a:r>
              <a:endParaRPr/>
            </a:p>
          </p:txBody>
        </p:sp>
      </p:grpSp>
      <p:grpSp>
        <p:nvGrpSpPr>
          <p:cNvPr id="53" name="Google Shape;53;p1"/>
          <p:cNvGrpSpPr/>
          <p:nvPr/>
        </p:nvGrpSpPr>
        <p:grpSpPr>
          <a:xfrm>
            <a:off x="14820250" y="20306556"/>
            <a:ext cx="12614998" cy="8743770"/>
            <a:chOff x="14473808" y="17539450"/>
            <a:chExt cx="12614998" cy="8743770"/>
          </a:xfrm>
        </p:grpSpPr>
        <p:pic>
          <p:nvPicPr>
            <p:cNvPr id="54" name="Google Shape;54;p1"/>
            <p:cNvPicPr preferRelativeResize="0"/>
            <p:nvPr/>
          </p:nvPicPr>
          <p:blipFill rotWithShape="1">
            <a:blip r:embed="rId6">
              <a:alphaModFix/>
            </a:blip>
            <a:srcRect/>
            <a:stretch/>
          </p:blipFill>
          <p:spPr>
            <a:xfrm>
              <a:off x="14473808" y="17539450"/>
              <a:ext cx="12614998" cy="8743770"/>
            </a:xfrm>
            <a:prstGeom prst="rect">
              <a:avLst/>
            </a:prstGeom>
            <a:noFill/>
            <a:ln>
              <a:noFill/>
            </a:ln>
          </p:spPr>
        </p:pic>
        <p:sp>
          <p:nvSpPr>
            <p:cNvPr id="55" name="Google Shape;55;p1"/>
            <p:cNvSpPr txBox="1"/>
            <p:nvPr/>
          </p:nvSpPr>
          <p:spPr>
            <a:xfrm>
              <a:off x="18434249" y="20666596"/>
              <a:ext cx="475252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3200">
                  <a:solidFill>
                    <a:schemeClr val="dk1"/>
                  </a:solidFill>
                  <a:latin typeface="Calibri"/>
                  <a:ea typeface="Calibri"/>
                  <a:cs typeface="Calibri"/>
                  <a:sym typeface="Calibri"/>
                </a:rPr>
                <a:t>Analisador de Rede Elétrica</a:t>
              </a:r>
              <a:endParaRPr/>
            </a:p>
          </p:txBody>
        </p:sp>
        <p:sp>
          <p:nvSpPr>
            <p:cNvPr id="56" name="Google Shape;56;p1"/>
            <p:cNvSpPr txBox="1"/>
            <p:nvPr/>
          </p:nvSpPr>
          <p:spPr>
            <a:xfrm>
              <a:off x="18477051" y="21386676"/>
              <a:ext cx="4608512" cy="163121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pt-BR" sz="2000">
                  <a:solidFill>
                    <a:schemeClr val="dk1"/>
                  </a:solidFill>
                  <a:latin typeface="Calibri"/>
                  <a:ea typeface="Calibri"/>
                  <a:cs typeface="Calibri"/>
                  <a:sym typeface="Calibri"/>
                </a:rPr>
                <a:t>Com o auxílio do ARE, o usuário pode controlar o gasto dos diversos equipamentos presentes na residência, evitando o desperdício de energia e controlando os gastos financeiros.</a:t>
              </a:r>
              <a:endParaRPr/>
            </a:p>
          </p:txBody>
        </p:sp>
        <p:sp>
          <p:nvSpPr>
            <p:cNvPr id="57" name="Google Shape;57;p1"/>
            <p:cNvSpPr txBox="1"/>
            <p:nvPr/>
          </p:nvSpPr>
          <p:spPr>
            <a:xfrm>
              <a:off x="14925664" y="21674708"/>
              <a:ext cx="2068424" cy="175432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pt-BR" sz="1800">
                  <a:solidFill>
                    <a:schemeClr val="dk1"/>
                  </a:solidFill>
                  <a:latin typeface="Calibri"/>
                  <a:ea typeface="Calibri"/>
                  <a:cs typeface="Calibri"/>
                  <a:sym typeface="Calibri"/>
                </a:rPr>
                <a:t>O consumo do chuveiro elétrico  equivale a 73 lâmpadas, ou 63 televisores ou 29 computadores.</a:t>
              </a:r>
              <a:endParaRPr/>
            </a:p>
          </p:txBody>
        </p:sp>
      </p:grpSp>
      <p:sp>
        <p:nvSpPr>
          <p:cNvPr id="58" name="Google Shape;58;p1"/>
          <p:cNvSpPr txBox="1"/>
          <p:nvPr/>
        </p:nvSpPr>
        <p:spPr>
          <a:xfrm>
            <a:off x="864531" y="29235548"/>
            <a:ext cx="12865486" cy="430887"/>
          </a:xfrm>
          <a:prstGeom prst="rect">
            <a:avLst/>
          </a:prstGeom>
          <a:noFill/>
          <a:ln>
            <a:noFill/>
          </a:ln>
          <a:effectLst>
            <a:outerShdw blurRad="57150" dist="19050" dir="5400000" algn="ctr" rotWithShape="0">
              <a:srgbClr val="000000">
                <a:alpha val="62745"/>
              </a:srgbClr>
            </a:outerShdw>
          </a:effectLst>
        </p:spPr>
        <p:txBody>
          <a:bodyPr spcFirstLastPara="1" wrap="square" lIns="0" tIns="0" rIns="0" bIns="0" anchor="t" anchorCtr="0">
            <a:spAutoFit/>
          </a:bodyPr>
          <a:lstStyle/>
          <a:p>
            <a:pPr marL="12700" marR="0" lvl="0" indent="0" algn="ctr" rtl="0">
              <a:lnSpc>
                <a:spcPct val="100000"/>
              </a:lnSpc>
              <a:spcBef>
                <a:spcPts val="0"/>
              </a:spcBef>
              <a:spcAft>
                <a:spcPts val="0"/>
              </a:spcAft>
              <a:buNone/>
            </a:pPr>
            <a:r>
              <a:rPr lang="pt-BR" sz="2800">
                <a:solidFill>
                  <a:srgbClr val="000000"/>
                </a:solidFill>
                <a:latin typeface="Calibri"/>
                <a:ea typeface="Calibri"/>
                <a:cs typeface="Calibri"/>
                <a:sym typeface="Calibri"/>
              </a:rPr>
              <a:t>Figura1 - Sequencia de processamento do micro controlador.</a:t>
            </a:r>
            <a:endParaRPr sz="2800">
              <a:solidFill>
                <a:srgbClr val="000000"/>
              </a:solidFill>
              <a:latin typeface="Calibri"/>
              <a:ea typeface="Calibri"/>
              <a:cs typeface="Calibri"/>
              <a:sym typeface="Calibri"/>
            </a:endParaRPr>
          </a:p>
        </p:txBody>
      </p:sp>
      <p:sp>
        <p:nvSpPr>
          <p:cNvPr id="59" name="Google Shape;59;p1"/>
          <p:cNvSpPr txBox="1"/>
          <p:nvPr/>
        </p:nvSpPr>
        <p:spPr>
          <a:xfrm>
            <a:off x="3971702" y="6481020"/>
            <a:ext cx="21231298" cy="1503484"/>
          </a:xfrm>
          <a:prstGeom prst="rect">
            <a:avLst/>
          </a:prstGeom>
          <a:noFill/>
          <a:ln>
            <a:noFill/>
          </a:ln>
        </p:spPr>
        <p:txBody>
          <a:bodyPr spcFirstLastPara="1" wrap="square" lIns="86850" tIns="43425" rIns="86850" bIns="43425" anchor="t" anchorCtr="0">
            <a:spAutoFit/>
          </a:bodyPr>
          <a:lstStyle/>
          <a:p>
            <a:pPr marL="0" marR="0" lvl="0" indent="0" algn="ctr" rtl="0">
              <a:spcBef>
                <a:spcPts val="0"/>
              </a:spcBef>
              <a:spcAft>
                <a:spcPts val="0"/>
              </a:spcAft>
              <a:buNone/>
            </a:pPr>
            <a:r>
              <a:rPr lang="pt-BR" sz="3600" b="1">
                <a:solidFill>
                  <a:schemeClr val="dk1"/>
                </a:solidFill>
                <a:latin typeface="Calibri"/>
                <a:ea typeface="Calibri"/>
                <a:cs typeface="Calibri"/>
                <a:sym typeface="Calibri"/>
              </a:rPr>
              <a:t>M.V.L. Miranda </a:t>
            </a:r>
            <a:r>
              <a:rPr lang="pt-BR" sz="3600" b="1" baseline="30000">
                <a:solidFill>
                  <a:schemeClr val="dk1"/>
                </a:solidFill>
                <a:latin typeface="Calibri"/>
                <a:ea typeface="Calibri"/>
                <a:cs typeface="Calibri"/>
                <a:sym typeface="Calibri"/>
              </a:rPr>
              <a:t>1</a:t>
            </a:r>
            <a:r>
              <a:rPr lang="pt-BR" sz="3600" b="1">
                <a:solidFill>
                  <a:schemeClr val="dk1"/>
                </a:solidFill>
                <a:latin typeface="Calibri"/>
                <a:ea typeface="Calibri"/>
                <a:cs typeface="Calibri"/>
                <a:sym typeface="Calibri"/>
              </a:rPr>
              <a:t> ; M.O. Fialho</a:t>
            </a:r>
            <a:r>
              <a:rPr lang="pt-BR" sz="3600" b="1" baseline="30000">
                <a:solidFill>
                  <a:schemeClr val="dk1"/>
                </a:solidFill>
                <a:latin typeface="Calibri"/>
                <a:ea typeface="Calibri"/>
                <a:cs typeface="Calibri"/>
                <a:sym typeface="Calibri"/>
              </a:rPr>
              <a:t> 2</a:t>
            </a:r>
            <a:r>
              <a:rPr lang="pt-BR" sz="3600" b="1">
                <a:solidFill>
                  <a:schemeClr val="dk1"/>
                </a:solidFill>
                <a:latin typeface="Calibri"/>
                <a:ea typeface="Calibri"/>
                <a:cs typeface="Calibri"/>
                <a:sym typeface="Calibri"/>
              </a:rPr>
              <a:t>; R.L.</a:t>
            </a:r>
            <a:r>
              <a:rPr lang="pt-BR" sz="3600">
                <a:solidFill>
                  <a:schemeClr val="dk1"/>
                </a:solidFill>
                <a:latin typeface="Calibri"/>
                <a:ea typeface="Calibri"/>
                <a:cs typeface="Calibri"/>
                <a:sym typeface="Calibri"/>
              </a:rPr>
              <a:t>​ </a:t>
            </a:r>
            <a:r>
              <a:rPr lang="pt-BR" sz="3600" b="1">
                <a:solidFill>
                  <a:schemeClr val="dk1"/>
                </a:solidFill>
                <a:latin typeface="Calibri"/>
                <a:ea typeface="Calibri"/>
                <a:cs typeface="Calibri"/>
                <a:sym typeface="Calibri"/>
              </a:rPr>
              <a:t>Barreto </a:t>
            </a:r>
            <a:r>
              <a:rPr lang="pt-BR" sz="3600" b="1" baseline="30000">
                <a:solidFill>
                  <a:schemeClr val="dk1"/>
                </a:solidFill>
                <a:latin typeface="Calibri"/>
                <a:ea typeface="Calibri"/>
                <a:cs typeface="Calibri"/>
                <a:sym typeface="Calibri"/>
              </a:rPr>
              <a:t>3</a:t>
            </a:r>
            <a:r>
              <a:rPr lang="pt-BR" sz="3600" b="1">
                <a:solidFill>
                  <a:schemeClr val="dk1"/>
                </a:solidFill>
                <a:latin typeface="Calibri"/>
                <a:ea typeface="Calibri"/>
                <a:cs typeface="Calibri"/>
                <a:sym typeface="Calibri"/>
              </a:rPr>
              <a:t> </a:t>
            </a:r>
            <a:r>
              <a:rPr lang="pt-BR" sz="3600">
                <a:solidFill>
                  <a:schemeClr val="dk1"/>
                </a:solidFill>
                <a:latin typeface="Calibri"/>
                <a:ea typeface="Calibri"/>
                <a:cs typeface="Calibri"/>
                <a:sym typeface="Calibri"/>
              </a:rPr>
              <a:t>​</a:t>
            </a:r>
            <a:endParaRPr/>
          </a:p>
          <a:p>
            <a:pPr marL="0" marR="0" lvl="0" indent="0" algn="ctr" rtl="0">
              <a:spcBef>
                <a:spcPts val="0"/>
              </a:spcBef>
              <a:spcAft>
                <a:spcPts val="0"/>
              </a:spcAft>
              <a:buNone/>
            </a:pPr>
            <a:r>
              <a:rPr lang="pt-BR" sz="2800" baseline="30000">
                <a:solidFill>
                  <a:schemeClr val="dk1"/>
                </a:solidFill>
                <a:latin typeface="Calibri"/>
                <a:ea typeface="Calibri"/>
                <a:cs typeface="Calibri"/>
                <a:sym typeface="Calibri"/>
              </a:rPr>
              <a:t>1.</a:t>
            </a:r>
            <a:r>
              <a:rPr lang="pt-BR" sz="2800">
                <a:solidFill>
                  <a:schemeClr val="dk1"/>
                </a:solidFill>
                <a:latin typeface="Calibri"/>
                <a:ea typeface="Calibri"/>
                <a:cs typeface="Calibri"/>
                <a:sym typeface="Calibri"/>
              </a:rPr>
              <a:t>Aluno  do curso Informática, e-mail: </a:t>
            </a:r>
            <a:r>
              <a:rPr lang="pt-BR" sz="2800" u="sng">
                <a:solidFill>
                  <a:schemeClr val="dk1"/>
                </a:solidFill>
                <a:latin typeface="Calibri"/>
                <a:ea typeface="Calibri"/>
                <a:cs typeface="Calibri"/>
                <a:sym typeface="Calibri"/>
                <a:hlinkClick r:id="rId7">
                  <a:extLst>
                    <a:ext uri="{A12FA001-AC4F-418D-AE19-62706E023703}">
                      <ahyp:hlinkClr xmlns:ahyp="http://schemas.microsoft.com/office/drawing/2018/hyperlinkcolor" val="tx"/>
                    </a:ext>
                  </a:extLst>
                </a:hlinkClick>
              </a:rPr>
              <a:t>marcos27miranda@gmail.com</a:t>
            </a:r>
            <a:r>
              <a:rPr lang="pt-BR" sz="2800">
                <a:solidFill>
                  <a:schemeClr val="dk1"/>
                </a:solidFill>
                <a:latin typeface="Calibri"/>
                <a:ea typeface="Calibri"/>
                <a:cs typeface="Calibri"/>
                <a:sym typeface="Calibri"/>
              </a:rPr>
              <a:t> , </a:t>
            </a:r>
            <a:r>
              <a:rPr lang="pt-BR" sz="2800" baseline="30000">
                <a:solidFill>
                  <a:schemeClr val="dk1"/>
                </a:solidFill>
                <a:latin typeface="Calibri"/>
                <a:ea typeface="Calibri"/>
                <a:cs typeface="Calibri"/>
                <a:sym typeface="Calibri"/>
              </a:rPr>
              <a:t>2.</a:t>
            </a:r>
            <a:r>
              <a:rPr lang="pt-BR" sz="2800">
                <a:solidFill>
                  <a:schemeClr val="dk1"/>
                </a:solidFill>
                <a:latin typeface="Calibri"/>
                <a:ea typeface="Calibri"/>
                <a:cs typeface="Calibri"/>
                <a:sym typeface="Calibri"/>
              </a:rPr>
              <a:t>Aluno  do curso  Informática, e-mail: </a:t>
            </a:r>
            <a:r>
              <a:rPr lang="pt-BR" sz="2800" u="sng">
                <a:solidFill>
                  <a:schemeClr val="dk1"/>
                </a:solidFill>
                <a:latin typeface="Calibri"/>
                <a:ea typeface="Calibri"/>
                <a:cs typeface="Calibri"/>
                <a:sym typeface="Calibri"/>
                <a:hlinkClick r:id="rId8">
                  <a:extLst>
                    <a:ext uri="{A12FA001-AC4F-418D-AE19-62706E023703}">
                      <ahyp:hlinkClr xmlns:ahyp="http://schemas.microsoft.com/office/drawing/2018/hyperlinkcolor" val="tx"/>
                    </a:ext>
                  </a:extLst>
                </a:hlinkClick>
              </a:rPr>
              <a:t>matheus.fialho13@hotmail.com</a:t>
            </a:r>
            <a:r>
              <a:rPr lang="pt-BR" sz="2800">
                <a:solidFill>
                  <a:schemeClr val="dk1"/>
                </a:solidFill>
                <a:latin typeface="Calibri"/>
                <a:ea typeface="Calibri"/>
                <a:cs typeface="Calibri"/>
                <a:sym typeface="Calibri"/>
              </a:rPr>
              <a:t> ​</a:t>
            </a:r>
            <a:endParaRPr/>
          </a:p>
          <a:p>
            <a:pPr marL="0" marR="0" lvl="0" indent="0" algn="ctr" rtl="0">
              <a:spcBef>
                <a:spcPts val="0"/>
              </a:spcBef>
              <a:spcAft>
                <a:spcPts val="0"/>
              </a:spcAft>
              <a:buNone/>
            </a:pPr>
            <a:r>
              <a:rPr lang="pt-BR" sz="2800" baseline="30000">
                <a:solidFill>
                  <a:schemeClr val="dk1"/>
                </a:solidFill>
                <a:latin typeface="Calibri"/>
                <a:ea typeface="Calibri"/>
                <a:cs typeface="Calibri"/>
                <a:sym typeface="Calibri"/>
              </a:rPr>
              <a:t>3.</a:t>
            </a:r>
            <a:r>
              <a:rPr lang="pt-BR" sz="2800">
                <a:solidFill>
                  <a:schemeClr val="dk1"/>
                </a:solidFill>
                <a:latin typeface="Calibri"/>
                <a:ea typeface="Calibri"/>
                <a:cs typeface="Calibri"/>
                <a:sym typeface="Calibri"/>
              </a:rPr>
              <a:t>Professor do Instituto Federal do Rio Grande do Norte ,  e-mail: </a:t>
            </a:r>
            <a:r>
              <a:rPr lang="pt-BR" sz="2800" u="sng">
                <a:solidFill>
                  <a:schemeClr val="dk1"/>
                </a:solidFill>
                <a:latin typeface="Calibri"/>
                <a:ea typeface="Calibri"/>
                <a:cs typeface="Calibri"/>
                <a:sym typeface="Calibri"/>
                <a:hlinkClick r:id="rId9">
                  <a:extLst>
                    <a:ext uri="{A12FA001-AC4F-418D-AE19-62706E023703}">
                      <ahyp:hlinkClr xmlns:ahyp="http://schemas.microsoft.com/office/drawing/2018/hyperlinkcolor" val="tx"/>
                    </a:ext>
                  </a:extLst>
                </a:hlinkClick>
              </a:rPr>
              <a:t>barreto.rodrigo@ifrn.edu.br</a:t>
            </a:r>
            <a:r>
              <a:rPr lang="pt-BR" sz="2800">
                <a:solidFill>
                  <a:schemeClr val="dk1"/>
                </a:solidFill>
                <a:latin typeface="Calibri"/>
                <a:ea typeface="Calibri"/>
                <a:cs typeface="Calibri"/>
                <a:sym typeface="Calibri"/>
              </a:rPr>
              <a:t> ​</a:t>
            </a:r>
            <a:endParaRPr/>
          </a:p>
        </p:txBody>
      </p:sp>
      <p:cxnSp>
        <p:nvCxnSpPr>
          <p:cNvPr id="60" name="Google Shape;60;p1"/>
          <p:cNvCxnSpPr/>
          <p:nvPr/>
        </p:nvCxnSpPr>
        <p:spPr>
          <a:xfrm>
            <a:off x="1218782" y="4446153"/>
            <a:ext cx="26017625" cy="0"/>
          </a:xfrm>
          <a:prstGeom prst="straightConnector1">
            <a:avLst/>
          </a:prstGeom>
          <a:noFill/>
          <a:ln w="19050" cap="flat" cmpd="sng">
            <a:solidFill>
              <a:schemeClr val="dk1"/>
            </a:solidFill>
            <a:prstDash val="solid"/>
            <a:miter lim="800000"/>
            <a:headEnd type="none" w="sm" len="sm"/>
            <a:tailEnd type="none" w="sm" len="sm"/>
          </a:ln>
        </p:spPr>
      </p:cxnSp>
      <p:sp>
        <p:nvSpPr>
          <p:cNvPr id="61" name="Google Shape;61;p1"/>
          <p:cNvSpPr txBox="1"/>
          <p:nvPr/>
        </p:nvSpPr>
        <p:spPr>
          <a:xfrm>
            <a:off x="15127293" y="29126651"/>
            <a:ext cx="12865486" cy="430887"/>
          </a:xfrm>
          <a:prstGeom prst="rect">
            <a:avLst/>
          </a:prstGeom>
          <a:noFill/>
          <a:ln>
            <a:noFill/>
          </a:ln>
          <a:effectLst>
            <a:outerShdw blurRad="57150" dist="19050" dir="5400000" algn="ctr" rotWithShape="0">
              <a:srgbClr val="000000">
                <a:alpha val="62745"/>
              </a:srgbClr>
            </a:outerShdw>
          </a:effectLst>
        </p:spPr>
        <p:txBody>
          <a:bodyPr spcFirstLastPara="1" wrap="square" lIns="0" tIns="0" rIns="0" bIns="0" anchor="t" anchorCtr="0">
            <a:spAutoFit/>
          </a:bodyPr>
          <a:lstStyle/>
          <a:p>
            <a:pPr marL="12700" marR="0" lvl="0" indent="0" algn="ctr" rtl="0">
              <a:lnSpc>
                <a:spcPct val="100000"/>
              </a:lnSpc>
              <a:spcBef>
                <a:spcPts val="0"/>
              </a:spcBef>
              <a:spcAft>
                <a:spcPts val="0"/>
              </a:spcAft>
              <a:buNone/>
            </a:pPr>
            <a:r>
              <a:rPr lang="pt-BR" sz="2800">
                <a:solidFill>
                  <a:srgbClr val="000000"/>
                </a:solidFill>
                <a:latin typeface="Calibri"/>
                <a:ea typeface="Calibri"/>
                <a:cs typeface="Calibri"/>
                <a:sym typeface="Calibri"/>
              </a:rPr>
              <a:t>Figura3 - Utilização do analisador de Rede Elétrica.</a:t>
            </a:r>
            <a:endParaRPr sz="2800">
              <a:solidFill>
                <a:srgbClr val="000000"/>
              </a:solidFill>
              <a:latin typeface="Calibri"/>
              <a:ea typeface="Calibri"/>
              <a:cs typeface="Calibri"/>
              <a:sym typeface="Calibri"/>
            </a:endParaRPr>
          </a:p>
        </p:txBody>
      </p:sp>
      <p:sp>
        <p:nvSpPr>
          <p:cNvPr id="62" name="Google Shape;62;p1"/>
          <p:cNvSpPr txBox="1"/>
          <p:nvPr/>
        </p:nvSpPr>
        <p:spPr>
          <a:xfrm>
            <a:off x="936304" y="42157927"/>
            <a:ext cx="12865486" cy="430887"/>
          </a:xfrm>
          <a:prstGeom prst="rect">
            <a:avLst/>
          </a:prstGeom>
          <a:noFill/>
          <a:ln>
            <a:noFill/>
          </a:ln>
          <a:effectLst>
            <a:outerShdw blurRad="57150" dist="19050" dir="5400000" algn="ctr" rotWithShape="0">
              <a:srgbClr val="000000">
                <a:alpha val="62745"/>
              </a:srgbClr>
            </a:outerShdw>
          </a:effectLst>
        </p:spPr>
        <p:txBody>
          <a:bodyPr spcFirstLastPara="1" wrap="square" lIns="0" tIns="0" rIns="0" bIns="0" anchor="t" anchorCtr="0">
            <a:spAutoFit/>
          </a:bodyPr>
          <a:lstStyle/>
          <a:p>
            <a:pPr marL="12700" marR="0" lvl="0" indent="0" algn="ctr" rtl="0">
              <a:lnSpc>
                <a:spcPct val="100000"/>
              </a:lnSpc>
              <a:spcBef>
                <a:spcPts val="0"/>
              </a:spcBef>
              <a:spcAft>
                <a:spcPts val="0"/>
              </a:spcAft>
              <a:buNone/>
            </a:pPr>
            <a:r>
              <a:rPr lang="pt-BR" sz="2800">
                <a:solidFill>
                  <a:srgbClr val="000000"/>
                </a:solidFill>
                <a:latin typeface="Calibri"/>
                <a:ea typeface="Calibri"/>
                <a:cs typeface="Calibri"/>
                <a:sym typeface="Calibri"/>
              </a:rPr>
              <a:t>Figura2 – Gráfico do desperdício de Energia entre os anos de 2008 a 2015.</a:t>
            </a:r>
            <a:endParaRPr sz="2800">
              <a:solidFill>
                <a:srgbClr val="000000"/>
              </a:solidFill>
              <a:latin typeface="Calibri"/>
              <a:ea typeface="Calibri"/>
              <a:cs typeface="Calibri"/>
              <a:sym typeface="Calibri"/>
            </a:endParaRPr>
          </a:p>
        </p:txBody>
      </p:sp>
      <p:sp>
        <p:nvSpPr>
          <p:cNvPr id="63" name="Google Shape;63;p1"/>
          <p:cNvSpPr txBox="1"/>
          <p:nvPr/>
        </p:nvSpPr>
        <p:spPr>
          <a:xfrm>
            <a:off x="3966827" y="5640495"/>
            <a:ext cx="21231298" cy="918709"/>
          </a:xfrm>
          <a:prstGeom prst="rect">
            <a:avLst/>
          </a:prstGeom>
          <a:noFill/>
          <a:ln>
            <a:noFill/>
          </a:ln>
        </p:spPr>
        <p:txBody>
          <a:bodyPr spcFirstLastPara="1" wrap="square" lIns="86850" tIns="43425" rIns="86850" bIns="43425" anchor="t" anchorCtr="0">
            <a:spAutoFit/>
          </a:bodyPr>
          <a:lstStyle/>
          <a:p>
            <a:pPr marL="0" marR="0" lvl="0" indent="0" algn="ctr" rtl="0">
              <a:spcBef>
                <a:spcPts val="0"/>
              </a:spcBef>
              <a:spcAft>
                <a:spcPts val="0"/>
              </a:spcAft>
              <a:buNone/>
            </a:pPr>
            <a:r>
              <a:rPr lang="pt-BR" sz="5400" b="1">
                <a:solidFill>
                  <a:schemeClr val="dk1"/>
                </a:solidFill>
                <a:latin typeface="Calibri"/>
                <a:ea typeface="Calibri"/>
                <a:cs typeface="Calibri"/>
                <a:sym typeface="Calibri"/>
              </a:rPr>
              <a:t>ANALISADOR DE REDE ELÉTRICA - ARE </a:t>
            </a:r>
            <a:r>
              <a:rPr lang="pt-BR" sz="2800">
                <a:solidFill>
                  <a:schemeClr val="dk1"/>
                </a:solidFill>
                <a:latin typeface="Calibri"/>
                <a:ea typeface="Calibri"/>
                <a:cs typeface="Calibri"/>
                <a:sym typeface="Calibri"/>
              </a:rPr>
              <a:t>​</a:t>
            </a:r>
            <a:endParaRPr/>
          </a:p>
        </p:txBody>
      </p:sp>
    </p:spTree>
  </p:cSld>
  <p:clrMapOvr>
    <a:masterClrMapping/>
  </p:clrMapOvr>
</p:sld>
</file>

<file path=ppt/theme/theme1.xml><?xml version="1.0" encoding="utf-8"?>
<a:theme xmlns:a="http://schemas.openxmlformats.org/drawingml/2006/main" name="Tema do Office">
  <a:themeElements>
    <a:clrScheme name="Tema do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1048</Words>
  <Application>Microsoft Office PowerPoint</Application>
  <PresentationFormat>Personalizar</PresentationFormat>
  <Paragraphs>33</Paragraphs>
  <Slides>1</Slides>
  <Notes>1</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1</vt:i4>
      </vt:variant>
    </vt:vector>
  </HeadingPairs>
  <TitlesOfParts>
    <vt:vector size="4" baseType="lpstr">
      <vt:lpstr>Arial</vt:lpstr>
      <vt:lpstr>Calibri</vt:lpstr>
      <vt:lpstr>Tema do Office</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Rodrigo Lopes Barreto</dc:creator>
  <cp:lastModifiedBy>Eduardo Cesar Bezerra Camara</cp:lastModifiedBy>
  <cp:revision>3</cp:revision>
  <dcterms:created xsi:type="dcterms:W3CDTF">2017-01-23T22:10:43Z</dcterms:created>
  <dcterms:modified xsi:type="dcterms:W3CDTF">2023-11-08T20:36:04Z</dcterms:modified>
</cp:coreProperties>
</file>