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7" r:id="rId2"/>
  </p:sldIdLst>
  <p:sldSz cx="28800425" cy="43200638"/>
  <p:notesSz cx="6858000" cy="9144000"/>
  <p:defaultTextStyle>
    <a:defPPr>
      <a:defRPr lang="pt-B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EE"/>
    <a:srgbClr val="F2FBEE"/>
    <a:srgbClr val="EEFAEC"/>
    <a:srgbClr val="76B600"/>
    <a:srgbClr val="FFF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84"/>
  </p:normalViewPr>
  <p:slideViewPr>
    <p:cSldViewPr snapToGrid="0" snapToObjects="1">
      <p:cViewPr>
        <p:scale>
          <a:sx n="30" d="100"/>
          <a:sy n="30" d="100"/>
        </p:scale>
        <p:origin x="158" y="1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pt-BR" sz="3600" cap="all" baseline="0" dirty="0">
                <a:solidFill>
                  <a:schemeClr val="tx1"/>
                </a:solidFill>
              </a:rPr>
              <a:t>Energia desperdiçada no país, em </a:t>
            </a:r>
            <a:r>
              <a:rPr lang="pt-BR" sz="3600" cap="all" baseline="0" dirty="0" err="1">
                <a:solidFill>
                  <a:schemeClr val="tx1"/>
                </a:solidFill>
              </a:rPr>
              <a:t>R</a:t>
            </a:r>
            <a:r>
              <a:rPr lang="pt-BR" sz="3600" cap="all" baseline="0" dirty="0">
                <a:solidFill>
                  <a:schemeClr val="tx1"/>
                </a:solidFill>
              </a:rPr>
              <a:t>$ Bilhões</a:t>
            </a:r>
          </a:p>
        </c:rich>
      </c:tx>
      <c:layout>
        <c:manualLayout>
          <c:xMode val="edge"/>
          <c:yMode val="edge"/>
          <c:x val="0.166146903118051"/>
          <c:y val="2.230974165472160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Plan1!$B$1</c:f>
              <c:strCache>
                <c:ptCount val="1"/>
                <c:pt idx="0">
                  <c:v>Colunas8</c:v>
                </c:pt>
              </c:strCache>
            </c:strRef>
          </c:tx>
          <c:spPr>
            <a:ln w="730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Plan1!$B$2:$B$9</c:f>
              <c:numCache>
                <c:formatCode>General</c:formatCode>
                <c:ptCount val="8"/>
                <c:pt idx="0">
                  <c:v>9.77</c:v>
                </c:pt>
                <c:pt idx="1">
                  <c:v>9.93</c:v>
                </c:pt>
                <c:pt idx="2">
                  <c:v>10.66</c:v>
                </c:pt>
                <c:pt idx="3">
                  <c:v>11.15</c:v>
                </c:pt>
                <c:pt idx="4">
                  <c:v>11.65</c:v>
                </c:pt>
                <c:pt idx="5">
                  <c:v>12.17</c:v>
                </c:pt>
                <c:pt idx="6">
                  <c:v>12.64</c:v>
                </c:pt>
                <c:pt idx="7">
                  <c:v>13.11</c:v>
                </c:pt>
              </c:numCache>
            </c:numRef>
          </c:val>
          <c:smooth val="0"/>
          <c:extLst>
            <c:ext xmlns:c16="http://schemas.microsoft.com/office/drawing/2014/chart" uri="{C3380CC4-5D6E-409C-BE32-E72D297353CC}">
              <c16:uniqueId val="{00000000-4A79-4BF2-A668-442EE36F46D6}"/>
            </c:ext>
          </c:extLst>
        </c:ser>
        <c:ser>
          <c:idx val="1"/>
          <c:order val="1"/>
          <c:tx>
            <c:strRef>
              <c:f>Plan1!$C$1</c:f>
              <c:strCache>
                <c:ptCount val="1"/>
                <c:pt idx="0">
                  <c:v>Colunas1</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Plan1!$C$2:$C$9</c:f>
              <c:numCache>
                <c:formatCode>General</c:formatCode>
                <c:ptCount val="8"/>
              </c:numCache>
            </c:numRef>
          </c:val>
          <c:smooth val="0"/>
          <c:extLst>
            <c:ext xmlns:c16="http://schemas.microsoft.com/office/drawing/2014/chart" uri="{C3380CC4-5D6E-409C-BE32-E72D297353CC}">
              <c16:uniqueId val="{00000001-4A79-4BF2-A668-442EE36F46D6}"/>
            </c:ext>
          </c:extLst>
        </c:ser>
        <c:ser>
          <c:idx val="2"/>
          <c:order val="2"/>
          <c:tx>
            <c:strRef>
              <c:f>Plan1!$D$1</c:f>
              <c:strCache>
                <c:ptCount val="1"/>
                <c:pt idx="0">
                  <c:v>Colunas2</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Plan1!$D$2:$D$9</c:f>
              <c:numCache>
                <c:formatCode>General</c:formatCode>
                <c:ptCount val="8"/>
              </c:numCache>
            </c:numRef>
          </c:val>
          <c:smooth val="0"/>
          <c:extLst>
            <c:ext xmlns:c16="http://schemas.microsoft.com/office/drawing/2014/chart" uri="{C3380CC4-5D6E-409C-BE32-E72D297353CC}">
              <c16:uniqueId val="{00000002-4A79-4BF2-A668-442EE36F46D6}"/>
            </c:ext>
          </c:extLst>
        </c:ser>
        <c:ser>
          <c:idx val="3"/>
          <c:order val="3"/>
          <c:tx>
            <c:strRef>
              <c:f>Plan1!$E$1</c:f>
              <c:strCache>
                <c:ptCount val="1"/>
                <c:pt idx="0">
                  <c:v>Colunas3</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Plan1!$E$2:$E$9</c:f>
              <c:numCache>
                <c:formatCode>General</c:formatCode>
                <c:ptCount val="8"/>
              </c:numCache>
            </c:numRef>
          </c:val>
          <c:smooth val="0"/>
          <c:extLst>
            <c:ext xmlns:c16="http://schemas.microsoft.com/office/drawing/2014/chart" uri="{C3380CC4-5D6E-409C-BE32-E72D297353CC}">
              <c16:uniqueId val="{00000003-4A79-4BF2-A668-442EE36F46D6}"/>
            </c:ext>
          </c:extLst>
        </c:ser>
        <c:ser>
          <c:idx val="4"/>
          <c:order val="4"/>
          <c:tx>
            <c:strRef>
              <c:f>Plan1!$F$1</c:f>
              <c:strCache>
                <c:ptCount val="1"/>
                <c:pt idx="0">
                  <c:v>Colunas4</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Plan1!$F$2:$F$9</c:f>
              <c:numCache>
                <c:formatCode>General</c:formatCode>
                <c:ptCount val="8"/>
              </c:numCache>
            </c:numRef>
          </c:val>
          <c:smooth val="0"/>
          <c:extLst>
            <c:ext xmlns:c16="http://schemas.microsoft.com/office/drawing/2014/chart" uri="{C3380CC4-5D6E-409C-BE32-E72D297353CC}">
              <c16:uniqueId val="{00000004-4A79-4BF2-A668-442EE36F46D6}"/>
            </c:ext>
          </c:extLst>
        </c:ser>
        <c:ser>
          <c:idx val="5"/>
          <c:order val="5"/>
          <c:tx>
            <c:strRef>
              <c:f>Plan1!$G$1</c:f>
              <c:strCache>
                <c:ptCount val="1"/>
                <c:pt idx="0">
                  <c:v>Colunas5</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Plan1!$G$2:$G$9</c:f>
              <c:numCache>
                <c:formatCode>General</c:formatCode>
                <c:ptCount val="8"/>
              </c:numCache>
            </c:numRef>
          </c:val>
          <c:smooth val="0"/>
          <c:extLst>
            <c:ext xmlns:c16="http://schemas.microsoft.com/office/drawing/2014/chart" uri="{C3380CC4-5D6E-409C-BE32-E72D297353CC}">
              <c16:uniqueId val="{00000005-4A79-4BF2-A668-442EE36F46D6}"/>
            </c:ext>
          </c:extLst>
        </c:ser>
        <c:ser>
          <c:idx val="6"/>
          <c:order val="6"/>
          <c:tx>
            <c:strRef>
              <c:f>Plan1!$H$1</c:f>
              <c:strCache>
                <c:ptCount val="1"/>
                <c:pt idx="0">
                  <c:v>Colunas6</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Plan1!$H$2:$H$9</c:f>
              <c:numCache>
                <c:formatCode>General</c:formatCode>
                <c:ptCount val="8"/>
              </c:numCache>
            </c:numRef>
          </c:val>
          <c:smooth val="0"/>
          <c:extLst>
            <c:ext xmlns:c16="http://schemas.microsoft.com/office/drawing/2014/chart" uri="{C3380CC4-5D6E-409C-BE32-E72D297353CC}">
              <c16:uniqueId val="{00000006-4A79-4BF2-A668-442EE36F46D6}"/>
            </c:ext>
          </c:extLst>
        </c:ser>
        <c:ser>
          <c:idx val="7"/>
          <c:order val="7"/>
          <c:tx>
            <c:strRef>
              <c:f>Plan1!$I$1</c:f>
              <c:strCache>
                <c:ptCount val="1"/>
                <c:pt idx="0">
                  <c:v>Colunas7</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Plan1!$I$2:$I$9</c:f>
              <c:numCache>
                <c:formatCode>General</c:formatCode>
                <c:ptCount val="8"/>
              </c:numCache>
            </c:numRef>
          </c:val>
          <c:smooth val="0"/>
          <c:extLst>
            <c:ext xmlns:c16="http://schemas.microsoft.com/office/drawing/2014/chart" uri="{C3380CC4-5D6E-409C-BE32-E72D297353CC}">
              <c16:uniqueId val="{00000007-4A79-4BF2-A668-442EE36F46D6}"/>
            </c:ext>
          </c:extLst>
        </c:ser>
        <c:dLbls>
          <c:dLblPos val="ctr"/>
          <c:showLegendKey val="0"/>
          <c:showVal val="1"/>
          <c:showCatName val="0"/>
          <c:showSerName val="0"/>
          <c:showPercent val="0"/>
          <c:showBubbleSize val="0"/>
        </c:dLbls>
        <c:smooth val="0"/>
        <c:axId val="169276224"/>
        <c:axId val="169276784"/>
      </c:lineChart>
      <c:catAx>
        <c:axId val="1692762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pt-BR" sz="1600" dirty="0"/>
                  <a:t>FONTE: </a:t>
                </a:r>
                <a:r>
                  <a:rPr lang="pt-BR" sz="1600" cap="all" baseline="0" dirty="0" err="1"/>
                  <a:t>abesco</a:t>
                </a:r>
                <a:r>
                  <a:rPr lang="pt-BR" sz="1600" cap="all" baseline="0" dirty="0"/>
                  <a:t> - associação brasileira das empresas de serviços de conservação de energia</a:t>
                </a:r>
              </a:p>
            </c:rich>
          </c:tx>
          <c:layout>
            <c:manualLayout>
              <c:xMode val="edge"/>
              <c:yMode val="edge"/>
              <c:x val="0.68190574055999098"/>
              <c:y val="0.9300580255291419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12700" cap="flat" cmpd="sng" algn="ctr">
            <a:solidFill>
              <a:schemeClr val="accent1">
                <a:shade val="50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pt-BR"/>
          </a:p>
        </c:txPr>
        <c:crossAx val="169276784"/>
        <c:crosses val="autoZero"/>
        <c:auto val="1"/>
        <c:lblAlgn val="ctr"/>
        <c:lblOffset val="100"/>
        <c:noMultiLvlLbl val="0"/>
      </c:catAx>
      <c:valAx>
        <c:axId val="169276784"/>
        <c:scaling>
          <c:orientation val="minMax"/>
          <c:min val="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pt-BR"/>
          </a:p>
        </c:txPr>
        <c:crossAx val="169276224"/>
        <c:crosses val="autoZero"/>
        <c:crossBetween val="between"/>
      </c:valAx>
      <c:spPr>
        <a:solidFill>
          <a:schemeClr val="bg1">
            <a:lumMod val="95000"/>
            <a:alpha val="82000"/>
          </a:schemeClr>
        </a:solidFill>
        <a:ln>
          <a:solidFill>
            <a:schemeClr val="tx1">
              <a:lumMod val="50000"/>
              <a:lumOff val="50000"/>
            </a:schemeClr>
          </a:solid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FE39B-C2F7-2B44-A67C-BBAA93839C52}" type="doc">
      <dgm:prSet loTypeId="urn:microsoft.com/office/officeart/2005/8/layout/chevron1" loCatId="list" qsTypeId="urn:microsoft.com/office/officeart/2005/8/quickstyle/simple1" qsCatId="simple" csTypeId="urn:microsoft.com/office/officeart/2005/8/colors/accent0_2" csCatId="mainScheme" phldr="1"/>
      <dgm:spPr/>
    </dgm:pt>
    <dgm:pt modelId="{BAE87F1F-CB69-BE4A-AA1D-FB63CF5C640A}">
      <dgm:prSet phldrT="[Texto]"/>
      <dgm:spPr/>
      <dgm:t>
        <a:bodyPr/>
        <a:lstStyle/>
        <a:p>
          <a:r>
            <a:rPr lang="pt-BR" dirty="0"/>
            <a:t>Leitura da corrente</a:t>
          </a:r>
        </a:p>
      </dgm:t>
    </dgm:pt>
    <dgm:pt modelId="{3A904B15-1FD6-924E-9D10-80F2E90F470E}" type="parTrans" cxnId="{850C8489-A4FA-AE43-B7D1-68C65DB14162}">
      <dgm:prSet/>
      <dgm:spPr/>
      <dgm:t>
        <a:bodyPr/>
        <a:lstStyle/>
        <a:p>
          <a:endParaRPr lang="pt-BR"/>
        </a:p>
      </dgm:t>
    </dgm:pt>
    <dgm:pt modelId="{66066238-718E-A748-A4D0-726AE4338FB6}" type="sibTrans" cxnId="{850C8489-A4FA-AE43-B7D1-68C65DB14162}">
      <dgm:prSet/>
      <dgm:spPr/>
      <dgm:t>
        <a:bodyPr/>
        <a:lstStyle/>
        <a:p>
          <a:endParaRPr lang="pt-BR"/>
        </a:p>
      </dgm:t>
    </dgm:pt>
    <dgm:pt modelId="{00D9DBBB-E99E-D940-9271-6B04E8DD35C6}">
      <dgm:prSet phldrT="[Texto]"/>
      <dgm:spPr/>
      <dgm:t>
        <a:bodyPr/>
        <a:lstStyle/>
        <a:p>
          <a:r>
            <a:rPr lang="pt-BR" dirty="0"/>
            <a:t>Processamento dos dados de entrada</a:t>
          </a:r>
        </a:p>
      </dgm:t>
    </dgm:pt>
    <dgm:pt modelId="{DD1BC2A9-076C-9449-BBFF-04154F81F974}" type="parTrans" cxnId="{1C5EFD1D-696C-CB45-ACD7-D523EEB364D7}">
      <dgm:prSet/>
      <dgm:spPr/>
      <dgm:t>
        <a:bodyPr/>
        <a:lstStyle/>
        <a:p>
          <a:endParaRPr lang="pt-BR"/>
        </a:p>
      </dgm:t>
    </dgm:pt>
    <dgm:pt modelId="{08DBFD0C-A78C-4342-A7D6-8B803E095312}" type="sibTrans" cxnId="{1C5EFD1D-696C-CB45-ACD7-D523EEB364D7}">
      <dgm:prSet/>
      <dgm:spPr/>
      <dgm:t>
        <a:bodyPr/>
        <a:lstStyle/>
        <a:p>
          <a:endParaRPr lang="pt-BR"/>
        </a:p>
      </dgm:t>
    </dgm:pt>
    <dgm:pt modelId="{D7EAAAA1-A0DF-6F4F-A8BC-D05AA4D93F1A}">
      <dgm:prSet phldrT="[Texto]"/>
      <dgm:spPr/>
      <dgm:t>
        <a:bodyPr/>
        <a:lstStyle/>
        <a:p>
          <a:r>
            <a:rPr lang="pt-BR" dirty="0"/>
            <a:t>Cálculo do consumo</a:t>
          </a:r>
        </a:p>
      </dgm:t>
    </dgm:pt>
    <dgm:pt modelId="{7502A095-9366-D44A-B661-F3B00F1E367B}" type="parTrans" cxnId="{58FCB51D-A276-5D40-9843-F83FD12585D4}">
      <dgm:prSet/>
      <dgm:spPr/>
      <dgm:t>
        <a:bodyPr/>
        <a:lstStyle/>
        <a:p>
          <a:endParaRPr lang="pt-BR"/>
        </a:p>
      </dgm:t>
    </dgm:pt>
    <dgm:pt modelId="{9AA1F40E-F7A4-5041-968B-FD85422D4FEB}" type="sibTrans" cxnId="{58FCB51D-A276-5D40-9843-F83FD12585D4}">
      <dgm:prSet/>
      <dgm:spPr/>
      <dgm:t>
        <a:bodyPr/>
        <a:lstStyle/>
        <a:p>
          <a:endParaRPr lang="pt-BR"/>
        </a:p>
      </dgm:t>
    </dgm:pt>
    <dgm:pt modelId="{03323405-A121-7948-A02F-BA769C31D79E}">
      <dgm:prSet/>
      <dgm:spPr/>
      <dgm:t>
        <a:bodyPr/>
        <a:lstStyle/>
        <a:p>
          <a:r>
            <a:rPr lang="pt-BR" dirty="0"/>
            <a:t>Informe ao Usuário</a:t>
          </a:r>
        </a:p>
      </dgm:t>
    </dgm:pt>
    <dgm:pt modelId="{9C4E8B5B-FC44-1146-8720-8223F593F7C8}" type="parTrans" cxnId="{CC2F5C2E-A554-0E4C-AB86-07643EAE3AC1}">
      <dgm:prSet/>
      <dgm:spPr/>
      <dgm:t>
        <a:bodyPr/>
        <a:lstStyle/>
        <a:p>
          <a:endParaRPr lang="pt-BR"/>
        </a:p>
      </dgm:t>
    </dgm:pt>
    <dgm:pt modelId="{5B6C1D83-A0DB-B442-BCC9-6A32F7BC0181}" type="sibTrans" cxnId="{CC2F5C2E-A554-0E4C-AB86-07643EAE3AC1}">
      <dgm:prSet/>
      <dgm:spPr/>
      <dgm:t>
        <a:bodyPr/>
        <a:lstStyle/>
        <a:p>
          <a:endParaRPr lang="pt-BR"/>
        </a:p>
      </dgm:t>
    </dgm:pt>
    <dgm:pt modelId="{42CD64B9-5368-8042-8BEA-E4457C7AD46C}" type="pres">
      <dgm:prSet presAssocID="{550FE39B-C2F7-2B44-A67C-BBAA93839C52}" presName="Name0" presStyleCnt="0">
        <dgm:presLayoutVars>
          <dgm:dir/>
          <dgm:animLvl val="lvl"/>
          <dgm:resizeHandles val="exact"/>
        </dgm:presLayoutVars>
      </dgm:prSet>
      <dgm:spPr/>
    </dgm:pt>
    <dgm:pt modelId="{0CA05448-D501-D244-8C03-9DC28B225C4E}" type="pres">
      <dgm:prSet presAssocID="{BAE87F1F-CB69-BE4A-AA1D-FB63CF5C640A}" presName="parTxOnly" presStyleLbl="node1" presStyleIdx="0" presStyleCnt="4">
        <dgm:presLayoutVars>
          <dgm:chMax val="0"/>
          <dgm:chPref val="0"/>
          <dgm:bulletEnabled val="1"/>
        </dgm:presLayoutVars>
      </dgm:prSet>
      <dgm:spPr/>
    </dgm:pt>
    <dgm:pt modelId="{E52D9909-92EA-264D-82AF-668224803138}" type="pres">
      <dgm:prSet presAssocID="{66066238-718E-A748-A4D0-726AE4338FB6}" presName="parTxOnlySpace" presStyleCnt="0"/>
      <dgm:spPr/>
    </dgm:pt>
    <dgm:pt modelId="{FEE6151C-B871-6047-8C17-42DA05267795}" type="pres">
      <dgm:prSet presAssocID="{00D9DBBB-E99E-D940-9271-6B04E8DD35C6}" presName="parTxOnly" presStyleLbl="node1" presStyleIdx="1" presStyleCnt="4">
        <dgm:presLayoutVars>
          <dgm:chMax val="0"/>
          <dgm:chPref val="0"/>
          <dgm:bulletEnabled val="1"/>
        </dgm:presLayoutVars>
      </dgm:prSet>
      <dgm:spPr/>
    </dgm:pt>
    <dgm:pt modelId="{9A4E0098-4F6B-FF45-A8C2-0FA71383716F}" type="pres">
      <dgm:prSet presAssocID="{08DBFD0C-A78C-4342-A7D6-8B803E095312}" presName="parTxOnlySpace" presStyleCnt="0"/>
      <dgm:spPr/>
    </dgm:pt>
    <dgm:pt modelId="{47EDEE8A-BBB4-4347-932E-4C9209B48DE7}" type="pres">
      <dgm:prSet presAssocID="{D7EAAAA1-A0DF-6F4F-A8BC-D05AA4D93F1A}" presName="parTxOnly" presStyleLbl="node1" presStyleIdx="2" presStyleCnt="4" custLinFactNeighborY="-657">
        <dgm:presLayoutVars>
          <dgm:chMax val="0"/>
          <dgm:chPref val="0"/>
          <dgm:bulletEnabled val="1"/>
        </dgm:presLayoutVars>
      </dgm:prSet>
      <dgm:spPr/>
    </dgm:pt>
    <dgm:pt modelId="{3BBDB8F5-CA70-8141-8F0E-E715824963A3}" type="pres">
      <dgm:prSet presAssocID="{9AA1F40E-F7A4-5041-968B-FD85422D4FEB}" presName="parTxOnlySpace" presStyleCnt="0"/>
      <dgm:spPr/>
    </dgm:pt>
    <dgm:pt modelId="{C883E6DF-BB74-D046-95FF-70644788083F}" type="pres">
      <dgm:prSet presAssocID="{03323405-A121-7948-A02F-BA769C31D79E}" presName="parTxOnly" presStyleLbl="node1" presStyleIdx="3" presStyleCnt="4">
        <dgm:presLayoutVars>
          <dgm:chMax val="0"/>
          <dgm:chPref val="0"/>
          <dgm:bulletEnabled val="1"/>
        </dgm:presLayoutVars>
      </dgm:prSet>
      <dgm:spPr/>
    </dgm:pt>
  </dgm:ptLst>
  <dgm:cxnLst>
    <dgm:cxn modelId="{58FCB51D-A276-5D40-9843-F83FD12585D4}" srcId="{550FE39B-C2F7-2B44-A67C-BBAA93839C52}" destId="{D7EAAAA1-A0DF-6F4F-A8BC-D05AA4D93F1A}" srcOrd="2" destOrd="0" parTransId="{7502A095-9366-D44A-B661-F3B00F1E367B}" sibTransId="{9AA1F40E-F7A4-5041-968B-FD85422D4FEB}"/>
    <dgm:cxn modelId="{1C5EFD1D-696C-CB45-ACD7-D523EEB364D7}" srcId="{550FE39B-C2F7-2B44-A67C-BBAA93839C52}" destId="{00D9DBBB-E99E-D940-9271-6B04E8DD35C6}" srcOrd="1" destOrd="0" parTransId="{DD1BC2A9-076C-9449-BBFF-04154F81F974}" sibTransId="{08DBFD0C-A78C-4342-A7D6-8B803E095312}"/>
    <dgm:cxn modelId="{CC2F5C2E-A554-0E4C-AB86-07643EAE3AC1}" srcId="{550FE39B-C2F7-2B44-A67C-BBAA93839C52}" destId="{03323405-A121-7948-A02F-BA769C31D79E}" srcOrd="3" destOrd="0" parTransId="{9C4E8B5B-FC44-1146-8720-8223F593F7C8}" sibTransId="{5B6C1D83-A0DB-B442-BCC9-6A32F7BC0181}"/>
    <dgm:cxn modelId="{CFD24B64-7556-8248-A4A1-335938DE95C8}" type="presOf" srcId="{00D9DBBB-E99E-D940-9271-6B04E8DD35C6}" destId="{FEE6151C-B871-6047-8C17-42DA05267795}" srcOrd="0" destOrd="0" presId="urn:microsoft.com/office/officeart/2005/8/layout/chevron1"/>
    <dgm:cxn modelId="{AE8A8487-DE26-CA4B-93D3-A558CA06F6C0}" type="presOf" srcId="{550FE39B-C2F7-2B44-A67C-BBAA93839C52}" destId="{42CD64B9-5368-8042-8BEA-E4457C7AD46C}" srcOrd="0" destOrd="0" presId="urn:microsoft.com/office/officeart/2005/8/layout/chevron1"/>
    <dgm:cxn modelId="{850C8489-A4FA-AE43-B7D1-68C65DB14162}" srcId="{550FE39B-C2F7-2B44-A67C-BBAA93839C52}" destId="{BAE87F1F-CB69-BE4A-AA1D-FB63CF5C640A}" srcOrd="0" destOrd="0" parTransId="{3A904B15-1FD6-924E-9D10-80F2E90F470E}" sibTransId="{66066238-718E-A748-A4D0-726AE4338FB6}"/>
    <dgm:cxn modelId="{9DE74090-A739-8347-9C5C-8D253C9ED8CC}" type="presOf" srcId="{D7EAAAA1-A0DF-6F4F-A8BC-D05AA4D93F1A}" destId="{47EDEE8A-BBB4-4347-932E-4C9209B48DE7}" srcOrd="0" destOrd="0" presId="urn:microsoft.com/office/officeart/2005/8/layout/chevron1"/>
    <dgm:cxn modelId="{8CD369D1-B11C-474F-B8B1-71FF768CC9B9}" type="presOf" srcId="{BAE87F1F-CB69-BE4A-AA1D-FB63CF5C640A}" destId="{0CA05448-D501-D244-8C03-9DC28B225C4E}" srcOrd="0" destOrd="0" presId="urn:microsoft.com/office/officeart/2005/8/layout/chevron1"/>
    <dgm:cxn modelId="{42A108E8-EABA-9A40-8B67-63EB1C813D5B}" type="presOf" srcId="{03323405-A121-7948-A02F-BA769C31D79E}" destId="{C883E6DF-BB74-D046-95FF-70644788083F}" srcOrd="0" destOrd="0" presId="urn:microsoft.com/office/officeart/2005/8/layout/chevron1"/>
    <dgm:cxn modelId="{D031FA2A-5BDD-254C-876A-1184E6D5F42A}" type="presParOf" srcId="{42CD64B9-5368-8042-8BEA-E4457C7AD46C}" destId="{0CA05448-D501-D244-8C03-9DC28B225C4E}" srcOrd="0" destOrd="0" presId="urn:microsoft.com/office/officeart/2005/8/layout/chevron1"/>
    <dgm:cxn modelId="{914007AE-4163-724B-ABC7-CEA0C684DF41}" type="presParOf" srcId="{42CD64B9-5368-8042-8BEA-E4457C7AD46C}" destId="{E52D9909-92EA-264D-82AF-668224803138}" srcOrd="1" destOrd="0" presId="urn:microsoft.com/office/officeart/2005/8/layout/chevron1"/>
    <dgm:cxn modelId="{DE934D4E-67B4-6445-B44E-1D0AE7043183}" type="presParOf" srcId="{42CD64B9-5368-8042-8BEA-E4457C7AD46C}" destId="{FEE6151C-B871-6047-8C17-42DA05267795}" srcOrd="2" destOrd="0" presId="urn:microsoft.com/office/officeart/2005/8/layout/chevron1"/>
    <dgm:cxn modelId="{261D26F2-712C-604D-AE56-DD4752EEE678}" type="presParOf" srcId="{42CD64B9-5368-8042-8BEA-E4457C7AD46C}" destId="{9A4E0098-4F6B-FF45-A8C2-0FA71383716F}" srcOrd="3" destOrd="0" presId="urn:microsoft.com/office/officeart/2005/8/layout/chevron1"/>
    <dgm:cxn modelId="{72798DD9-F9DB-0B46-A56D-862BD8CBEA7B}" type="presParOf" srcId="{42CD64B9-5368-8042-8BEA-E4457C7AD46C}" destId="{47EDEE8A-BBB4-4347-932E-4C9209B48DE7}" srcOrd="4" destOrd="0" presId="urn:microsoft.com/office/officeart/2005/8/layout/chevron1"/>
    <dgm:cxn modelId="{77D61151-4205-BD47-945E-BD6B5D3F9827}" type="presParOf" srcId="{42CD64B9-5368-8042-8BEA-E4457C7AD46C}" destId="{3BBDB8F5-CA70-8141-8F0E-E715824963A3}" srcOrd="5" destOrd="0" presId="urn:microsoft.com/office/officeart/2005/8/layout/chevron1"/>
    <dgm:cxn modelId="{3107ACB1-C551-BA45-8845-95F8416A37C1}" type="presParOf" srcId="{42CD64B9-5368-8042-8BEA-E4457C7AD46C}" destId="{C883E6DF-BB74-D046-95FF-70644788083F}" srcOrd="6"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05448-D501-D244-8C03-9DC28B225C4E}">
      <dsp:nvSpPr>
        <dsp:cNvPr id="0" name=""/>
        <dsp:cNvSpPr/>
      </dsp:nvSpPr>
      <dsp:spPr>
        <a:xfrm>
          <a:off x="5678" y="414694"/>
          <a:ext cx="3305460" cy="1322184"/>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pt-BR" sz="2300" kern="1200" dirty="0"/>
            <a:t>Leitura da corrente</a:t>
          </a:r>
        </a:p>
      </dsp:txBody>
      <dsp:txXfrm>
        <a:off x="666770" y="414694"/>
        <a:ext cx="1983276" cy="1322184"/>
      </dsp:txXfrm>
    </dsp:sp>
    <dsp:sp modelId="{FEE6151C-B871-6047-8C17-42DA05267795}">
      <dsp:nvSpPr>
        <dsp:cNvPr id="0" name=""/>
        <dsp:cNvSpPr/>
      </dsp:nvSpPr>
      <dsp:spPr>
        <a:xfrm>
          <a:off x="2980592" y="414694"/>
          <a:ext cx="3305460" cy="1322184"/>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pt-BR" sz="2300" kern="1200" dirty="0"/>
            <a:t>Processamento dos dados de entrada</a:t>
          </a:r>
        </a:p>
      </dsp:txBody>
      <dsp:txXfrm>
        <a:off x="3641684" y="414694"/>
        <a:ext cx="1983276" cy="1322184"/>
      </dsp:txXfrm>
    </dsp:sp>
    <dsp:sp modelId="{47EDEE8A-BBB4-4347-932E-4C9209B48DE7}">
      <dsp:nvSpPr>
        <dsp:cNvPr id="0" name=""/>
        <dsp:cNvSpPr/>
      </dsp:nvSpPr>
      <dsp:spPr>
        <a:xfrm>
          <a:off x="5955506" y="406007"/>
          <a:ext cx="3305460" cy="1322184"/>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pt-BR" sz="2300" kern="1200" dirty="0"/>
            <a:t>Cálculo do consumo</a:t>
          </a:r>
        </a:p>
      </dsp:txBody>
      <dsp:txXfrm>
        <a:off x="6616598" y="406007"/>
        <a:ext cx="1983276" cy="1322184"/>
      </dsp:txXfrm>
    </dsp:sp>
    <dsp:sp modelId="{C883E6DF-BB74-D046-95FF-70644788083F}">
      <dsp:nvSpPr>
        <dsp:cNvPr id="0" name=""/>
        <dsp:cNvSpPr/>
      </dsp:nvSpPr>
      <dsp:spPr>
        <a:xfrm>
          <a:off x="8930421" y="414694"/>
          <a:ext cx="3305460" cy="1322184"/>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pt-BR" sz="2300" kern="1200" dirty="0"/>
            <a:t>Informe ao Usuário</a:t>
          </a:r>
        </a:p>
      </dsp:txBody>
      <dsp:txXfrm>
        <a:off x="9591513" y="414694"/>
        <a:ext cx="1983276" cy="132218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22A97-3F42-4BB0-AD42-6E02552C086F}" type="datetimeFigureOut">
              <a:rPr lang="pt-BR" smtClean="0"/>
              <a:t>19/10/2022</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8CA7FA-6FFC-43F9-8D30-2B086D4A6DB3}" type="slidenum">
              <a:rPr lang="pt-BR" smtClean="0"/>
              <a:t>‹nº›</a:t>
            </a:fld>
            <a:endParaRPr lang="pt-BR"/>
          </a:p>
        </p:txBody>
      </p:sp>
    </p:spTree>
    <p:extLst>
      <p:ext uri="{BB962C8B-B14F-4D97-AF65-F5344CB8AC3E}">
        <p14:creationId xmlns:p14="http://schemas.microsoft.com/office/powerpoint/2010/main" val="2947300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A9666-3BD6-1247-B33F-AFBABA757DAE}" type="datetimeFigureOut">
              <a:rPr lang="pt-BR" smtClean="0"/>
              <a:t>19/10/2022</a:t>
            </a:fld>
            <a:endParaRPr lang="pt-BR"/>
          </a:p>
        </p:txBody>
      </p:sp>
      <p:sp>
        <p:nvSpPr>
          <p:cNvPr id="4" name="Espaço Reservado para Imagem de Slide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F3DE0-F209-2A4C-8B12-8D87B436DBA6}" type="slidenum">
              <a:rPr lang="pt-BR" smtClean="0"/>
              <a:t>‹nº›</a:t>
            </a:fld>
            <a:endParaRPr lang="pt-BR"/>
          </a:p>
        </p:txBody>
      </p:sp>
    </p:spTree>
    <p:extLst>
      <p:ext uri="{BB962C8B-B14F-4D97-AF65-F5344CB8AC3E}">
        <p14:creationId xmlns:p14="http://schemas.microsoft.com/office/powerpoint/2010/main" val="1974565291"/>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CE7F3DE0-F209-2A4C-8B12-8D87B436DBA6}" type="slidenum">
              <a:rPr lang="pt-BR" smtClean="0"/>
              <a:t>1</a:t>
            </a:fld>
            <a:endParaRPr lang="pt-BR"/>
          </a:p>
        </p:txBody>
      </p:sp>
    </p:spTree>
    <p:extLst>
      <p:ext uri="{BB962C8B-B14F-4D97-AF65-F5344CB8AC3E}">
        <p14:creationId xmlns:p14="http://schemas.microsoft.com/office/powerpoint/2010/main" val="74018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216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8EE"/>
            </a:gs>
            <a:gs pos="30000">
              <a:schemeClr val="bg1"/>
            </a:gs>
          </a:gsLst>
          <a:lin ang="16200000" scaled="0"/>
        </a:gradFill>
        <a:effectLst/>
      </p:bgPr>
    </p:bg>
    <p:spTree>
      <p:nvGrpSpPr>
        <p:cNvPr id="1" name=""/>
        <p:cNvGrpSpPr/>
        <p:nvPr/>
      </p:nvGrpSpPr>
      <p:grpSpPr>
        <a:xfrm>
          <a:off x="0" y="0"/>
          <a:ext cx="0" cy="0"/>
          <a:chOff x="0" y="0"/>
          <a:chExt cx="0" cy="0"/>
        </a:xfrm>
      </p:grpSpPr>
      <p:cxnSp>
        <p:nvCxnSpPr>
          <p:cNvPr id="7" name="Conector Reto 6"/>
          <p:cNvCxnSpPr/>
          <p:nvPr userDrawn="1"/>
        </p:nvCxnSpPr>
        <p:spPr>
          <a:xfrm>
            <a:off x="1218782" y="4344553"/>
            <a:ext cx="2600044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userDrawn="1"/>
        </p:nvCxnSpPr>
        <p:spPr>
          <a:xfrm>
            <a:off x="1218782" y="4446153"/>
            <a:ext cx="26017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userDrawn="1"/>
        </p:nvCxnSpPr>
        <p:spPr>
          <a:xfrm>
            <a:off x="971542" y="42720440"/>
            <a:ext cx="2675045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upo 8"/>
          <p:cNvGrpSpPr/>
          <p:nvPr userDrawn="1"/>
        </p:nvGrpSpPr>
        <p:grpSpPr>
          <a:xfrm>
            <a:off x="1262325" y="547372"/>
            <a:ext cx="11211591" cy="3283972"/>
            <a:chOff x="-1319784" y="541872"/>
            <a:chExt cx="11211591" cy="3283972"/>
          </a:xfrm>
        </p:grpSpPr>
        <p:pic>
          <p:nvPicPr>
            <p:cNvPr id="33" name="Imagem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84" y="541872"/>
              <a:ext cx="2451640" cy="3283972"/>
            </a:xfrm>
            <a:prstGeom prst="rect">
              <a:avLst/>
            </a:prstGeom>
          </p:spPr>
        </p:pic>
        <p:sp>
          <p:nvSpPr>
            <p:cNvPr id="34" name="CaixaDeTexto 33"/>
            <p:cNvSpPr txBox="1"/>
            <p:nvPr/>
          </p:nvSpPr>
          <p:spPr>
            <a:xfrm>
              <a:off x="1131855" y="2084568"/>
              <a:ext cx="8759952" cy="954107"/>
            </a:xfrm>
            <a:prstGeom prst="rect">
              <a:avLst/>
            </a:prstGeom>
            <a:noFill/>
          </p:spPr>
          <p:txBody>
            <a:bodyPr wrap="square" rtlCol="0">
              <a:spAutoFit/>
            </a:bodyPr>
            <a:lstStyle/>
            <a:p>
              <a:r>
                <a:rPr lang="pt-BR" sz="2800" dirty="0"/>
                <a:t>INSTITUTO FEDERAL DE</a:t>
              </a:r>
            </a:p>
            <a:p>
              <a:r>
                <a:rPr lang="pt-BR" sz="2800" dirty="0"/>
                <a:t>EDUCAÇÃO, CIÊNCIA E TECNOLOGIA</a:t>
              </a:r>
            </a:p>
          </p:txBody>
        </p:sp>
        <p:sp>
          <p:nvSpPr>
            <p:cNvPr id="35" name="CaixaDeTexto 34"/>
            <p:cNvSpPr txBox="1"/>
            <p:nvPr/>
          </p:nvSpPr>
          <p:spPr>
            <a:xfrm>
              <a:off x="1131855" y="2970114"/>
              <a:ext cx="8759952" cy="461665"/>
            </a:xfrm>
            <a:prstGeom prst="rect">
              <a:avLst/>
            </a:prstGeom>
            <a:noFill/>
          </p:spPr>
          <p:txBody>
            <a:bodyPr wrap="square" rtlCol="0">
              <a:spAutoFit/>
            </a:bodyPr>
            <a:lstStyle/>
            <a:p>
              <a:r>
                <a:rPr lang="pt-BR" sz="2400" dirty="0">
                  <a:solidFill>
                    <a:srgbClr val="76B600"/>
                  </a:solidFill>
                  <a:latin typeface="Abadi MT Condensed Extra Bold" charset="0"/>
                  <a:ea typeface="Abadi MT Condensed Extra Bold" charset="0"/>
                  <a:cs typeface="Abadi MT Condensed Extra Bold" charset="0"/>
                </a:rPr>
                <a:t>RIO GRANDE DO NORTE</a:t>
              </a:r>
            </a:p>
          </p:txBody>
        </p:sp>
        <p:sp>
          <p:nvSpPr>
            <p:cNvPr id="36" name="CaixaDeTexto 35"/>
            <p:cNvSpPr txBox="1"/>
            <p:nvPr/>
          </p:nvSpPr>
          <p:spPr>
            <a:xfrm>
              <a:off x="1113567" y="3306585"/>
              <a:ext cx="8759952" cy="461665"/>
            </a:xfrm>
            <a:prstGeom prst="rect">
              <a:avLst/>
            </a:prstGeom>
            <a:noFill/>
          </p:spPr>
          <p:txBody>
            <a:bodyPr wrap="square" rtlCol="0">
              <a:spAutoFit/>
            </a:bodyPr>
            <a:lstStyle/>
            <a:p>
              <a:r>
                <a:rPr lang="pt-BR" sz="2400" dirty="0">
                  <a:solidFill>
                    <a:srgbClr val="76B600"/>
                  </a:solidFill>
                </a:rPr>
                <a:t>Campus Santa Cruz</a:t>
              </a:r>
            </a:p>
          </p:txBody>
        </p:sp>
      </p:grpSp>
      <p:sp>
        <p:nvSpPr>
          <p:cNvPr id="14" name="Retângulo 13"/>
          <p:cNvSpPr/>
          <p:nvPr userDrawn="1"/>
        </p:nvSpPr>
        <p:spPr>
          <a:xfrm>
            <a:off x="26141770" y="40598435"/>
            <a:ext cx="2342229" cy="208044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QR</a:t>
            </a:r>
            <a:r>
              <a:rPr lang="pt-BR" baseline="0" dirty="0"/>
              <a:t> CODE</a:t>
            </a:r>
            <a:endParaRPr lang="pt-BR" dirty="0"/>
          </a:p>
        </p:txBody>
      </p:sp>
      <p:pic>
        <p:nvPicPr>
          <p:cNvPr id="15" name="Imagem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175054" y="40617985"/>
            <a:ext cx="2342229" cy="2033180"/>
          </a:xfrm>
          <a:prstGeom prst="rect">
            <a:avLst/>
          </a:prstGeom>
        </p:spPr>
      </p:pic>
      <p:pic>
        <p:nvPicPr>
          <p:cNvPr id="3" name="Imagem 2" descr="Texto, Logotipo&#10;&#10;Descrição gerada automaticamente">
            <a:extLst>
              <a:ext uri="{FF2B5EF4-FFF2-40B4-BE49-F238E27FC236}">
                <a16:creationId xmlns:a16="http://schemas.microsoft.com/office/drawing/2014/main" id="{F1DBA283-C660-6ED6-36FC-B40C5F73D69B}"/>
              </a:ext>
            </a:extLst>
          </p:cNvPr>
          <p:cNvPicPr>
            <a:picLocks noChangeAspect="1"/>
          </p:cNvPicPr>
          <p:nvPr userDrawn="1"/>
        </p:nvPicPr>
        <p:blipFill>
          <a:blip r:embed="rId5"/>
          <a:stretch>
            <a:fillRect/>
          </a:stretch>
        </p:blipFill>
        <p:spPr>
          <a:xfrm>
            <a:off x="18551628" y="-1"/>
            <a:ext cx="10640121" cy="4477717"/>
          </a:xfrm>
          <a:prstGeom prst="rect">
            <a:avLst/>
          </a:prstGeom>
        </p:spPr>
      </p:pic>
    </p:spTree>
    <p:extLst>
      <p:ext uri="{BB962C8B-B14F-4D97-AF65-F5344CB8AC3E}">
        <p14:creationId xmlns:p14="http://schemas.microsoft.com/office/powerpoint/2010/main" val="75364156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hyperlink" Target="mailto:matheus.fialho13@hotmail.com" TargetMode="External"/><Relationship Id="rId3" Type="http://schemas.openxmlformats.org/officeDocument/2006/relationships/image" Target="../media/image4.jpeg"/><Relationship Id="rId7" Type="http://schemas.openxmlformats.org/officeDocument/2006/relationships/diagramLayout" Target="../diagrams/layout1.xml"/><Relationship Id="rId12" Type="http://schemas.openxmlformats.org/officeDocument/2006/relationships/hyperlink" Target="mailto:marcos27mirand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6.png"/><Relationship Id="rId5" Type="http://schemas.openxmlformats.org/officeDocument/2006/relationships/chart" Target="../charts/chart1.xml"/><Relationship Id="rId10" Type="http://schemas.microsoft.com/office/2007/relationships/diagramDrawing" Target="../diagrams/drawing1.xml"/><Relationship Id="rId4" Type="http://schemas.openxmlformats.org/officeDocument/2006/relationships/image" Target="../media/image5.jpeg"/><Relationship Id="rId9" Type="http://schemas.openxmlformats.org/officeDocument/2006/relationships/diagramColors" Target="../diagrams/colors1.xml"/><Relationship Id="rId14" Type="http://schemas.openxmlformats.org/officeDocument/2006/relationships/hyperlink" Target="mailto:barreto.rodrigo@ifrn.edu.b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218782" y="8065196"/>
            <a:ext cx="25784418" cy="3539430"/>
          </a:xfrm>
          <a:prstGeom prst="rect">
            <a:avLst/>
          </a:prstGeom>
          <a:noFill/>
        </p:spPr>
        <p:txBody>
          <a:bodyPr wrap="square" numCol="1" rtlCol="0">
            <a:spAutoFit/>
          </a:bodyPr>
          <a:lstStyle/>
          <a:p>
            <a:r>
              <a:rPr lang="pt-BR" sz="3200" b="1" dirty="0"/>
              <a:t>Resumo</a:t>
            </a:r>
          </a:p>
          <a:p>
            <a:pPr algn="just"/>
            <a:r>
              <a:rPr lang="pt-BR" sz="3200" spc="160" dirty="0">
                <a:cs typeface="Tahoma"/>
              </a:rPr>
              <a:t>O analisador de rede elétrica é uma concepção dos alunos do curso técnico de informática, tem por finalidade monitorar o consumo de equipamentos eletroeletrônicos, como ferros de passar roupa, chuveiros elétricos, televisores, computadores, entre outros. O ARE informa ao usuário a energia consumida e o valor gasto (</a:t>
            </a:r>
            <a:r>
              <a:rPr lang="pt-BR" sz="3200" spc="160" dirty="0" err="1">
                <a:cs typeface="Tahoma"/>
              </a:rPr>
              <a:t>R</a:t>
            </a:r>
            <a:r>
              <a:rPr lang="pt-BR" sz="3200" spc="160" dirty="0">
                <a:cs typeface="Tahoma"/>
              </a:rPr>
              <a:t>$). A monitoração da energia gasta em KWh e em </a:t>
            </a:r>
            <a:r>
              <a:rPr lang="pt-BR" sz="3200" spc="160" dirty="0" err="1">
                <a:cs typeface="Tahoma"/>
              </a:rPr>
              <a:t>R</a:t>
            </a:r>
            <a:r>
              <a:rPr lang="pt-BR" sz="3200" spc="160" dirty="0">
                <a:cs typeface="Tahoma"/>
              </a:rPr>
              <a:t>$ desperta no usuário o senso comum de conscientização da utilização de energia elétrica. Por fim, caso o equipamento eletroeletrônico consuma uma potência acima do limiar pré-definido o sistema cortará o fornecimento de energia elétrica, evitando gastos desnecessários. </a:t>
            </a:r>
            <a:endParaRPr lang="pt-BR" sz="3200" b="1" dirty="0"/>
          </a:p>
          <a:p>
            <a:r>
              <a:rPr lang="pt-BR" sz="3200" b="1" dirty="0"/>
              <a:t>Palavras-chave: </a:t>
            </a:r>
            <a:r>
              <a:rPr lang="pt-BR" sz="3200" spc="114" dirty="0">
                <a:cs typeface="Tahoma"/>
              </a:rPr>
              <a:t>energia; elétrica; consumo; </a:t>
            </a:r>
            <a:r>
              <a:rPr lang="pt-BR" sz="3200" spc="105" dirty="0">
                <a:cs typeface="Tahoma"/>
              </a:rPr>
              <a:t>g</a:t>
            </a:r>
            <a:r>
              <a:rPr lang="pt-BR" sz="3200" spc="125" dirty="0">
                <a:cs typeface="Tahoma"/>
              </a:rPr>
              <a:t>asto; medição; economia; c</a:t>
            </a:r>
            <a:r>
              <a:rPr lang="pt-BR" sz="3200" spc="120" dirty="0">
                <a:cs typeface="Tahoma"/>
              </a:rPr>
              <a:t>ontrole, micro controlador, corte, consciente.</a:t>
            </a:r>
            <a:endParaRPr lang="pt-BR" sz="3200" dirty="0">
              <a:cs typeface="Tahoma"/>
            </a:endParaRPr>
          </a:p>
        </p:txBody>
      </p:sp>
      <p:sp>
        <p:nvSpPr>
          <p:cNvPr id="4" name="object 4"/>
          <p:cNvSpPr txBox="1"/>
          <p:nvPr/>
        </p:nvSpPr>
        <p:spPr>
          <a:xfrm>
            <a:off x="1224336" y="12169652"/>
            <a:ext cx="12817425" cy="738664"/>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spAutoFit/>
          </a:bodyPr>
          <a:lstStyle/>
          <a:p>
            <a:pPr marL="12700" algn="ctr">
              <a:lnSpc>
                <a:spcPct val="100000"/>
              </a:lnSpc>
            </a:pPr>
            <a:r>
              <a:rPr sz="4800" i="1" dirty="0">
                <a:ln w="18415" cmpd="sng">
                  <a:noFill/>
                  <a:prstDash val="solid"/>
                </a:ln>
                <a:solidFill>
                  <a:schemeClr val="tx1"/>
                </a:solidFill>
                <a:latin typeface="+mj-lt"/>
                <a:cs typeface="Tahoma"/>
              </a:rPr>
              <a:t>INTRODUÇÃO</a:t>
            </a:r>
          </a:p>
        </p:txBody>
      </p:sp>
      <p:sp>
        <p:nvSpPr>
          <p:cNvPr id="5" name="object 5"/>
          <p:cNvSpPr txBox="1"/>
          <p:nvPr/>
        </p:nvSpPr>
        <p:spPr>
          <a:xfrm>
            <a:off x="1218782" y="12961740"/>
            <a:ext cx="12817424" cy="6387582"/>
          </a:xfrm>
          <a:prstGeom prst="rect">
            <a:avLst/>
          </a:prstGeom>
        </p:spPr>
        <p:txBody>
          <a:bodyPr vert="horz" wrap="square" lIns="0" tIns="0" rIns="0" bIns="0" rtlCol="0" anchor="t">
            <a:spAutoFit/>
          </a:bodyPr>
          <a:lstStyle/>
          <a:p>
            <a:pPr marL="12700" marR="78740" algn="just">
              <a:lnSpc>
                <a:spcPct val="102699"/>
              </a:lnSpc>
            </a:pPr>
            <a:r>
              <a:rPr lang="pt-BR" sz="3100" i="1" spc="180" dirty="0">
                <a:latin typeface="Arial" charset="0"/>
                <a:ea typeface="Arial" charset="0"/>
                <a:cs typeface="Arial" charset="0"/>
              </a:rPr>
              <a:t> “</a:t>
            </a:r>
            <a:r>
              <a:rPr lang="pt-BR" sz="3100" spc="180" dirty="0">
                <a:latin typeface="Arial" charset="0"/>
                <a:ea typeface="Arial" charset="0"/>
                <a:cs typeface="Arial" charset="0"/>
              </a:rPr>
              <a:t>De acordo com ANEEL (Agência Nacional de Energia Elétrica) o setor elétrico brasileiro está em permanente evolução, fruto do avanço tecnológico e das mudanças normativas. “Devido a chegada de novas tecnologias ao longo dos anos tem se constatado um aumento desenfreado da demanda de energia elétrica, provocando sua valorização, aumentando o preço do kwh. A cada dia são desenvolvidos novos dispositivos que auxiliam no conforto do usuário, são exemplos, os carros elétricos (ainda em desenvolvimento), televisores, geladeiras, micro-ondas, computadores, e tantos outros equipamentos eletrônicos que consomem energia. Por ser algo de vital importância para todos seu consumo deve existir de forma consciente, evitando ao máximo o desperdício de energia.</a:t>
            </a:r>
            <a:endParaRPr lang="pt-BR" sz="3100" dirty="0">
              <a:latin typeface="Arial" charset="0"/>
              <a:ea typeface="Arial" charset="0"/>
              <a:cs typeface="Arial" charset="0"/>
            </a:endParaRPr>
          </a:p>
        </p:txBody>
      </p:sp>
      <p:sp>
        <p:nvSpPr>
          <p:cNvPr id="6" name="object 8"/>
          <p:cNvSpPr txBox="1"/>
          <p:nvPr/>
        </p:nvSpPr>
        <p:spPr>
          <a:xfrm>
            <a:off x="1218782" y="19730492"/>
            <a:ext cx="12817424" cy="738664"/>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spAutoFit/>
          </a:bodyPr>
          <a:lstStyle/>
          <a:p>
            <a:pPr marL="12700" algn="ctr">
              <a:lnSpc>
                <a:spcPct val="100000"/>
              </a:lnSpc>
            </a:pPr>
            <a:r>
              <a:rPr sz="4800" i="1" dirty="0">
                <a:ln w="18415" cmpd="sng">
                  <a:noFill/>
                  <a:prstDash val="solid"/>
                </a:ln>
                <a:solidFill>
                  <a:sysClr val="windowText" lastClr="000000"/>
                </a:solidFill>
                <a:latin typeface="+mj-lt"/>
                <a:cs typeface="Tahoma"/>
              </a:rPr>
              <a:t>M</a:t>
            </a:r>
            <a:r>
              <a:rPr lang="pt-BR" sz="4800" i="1" dirty="0">
                <a:ln w="18415" cmpd="sng">
                  <a:noFill/>
                  <a:prstDash val="solid"/>
                </a:ln>
                <a:solidFill>
                  <a:sysClr val="windowText" lastClr="000000"/>
                </a:solidFill>
                <a:latin typeface="+mj-lt"/>
                <a:cs typeface="Tahoma"/>
              </a:rPr>
              <a:t>ATERIAIS E MÉTODOS</a:t>
            </a:r>
            <a:endParaRPr sz="4800" i="1" dirty="0">
              <a:ln w="18415" cmpd="sng">
                <a:noFill/>
                <a:prstDash val="solid"/>
              </a:ln>
              <a:solidFill>
                <a:sysClr val="windowText" lastClr="000000"/>
              </a:solidFill>
              <a:latin typeface="+mj-lt"/>
              <a:cs typeface="Tahoma"/>
            </a:endParaRPr>
          </a:p>
        </p:txBody>
      </p:sp>
      <p:sp>
        <p:nvSpPr>
          <p:cNvPr id="7" name="object 9"/>
          <p:cNvSpPr txBox="1"/>
          <p:nvPr/>
        </p:nvSpPr>
        <p:spPr>
          <a:xfrm>
            <a:off x="1218782" y="20450572"/>
            <a:ext cx="12817425" cy="6878934"/>
          </a:xfrm>
          <a:prstGeom prst="rect">
            <a:avLst/>
          </a:prstGeom>
        </p:spPr>
        <p:txBody>
          <a:bodyPr vert="horz" wrap="square" lIns="0" tIns="0" rIns="0" bIns="0" rtlCol="0" anchor="t">
            <a:spAutoFit/>
          </a:bodyPr>
          <a:lstStyle/>
          <a:p>
            <a:pPr marL="12700" marR="5080" algn="just">
              <a:lnSpc>
                <a:spcPct val="102600"/>
              </a:lnSpc>
            </a:pPr>
            <a:r>
              <a:rPr lang="pt-BR" sz="3100" spc="145" dirty="0">
                <a:latin typeface="Arial" pitchFamily="34" charset="0"/>
                <a:cs typeface="Arial" pitchFamily="34" charset="0"/>
              </a:rPr>
              <a:t>        O ARE é desenvolvido em uma plataforma de rápida prototipagem, utilizando o micro controlador </a:t>
            </a:r>
            <a:r>
              <a:rPr lang="pt-BR" sz="3100" spc="145" dirty="0" err="1">
                <a:latin typeface="Arial" pitchFamily="34" charset="0"/>
                <a:cs typeface="Arial" pitchFamily="34" charset="0"/>
              </a:rPr>
              <a:t>ATmega</a:t>
            </a:r>
            <a:r>
              <a:rPr lang="pt-BR" sz="3100" spc="145" dirty="0">
                <a:latin typeface="Arial" pitchFamily="34" charset="0"/>
                <a:cs typeface="Arial" pitchFamily="34" charset="0"/>
              </a:rPr>
              <a:t> 328. Composto por 14 pinos </a:t>
            </a:r>
            <a:r>
              <a:rPr lang="pt-BR" sz="3100" spc="145" dirty="0" err="1">
                <a:latin typeface="Arial" pitchFamily="34" charset="0"/>
                <a:cs typeface="Arial" pitchFamily="34" charset="0"/>
              </a:rPr>
              <a:t>I</a:t>
            </a:r>
            <a:r>
              <a:rPr lang="pt-BR" sz="3100" spc="145" dirty="0">
                <a:latin typeface="Arial" pitchFamily="34" charset="0"/>
                <a:cs typeface="Arial" pitchFamily="34" charset="0"/>
              </a:rPr>
              <a:t>/O, 8 entradas analógicas com resolução de10bits, e velocidade de processamento de 16MHz. O sinal de corrente é coletado por meio do sensor de corrente ACS712, o sinal é processado utilizando algoritmos de conformação e filtros passa-faixa. Na sequencia é calculado o valor RMS por meio de uma janela deslocada. A potência ativa é aproximada por meio da estimativa do fator de potência. Os valores consumidos de potência ativa são acumulados informando ao usuário uma parcial do valor de energia ativa consumido (ver Figura 1). Um potenciômetro ajusta o valor de corte de energia pretendido. Sempre que o consumo de energia chegar no limiar estabelecido pelo usuário, um relé interromperá o fornecimento de energia.</a:t>
            </a:r>
            <a:endParaRPr sz="3100" dirty="0">
              <a:latin typeface="Arial" pitchFamily="34" charset="0"/>
              <a:cs typeface="Arial" pitchFamily="34" charset="0"/>
            </a:endParaRPr>
          </a:p>
        </p:txBody>
      </p:sp>
      <p:sp>
        <p:nvSpPr>
          <p:cNvPr id="8" name="object 10"/>
          <p:cNvSpPr txBox="1"/>
          <p:nvPr/>
        </p:nvSpPr>
        <p:spPr>
          <a:xfrm>
            <a:off x="970674" y="29893979"/>
            <a:ext cx="12529393" cy="738664"/>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spAutoFit/>
          </a:bodyPr>
          <a:lstStyle/>
          <a:p>
            <a:pPr marL="12700" algn="ctr">
              <a:lnSpc>
                <a:spcPct val="100000"/>
              </a:lnSpc>
            </a:pPr>
            <a:r>
              <a:rPr lang="pt-BR" sz="4800" i="1" spc="95" dirty="0">
                <a:solidFill>
                  <a:sysClr val="windowText" lastClr="000000"/>
                </a:solidFill>
                <a:latin typeface="+mj-lt"/>
                <a:cs typeface="Tahoma"/>
              </a:rPr>
              <a:t>RESULTADOS </a:t>
            </a:r>
            <a:r>
              <a:rPr lang="pt-BR" sz="4800" i="1" spc="125" dirty="0">
                <a:solidFill>
                  <a:sysClr val="windowText" lastClr="000000"/>
                </a:solidFill>
                <a:latin typeface="+mj-lt"/>
                <a:cs typeface="Tahoma"/>
              </a:rPr>
              <a:t>E</a:t>
            </a:r>
            <a:r>
              <a:rPr lang="pt-BR" sz="4800" i="1" spc="40" dirty="0">
                <a:solidFill>
                  <a:sysClr val="windowText" lastClr="000000"/>
                </a:solidFill>
                <a:latin typeface="+mj-lt"/>
                <a:cs typeface="Tahoma"/>
              </a:rPr>
              <a:t> </a:t>
            </a:r>
            <a:r>
              <a:rPr lang="pt-BR" sz="4800" i="1" spc="100" dirty="0">
                <a:solidFill>
                  <a:sysClr val="windowText" lastClr="000000"/>
                </a:solidFill>
                <a:latin typeface="+mj-lt"/>
                <a:cs typeface="Tahoma"/>
              </a:rPr>
              <a:t>DISCUSSÃO</a:t>
            </a:r>
            <a:endParaRPr lang="pt-BR" sz="4800" i="1" dirty="0">
              <a:solidFill>
                <a:sysClr val="windowText" lastClr="000000"/>
              </a:solidFill>
              <a:latin typeface="+mj-lt"/>
              <a:cs typeface="Tahoma"/>
            </a:endParaRPr>
          </a:p>
        </p:txBody>
      </p:sp>
      <p:sp>
        <p:nvSpPr>
          <p:cNvPr id="9" name="object 11"/>
          <p:cNvSpPr txBox="1"/>
          <p:nvPr/>
        </p:nvSpPr>
        <p:spPr>
          <a:xfrm>
            <a:off x="792288" y="30747716"/>
            <a:ext cx="12817424" cy="4389856"/>
          </a:xfrm>
          <a:prstGeom prst="rect">
            <a:avLst/>
          </a:prstGeom>
        </p:spPr>
        <p:txBody>
          <a:bodyPr vert="horz" wrap="square" lIns="0" tIns="0" rIns="0" bIns="0" rtlCol="0" anchor="t">
            <a:spAutoFit/>
          </a:bodyPr>
          <a:lstStyle/>
          <a:p>
            <a:pPr marL="12700" marR="5080" algn="just">
              <a:lnSpc>
                <a:spcPct val="102699"/>
              </a:lnSpc>
              <a:tabLst>
                <a:tab pos="1803400" algn="l"/>
                <a:tab pos="4823460" algn="l"/>
              </a:tabLst>
            </a:pPr>
            <a:r>
              <a:rPr lang="pt-BR" sz="3100" spc="135" dirty="0">
                <a:latin typeface="Arial" pitchFamily="34" charset="0"/>
                <a:cs typeface="Arial" pitchFamily="34" charset="0"/>
              </a:rPr>
              <a:t>        O ARE apresentou de forma estável os valores instantâneos de corrente e potências, os resultados foram aferidos por meio de equipamentos certificados. O valor do KWh pode ser ajustado pela conexão USB. De forma geral o equipamento servirá para o controle dos gastos e conscientização do uso racional de energia elétrica. Na prática esperasse que o equipamento possa reduzir os altos índices de desperdício de energia elétrica. A Figura 2 apresenta o levantamento do desperdício de energia no Brasil de 2008 à 2015, os valores chegam na casa dos bilhões. </a:t>
            </a:r>
            <a:endParaRPr lang="pt-BR" sz="3100" dirty="0">
              <a:latin typeface="Arial" pitchFamily="34" charset="0"/>
              <a:cs typeface="Arial" pitchFamily="34" charset="0"/>
            </a:endParaRPr>
          </a:p>
        </p:txBody>
      </p:sp>
      <p:sp>
        <p:nvSpPr>
          <p:cNvPr id="10" name="object 12"/>
          <p:cNvSpPr txBox="1"/>
          <p:nvPr/>
        </p:nvSpPr>
        <p:spPr>
          <a:xfrm>
            <a:off x="15127293" y="29811612"/>
            <a:ext cx="12529392" cy="738664"/>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spAutoFit/>
          </a:bodyPr>
          <a:lstStyle/>
          <a:p>
            <a:pPr marL="12700" algn="ctr">
              <a:lnSpc>
                <a:spcPct val="100000"/>
              </a:lnSpc>
            </a:pPr>
            <a:r>
              <a:rPr lang="pt-BR" sz="4800" i="1" dirty="0">
                <a:ln w="17780" cmpd="sng">
                  <a:noFill/>
                  <a:prstDash val="solid"/>
                  <a:miter lim="800000"/>
                </a:ln>
                <a:solidFill>
                  <a:sysClr val="windowText" lastClr="000000"/>
                </a:solidFill>
                <a:latin typeface="+mj-lt"/>
                <a:cs typeface="Tahoma"/>
              </a:rPr>
              <a:t>CONCLUSÕES</a:t>
            </a:r>
            <a:endParaRPr sz="4800" i="1" dirty="0">
              <a:ln w="17780" cmpd="sng">
                <a:noFill/>
                <a:prstDash val="solid"/>
                <a:miter lim="800000"/>
              </a:ln>
              <a:solidFill>
                <a:sysClr val="windowText" lastClr="000000"/>
              </a:solidFill>
              <a:latin typeface="+mj-lt"/>
              <a:cs typeface="Tahoma"/>
            </a:endParaRPr>
          </a:p>
        </p:txBody>
      </p:sp>
      <p:sp>
        <p:nvSpPr>
          <p:cNvPr id="11" name="object 13"/>
          <p:cNvSpPr txBox="1"/>
          <p:nvPr/>
        </p:nvSpPr>
        <p:spPr>
          <a:xfrm>
            <a:off x="14907783" y="30675708"/>
            <a:ext cx="12529393" cy="2862322"/>
          </a:xfrm>
          <a:prstGeom prst="rect">
            <a:avLst/>
          </a:prstGeom>
        </p:spPr>
        <p:txBody>
          <a:bodyPr vert="horz" wrap="square" lIns="0" tIns="0" rIns="0" bIns="0" rtlCol="0" anchor="t">
            <a:spAutoFit/>
          </a:bodyPr>
          <a:lstStyle/>
          <a:p>
            <a:pPr algn="just"/>
            <a:r>
              <a:rPr lang="pt-BR" sz="3100" spc="145" dirty="0">
                <a:latin typeface="Arial" charset="0"/>
                <a:ea typeface="Arial" charset="0"/>
                <a:cs typeface="Arial" charset="0"/>
              </a:rPr>
              <a:t>        </a:t>
            </a:r>
            <a:r>
              <a:rPr lang="pt-BR" sz="3100" dirty="0">
                <a:latin typeface="Arial" charset="0"/>
                <a:ea typeface="Arial" charset="0"/>
                <a:cs typeface="Arial" charset="0"/>
              </a:rPr>
              <a:t>O desenvolvimento de um dispositivo de análise do consumo de energia permite ao usuário controlar o gasto dos diversos equipamentos presentes na residência, evitando o desperdício de energia. A economia de energia elétrica é essencial para o desenvolvimento sustentável. O ARE auxilia o uso consciente de energia elétrica, evitando surpresas na conta mensal.</a:t>
            </a:r>
          </a:p>
        </p:txBody>
      </p:sp>
      <p:sp>
        <p:nvSpPr>
          <p:cNvPr id="12" name="object 14"/>
          <p:cNvSpPr txBox="1"/>
          <p:nvPr/>
        </p:nvSpPr>
        <p:spPr>
          <a:xfrm>
            <a:off x="14799311" y="38092532"/>
            <a:ext cx="12529393" cy="738664"/>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nchor="t">
            <a:spAutoFit/>
          </a:bodyPr>
          <a:lstStyle/>
          <a:p>
            <a:pPr marL="12700" algn="ctr">
              <a:lnSpc>
                <a:spcPct val="100000"/>
              </a:lnSpc>
            </a:pPr>
            <a:r>
              <a:rPr lang="pt-BR" sz="4800" i="1" spc="100" dirty="0">
                <a:solidFill>
                  <a:sysClr val="windowText" lastClr="000000"/>
                </a:solidFill>
                <a:latin typeface="+mj-lt"/>
                <a:cs typeface="Tahoma"/>
              </a:rPr>
              <a:t>BIBLIOGRAFIA</a:t>
            </a:r>
            <a:endParaRPr sz="4800" i="1" dirty="0">
              <a:solidFill>
                <a:sysClr val="windowText" lastClr="000000"/>
              </a:solidFill>
              <a:latin typeface="+mj-lt"/>
              <a:cs typeface="Tahoma"/>
            </a:endParaRPr>
          </a:p>
        </p:txBody>
      </p:sp>
      <p:sp>
        <p:nvSpPr>
          <p:cNvPr id="13" name="object 15"/>
          <p:cNvSpPr txBox="1"/>
          <p:nvPr/>
        </p:nvSpPr>
        <p:spPr>
          <a:xfrm>
            <a:off x="14952640" y="38884620"/>
            <a:ext cx="11134654" cy="3231654"/>
          </a:xfrm>
          <a:prstGeom prst="rect">
            <a:avLst/>
          </a:prstGeom>
        </p:spPr>
        <p:txBody>
          <a:bodyPr vert="horz" wrap="square" lIns="0" tIns="0" rIns="0" bIns="0" rtlCol="0">
            <a:spAutoFit/>
          </a:bodyPr>
          <a:lstStyle/>
          <a:p>
            <a:pPr marL="12700" marR="5080">
              <a:lnSpc>
                <a:spcPct val="100000"/>
              </a:lnSpc>
              <a:buAutoNum type="arabicPeriod"/>
              <a:tabLst>
                <a:tab pos="222250" algn="l"/>
              </a:tabLst>
            </a:pPr>
            <a:r>
              <a:rPr sz="3000" spc="70" dirty="0">
                <a:latin typeface="Arial" pitchFamily="34" charset="0"/>
                <a:cs typeface="Arial" pitchFamily="34" charset="0"/>
              </a:rPr>
              <a:t>INSTRUMENTOS</a:t>
            </a:r>
            <a:r>
              <a:rPr sz="3000" spc="5" dirty="0">
                <a:latin typeface="Arial" pitchFamily="34" charset="0"/>
                <a:cs typeface="Arial" pitchFamily="34" charset="0"/>
              </a:rPr>
              <a:t> </a:t>
            </a:r>
            <a:r>
              <a:rPr sz="3000" spc="90" dirty="0">
                <a:latin typeface="Arial" pitchFamily="34" charset="0"/>
                <a:cs typeface="Arial" pitchFamily="34" charset="0"/>
              </a:rPr>
              <a:t>E</a:t>
            </a:r>
            <a:r>
              <a:rPr sz="3000" spc="5" dirty="0">
                <a:latin typeface="Arial" pitchFamily="34" charset="0"/>
                <a:cs typeface="Arial" pitchFamily="34" charset="0"/>
              </a:rPr>
              <a:t> </a:t>
            </a:r>
            <a:r>
              <a:rPr sz="3000" spc="70" dirty="0">
                <a:latin typeface="Arial" pitchFamily="34" charset="0"/>
                <a:cs typeface="Arial" pitchFamily="34" charset="0"/>
              </a:rPr>
              <a:t>MEDIDAS</a:t>
            </a:r>
            <a:r>
              <a:rPr sz="3000" spc="5" dirty="0">
                <a:latin typeface="Arial" pitchFamily="34" charset="0"/>
                <a:cs typeface="Arial" pitchFamily="34" charset="0"/>
              </a:rPr>
              <a:t> </a:t>
            </a:r>
            <a:r>
              <a:rPr sz="3000" spc="60" dirty="0">
                <a:latin typeface="Arial" pitchFamily="34" charset="0"/>
                <a:cs typeface="Arial" pitchFamily="34" charset="0"/>
              </a:rPr>
              <a:t>ELETRICAS.</a:t>
            </a:r>
            <a:r>
              <a:rPr sz="3000" spc="5" dirty="0">
                <a:latin typeface="Arial" pitchFamily="34" charset="0"/>
                <a:cs typeface="Arial" pitchFamily="34" charset="0"/>
              </a:rPr>
              <a:t> </a:t>
            </a:r>
            <a:r>
              <a:rPr sz="3000" spc="60" dirty="0">
                <a:latin typeface="Arial" pitchFamily="34" charset="0"/>
                <a:cs typeface="Arial" pitchFamily="34" charset="0"/>
              </a:rPr>
              <a:t>Autor:</a:t>
            </a:r>
            <a:r>
              <a:rPr sz="3000" spc="5" dirty="0">
                <a:latin typeface="Arial" pitchFamily="34" charset="0"/>
                <a:cs typeface="Arial" pitchFamily="34" charset="0"/>
              </a:rPr>
              <a:t> </a:t>
            </a:r>
            <a:r>
              <a:rPr sz="3000" spc="75" dirty="0">
                <a:latin typeface="Arial" pitchFamily="34" charset="0"/>
                <a:cs typeface="Arial" pitchFamily="34" charset="0"/>
              </a:rPr>
              <a:t>SENRA,</a:t>
            </a:r>
            <a:r>
              <a:rPr sz="3000" spc="10" dirty="0">
                <a:latin typeface="Arial" pitchFamily="34" charset="0"/>
                <a:cs typeface="Arial" pitchFamily="34" charset="0"/>
              </a:rPr>
              <a:t> </a:t>
            </a:r>
            <a:r>
              <a:rPr sz="3000" spc="50" dirty="0">
                <a:latin typeface="Arial" pitchFamily="34" charset="0"/>
                <a:cs typeface="Arial" pitchFamily="34" charset="0"/>
              </a:rPr>
              <a:t>RENATO.</a:t>
            </a:r>
            <a:r>
              <a:rPr sz="3000" spc="10" dirty="0">
                <a:latin typeface="Arial" pitchFamily="34" charset="0"/>
                <a:cs typeface="Arial" pitchFamily="34" charset="0"/>
              </a:rPr>
              <a:t> </a:t>
            </a:r>
            <a:r>
              <a:rPr sz="3000" spc="60" dirty="0">
                <a:latin typeface="Arial" pitchFamily="34" charset="0"/>
                <a:cs typeface="Arial" pitchFamily="34" charset="0"/>
              </a:rPr>
              <a:t>Idioma:  </a:t>
            </a:r>
            <a:r>
              <a:rPr sz="3000" spc="70" dirty="0">
                <a:latin typeface="Arial" pitchFamily="34" charset="0"/>
                <a:cs typeface="Arial" pitchFamily="34" charset="0"/>
              </a:rPr>
              <a:t>PORTUGUÊS. </a:t>
            </a:r>
            <a:r>
              <a:rPr sz="3000" spc="75" dirty="0">
                <a:latin typeface="Arial" pitchFamily="34" charset="0"/>
                <a:cs typeface="Arial" pitchFamily="34" charset="0"/>
              </a:rPr>
              <a:t>Editora:BARAUNA. Assunto: </a:t>
            </a:r>
            <a:r>
              <a:rPr sz="3000" spc="95" dirty="0">
                <a:latin typeface="Arial" pitchFamily="34" charset="0"/>
                <a:cs typeface="Arial" pitchFamily="34" charset="0"/>
              </a:rPr>
              <a:t>Engenharia </a:t>
            </a:r>
            <a:r>
              <a:rPr sz="3000" spc="-60" dirty="0">
                <a:latin typeface="Arial" pitchFamily="34" charset="0"/>
                <a:cs typeface="Arial" pitchFamily="34" charset="0"/>
              </a:rPr>
              <a:t>– </a:t>
            </a:r>
            <a:r>
              <a:rPr sz="3000" spc="75" dirty="0">
                <a:latin typeface="Arial" pitchFamily="34" charset="0"/>
                <a:cs typeface="Arial" pitchFamily="34" charset="0"/>
              </a:rPr>
              <a:t>Elétrica. </a:t>
            </a:r>
            <a:r>
              <a:rPr sz="3000" spc="80" dirty="0">
                <a:latin typeface="Arial" pitchFamily="34" charset="0"/>
                <a:cs typeface="Arial" pitchFamily="34" charset="0"/>
              </a:rPr>
              <a:t>Edição</a:t>
            </a:r>
            <a:r>
              <a:rPr lang="pt-BR" sz="3000" spc="80" dirty="0">
                <a:latin typeface="Arial" pitchFamily="34" charset="0"/>
                <a:cs typeface="Arial" pitchFamily="34" charset="0"/>
              </a:rPr>
              <a:t>: 1,</a:t>
            </a:r>
            <a:r>
              <a:rPr sz="3000" spc="65" dirty="0">
                <a:latin typeface="Arial" pitchFamily="34" charset="0"/>
                <a:cs typeface="Arial" pitchFamily="34" charset="0"/>
              </a:rPr>
              <a:t>  Ano:</a:t>
            </a:r>
            <a:r>
              <a:rPr sz="3000" spc="-65" dirty="0">
                <a:latin typeface="Arial" pitchFamily="34" charset="0"/>
                <a:cs typeface="Arial" pitchFamily="34" charset="0"/>
              </a:rPr>
              <a:t> </a:t>
            </a:r>
            <a:r>
              <a:rPr sz="3000" spc="90" dirty="0">
                <a:latin typeface="Arial" pitchFamily="34" charset="0"/>
                <a:cs typeface="Arial" pitchFamily="34" charset="0"/>
              </a:rPr>
              <a:t>2011.</a:t>
            </a:r>
            <a:endParaRPr sz="3000" dirty="0">
              <a:latin typeface="Arial" pitchFamily="34" charset="0"/>
              <a:cs typeface="Arial" pitchFamily="34" charset="0"/>
            </a:endParaRPr>
          </a:p>
          <a:p>
            <a:pPr marL="12700" marR="154940">
              <a:lnSpc>
                <a:spcPct val="100000"/>
              </a:lnSpc>
              <a:buAutoNum type="arabicPeriod"/>
              <a:tabLst>
                <a:tab pos="274955" algn="l"/>
              </a:tabLst>
            </a:pPr>
            <a:r>
              <a:rPr sz="3000" spc="100" dirty="0">
                <a:latin typeface="Arial" pitchFamily="34" charset="0"/>
                <a:cs typeface="Arial" pitchFamily="34" charset="0"/>
              </a:rPr>
              <a:t>MANUAL </a:t>
            </a:r>
            <a:r>
              <a:rPr sz="3000" spc="105" dirty="0">
                <a:latin typeface="Arial" pitchFamily="34" charset="0"/>
                <a:cs typeface="Arial" pitchFamily="34" charset="0"/>
              </a:rPr>
              <a:t>DE </a:t>
            </a:r>
            <a:r>
              <a:rPr sz="3000" spc="70" dirty="0">
                <a:latin typeface="Arial" pitchFamily="34" charset="0"/>
                <a:cs typeface="Arial" pitchFamily="34" charset="0"/>
              </a:rPr>
              <a:t>MEDIDAS </a:t>
            </a:r>
            <a:r>
              <a:rPr sz="3000" spc="60" dirty="0">
                <a:latin typeface="Arial" pitchFamily="34" charset="0"/>
                <a:cs typeface="Arial" pitchFamily="34" charset="0"/>
              </a:rPr>
              <a:t>ELETRICAS. Autor: </a:t>
            </a:r>
            <a:r>
              <a:rPr sz="3000" spc="80" dirty="0">
                <a:latin typeface="Arial" pitchFamily="34" charset="0"/>
                <a:cs typeface="Arial" pitchFamily="34" charset="0"/>
              </a:rPr>
              <a:t>ROLDAN, </a:t>
            </a:r>
            <a:r>
              <a:rPr sz="3000" spc="30" dirty="0">
                <a:latin typeface="Arial" pitchFamily="34" charset="0"/>
                <a:cs typeface="Arial" pitchFamily="34" charset="0"/>
              </a:rPr>
              <a:t>JOSE. </a:t>
            </a:r>
            <a:r>
              <a:rPr sz="3000" spc="60" dirty="0">
                <a:latin typeface="Arial" pitchFamily="34" charset="0"/>
                <a:cs typeface="Arial" pitchFamily="34" charset="0"/>
              </a:rPr>
              <a:t>Idioma:  </a:t>
            </a:r>
            <a:r>
              <a:rPr sz="3000" spc="70" dirty="0">
                <a:latin typeface="Arial" pitchFamily="34" charset="0"/>
                <a:cs typeface="Arial" pitchFamily="34" charset="0"/>
              </a:rPr>
              <a:t>PORTUGUÊS. Editora: </a:t>
            </a:r>
            <a:r>
              <a:rPr sz="3000" spc="85" dirty="0">
                <a:latin typeface="Arial" pitchFamily="34" charset="0"/>
                <a:cs typeface="Arial" pitchFamily="34" charset="0"/>
              </a:rPr>
              <a:t>HEMUS. </a:t>
            </a:r>
            <a:r>
              <a:rPr sz="3000" spc="75" dirty="0">
                <a:latin typeface="Arial" pitchFamily="34" charset="0"/>
                <a:cs typeface="Arial" pitchFamily="34" charset="0"/>
              </a:rPr>
              <a:t>Assunto: </a:t>
            </a:r>
            <a:r>
              <a:rPr sz="3000" spc="95" dirty="0">
                <a:latin typeface="Arial" pitchFamily="34" charset="0"/>
                <a:cs typeface="Arial" pitchFamily="34" charset="0"/>
              </a:rPr>
              <a:t>Engenharia </a:t>
            </a:r>
            <a:r>
              <a:rPr sz="3000" spc="-60" dirty="0">
                <a:latin typeface="Arial" pitchFamily="34" charset="0"/>
                <a:cs typeface="Arial" pitchFamily="34" charset="0"/>
              </a:rPr>
              <a:t>– </a:t>
            </a:r>
            <a:r>
              <a:rPr sz="3000" spc="75" dirty="0">
                <a:latin typeface="Arial" pitchFamily="34" charset="0"/>
                <a:cs typeface="Arial" pitchFamily="34" charset="0"/>
              </a:rPr>
              <a:t>Elétrica. </a:t>
            </a:r>
            <a:r>
              <a:rPr sz="3000" spc="80" dirty="0">
                <a:latin typeface="Arial" pitchFamily="34" charset="0"/>
                <a:cs typeface="Arial" pitchFamily="34" charset="0"/>
              </a:rPr>
              <a:t>Edição: </a:t>
            </a:r>
            <a:r>
              <a:rPr sz="3000" spc="65" dirty="0">
                <a:latin typeface="Arial" pitchFamily="34" charset="0"/>
                <a:cs typeface="Arial" pitchFamily="34" charset="0"/>
              </a:rPr>
              <a:t>1.  Ano:</a:t>
            </a:r>
            <a:r>
              <a:rPr sz="3000" spc="-65" dirty="0">
                <a:latin typeface="Arial" pitchFamily="34" charset="0"/>
                <a:cs typeface="Arial" pitchFamily="34" charset="0"/>
              </a:rPr>
              <a:t> </a:t>
            </a:r>
            <a:r>
              <a:rPr sz="3000" spc="90" dirty="0">
                <a:latin typeface="Arial" pitchFamily="34" charset="0"/>
                <a:cs typeface="Arial" pitchFamily="34" charset="0"/>
              </a:rPr>
              <a:t>2002.</a:t>
            </a:r>
            <a:endParaRPr sz="3000" dirty="0">
              <a:latin typeface="Arial" pitchFamily="34" charset="0"/>
              <a:cs typeface="Arial" pitchFamily="34" charset="0"/>
            </a:endParaRPr>
          </a:p>
          <a:p>
            <a:pPr marL="12700" marR="3924300">
              <a:lnSpc>
                <a:spcPct val="100000"/>
              </a:lnSpc>
              <a:buClr>
                <a:srgbClr val="000000"/>
              </a:buClr>
              <a:buAutoNum type="arabicPeriod"/>
              <a:tabLst>
                <a:tab pos="222885" algn="l"/>
              </a:tabLst>
            </a:pPr>
            <a:r>
              <a:rPr sz="3000" u="sng" spc="100" dirty="0">
                <a:solidFill>
                  <a:srgbClr val="0000FF"/>
                </a:solidFill>
                <a:latin typeface="Arial" pitchFamily="34" charset="0"/>
                <a:cs typeface="Arial" pitchFamily="34" charset="0"/>
              </a:rPr>
              <a:t>h</a:t>
            </a:r>
            <a:r>
              <a:rPr sz="3000" u="sng" spc="70" dirty="0">
                <a:solidFill>
                  <a:srgbClr val="0000FF"/>
                </a:solidFill>
                <a:latin typeface="Arial" pitchFamily="34" charset="0"/>
                <a:cs typeface="Arial" pitchFamily="34" charset="0"/>
              </a:rPr>
              <a:t>tt</a:t>
            </a:r>
            <a:r>
              <a:rPr sz="3000" u="sng" spc="105" dirty="0">
                <a:solidFill>
                  <a:srgbClr val="0000FF"/>
                </a:solidFill>
                <a:latin typeface="Arial" pitchFamily="34" charset="0"/>
                <a:cs typeface="Arial" pitchFamily="34" charset="0"/>
              </a:rPr>
              <a:t>p</a:t>
            </a:r>
            <a:r>
              <a:rPr sz="3000" u="sng" spc="-45" dirty="0">
                <a:solidFill>
                  <a:srgbClr val="0000FF"/>
                </a:solidFill>
                <a:latin typeface="Arial" pitchFamily="34" charset="0"/>
                <a:cs typeface="Arial" pitchFamily="34" charset="0"/>
              </a:rPr>
              <a:t>:/</a:t>
            </a:r>
            <a:r>
              <a:rPr sz="3000" u="sng" spc="-60" dirty="0">
                <a:solidFill>
                  <a:srgbClr val="0000FF"/>
                </a:solidFill>
                <a:latin typeface="Arial" pitchFamily="34" charset="0"/>
                <a:cs typeface="Arial" pitchFamily="34" charset="0"/>
              </a:rPr>
              <a:t>/</a:t>
            </a:r>
            <a:r>
              <a:rPr sz="3000" u="sng" spc="95" dirty="0">
                <a:solidFill>
                  <a:srgbClr val="0000FF"/>
                </a:solidFill>
                <a:latin typeface="Arial" pitchFamily="34" charset="0"/>
                <a:cs typeface="Arial" pitchFamily="34" charset="0"/>
              </a:rPr>
              <a:t>ww</a:t>
            </a:r>
            <a:r>
              <a:rPr sz="3000" u="sng" spc="-20" dirty="0">
                <a:solidFill>
                  <a:srgbClr val="0000FF"/>
                </a:solidFill>
                <a:latin typeface="Arial" pitchFamily="34" charset="0"/>
                <a:cs typeface="Arial" pitchFamily="34" charset="0"/>
              </a:rPr>
              <a:t>w</a:t>
            </a:r>
            <a:r>
              <a:rPr sz="3000" u="sng" spc="60" dirty="0">
                <a:solidFill>
                  <a:srgbClr val="0000FF"/>
                </a:solidFill>
                <a:latin typeface="Arial" pitchFamily="34" charset="0"/>
                <a:cs typeface="Arial" pitchFamily="34" charset="0"/>
              </a:rPr>
              <a:t>.a</a:t>
            </a:r>
            <a:r>
              <a:rPr sz="3000" u="sng" spc="100" dirty="0">
                <a:solidFill>
                  <a:srgbClr val="0000FF"/>
                </a:solidFill>
                <a:latin typeface="Arial" pitchFamily="34" charset="0"/>
                <a:cs typeface="Arial" pitchFamily="34" charset="0"/>
              </a:rPr>
              <a:t>n</a:t>
            </a:r>
            <a:r>
              <a:rPr sz="3000" u="sng" spc="110" dirty="0">
                <a:solidFill>
                  <a:srgbClr val="0000FF"/>
                </a:solidFill>
                <a:latin typeface="Arial" pitchFamily="34" charset="0"/>
                <a:cs typeface="Arial" pitchFamily="34" charset="0"/>
              </a:rPr>
              <a:t>e</a:t>
            </a:r>
            <a:r>
              <a:rPr sz="3000" u="sng" spc="105" dirty="0">
                <a:solidFill>
                  <a:srgbClr val="0000FF"/>
                </a:solidFill>
                <a:latin typeface="Arial" pitchFamily="34" charset="0"/>
                <a:cs typeface="Arial" pitchFamily="34" charset="0"/>
              </a:rPr>
              <a:t>e</a:t>
            </a:r>
            <a:r>
              <a:rPr sz="3000" u="sng" spc="65" dirty="0">
                <a:solidFill>
                  <a:srgbClr val="0000FF"/>
                </a:solidFill>
                <a:latin typeface="Arial" pitchFamily="34" charset="0"/>
                <a:cs typeface="Arial" pitchFamily="34" charset="0"/>
              </a:rPr>
              <a:t>l</a:t>
            </a:r>
            <a:r>
              <a:rPr sz="3000" u="sng" spc="40" dirty="0">
                <a:solidFill>
                  <a:srgbClr val="0000FF"/>
                </a:solidFill>
                <a:latin typeface="Arial" pitchFamily="34" charset="0"/>
                <a:cs typeface="Arial" pitchFamily="34" charset="0"/>
              </a:rPr>
              <a:t>.</a:t>
            </a:r>
            <a:r>
              <a:rPr sz="3000" u="sng" spc="80" dirty="0">
                <a:solidFill>
                  <a:srgbClr val="0000FF"/>
                </a:solidFill>
                <a:latin typeface="Arial" pitchFamily="34" charset="0"/>
                <a:cs typeface="Arial" pitchFamily="34" charset="0"/>
              </a:rPr>
              <a:t>g</a:t>
            </a:r>
            <a:r>
              <a:rPr sz="3000" u="sng" spc="85" dirty="0">
                <a:solidFill>
                  <a:srgbClr val="0000FF"/>
                </a:solidFill>
                <a:latin typeface="Arial" pitchFamily="34" charset="0"/>
                <a:cs typeface="Arial" pitchFamily="34" charset="0"/>
              </a:rPr>
              <a:t>o</a:t>
            </a:r>
            <a:r>
              <a:rPr sz="3000" u="sng" spc="15" dirty="0">
                <a:solidFill>
                  <a:srgbClr val="0000FF"/>
                </a:solidFill>
                <a:latin typeface="Arial" pitchFamily="34" charset="0"/>
                <a:cs typeface="Arial" pitchFamily="34" charset="0"/>
              </a:rPr>
              <a:t>v</a:t>
            </a:r>
            <a:r>
              <a:rPr sz="3000" u="sng" spc="55" dirty="0">
                <a:solidFill>
                  <a:srgbClr val="0000FF"/>
                </a:solidFill>
                <a:latin typeface="Arial" pitchFamily="34" charset="0"/>
                <a:cs typeface="Arial" pitchFamily="34" charset="0"/>
              </a:rPr>
              <a:t>.b</a:t>
            </a:r>
            <a:r>
              <a:rPr sz="3000" u="sng" spc="65" dirty="0">
                <a:solidFill>
                  <a:srgbClr val="0000FF"/>
                </a:solidFill>
                <a:latin typeface="Arial" pitchFamily="34" charset="0"/>
                <a:cs typeface="Arial" pitchFamily="34" charset="0"/>
              </a:rPr>
              <a:t>r</a:t>
            </a:r>
            <a:r>
              <a:rPr sz="3000" u="sng" spc="-55" dirty="0">
                <a:solidFill>
                  <a:srgbClr val="0000FF"/>
                </a:solidFill>
                <a:latin typeface="Arial" pitchFamily="34" charset="0"/>
                <a:cs typeface="Arial" pitchFamily="34" charset="0"/>
              </a:rPr>
              <a:t>/ </a:t>
            </a:r>
            <a:r>
              <a:rPr sz="3000" spc="-50" dirty="0">
                <a:solidFill>
                  <a:srgbClr val="0000FF"/>
                </a:solidFill>
                <a:latin typeface="Arial" pitchFamily="34" charset="0"/>
                <a:cs typeface="Arial" pitchFamily="34" charset="0"/>
              </a:rPr>
              <a:t> </a:t>
            </a:r>
            <a:r>
              <a:rPr sz="3000" spc="65" dirty="0">
                <a:latin typeface="Arial" pitchFamily="34" charset="0"/>
                <a:cs typeface="Arial" pitchFamily="34" charset="0"/>
              </a:rPr>
              <a:t>Ano:</a:t>
            </a:r>
            <a:r>
              <a:rPr sz="3000" spc="-65" dirty="0">
                <a:latin typeface="Arial" pitchFamily="34" charset="0"/>
                <a:cs typeface="Arial" pitchFamily="34" charset="0"/>
              </a:rPr>
              <a:t> </a:t>
            </a:r>
            <a:r>
              <a:rPr sz="3000" spc="110" dirty="0">
                <a:latin typeface="Arial" pitchFamily="34" charset="0"/>
                <a:cs typeface="Arial" pitchFamily="34" charset="0"/>
              </a:rPr>
              <a:t>2016</a:t>
            </a:r>
            <a:endParaRPr sz="3000" dirty="0">
              <a:latin typeface="Arial" pitchFamily="34" charset="0"/>
              <a:cs typeface="Arial" pitchFamily="34" charset="0"/>
            </a:endParaRPr>
          </a:p>
        </p:txBody>
      </p:sp>
      <p:pic>
        <p:nvPicPr>
          <p:cNvPr id="14" name="Imagem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37904" y="33879486"/>
            <a:ext cx="5224193" cy="3853006"/>
          </a:xfrm>
          <a:prstGeom prst="rect">
            <a:avLst/>
          </a:prstGeom>
          <a:ln>
            <a:noFill/>
          </a:ln>
          <a:effectLst>
            <a:softEdge rad="112500"/>
          </a:effectLst>
        </p:spPr>
      </p:pic>
      <p:pic>
        <p:nvPicPr>
          <p:cNvPr id="15" name="Imagem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21098545" y="33879486"/>
            <a:ext cx="5367808" cy="3853006"/>
          </a:xfrm>
          <a:prstGeom prst="rect">
            <a:avLst/>
          </a:prstGeom>
          <a:ln>
            <a:noFill/>
          </a:ln>
          <a:effectLst>
            <a:softEdge rad="112500"/>
          </a:effectLst>
        </p:spPr>
      </p:pic>
      <p:sp>
        <p:nvSpPr>
          <p:cNvPr id="16" name="Retângulo 15"/>
          <p:cNvSpPr/>
          <p:nvPr/>
        </p:nvSpPr>
        <p:spPr>
          <a:xfrm>
            <a:off x="14775520" y="12097644"/>
            <a:ext cx="12443704" cy="8202245"/>
          </a:xfrm>
          <a:prstGeom prst="rect">
            <a:avLst/>
          </a:prstGeom>
        </p:spPr>
        <p:txBody>
          <a:bodyPr wrap="square">
            <a:spAutoFit/>
          </a:bodyPr>
          <a:lstStyle/>
          <a:p>
            <a:pPr algn="just"/>
            <a:r>
              <a:rPr lang="pt-BR" sz="3100" spc="145" dirty="0">
                <a:latin typeface="Arial" pitchFamily="34" charset="0"/>
                <a:cs typeface="Arial" pitchFamily="34" charset="0"/>
              </a:rPr>
              <a:t>         Quanto custa a energia que consumimos? Essa pergunta vai além da conta que se paga no final do mês. O gasto com energia é muito mais que o dinheiro empregado. Sabe-se que o consumo consciente de energia elétrica leva a preservação do planeta, evitando seu desgaste prematuro. Mas e o custo? Um ambiente ecologicamente preservado para a continuidade de nossa espécie, propício a todos os seres vivos não tem preço. A consciência da preservação deve partir de cada indivíduo, de forma natural, e toda a tecnologia voltada para esse fim é bem vinda. Economizar energia evita o desperdício de agua dos reservatórios, diminui a queima de combustível fóssil e evita a produção de lixo atômico proveniente  das usinas nucleares. Um estudo promovido pela UFRJ aponta que 25% da energia consumida por uma residência é desperdiçada. O ARE foi projetado visando o auxílio na economia de energia permitindo o uso mais consciente, na Figura 3 pode ser observado as principais formas de conexão. </a:t>
            </a:r>
            <a:endParaRPr lang="pt-BR" sz="3100" dirty="0"/>
          </a:p>
        </p:txBody>
      </p:sp>
      <p:grpSp>
        <p:nvGrpSpPr>
          <p:cNvPr id="17" name="Grupo 16"/>
          <p:cNvGrpSpPr/>
          <p:nvPr/>
        </p:nvGrpSpPr>
        <p:grpSpPr>
          <a:xfrm>
            <a:off x="936304" y="35356228"/>
            <a:ext cx="12817424" cy="6798487"/>
            <a:chOff x="936304" y="35542516"/>
            <a:chExt cx="12817424" cy="6798487"/>
          </a:xfrm>
        </p:grpSpPr>
        <p:sp>
          <p:nvSpPr>
            <p:cNvPr id="18" name="Retângulo 17"/>
            <p:cNvSpPr/>
            <p:nvPr/>
          </p:nvSpPr>
          <p:spPr>
            <a:xfrm>
              <a:off x="936304" y="35542516"/>
              <a:ext cx="12817424" cy="6798487"/>
            </a:xfrm>
            <a:prstGeom prst="rect">
              <a:avLst/>
            </a:prstGeom>
            <a:solidFill>
              <a:schemeClr val="bg1">
                <a:lumMod val="8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19" name="Gráfico 18"/>
            <p:cNvGraphicFramePr/>
            <p:nvPr>
              <p:extLst>
                <p:ext uri="{D42A27DB-BD31-4B8C-83A1-F6EECF244321}">
                  <p14:modId xmlns:p14="http://schemas.microsoft.com/office/powerpoint/2010/main" val="1740005635"/>
                </p:ext>
              </p:extLst>
            </p:nvPr>
          </p:nvGraphicFramePr>
          <p:xfrm>
            <a:off x="936304" y="35542517"/>
            <a:ext cx="12246915" cy="6314081"/>
          </p:xfrm>
          <a:graphic>
            <a:graphicData uri="http://schemas.openxmlformats.org/drawingml/2006/chart">
              <c:chart xmlns:c="http://schemas.openxmlformats.org/drawingml/2006/chart" xmlns:r="http://schemas.openxmlformats.org/officeDocument/2006/relationships" r:id="rId5"/>
            </a:graphicData>
          </a:graphic>
        </p:graphicFrame>
      </p:grpSp>
      <p:graphicFrame>
        <p:nvGraphicFramePr>
          <p:cNvPr id="20" name="Diagrama 19"/>
          <p:cNvGraphicFramePr/>
          <p:nvPr>
            <p:extLst>
              <p:ext uri="{D42A27DB-BD31-4B8C-83A1-F6EECF244321}">
                <p14:modId xmlns:p14="http://schemas.microsoft.com/office/powerpoint/2010/main" val="1989886246"/>
              </p:ext>
            </p:extLst>
          </p:nvPr>
        </p:nvGraphicFramePr>
        <p:xfrm>
          <a:off x="1218782" y="27363340"/>
          <a:ext cx="12241560" cy="21515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21" name="Grupo 20"/>
          <p:cNvGrpSpPr/>
          <p:nvPr/>
        </p:nvGrpSpPr>
        <p:grpSpPr>
          <a:xfrm>
            <a:off x="14820250" y="20306556"/>
            <a:ext cx="12614998" cy="8743770"/>
            <a:chOff x="14473808" y="17539450"/>
            <a:chExt cx="12614998" cy="8743770"/>
          </a:xfrm>
        </p:grpSpPr>
        <p:pic>
          <p:nvPicPr>
            <p:cNvPr id="22" name="Imagem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73808" y="17539450"/>
              <a:ext cx="12614998" cy="8743770"/>
            </a:xfrm>
            <a:prstGeom prst="rect">
              <a:avLst/>
            </a:prstGeom>
          </p:spPr>
        </p:pic>
        <p:sp>
          <p:nvSpPr>
            <p:cNvPr id="23" name="CaixaDeTexto 22"/>
            <p:cNvSpPr txBox="1"/>
            <p:nvPr/>
          </p:nvSpPr>
          <p:spPr>
            <a:xfrm>
              <a:off x="18434249" y="20666596"/>
              <a:ext cx="4752527" cy="584775"/>
            </a:xfrm>
            <a:prstGeom prst="rect">
              <a:avLst/>
            </a:prstGeom>
            <a:noFill/>
          </p:spPr>
          <p:txBody>
            <a:bodyPr wrap="square" rtlCol="0">
              <a:spAutoFit/>
            </a:bodyPr>
            <a:lstStyle/>
            <a:p>
              <a:r>
                <a:rPr lang="pt-BR" sz="3200" dirty="0"/>
                <a:t>Analisador de Rede Elétrica</a:t>
              </a:r>
            </a:p>
          </p:txBody>
        </p:sp>
        <p:sp>
          <p:nvSpPr>
            <p:cNvPr id="24" name="CaixaDeTexto 23"/>
            <p:cNvSpPr txBox="1"/>
            <p:nvPr/>
          </p:nvSpPr>
          <p:spPr>
            <a:xfrm>
              <a:off x="18477051" y="21386676"/>
              <a:ext cx="4608512" cy="1631216"/>
            </a:xfrm>
            <a:prstGeom prst="rect">
              <a:avLst/>
            </a:prstGeom>
            <a:noFill/>
          </p:spPr>
          <p:txBody>
            <a:bodyPr wrap="square" rtlCol="0">
              <a:spAutoFit/>
            </a:bodyPr>
            <a:lstStyle/>
            <a:p>
              <a:pPr algn="just"/>
              <a:r>
                <a:rPr lang="pt-BR" sz="2000" dirty="0"/>
                <a:t>Com o auxílio do ARE, o usuário pode controlar o gasto dos diversos equipamentos presentes na residência, evitando o desperdício de energia e controlando os gastos financeiros.</a:t>
              </a:r>
            </a:p>
          </p:txBody>
        </p:sp>
        <p:sp>
          <p:nvSpPr>
            <p:cNvPr id="25" name="CaixaDeTexto 24"/>
            <p:cNvSpPr txBox="1"/>
            <p:nvPr/>
          </p:nvSpPr>
          <p:spPr>
            <a:xfrm>
              <a:off x="14925664" y="21674708"/>
              <a:ext cx="2068424" cy="1754326"/>
            </a:xfrm>
            <a:prstGeom prst="rect">
              <a:avLst/>
            </a:prstGeom>
            <a:noFill/>
          </p:spPr>
          <p:txBody>
            <a:bodyPr wrap="square" rtlCol="0">
              <a:spAutoFit/>
            </a:bodyPr>
            <a:lstStyle/>
            <a:p>
              <a:pPr algn="just"/>
              <a:r>
                <a:rPr lang="pt-BR" sz="1800" dirty="0"/>
                <a:t>O consumo do chuveiro elétrico  equivale a 73 lâmpadas, ou 63 televisores ou 29 computadores.</a:t>
              </a:r>
            </a:p>
          </p:txBody>
        </p:sp>
      </p:grpSp>
      <p:sp>
        <p:nvSpPr>
          <p:cNvPr id="26" name="object 10"/>
          <p:cNvSpPr txBox="1"/>
          <p:nvPr/>
        </p:nvSpPr>
        <p:spPr>
          <a:xfrm>
            <a:off x="864531" y="29235548"/>
            <a:ext cx="12865486" cy="430887"/>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spAutoFit/>
          </a:bodyPr>
          <a:lstStyle/>
          <a:p>
            <a:pPr marL="12700" algn="ctr">
              <a:lnSpc>
                <a:spcPct val="100000"/>
              </a:lnSpc>
            </a:pPr>
            <a:r>
              <a:rPr lang="pt-BR" sz="2800" spc="95" dirty="0">
                <a:solidFill>
                  <a:sysClr val="windowText" lastClr="000000"/>
                </a:solidFill>
                <a:latin typeface="+mj-lt"/>
                <a:cs typeface="Tahoma"/>
              </a:rPr>
              <a:t>Figura1 - Sequencia de processamento do micro controlador.</a:t>
            </a:r>
            <a:endParaRPr lang="pt-BR" sz="2800" dirty="0">
              <a:solidFill>
                <a:sysClr val="windowText" lastClr="000000"/>
              </a:solidFill>
              <a:latin typeface="+mj-lt"/>
              <a:cs typeface="Tahoma"/>
            </a:endParaRPr>
          </a:p>
        </p:txBody>
      </p:sp>
      <p:sp>
        <p:nvSpPr>
          <p:cNvPr id="27" name="Text Box 3414"/>
          <p:cNvSpPr txBox="1">
            <a:spLocks noChangeArrowheads="1"/>
          </p:cNvSpPr>
          <p:nvPr/>
        </p:nvSpPr>
        <p:spPr bwMode="auto">
          <a:xfrm>
            <a:off x="3971702" y="6481020"/>
            <a:ext cx="21231298" cy="1503484"/>
          </a:xfrm>
          <a:prstGeom prst="rect">
            <a:avLst/>
          </a:prstGeom>
          <a:noFill/>
          <a:ln w="9525">
            <a:noFill/>
            <a:miter lim="800000"/>
            <a:headEnd/>
            <a:tailEnd/>
          </a:ln>
        </p:spPr>
        <p:txBody>
          <a:bodyPr wrap="square" lIns="86863" tIns="43432" rIns="86863" bIns="43432">
            <a:spAutoFit/>
          </a:bodyPr>
          <a:lstStyle/>
          <a:p>
            <a:pPr algn="ctr" fontAlgn="base"/>
            <a:r>
              <a:rPr lang="pt-BR" sz="3600" b="1" dirty="0"/>
              <a:t>M.V.L. Miranda </a:t>
            </a:r>
            <a:r>
              <a:rPr lang="pt-BR" sz="3600" b="1" baseline="30000" dirty="0"/>
              <a:t>1</a:t>
            </a:r>
            <a:r>
              <a:rPr lang="pt-BR" sz="3600" b="1" dirty="0"/>
              <a:t> ; M.O. Fialho</a:t>
            </a:r>
            <a:r>
              <a:rPr lang="pt-BR" sz="3600" b="1" baseline="30000" dirty="0"/>
              <a:t> 2</a:t>
            </a:r>
            <a:r>
              <a:rPr lang="pt-BR" sz="3600" b="1" dirty="0"/>
              <a:t>; </a:t>
            </a:r>
            <a:r>
              <a:rPr lang="en-US" sz="3600" b="1" dirty="0"/>
              <a:t>R.L.</a:t>
            </a:r>
            <a:r>
              <a:rPr lang="en-US" sz="3600" dirty="0"/>
              <a:t>​ </a:t>
            </a:r>
            <a:r>
              <a:rPr lang="pt-BR" sz="3600" b="1" dirty="0"/>
              <a:t>Barreto </a:t>
            </a:r>
            <a:r>
              <a:rPr lang="pt-BR" sz="3600" b="1" baseline="30000" dirty="0"/>
              <a:t>3</a:t>
            </a:r>
            <a:r>
              <a:rPr lang="pt-BR" sz="3600" b="1" dirty="0"/>
              <a:t> </a:t>
            </a:r>
            <a:r>
              <a:rPr lang="en-US" sz="3600" dirty="0"/>
              <a:t>​</a:t>
            </a:r>
          </a:p>
          <a:p>
            <a:pPr algn="ctr" fontAlgn="base"/>
            <a:r>
              <a:rPr lang="pt-BR" sz="2800" baseline="30000" dirty="0"/>
              <a:t>1.</a:t>
            </a:r>
            <a:r>
              <a:rPr lang="pt-BR" sz="2800" dirty="0"/>
              <a:t>Aluno  do curso Informática, e-mail: </a:t>
            </a:r>
            <a:r>
              <a:rPr lang="en-US" sz="2800" dirty="0">
                <a:hlinkClick r:id="rId12"/>
              </a:rPr>
              <a:t>marcos27miranda@gmail.com</a:t>
            </a:r>
            <a:r>
              <a:rPr lang="pt-BR" sz="2800" dirty="0"/>
              <a:t> , </a:t>
            </a:r>
            <a:r>
              <a:rPr lang="pt-BR" sz="2800" baseline="30000" dirty="0"/>
              <a:t>2.</a:t>
            </a:r>
            <a:r>
              <a:rPr lang="pt-BR" sz="2800" dirty="0"/>
              <a:t>Aluno  do curso  Informática, e-mail: </a:t>
            </a:r>
            <a:r>
              <a:rPr lang="en-US" sz="2800" dirty="0">
                <a:hlinkClick r:id="rId13"/>
              </a:rPr>
              <a:t>matheus.fialho13@hotmail.com</a:t>
            </a:r>
            <a:r>
              <a:rPr lang="pt-BR" sz="2800" dirty="0"/>
              <a:t> ​</a:t>
            </a:r>
          </a:p>
          <a:p>
            <a:pPr algn="ctr" fontAlgn="base"/>
            <a:r>
              <a:rPr lang="pt-BR" sz="2800" baseline="30000" dirty="0"/>
              <a:t>3.</a:t>
            </a:r>
            <a:r>
              <a:rPr lang="en-US" sz="2800" dirty="0"/>
              <a:t>Professor do </a:t>
            </a:r>
            <a:r>
              <a:rPr lang="pt-BR" sz="2800" dirty="0"/>
              <a:t>Instituto</a:t>
            </a:r>
            <a:r>
              <a:rPr lang="en-US" sz="2800" dirty="0"/>
              <a:t> Federal do Rio Grande do Norte ,  e-mail: </a:t>
            </a:r>
            <a:r>
              <a:rPr lang="en-US" sz="2800" dirty="0">
                <a:hlinkClick r:id="rId14"/>
              </a:rPr>
              <a:t>barreto.rodrigo@ifrn.edu.br</a:t>
            </a:r>
            <a:r>
              <a:rPr lang="pt-BR" sz="2800" dirty="0"/>
              <a:t> </a:t>
            </a:r>
            <a:r>
              <a:rPr lang="en-US" sz="2800" dirty="0"/>
              <a:t>​</a:t>
            </a:r>
          </a:p>
        </p:txBody>
      </p:sp>
      <p:cxnSp>
        <p:nvCxnSpPr>
          <p:cNvPr id="28" name="Conector Reto 27"/>
          <p:cNvCxnSpPr/>
          <p:nvPr/>
        </p:nvCxnSpPr>
        <p:spPr>
          <a:xfrm>
            <a:off x="1218782" y="4446153"/>
            <a:ext cx="26017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bject 10"/>
          <p:cNvSpPr txBox="1"/>
          <p:nvPr/>
        </p:nvSpPr>
        <p:spPr>
          <a:xfrm>
            <a:off x="15127293" y="29126651"/>
            <a:ext cx="12865486" cy="430887"/>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spAutoFit/>
          </a:bodyPr>
          <a:lstStyle/>
          <a:p>
            <a:pPr marL="12700" algn="ctr">
              <a:lnSpc>
                <a:spcPct val="100000"/>
              </a:lnSpc>
            </a:pPr>
            <a:r>
              <a:rPr lang="pt-BR" sz="2800" spc="95" dirty="0">
                <a:solidFill>
                  <a:sysClr val="windowText" lastClr="000000"/>
                </a:solidFill>
                <a:latin typeface="+mj-lt"/>
                <a:cs typeface="Tahoma"/>
              </a:rPr>
              <a:t>Figura3 - Utilização do analisador de Rede Elétrica.</a:t>
            </a:r>
            <a:endParaRPr lang="pt-BR" sz="2800" dirty="0">
              <a:solidFill>
                <a:sysClr val="windowText" lastClr="000000"/>
              </a:solidFill>
              <a:latin typeface="+mj-lt"/>
              <a:cs typeface="Tahoma"/>
            </a:endParaRPr>
          </a:p>
        </p:txBody>
      </p:sp>
      <p:sp>
        <p:nvSpPr>
          <p:cNvPr id="30" name="object 10"/>
          <p:cNvSpPr txBox="1"/>
          <p:nvPr/>
        </p:nvSpPr>
        <p:spPr>
          <a:xfrm>
            <a:off x="936304" y="42157927"/>
            <a:ext cx="12865486" cy="430887"/>
          </a:xfrm>
          <a:prstGeom prst="rect">
            <a:avLst/>
          </a:prstGeom>
          <a:noFill/>
        </p:spPr>
        <p:style>
          <a:lnRef idx="0">
            <a:schemeClr val="accent3"/>
          </a:lnRef>
          <a:fillRef idx="3">
            <a:schemeClr val="accent3"/>
          </a:fillRef>
          <a:effectRef idx="3">
            <a:schemeClr val="accent3"/>
          </a:effectRef>
          <a:fontRef idx="minor">
            <a:schemeClr val="lt1"/>
          </a:fontRef>
        </p:style>
        <p:txBody>
          <a:bodyPr vert="horz" wrap="square" lIns="0" tIns="0" rIns="0" bIns="0" rtlCol="0">
            <a:spAutoFit/>
          </a:bodyPr>
          <a:lstStyle/>
          <a:p>
            <a:pPr marL="12700" algn="ctr">
              <a:lnSpc>
                <a:spcPct val="100000"/>
              </a:lnSpc>
            </a:pPr>
            <a:r>
              <a:rPr lang="pt-BR" sz="2800" spc="95" dirty="0">
                <a:solidFill>
                  <a:sysClr val="windowText" lastClr="000000"/>
                </a:solidFill>
                <a:latin typeface="+mj-lt"/>
                <a:cs typeface="Tahoma"/>
              </a:rPr>
              <a:t>Figura2 – Gráfico do desperdício de Energia entre os anos de 2008 a 2015.</a:t>
            </a:r>
            <a:endParaRPr lang="pt-BR" sz="2800" dirty="0">
              <a:solidFill>
                <a:sysClr val="windowText" lastClr="000000"/>
              </a:solidFill>
              <a:latin typeface="+mj-lt"/>
              <a:cs typeface="Tahoma"/>
            </a:endParaRPr>
          </a:p>
        </p:txBody>
      </p:sp>
      <p:sp>
        <p:nvSpPr>
          <p:cNvPr id="31" name="Text Box 3414"/>
          <p:cNvSpPr txBox="1">
            <a:spLocks noChangeArrowheads="1"/>
          </p:cNvSpPr>
          <p:nvPr/>
        </p:nvSpPr>
        <p:spPr bwMode="auto">
          <a:xfrm>
            <a:off x="3966827" y="5640495"/>
            <a:ext cx="21231298" cy="918709"/>
          </a:xfrm>
          <a:prstGeom prst="rect">
            <a:avLst/>
          </a:prstGeom>
          <a:noFill/>
          <a:ln w="9525">
            <a:noFill/>
            <a:miter lim="800000"/>
            <a:headEnd/>
            <a:tailEnd/>
          </a:ln>
        </p:spPr>
        <p:txBody>
          <a:bodyPr wrap="square" lIns="86863" tIns="43432" rIns="86863" bIns="43432">
            <a:spAutoFit/>
          </a:bodyPr>
          <a:lstStyle/>
          <a:p>
            <a:pPr algn="ctr" fontAlgn="base"/>
            <a:r>
              <a:rPr lang="pt-BR" sz="5400" b="1" dirty="0"/>
              <a:t>ANALISADOR DE REDE ELÉTRICA - ARE </a:t>
            </a:r>
            <a:r>
              <a:rPr lang="en-US" sz="2800" dirty="0"/>
              <a:t>​</a:t>
            </a:r>
          </a:p>
        </p:txBody>
      </p:sp>
    </p:spTree>
    <p:extLst>
      <p:ext uri="{BB962C8B-B14F-4D97-AF65-F5344CB8AC3E}">
        <p14:creationId xmlns:p14="http://schemas.microsoft.com/office/powerpoint/2010/main" val="58239769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1821</TotalTime>
  <Words>1049</Words>
  <Application>Microsoft Office PowerPoint</Application>
  <PresentationFormat>Personalizar</PresentationFormat>
  <Paragraphs>33</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Abadi MT Condensed Extra Bold</vt:lpstr>
      <vt:lpstr>Arial</vt:lpstr>
      <vt:lpstr>Calibri</vt:lpstr>
      <vt:lpstr>Calibri Light</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Rodrigo Lopes Barreto</dc:creator>
  <cp:lastModifiedBy>Rodolfo Assuncao</cp:lastModifiedBy>
  <cp:revision>29</cp:revision>
  <cp:lastPrinted>2017-01-23T23:20:31Z</cp:lastPrinted>
  <dcterms:created xsi:type="dcterms:W3CDTF">2017-01-23T22:10:43Z</dcterms:created>
  <dcterms:modified xsi:type="dcterms:W3CDTF">2022-10-20T20:00:13Z</dcterms:modified>
</cp:coreProperties>
</file>