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80" r:id="rId15"/>
    <p:sldId id="281" r:id="rId16"/>
    <p:sldId id="282"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loudflare.com/learning/network-layer/what-is-an-autonomous-system/" TargetMode="External"/><Relationship Id="rId2" Type="http://schemas.openxmlformats.org/officeDocument/2006/relationships/hyperlink" Target="https://www.cloudflare.com/learning/security/glossary/what-is-bg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A129-9D5E-55EB-B00C-389BDEDCC318}"/>
              </a:ext>
            </a:extLst>
          </p:cNvPr>
          <p:cNvSpPr>
            <a:spLocks noGrp="1"/>
          </p:cNvSpPr>
          <p:nvPr>
            <p:ph type="ctrTitle"/>
          </p:nvPr>
        </p:nvSpPr>
        <p:spPr/>
        <p:txBody>
          <a:bodyPr/>
          <a:lstStyle/>
          <a:p>
            <a:r>
              <a:rPr lang="en-US" b="0" i="0" dirty="0">
                <a:effectLst/>
                <a:latin typeface="Söhne"/>
              </a:rPr>
              <a:t>network and firewall</a:t>
            </a:r>
            <a:endParaRPr lang="en-US" dirty="0"/>
          </a:p>
        </p:txBody>
      </p:sp>
    </p:spTree>
    <p:extLst>
      <p:ext uri="{BB962C8B-B14F-4D97-AF65-F5344CB8AC3E}">
        <p14:creationId xmlns:p14="http://schemas.microsoft.com/office/powerpoint/2010/main" val="124887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30DE-D2FC-05D1-A397-D47D5F534E5C}"/>
              </a:ext>
            </a:extLst>
          </p:cNvPr>
          <p:cNvSpPr>
            <a:spLocks noGrp="1"/>
          </p:cNvSpPr>
          <p:nvPr>
            <p:ph type="title"/>
          </p:nvPr>
        </p:nvSpPr>
        <p:spPr/>
        <p:txBody>
          <a:bodyPr/>
          <a:lstStyle/>
          <a:p>
            <a:r>
              <a:rPr lang="en-US" b="1" i="0" dirty="0">
                <a:effectLst/>
                <a:latin typeface="Söhne"/>
              </a:rPr>
              <a:t>Concept of Routing</a:t>
            </a:r>
            <a:endParaRPr lang="en-US" dirty="0"/>
          </a:p>
        </p:txBody>
      </p:sp>
      <p:sp>
        <p:nvSpPr>
          <p:cNvPr id="3" name="Content Placeholder 2">
            <a:extLst>
              <a:ext uri="{FF2B5EF4-FFF2-40B4-BE49-F238E27FC236}">
                <a16:creationId xmlns:a16="http://schemas.microsoft.com/office/drawing/2014/main" id="{D2BA68C3-0558-598D-DB83-56F59DCBBD0D}"/>
              </a:ext>
            </a:extLst>
          </p:cNvPr>
          <p:cNvSpPr>
            <a:spLocks noGrp="1"/>
          </p:cNvSpPr>
          <p:nvPr>
            <p:ph idx="1"/>
          </p:nvPr>
        </p:nvSpPr>
        <p:spPr/>
        <p:txBody>
          <a:bodyPr>
            <a:normAutofit fontScale="85000" lnSpcReduction="10000"/>
          </a:bodyPr>
          <a:lstStyle/>
          <a:p>
            <a:pPr algn="l">
              <a:buFont typeface="+mj-lt"/>
              <a:buAutoNum type="arabicPeriod"/>
            </a:pPr>
            <a:r>
              <a:rPr lang="en-US" b="1" i="0" dirty="0">
                <a:effectLst/>
                <a:latin typeface="Söhne"/>
              </a:rPr>
              <a:t>Destination Address:</a:t>
            </a:r>
            <a:r>
              <a:rPr lang="en-US" b="0" i="0" dirty="0">
                <a:effectLst/>
                <a:latin typeface="Söhne"/>
              </a:rPr>
              <a:t> When a device wants to send data to another device on a different network, it uses the destination IP address to determine the destination network.</a:t>
            </a:r>
          </a:p>
          <a:p>
            <a:pPr algn="l">
              <a:buFont typeface="+mj-lt"/>
              <a:buAutoNum type="arabicPeriod"/>
            </a:pPr>
            <a:r>
              <a:rPr lang="en-US" b="1" i="0" dirty="0">
                <a:effectLst/>
                <a:latin typeface="Söhne"/>
              </a:rPr>
              <a:t>Routing Table:</a:t>
            </a:r>
            <a:r>
              <a:rPr lang="en-US" b="0" i="0" dirty="0">
                <a:effectLst/>
                <a:latin typeface="Söhne"/>
              </a:rPr>
              <a:t> Each router maintains a routing table, which is a list of known networks and the next-hop routers or interfaces through which packets should be forwarded to reach those networks.</a:t>
            </a:r>
          </a:p>
          <a:p>
            <a:pPr algn="l">
              <a:buFont typeface="+mj-lt"/>
              <a:buAutoNum type="arabicPeriod"/>
            </a:pPr>
            <a:r>
              <a:rPr lang="en-US" b="1" i="0" dirty="0">
                <a:effectLst/>
                <a:latin typeface="Söhne"/>
              </a:rPr>
              <a:t>Routing Decision:</a:t>
            </a:r>
            <a:r>
              <a:rPr lang="en-US" b="0" i="0" dirty="0">
                <a:effectLst/>
                <a:latin typeface="Söhne"/>
              </a:rPr>
              <a:t> When a router receives a packet, it examines the destination IP address and consults its routing table to determine the best path to forward the packet.</a:t>
            </a:r>
          </a:p>
          <a:p>
            <a:pPr algn="l">
              <a:buFont typeface="+mj-lt"/>
              <a:buAutoNum type="arabicPeriod"/>
            </a:pPr>
            <a:r>
              <a:rPr lang="en-US" b="1" i="0" dirty="0">
                <a:effectLst/>
                <a:latin typeface="Söhne"/>
              </a:rPr>
              <a:t>Forwarding:</a:t>
            </a:r>
            <a:r>
              <a:rPr lang="en-US" b="0" i="0" dirty="0">
                <a:effectLst/>
                <a:latin typeface="Söhne"/>
              </a:rPr>
              <a:t> Once the router determines the next-hop router or interface for the destination network, it forwards the packet along that path.</a:t>
            </a:r>
          </a:p>
        </p:txBody>
      </p:sp>
    </p:spTree>
    <p:extLst>
      <p:ext uri="{BB962C8B-B14F-4D97-AF65-F5344CB8AC3E}">
        <p14:creationId xmlns:p14="http://schemas.microsoft.com/office/powerpoint/2010/main" val="419437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30DE-D2FC-05D1-A397-D47D5F534E5C}"/>
              </a:ext>
            </a:extLst>
          </p:cNvPr>
          <p:cNvSpPr>
            <a:spLocks noGrp="1"/>
          </p:cNvSpPr>
          <p:nvPr>
            <p:ph type="title"/>
          </p:nvPr>
        </p:nvSpPr>
        <p:spPr/>
        <p:txBody>
          <a:bodyPr/>
          <a:lstStyle/>
          <a:p>
            <a:r>
              <a:rPr lang="en-US" b="1" i="0" dirty="0">
                <a:effectLst/>
                <a:latin typeface="Söhne"/>
              </a:rPr>
              <a:t>Types of Routing</a:t>
            </a:r>
            <a:endParaRPr lang="en-US" dirty="0"/>
          </a:p>
        </p:txBody>
      </p:sp>
      <p:sp>
        <p:nvSpPr>
          <p:cNvPr id="3" name="Content Placeholder 2">
            <a:extLst>
              <a:ext uri="{FF2B5EF4-FFF2-40B4-BE49-F238E27FC236}">
                <a16:creationId xmlns:a16="http://schemas.microsoft.com/office/drawing/2014/main" id="{D2BA68C3-0558-598D-DB83-56F59DCBBD0D}"/>
              </a:ext>
            </a:extLst>
          </p:cNvPr>
          <p:cNvSpPr>
            <a:spLocks noGrp="1"/>
          </p:cNvSpPr>
          <p:nvPr>
            <p:ph idx="1"/>
          </p:nvPr>
        </p:nvSpPr>
        <p:spPr/>
        <p:txBody>
          <a:bodyPr>
            <a:normAutofit fontScale="92500" lnSpcReduction="10000"/>
          </a:bodyPr>
          <a:lstStyle/>
          <a:p>
            <a:pPr algn="l">
              <a:buFont typeface="+mj-lt"/>
              <a:buAutoNum type="arabicPeriod"/>
            </a:pPr>
            <a:r>
              <a:rPr lang="en-US" b="1" i="0" dirty="0">
                <a:effectLst/>
                <a:latin typeface="Söhne"/>
              </a:rPr>
              <a:t>Static Routing:</a:t>
            </a:r>
            <a:r>
              <a:rPr lang="en-US" b="0" i="0" dirty="0">
                <a:effectLst/>
                <a:latin typeface="Söhne"/>
              </a:rPr>
              <a:t> In static routing, network administrators manually configure the routing table on each router. Static routes are useful for networks with simple topologies or for defining specific routes that do not change frequently.</a:t>
            </a:r>
          </a:p>
          <a:p>
            <a:pPr algn="l">
              <a:buFont typeface="+mj-lt"/>
              <a:buAutoNum type="arabicPeriod"/>
            </a:pPr>
            <a:r>
              <a:rPr lang="en-US" b="1" i="0" dirty="0">
                <a:effectLst/>
                <a:latin typeface="Söhne"/>
              </a:rPr>
              <a:t>Dynamic Routing:</a:t>
            </a:r>
            <a:r>
              <a:rPr lang="en-US" b="0" i="0" dirty="0">
                <a:effectLst/>
                <a:latin typeface="Söhne"/>
              </a:rPr>
              <a:t> In dynamic routing, routers exchange routing information with neighboring routers using routing protocols. Dynamic routing protocols, such as OSPF (Open Shortest Path First) and BGP (Border Gateway Protocol), automatically update routing tables based on network changes. Dynamic routing is more scalable and flexible than static routing but requires more configuration and management overhead.</a:t>
            </a:r>
          </a:p>
        </p:txBody>
      </p:sp>
    </p:spTree>
    <p:extLst>
      <p:ext uri="{BB962C8B-B14F-4D97-AF65-F5344CB8AC3E}">
        <p14:creationId xmlns:p14="http://schemas.microsoft.com/office/powerpoint/2010/main" val="3559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30DE-D2FC-05D1-A397-D47D5F534E5C}"/>
              </a:ext>
            </a:extLst>
          </p:cNvPr>
          <p:cNvSpPr>
            <a:spLocks noGrp="1"/>
          </p:cNvSpPr>
          <p:nvPr>
            <p:ph type="title"/>
          </p:nvPr>
        </p:nvSpPr>
        <p:spPr/>
        <p:txBody>
          <a:bodyPr/>
          <a:lstStyle/>
          <a:p>
            <a:r>
              <a:rPr lang="en-US" b="1" i="0" dirty="0">
                <a:effectLst/>
                <a:latin typeface="Söhne"/>
              </a:rPr>
              <a:t>What are the main routing protocols?</a:t>
            </a:r>
          </a:p>
        </p:txBody>
      </p:sp>
      <p:sp>
        <p:nvSpPr>
          <p:cNvPr id="3" name="Content Placeholder 2">
            <a:extLst>
              <a:ext uri="{FF2B5EF4-FFF2-40B4-BE49-F238E27FC236}">
                <a16:creationId xmlns:a16="http://schemas.microsoft.com/office/drawing/2014/main" id="{D2BA68C3-0558-598D-DB83-56F59DCBBD0D}"/>
              </a:ext>
            </a:extLst>
          </p:cNvPr>
          <p:cNvSpPr>
            <a:spLocks noGrp="1"/>
          </p:cNvSpPr>
          <p:nvPr>
            <p:ph idx="1"/>
          </p:nvPr>
        </p:nvSpPr>
        <p:spPr>
          <a:xfrm>
            <a:off x="1141413" y="1843088"/>
            <a:ext cx="9905998" cy="4271962"/>
          </a:xfrm>
        </p:spPr>
        <p:txBody>
          <a:bodyPr>
            <a:normAutofit lnSpcReduction="10000"/>
          </a:bodyPr>
          <a:lstStyle/>
          <a:p>
            <a:pPr marL="0" indent="0" algn="l">
              <a:buNone/>
            </a:pPr>
            <a:r>
              <a:rPr lang="en-US" sz="1400" b="0" i="0" dirty="0">
                <a:effectLst/>
                <a:latin typeface="-apple-system"/>
              </a:rPr>
              <a:t>In networking, a protocol is a standardized way of formatting data so that any connected computer can understand the data. A routing protocol is a protocol used for identifying or announcing network paths.</a:t>
            </a:r>
          </a:p>
          <a:p>
            <a:pPr marL="0" indent="0" algn="l">
              <a:buNone/>
            </a:pPr>
            <a:r>
              <a:rPr lang="en-US" sz="1400" b="0" i="0" dirty="0">
                <a:effectLst/>
                <a:latin typeface="-apple-system"/>
              </a:rPr>
              <a:t>The following protocols help data packets find their way across the Internet:</a:t>
            </a:r>
          </a:p>
          <a:p>
            <a:r>
              <a:rPr lang="en-US" sz="1400" b="1" i="0" dirty="0">
                <a:effectLst/>
                <a:latin typeface="-apple-system"/>
              </a:rPr>
              <a:t>IP:</a:t>
            </a:r>
            <a:r>
              <a:rPr lang="en-US" sz="1400" b="0" i="0" dirty="0">
                <a:effectLst/>
                <a:latin typeface="-apple-system"/>
              </a:rPr>
              <a:t> The Internet Protocol (IP) specifies the origin and destination for each data packet. Routers inspect each packet's IP header to identify where to send them.</a:t>
            </a:r>
          </a:p>
          <a:p>
            <a:r>
              <a:rPr lang="en-US" sz="1400" b="1" i="0" dirty="0">
                <a:effectLst/>
                <a:latin typeface="-apple-system"/>
              </a:rPr>
              <a:t>BGP:</a:t>
            </a:r>
            <a:r>
              <a:rPr lang="en-US" sz="1400" b="0" i="0" dirty="0">
                <a:effectLst/>
                <a:latin typeface="-apple-system"/>
              </a:rPr>
              <a:t> The </a:t>
            </a:r>
            <a:r>
              <a:rPr lang="en-US" sz="1400" b="0" i="0" u="none" strike="noStrike" dirty="0">
                <a:effectLst/>
                <a:latin typeface="-apple-system"/>
                <a:hlinkClick r:id="rId2">
                  <a:extLst>
                    <a:ext uri="{A12FA001-AC4F-418D-AE19-62706E023703}">
                      <ahyp:hlinkClr xmlns:ahyp="http://schemas.microsoft.com/office/drawing/2018/hyperlinkcolor" val="tx"/>
                    </a:ext>
                  </a:extLst>
                </a:hlinkClick>
              </a:rPr>
              <a:t>Border Gateway Protocol (BGP)</a:t>
            </a:r>
            <a:r>
              <a:rPr lang="en-US" sz="1400" b="0" i="0" dirty="0">
                <a:effectLst/>
                <a:latin typeface="-apple-system"/>
              </a:rPr>
              <a:t> routing protocol is used to announce which networks control which </a:t>
            </a:r>
            <a:r>
              <a:rPr lang="en-US" sz="1400" dirty="0">
                <a:latin typeface="-apple-system"/>
              </a:rPr>
              <a:t>IP addresses</a:t>
            </a:r>
            <a:r>
              <a:rPr lang="en-US" sz="1400" b="0" i="0" dirty="0">
                <a:effectLst/>
                <a:latin typeface="-apple-system"/>
              </a:rPr>
              <a:t>, and which networks connect to each other. (The large networks that make these BGP announcements are called </a:t>
            </a:r>
            <a:r>
              <a:rPr lang="en-US" sz="1400" b="0" i="0" u="none" strike="noStrike" dirty="0">
                <a:effectLst/>
                <a:latin typeface="-apple-system"/>
                <a:hlinkClick r:id="rId3">
                  <a:extLst>
                    <a:ext uri="{A12FA001-AC4F-418D-AE19-62706E023703}">
                      <ahyp:hlinkClr xmlns:ahyp="http://schemas.microsoft.com/office/drawing/2018/hyperlinkcolor" val="tx"/>
                    </a:ext>
                  </a:extLst>
                </a:hlinkClick>
              </a:rPr>
              <a:t>autonomous systems</a:t>
            </a:r>
            <a:r>
              <a:rPr lang="en-US" sz="1400" b="0" i="0" dirty="0">
                <a:effectLst/>
                <a:latin typeface="-apple-system"/>
              </a:rPr>
              <a:t>.) BGP is a dynamic routing protocol.</a:t>
            </a:r>
          </a:p>
          <a:p>
            <a:pPr marL="0" indent="0" algn="l">
              <a:buNone/>
            </a:pPr>
            <a:r>
              <a:rPr lang="en-US" sz="1400" b="0" i="0" dirty="0">
                <a:effectLst/>
                <a:latin typeface="-apple-system"/>
              </a:rPr>
              <a:t>The below protocols route packets within an AS (</a:t>
            </a:r>
            <a:r>
              <a:rPr lang="en-PH" sz="1400" b="0" i="0" dirty="0">
                <a:effectLst/>
                <a:latin typeface="Google Sans"/>
              </a:rPr>
              <a:t>Autonomous System</a:t>
            </a:r>
            <a:r>
              <a:rPr lang="en-US" sz="1400" b="0" i="0" dirty="0">
                <a:effectLst/>
                <a:latin typeface="-apple-system"/>
              </a:rPr>
              <a:t>):</a:t>
            </a:r>
          </a:p>
          <a:p>
            <a:r>
              <a:rPr lang="en-US" sz="1400" b="1" i="0" dirty="0">
                <a:effectLst/>
                <a:latin typeface="-apple-system"/>
              </a:rPr>
              <a:t>OSPF:</a:t>
            </a:r>
            <a:r>
              <a:rPr lang="en-US" sz="1400" b="0" i="0" dirty="0">
                <a:effectLst/>
                <a:latin typeface="-apple-system"/>
              </a:rPr>
              <a:t> The Open Shortest Path First (OSPF) protocol is commonly used by network routers to dynamically identify the fastest and shortest available routes for sending packets to their destination.</a:t>
            </a:r>
          </a:p>
          <a:p>
            <a:r>
              <a:rPr lang="en-US" sz="1400" b="1" i="0" dirty="0">
                <a:effectLst/>
                <a:latin typeface="-apple-system"/>
              </a:rPr>
              <a:t>RIP:</a:t>
            </a:r>
            <a:r>
              <a:rPr lang="en-US" sz="1400" b="0" i="0" dirty="0">
                <a:effectLst/>
                <a:latin typeface="-apple-system"/>
              </a:rPr>
              <a:t> The Routing Information Protocol (RIP) uses "hop count" to find the shortest path from one network to another, where "hop count" means number of routers a packet must pass through on the way. (When a packet goes from one network to another, this is known as a "hop.")</a:t>
            </a:r>
          </a:p>
        </p:txBody>
      </p:sp>
    </p:spTree>
    <p:extLst>
      <p:ext uri="{BB962C8B-B14F-4D97-AF65-F5344CB8AC3E}">
        <p14:creationId xmlns:p14="http://schemas.microsoft.com/office/powerpoint/2010/main" val="117477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C1CB-4C09-2669-5948-BDB0326E6EDB}"/>
              </a:ext>
            </a:extLst>
          </p:cNvPr>
          <p:cNvSpPr>
            <a:spLocks noGrp="1"/>
          </p:cNvSpPr>
          <p:nvPr>
            <p:ph type="title"/>
          </p:nvPr>
        </p:nvSpPr>
        <p:spPr/>
        <p:txBody>
          <a:bodyPr/>
          <a:lstStyle/>
          <a:p>
            <a:r>
              <a:rPr lang="en-US" b="1" i="0" dirty="0">
                <a:effectLst/>
                <a:latin typeface="Söhne"/>
              </a:rPr>
              <a:t>Firewall</a:t>
            </a:r>
            <a:endParaRPr lang="en-US" dirty="0"/>
          </a:p>
        </p:txBody>
      </p:sp>
      <p:sp>
        <p:nvSpPr>
          <p:cNvPr id="3" name="Content Placeholder 2">
            <a:extLst>
              <a:ext uri="{FF2B5EF4-FFF2-40B4-BE49-F238E27FC236}">
                <a16:creationId xmlns:a16="http://schemas.microsoft.com/office/drawing/2014/main" id="{17FFBB8A-6383-6244-1725-3BA3A9AC2407}"/>
              </a:ext>
            </a:extLst>
          </p:cNvPr>
          <p:cNvSpPr>
            <a:spLocks noGrp="1"/>
          </p:cNvSpPr>
          <p:nvPr>
            <p:ph idx="1"/>
          </p:nvPr>
        </p:nvSpPr>
        <p:spPr/>
        <p:txBody>
          <a:bodyPr/>
          <a:lstStyle/>
          <a:p>
            <a:pPr marL="0" indent="0">
              <a:buNone/>
            </a:pPr>
            <a:r>
              <a:rPr lang="en-US" b="0" i="0" dirty="0">
                <a:effectLst/>
                <a:latin typeface="Söhne"/>
              </a:rPr>
              <a:t>A firewall is a network security device or software that monitors and controls incoming and outgoing network traffic based on predetermined security rules. Its primary role is to establish a barrier between a trusted internal network and untrusted external networks (such as the internet), thereby protecting the internal network from unauthorized access and malicious activities.</a:t>
            </a:r>
            <a:endParaRPr lang="en-US" dirty="0"/>
          </a:p>
        </p:txBody>
      </p:sp>
    </p:spTree>
    <p:extLst>
      <p:ext uri="{BB962C8B-B14F-4D97-AF65-F5344CB8AC3E}">
        <p14:creationId xmlns:p14="http://schemas.microsoft.com/office/powerpoint/2010/main" val="142082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FCFCD-ABDE-2B3B-F55D-241705C05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07D60A-239A-7F69-5E66-5829D561E295}"/>
              </a:ext>
            </a:extLst>
          </p:cNvPr>
          <p:cNvSpPr>
            <a:spLocks noGrp="1"/>
          </p:cNvSpPr>
          <p:nvPr>
            <p:ph type="title"/>
          </p:nvPr>
        </p:nvSpPr>
        <p:spPr/>
        <p:txBody>
          <a:bodyPr/>
          <a:lstStyle/>
          <a:p>
            <a:r>
              <a:rPr lang="en-US" b="0" i="0" dirty="0">
                <a:effectLst/>
                <a:latin typeface="Roboto" panose="020F0502020204030204" pitchFamily="2" charset="0"/>
              </a:rPr>
              <a:t>firewall testing</a:t>
            </a:r>
            <a:endParaRPr lang="en-US" dirty="0"/>
          </a:p>
        </p:txBody>
      </p:sp>
      <p:sp>
        <p:nvSpPr>
          <p:cNvPr id="3" name="Content Placeholder 2">
            <a:extLst>
              <a:ext uri="{FF2B5EF4-FFF2-40B4-BE49-F238E27FC236}">
                <a16:creationId xmlns:a16="http://schemas.microsoft.com/office/drawing/2014/main" id="{967A3512-56D6-5D2F-3878-ABC511C005A9}"/>
              </a:ext>
            </a:extLst>
          </p:cNvPr>
          <p:cNvSpPr>
            <a:spLocks noGrp="1"/>
          </p:cNvSpPr>
          <p:nvPr>
            <p:ph idx="1"/>
          </p:nvPr>
        </p:nvSpPr>
        <p:spPr/>
        <p:txBody>
          <a:bodyPr>
            <a:normAutofit fontScale="32500" lnSpcReduction="20000"/>
          </a:bodyPr>
          <a:lstStyle/>
          <a:p>
            <a:pPr marL="0" indent="0" algn="l">
              <a:buNone/>
            </a:pPr>
            <a:r>
              <a:rPr lang="en-US" b="0" i="0" dirty="0">
                <a:effectLst/>
                <a:latin typeface="Roboto" panose="020F0502020204030204" pitchFamily="2" charset="0"/>
              </a:rPr>
              <a:t>There are 13 steps in firewall testing as follows:</a:t>
            </a:r>
          </a:p>
          <a:p>
            <a:pPr algn="l">
              <a:buFont typeface="+mj-lt"/>
              <a:buAutoNum type="arabicPeriod"/>
            </a:pPr>
            <a:r>
              <a:rPr lang="en-US" b="0" i="0" dirty="0">
                <a:effectLst/>
                <a:latin typeface="Roboto" panose="020F0502020204030204" pitchFamily="2" charset="0"/>
              </a:rPr>
              <a:t>Locating the firewall</a:t>
            </a:r>
          </a:p>
          <a:p>
            <a:pPr algn="l">
              <a:buFont typeface="+mj-lt"/>
              <a:buAutoNum type="arabicPeriod"/>
            </a:pPr>
            <a:r>
              <a:rPr lang="en-US" b="0" i="0" dirty="0">
                <a:effectLst/>
                <a:latin typeface="Roboto" panose="020F0502020204030204" pitchFamily="2" charset="0"/>
              </a:rPr>
              <a:t>Running traceroute</a:t>
            </a:r>
          </a:p>
          <a:p>
            <a:pPr algn="l">
              <a:buFont typeface="+mj-lt"/>
              <a:buAutoNum type="arabicPeriod"/>
            </a:pPr>
            <a:r>
              <a:rPr lang="en-US" b="0" i="0" dirty="0">
                <a:effectLst/>
                <a:latin typeface="Roboto" panose="020F0502020204030204" pitchFamily="2" charset="0"/>
              </a:rPr>
              <a:t>Scanning ports</a:t>
            </a:r>
          </a:p>
          <a:p>
            <a:pPr algn="l">
              <a:buFont typeface="+mj-lt"/>
              <a:buAutoNum type="arabicPeriod"/>
            </a:pPr>
            <a:r>
              <a:rPr lang="en-US" b="0" i="0" dirty="0">
                <a:effectLst/>
                <a:latin typeface="Roboto" panose="020F0502020204030204" pitchFamily="2" charset="0"/>
              </a:rPr>
              <a:t>Banner grabbing</a:t>
            </a:r>
          </a:p>
          <a:p>
            <a:pPr algn="l">
              <a:buFont typeface="+mj-lt"/>
              <a:buAutoNum type="arabicPeriod"/>
            </a:pPr>
            <a:r>
              <a:rPr lang="en-US" b="0" i="0" dirty="0">
                <a:effectLst/>
                <a:latin typeface="Roboto" panose="020F0502020204030204" pitchFamily="2" charset="0"/>
              </a:rPr>
              <a:t>Access control enumeration</a:t>
            </a:r>
          </a:p>
          <a:p>
            <a:pPr algn="l">
              <a:buFont typeface="+mj-lt"/>
              <a:buAutoNum type="arabicPeriod"/>
            </a:pPr>
            <a:r>
              <a:rPr lang="en-US" b="0" i="0" dirty="0">
                <a:effectLst/>
                <a:latin typeface="Roboto" panose="020F0502020204030204" pitchFamily="2" charset="0"/>
              </a:rPr>
              <a:t>Identifying the firewall architecture</a:t>
            </a:r>
          </a:p>
          <a:p>
            <a:pPr algn="l">
              <a:buFont typeface="+mj-lt"/>
              <a:buAutoNum type="arabicPeriod"/>
            </a:pPr>
            <a:r>
              <a:rPr lang="en-US" b="0" i="0" dirty="0">
                <a:effectLst/>
                <a:latin typeface="Roboto" panose="020F0502020204030204" pitchFamily="2" charset="0"/>
              </a:rPr>
              <a:t>Testing the firewall policy</a:t>
            </a:r>
          </a:p>
          <a:p>
            <a:pPr algn="l">
              <a:buFont typeface="+mj-lt"/>
              <a:buAutoNum type="arabicPeriod"/>
            </a:pPr>
            <a:r>
              <a:rPr lang="en-US" b="0" i="0" dirty="0">
                <a:effectLst/>
                <a:latin typeface="Roboto" panose="020F0502020204030204" pitchFamily="2" charset="0"/>
              </a:rPr>
              <a:t>Firewalking</a:t>
            </a:r>
          </a:p>
          <a:p>
            <a:pPr algn="l">
              <a:buFont typeface="+mj-lt"/>
              <a:buAutoNum type="arabicPeriod"/>
            </a:pPr>
            <a:r>
              <a:rPr lang="en-US" b="0" i="0" dirty="0">
                <a:effectLst/>
                <a:latin typeface="Roboto" panose="020F0502020204030204" pitchFamily="2" charset="0"/>
              </a:rPr>
              <a:t>Port redirection</a:t>
            </a:r>
          </a:p>
          <a:p>
            <a:pPr algn="l">
              <a:buFont typeface="+mj-lt"/>
              <a:buAutoNum type="arabicPeriod"/>
            </a:pPr>
            <a:r>
              <a:rPr lang="en-US" b="0" i="0" dirty="0">
                <a:effectLst/>
                <a:latin typeface="Roboto" panose="020F0502020204030204" pitchFamily="2" charset="0"/>
              </a:rPr>
              <a:t>Internal and external testing</a:t>
            </a:r>
          </a:p>
          <a:p>
            <a:pPr algn="l">
              <a:buFont typeface="+mj-lt"/>
              <a:buAutoNum type="arabicPeriod"/>
            </a:pPr>
            <a:r>
              <a:rPr lang="en-US" b="0" i="0" dirty="0">
                <a:effectLst/>
                <a:latin typeface="Roboto" panose="020F0502020204030204" pitchFamily="2" charset="0"/>
              </a:rPr>
              <a:t>Testing for covert channels</a:t>
            </a:r>
          </a:p>
          <a:p>
            <a:pPr algn="l">
              <a:buFont typeface="+mj-lt"/>
              <a:buAutoNum type="arabicPeriod"/>
            </a:pPr>
            <a:r>
              <a:rPr lang="en-US" b="0" i="0" dirty="0">
                <a:effectLst/>
                <a:latin typeface="Roboto" panose="020F0502020204030204" pitchFamily="2" charset="0"/>
              </a:rPr>
              <a:t>HTTP tunneling, and</a:t>
            </a:r>
          </a:p>
          <a:p>
            <a:pPr algn="l">
              <a:buFont typeface="+mj-lt"/>
              <a:buAutoNum type="arabicPeriod"/>
            </a:pPr>
            <a:r>
              <a:rPr lang="en-US" b="0" i="0" dirty="0">
                <a:effectLst/>
                <a:latin typeface="Roboto" panose="020F0502020204030204" pitchFamily="2" charset="0"/>
              </a:rPr>
              <a:t>Identifying firewall specific vulnerabilities</a:t>
            </a:r>
          </a:p>
        </p:txBody>
      </p:sp>
    </p:spTree>
    <p:extLst>
      <p:ext uri="{BB962C8B-B14F-4D97-AF65-F5344CB8AC3E}">
        <p14:creationId xmlns:p14="http://schemas.microsoft.com/office/powerpoint/2010/main" val="103452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1BFC-A278-2EFE-0AA6-EA13CAB53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01BC5-53C5-CD5B-15F3-870517E1E2BD}"/>
              </a:ext>
            </a:extLst>
          </p:cNvPr>
          <p:cNvSpPr>
            <a:spLocks noGrp="1"/>
          </p:cNvSpPr>
          <p:nvPr>
            <p:ph type="title"/>
          </p:nvPr>
        </p:nvSpPr>
        <p:spPr/>
        <p:txBody>
          <a:bodyPr/>
          <a:lstStyle/>
          <a:p>
            <a:r>
              <a:rPr lang="en-US" b="0" i="0" dirty="0">
                <a:effectLst/>
                <a:latin typeface="Roboto" panose="020F0502020204030204" pitchFamily="2" charset="0"/>
              </a:rPr>
              <a:t>vulnerabilities and threats </a:t>
            </a:r>
            <a:endParaRPr lang="en-US" dirty="0"/>
          </a:p>
        </p:txBody>
      </p:sp>
      <p:sp>
        <p:nvSpPr>
          <p:cNvPr id="3" name="Content Placeholder 2">
            <a:extLst>
              <a:ext uri="{FF2B5EF4-FFF2-40B4-BE49-F238E27FC236}">
                <a16:creationId xmlns:a16="http://schemas.microsoft.com/office/drawing/2014/main" id="{F8D55A75-8734-BD2A-74A7-16093332FED9}"/>
              </a:ext>
            </a:extLst>
          </p:cNvPr>
          <p:cNvSpPr>
            <a:spLocks noGrp="1"/>
          </p:cNvSpPr>
          <p:nvPr>
            <p:ph idx="1"/>
          </p:nvPr>
        </p:nvSpPr>
        <p:spPr/>
        <p:txBody>
          <a:bodyPr>
            <a:normAutofit fontScale="85000" lnSpcReduction="20000"/>
          </a:bodyPr>
          <a:lstStyle/>
          <a:p>
            <a:pPr marL="0" indent="0" algn="l">
              <a:buNone/>
            </a:pPr>
            <a:r>
              <a:rPr lang="en-US" b="0" i="0" dirty="0">
                <a:effectLst/>
                <a:latin typeface="Roboto" panose="02000000000000000000" pitchFamily="2" charset="0"/>
              </a:rPr>
              <a:t>Top 7 firewall vulnerabilities and threats are as follows:</a:t>
            </a:r>
          </a:p>
          <a:p>
            <a:pPr algn="l">
              <a:buFont typeface="+mj-lt"/>
              <a:buAutoNum type="arabicPeriod"/>
            </a:pPr>
            <a:r>
              <a:rPr lang="en-US" b="0" i="0" dirty="0">
                <a:effectLst/>
                <a:latin typeface="Roboto" panose="02000000000000000000" pitchFamily="2" charset="0"/>
              </a:rPr>
              <a:t>DDoS Attacks</a:t>
            </a:r>
          </a:p>
          <a:p>
            <a:pPr algn="l">
              <a:buFont typeface="+mj-lt"/>
              <a:buAutoNum type="arabicPeriod"/>
            </a:pPr>
            <a:r>
              <a:rPr lang="en-US" b="0" i="0" dirty="0">
                <a:effectLst/>
                <a:latin typeface="Roboto" panose="02000000000000000000" pitchFamily="2" charset="0"/>
              </a:rPr>
              <a:t>Insider Attacks</a:t>
            </a:r>
          </a:p>
          <a:p>
            <a:pPr algn="l">
              <a:buFont typeface="+mj-lt"/>
              <a:buAutoNum type="arabicPeriod"/>
            </a:pPr>
            <a:r>
              <a:rPr lang="en-US" b="0" i="0" dirty="0">
                <a:effectLst/>
                <a:latin typeface="Roboto" panose="02000000000000000000" pitchFamily="2" charset="0"/>
              </a:rPr>
              <a:t>Outdated Firewall Software</a:t>
            </a:r>
          </a:p>
          <a:p>
            <a:pPr algn="l">
              <a:buFont typeface="+mj-lt"/>
              <a:buAutoNum type="arabicPeriod"/>
            </a:pPr>
            <a:r>
              <a:rPr lang="en-US" b="0" i="0" dirty="0">
                <a:effectLst/>
                <a:latin typeface="Roboto" panose="02000000000000000000" pitchFamily="2" charset="0"/>
              </a:rPr>
              <a:t>Failure to Activate Controls</a:t>
            </a:r>
          </a:p>
          <a:p>
            <a:pPr algn="l">
              <a:buFont typeface="+mj-lt"/>
              <a:buAutoNum type="arabicPeriod"/>
            </a:pPr>
            <a:r>
              <a:rPr lang="en-US" b="0" i="0" dirty="0">
                <a:effectLst/>
                <a:latin typeface="Roboto" panose="02000000000000000000" pitchFamily="2" charset="0"/>
              </a:rPr>
              <a:t>Lack of Documentation</a:t>
            </a:r>
          </a:p>
          <a:p>
            <a:pPr algn="l">
              <a:buFont typeface="+mj-lt"/>
              <a:buAutoNum type="arabicPeriod"/>
            </a:pPr>
            <a:r>
              <a:rPr lang="en-US" b="0" i="0" dirty="0">
                <a:effectLst/>
                <a:latin typeface="Roboto" panose="02000000000000000000" pitchFamily="2" charset="0"/>
              </a:rPr>
              <a:t>Basic Inspection Protocols</a:t>
            </a:r>
          </a:p>
          <a:p>
            <a:pPr algn="l">
              <a:buFont typeface="+mj-lt"/>
              <a:buAutoNum type="arabicPeriod"/>
            </a:pPr>
            <a:r>
              <a:rPr lang="en-US" b="0" i="0" dirty="0">
                <a:effectLst/>
                <a:latin typeface="Roboto" panose="02000000000000000000" pitchFamily="2" charset="0"/>
              </a:rPr>
              <a:t>Improper Configuration</a:t>
            </a:r>
          </a:p>
        </p:txBody>
      </p:sp>
    </p:spTree>
    <p:extLst>
      <p:ext uri="{BB962C8B-B14F-4D97-AF65-F5344CB8AC3E}">
        <p14:creationId xmlns:p14="http://schemas.microsoft.com/office/powerpoint/2010/main" val="116066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0C81-5FA8-97E2-1021-36612E424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ED012-E483-B19B-BF01-E47FD8739E1E}"/>
              </a:ext>
            </a:extLst>
          </p:cNvPr>
          <p:cNvSpPr>
            <a:spLocks noGrp="1"/>
          </p:cNvSpPr>
          <p:nvPr>
            <p:ph type="title"/>
          </p:nvPr>
        </p:nvSpPr>
        <p:spPr/>
        <p:txBody>
          <a:bodyPr/>
          <a:lstStyle/>
          <a:p>
            <a:r>
              <a:rPr lang="en-US" b="0" i="0" dirty="0">
                <a:effectLst/>
                <a:latin typeface="Roboto" panose="02000000000000000000" pitchFamily="2" charset="0"/>
              </a:rPr>
              <a:t>deployment methods</a:t>
            </a:r>
            <a:endParaRPr lang="en-US" dirty="0"/>
          </a:p>
        </p:txBody>
      </p:sp>
      <p:sp>
        <p:nvSpPr>
          <p:cNvPr id="3" name="Content Placeholder 2">
            <a:extLst>
              <a:ext uri="{FF2B5EF4-FFF2-40B4-BE49-F238E27FC236}">
                <a16:creationId xmlns:a16="http://schemas.microsoft.com/office/drawing/2014/main" id="{ADB7A80B-F14E-55CB-4694-F36FA190BDC8}"/>
              </a:ext>
            </a:extLst>
          </p:cNvPr>
          <p:cNvSpPr>
            <a:spLocks noGrp="1"/>
          </p:cNvSpPr>
          <p:nvPr>
            <p:ph idx="1"/>
          </p:nvPr>
        </p:nvSpPr>
        <p:spPr/>
        <p:txBody>
          <a:bodyPr>
            <a:normAutofit fontScale="92500" lnSpcReduction="10000"/>
          </a:bodyPr>
          <a:lstStyle/>
          <a:p>
            <a:pPr marL="0" indent="0" algn="l">
              <a:buNone/>
            </a:pPr>
            <a:r>
              <a:rPr lang="en-US" b="0" i="0" dirty="0">
                <a:effectLst/>
                <a:latin typeface="Roboto" panose="02000000000000000000" pitchFamily="2" charset="0"/>
              </a:rPr>
              <a:t>firewalls can be classified as follows based on their deployment methods:</a:t>
            </a:r>
          </a:p>
          <a:p>
            <a:pPr marL="0" indent="0" algn="l">
              <a:buNone/>
            </a:pPr>
            <a:endParaRPr lang="en-US" b="0" i="0" dirty="0">
              <a:effectLst/>
              <a:latin typeface="Roboto" panose="02000000000000000000" pitchFamily="2" charset="0"/>
            </a:endParaRPr>
          </a:p>
          <a:p>
            <a:pPr marL="0" indent="0" algn="l">
              <a:buNone/>
            </a:pPr>
            <a:r>
              <a:rPr lang="en-US" b="0" i="0" dirty="0">
                <a:effectLst/>
                <a:latin typeface="Roboto" panose="02000000000000000000" pitchFamily="2" charset="0"/>
              </a:rPr>
              <a:t>Hardware Firewalls</a:t>
            </a:r>
          </a:p>
          <a:p>
            <a:pPr marL="0" indent="0" algn="l">
              <a:buNone/>
            </a:pPr>
            <a:endParaRPr lang="en-US" b="0" i="0" dirty="0">
              <a:effectLst/>
              <a:latin typeface="Roboto" panose="02000000000000000000" pitchFamily="2" charset="0"/>
            </a:endParaRPr>
          </a:p>
          <a:p>
            <a:pPr marL="0" indent="0" algn="l">
              <a:buNone/>
            </a:pPr>
            <a:r>
              <a:rPr lang="en-US" b="0" i="0" dirty="0">
                <a:effectLst/>
                <a:latin typeface="Roboto" panose="02000000000000000000" pitchFamily="2" charset="0"/>
              </a:rPr>
              <a:t>Software Firewalls</a:t>
            </a:r>
          </a:p>
          <a:p>
            <a:pPr marL="0" indent="0" algn="l">
              <a:buNone/>
            </a:pPr>
            <a:endParaRPr lang="en-US" b="0" i="0" dirty="0">
              <a:effectLst/>
              <a:latin typeface="Roboto" panose="02000000000000000000" pitchFamily="2" charset="0"/>
            </a:endParaRPr>
          </a:p>
          <a:p>
            <a:pPr marL="0" indent="0" algn="l">
              <a:buNone/>
            </a:pPr>
            <a:r>
              <a:rPr lang="en-US" b="0" i="0" dirty="0">
                <a:effectLst/>
                <a:latin typeface="Roboto" panose="02000000000000000000" pitchFamily="2" charset="0"/>
              </a:rPr>
              <a:t>Cloud Firewalls</a:t>
            </a:r>
          </a:p>
        </p:txBody>
      </p:sp>
    </p:spTree>
    <p:extLst>
      <p:ext uri="{BB962C8B-B14F-4D97-AF65-F5344CB8AC3E}">
        <p14:creationId xmlns:p14="http://schemas.microsoft.com/office/powerpoint/2010/main" val="242337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83E2-0D31-33DC-D98A-554F0E8DE67B}"/>
              </a:ext>
            </a:extLst>
          </p:cNvPr>
          <p:cNvSpPr>
            <a:spLocks noGrp="1"/>
          </p:cNvSpPr>
          <p:nvPr>
            <p:ph type="title"/>
          </p:nvPr>
        </p:nvSpPr>
        <p:spPr/>
        <p:txBody>
          <a:bodyPr/>
          <a:lstStyle/>
          <a:p>
            <a:r>
              <a:rPr lang="en-US" b="1" i="0" dirty="0">
                <a:effectLst/>
                <a:latin typeface="Söhne"/>
              </a:rPr>
              <a:t>Types of Firewalls</a:t>
            </a:r>
            <a:endParaRPr lang="en-US" dirty="0"/>
          </a:p>
        </p:txBody>
      </p:sp>
      <p:sp>
        <p:nvSpPr>
          <p:cNvPr id="3" name="Content Placeholder 2">
            <a:extLst>
              <a:ext uri="{FF2B5EF4-FFF2-40B4-BE49-F238E27FC236}">
                <a16:creationId xmlns:a16="http://schemas.microsoft.com/office/drawing/2014/main" id="{C05AC8D3-CAF1-EDAE-B680-26778C0798AE}"/>
              </a:ext>
            </a:extLst>
          </p:cNvPr>
          <p:cNvSpPr>
            <a:spLocks noGrp="1"/>
          </p:cNvSpPr>
          <p:nvPr>
            <p:ph idx="1"/>
          </p:nvPr>
        </p:nvSpPr>
        <p:spPr/>
        <p:txBody>
          <a:bodyPr>
            <a:normAutofit fontScale="47500" lnSpcReduction="20000"/>
          </a:bodyPr>
          <a:lstStyle/>
          <a:p>
            <a:pPr algn="l">
              <a:buFont typeface="+mj-lt"/>
              <a:buAutoNum type="arabicPeriod"/>
            </a:pPr>
            <a:r>
              <a:rPr lang="en-US" b="1" i="0" dirty="0">
                <a:effectLst/>
                <a:latin typeface="Söhne"/>
              </a:rPr>
              <a:t>Packet Filtering Firewall:</a:t>
            </a:r>
            <a:endParaRPr lang="en-US" b="0" i="0" dirty="0">
              <a:effectLst/>
              <a:latin typeface="Söhne"/>
            </a:endParaRPr>
          </a:p>
          <a:p>
            <a:pPr lvl="1"/>
            <a:r>
              <a:rPr lang="en-US" b="0" i="0" dirty="0">
                <a:effectLst/>
                <a:latin typeface="Söhne"/>
              </a:rPr>
              <a:t>A packet filtering firewall operates at the network layer (Layer 3) of the OSI model.</a:t>
            </a:r>
          </a:p>
          <a:p>
            <a:pPr lvl="1"/>
            <a:r>
              <a:rPr lang="en-US" b="0" i="0" dirty="0">
                <a:effectLst/>
                <a:latin typeface="Söhne"/>
              </a:rPr>
              <a:t>It examines individual packets of data as they pass through the firewall and makes decisions based on predefined rules.</a:t>
            </a:r>
          </a:p>
          <a:p>
            <a:pPr lvl="1"/>
            <a:r>
              <a:rPr lang="en-US" b="0" i="0" dirty="0">
                <a:effectLst/>
                <a:latin typeface="Söhne"/>
              </a:rPr>
              <a:t>Rules are typically based on information in the packet headers, such as source and destination IP addresses, port numbers, and protocol types.</a:t>
            </a:r>
          </a:p>
          <a:p>
            <a:pPr lvl="1"/>
            <a:r>
              <a:rPr lang="en-US" b="0" i="0" dirty="0">
                <a:effectLst/>
                <a:latin typeface="Söhne"/>
              </a:rPr>
              <a:t>Packet filtering firewalls are relatively simple and efficient but lack the ability to inspect the contents of packets beyond the header information.</a:t>
            </a:r>
          </a:p>
          <a:p>
            <a:pPr algn="l">
              <a:buFont typeface="+mj-lt"/>
              <a:buAutoNum type="arabicPeriod"/>
            </a:pPr>
            <a:r>
              <a:rPr lang="en-US" b="1" i="0" dirty="0">
                <a:effectLst/>
                <a:latin typeface="Söhne"/>
              </a:rPr>
              <a:t>Stateful Inspection Firewall:</a:t>
            </a:r>
            <a:endParaRPr lang="en-US" b="0" i="0" dirty="0">
              <a:effectLst/>
              <a:latin typeface="Söhne"/>
            </a:endParaRPr>
          </a:p>
          <a:p>
            <a:pPr lvl="1"/>
            <a:r>
              <a:rPr lang="en-US" b="0" i="0" dirty="0">
                <a:effectLst/>
                <a:latin typeface="Söhne"/>
              </a:rPr>
              <a:t>A stateful inspection firewall operates at the network and transport layers (Layers 3 and 4) of the OSI model.</a:t>
            </a:r>
          </a:p>
          <a:p>
            <a:pPr lvl="1"/>
            <a:r>
              <a:rPr lang="en-US" b="0" i="0" dirty="0">
                <a:effectLst/>
                <a:latin typeface="Söhne"/>
              </a:rPr>
              <a:t>In addition to examining packet headers, it keeps track of the state of active connections (e.g., TCP sessions) to make more intelligent filtering decisions.</a:t>
            </a:r>
          </a:p>
          <a:p>
            <a:pPr lvl="1"/>
            <a:r>
              <a:rPr lang="en-US" b="0" i="0" dirty="0">
                <a:effectLst/>
                <a:latin typeface="Söhne"/>
              </a:rPr>
              <a:t>Stateful inspection firewalls maintain a state table that tracks the state of each connection, allowing them to enforce more granular security policies.</a:t>
            </a:r>
          </a:p>
          <a:p>
            <a:pPr lvl="1"/>
            <a:r>
              <a:rPr lang="en-US" b="0" i="0" dirty="0">
                <a:effectLst/>
                <a:latin typeface="Söhne"/>
              </a:rPr>
              <a:t>They provide better security and performance compared to packet filtering firewalls by considering the context of network traffic.</a:t>
            </a:r>
          </a:p>
          <a:p>
            <a:pPr algn="l">
              <a:buFont typeface="+mj-lt"/>
              <a:buAutoNum type="arabicPeriod"/>
            </a:pPr>
            <a:r>
              <a:rPr lang="en-US" b="1" i="0" dirty="0">
                <a:effectLst/>
                <a:latin typeface="Söhne"/>
              </a:rPr>
              <a:t>Application-Layer Firewall (Proxy Firewall):</a:t>
            </a:r>
            <a:endParaRPr lang="en-US" b="0" i="0" dirty="0">
              <a:effectLst/>
              <a:latin typeface="Söhne"/>
            </a:endParaRPr>
          </a:p>
          <a:p>
            <a:pPr lvl="1"/>
            <a:r>
              <a:rPr lang="en-US" b="0" i="0" dirty="0">
                <a:effectLst/>
                <a:latin typeface="Söhne"/>
              </a:rPr>
              <a:t>An application-layer firewall operates at the application layer (Layer 7) of the OSI model.</a:t>
            </a:r>
          </a:p>
          <a:p>
            <a:pPr lvl="1"/>
            <a:r>
              <a:rPr lang="en-US" b="0" i="0" dirty="0">
                <a:effectLst/>
                <a:latin typeface="Söhne"/>
              </a:rPr>
              <a:t>It inspects and filters network traffic at the application level, which allows it to understand and control specific application protocols (e.g., HTTP, FTP, SMTP).</a:t>
            </a:r>
          </a:p>
          <a:p>
            <a:pPr lvl="1"/>
            <a:r>
              <a:rPr lang="en-US" b="0" i="0" dirty="0">
                <a:effectLst/>
                <a:latin typeface="Söhne"/>
              </a:rPr>
              <a:t>Application-layer firewalls can enforce detailed security policies based on application-specific criteria, such as URL filtering, content inspection, and user authentication.</a:t>
            </a:r>
          </a:p>
          <a:p>
            <a:pPr lvl="1"/>
            <a:r>
              <a:rPr lang="en-US" b="0" i="0" dirty="0">
                <a:effectLst/>
                <a:latin typeface="Söhne"/>
              </a:rPr>
              <a:t>They provide the highest level of security but may introduce additional latency due to the deep packet inspection process.</a:t>
            </a:r>
          </a:p>
          <a:p>
            <a:endParaRPr lang="en-US" dirty="0"/>
          </a:p>
        </p:txBody>
      </p:sp>
    </p:spTree>
    <p:extLst>
      <p:ext uri="{BB962C8B-B14F-4D97-AF65-F5344CB8AC3E}">
        <p14:creationId xmlns:p14="http://schemas.microsoft.com/office/powerpoint/2010/main" val="126032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F28E-CA43-D9EC-4EAB-86712763F389}"/>
              </a:ext>
            </a:extLst>
          </p:cNvPr>
          <p:cNvSpPr>
            <a:spLocks noGrp="1"/>
          </p:cNvSpPr>
          <p:nvPr>
            <p:ph type="title"/>
          </p:nvPr>
        </p:nvSpPr>
        <p:spPr/>
        <p:txBody>
          <a:bodyPr/>
          <a:lstStyle/>
          <a:p>
            <a:r>
              <a:rPr lang="en-US" b="1" i="0" dirty="0">
                <a:effectLst/>
                <a:latin typeface="Söhne"/>
              </a:rPr>
              <a:t>Example: Packet Filtering Firewall Rule</a:t>
            </a:r>
            <a:endParaRPr lang="en-US" b="1" dirty="0"/>
          </a:p>
        </p:txBody>
      </p:sp>
      <p:sp>
        <p:nvSpPr>
          <p:cNvPr id="3" name="Content Placeholder 2">
            <a:extLst>
              <a:ext uri="{FF2B5EF4-FFF2-40B4-BE49-F238E27FC236}">
                <a16:creationId xmlns:a16="http://schemas.microsoft.com/office/drawing/2014/main" id="{CA9B4F85-5D18-2D59-54AA-A7CAFFA666C4}"/>
              </a:ext>
            </a:extLst>
          </p:cNvPr>
          <p:cNvSpPr>
            <a:spLocks noGrp="1"/>
          </p:cNvSpPr>
          <p:nvPr>
            <p:ph idx="1"/>
          </p:nvPr>
        </p:nvSpPr>
        <p:spPr/>
        <p:txBody>
          <a:bodyPr/>
          <a:lstStyle/>
          <a:p>
            <a:pPr marL="0" indent="0">
              <a:buNone/>
            </a:pPr>
            <a:r>
              <a:rPr lang="en-US" b="0" i="0" dirty="0">
                <a:effectLst/>
                <a:latin typeface="Söhne"/>
              </a:rPr>
              <a:t>Consider a packet filtering firewall that needs to allow HTTP (port 80) traffic while blocking Telnet (port 23) traffic. The firewall administrator can define the following rules:</a:t>
            </a:r>
            <a:endParaRPr lang="en-US" dirty="0"/>
          </a:p>
        </p:txBody>
      </p:sp>
    </p:spTree>
    <p:extLst>
      <p:ext uri="{BB962C8B-B14F-4D97-AF65-F5344CB8AC3E}">
        <p14:creationId xmlns:p14="http://schemas.microsoft.com/office/powerpoint/2010/main" val="24221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F28E-CA43-D9EC-4EAB-86712763F389}"/>
              </a:ext>
            </a:extLst>
          </p:cNvPr>
          <p:cNvSpPr>
            <a:spLocks noGrp="1"/>
          </p:cNvSpPr>
          <p:nvPr>
            <p:ph type="title"/>
          </p:nvPr>
        </p:nvSpPr>
        <p:spPr/>
        <p:txBody>
          <a:bodyPr/>
          <a:lstStyle/>
          <a:p>
            <a:r>
              <a:rPr lang="en-US" b="1" i="0" dirty="0">
                <a:effectLst/>
                <a:latin typeface="Söhne"/>
              </a:rPr>
              <a:t>Example: Packet Filtering Firewall Rule</a:t>
            </a:r>
            <a:endParaRPr lang="en-US" b="1" dirty="0"/>
          </a:p>
        </p:txBody>
      </p:sp>
      <p:sp>
        <p:nvSpPr>
          <p:cNvPr id="3" name="Content Placeholder 2">
            <a:extLst>
              <a:ext uri="{FF2B5EF4-FFF2-40B4-BE49-F238E27FC236}">
                <a16:creationId xmlns:a16="http://schemas.microsoft.com/office/drawing/2014/main" id="{CA9B4F85-5D18-2D59-54AA-A7CAFFA666C4}"/>
              </a:ext>
            </a:extLst>
          </p:cNvPr>
          <p:cNvSpPr>
            <a:spLocks noGrp="1"/>
          </p:cNvSpPr>
          <p:nvPr>
            <p:ph idx="1"/>
          </p:nvPr>
        </p:nvSpPr>
        <p:spPr/>
        <p:txBody>
          <a:bodyPr>
            <a:normAutofit fontScale="47500" lnSpcReduction="20000"/>
          </a:bodyPr>
          <a:lstStyle/>
          <a:p>
            <a:pPr algn="l">
              <a:buFont typeface="+mj-lt"/>
              <a:buAutoNum type="arabicPeriod"/>
            </a:pPr>
            <a:r>
              <a:rPr lang="en-US" b="1" i="0" dirty="0">
                <a:effectLst/>
                <a:latin typeface="Söhne"/>
              </a:rPr>
              <a:t>Allow HTTP (Port 80) Traffic:</a:t>
            </a:r>
            <a:endParaRPr lang="en-US" b="0" i="0" dirty="0">
              <a:effectLst/>
              <a:latin typeface="Söhne"/>
            </a:endParaRPr>
          </a:p>
          <a:p>
            <a:pPr lvl="1"/>
            <a:r>
              <a:rPr lang="en-US" b="0" i="0" dirty="0">
                <a:effectLst/>
                <a:latin typeface="Söhne"/>
              </a:rPr>
              <a:t>Rule: Allow inbound traffic with destination port 80 (HTTP).</a:t>
            </a:r>
          </a:p>
          <a:p>
            <a:pPr lvl="1"/>
            <a:r>
              <a:rPr lang="en-US" b="0" i="0" dirty="0">
                <a:effectLst/>
                <a:latin typeface="Söhne"/>
              </a:rPr>
              <a:t>Action: Permit the packet.</a:t>
            </a:r>
          </a:p>
          <a:p>
            <a:pPr lvl="1"/>
            <a:r>
              <a:rPr lang="en-US" b="0" i="0" dirty="0">
                <a:effectLst/>
                <a:latin typeface="Söhne"/>
              </a:rPr>
              <a:t>Example rule:</a:t>
            </a:r>
          </a:p>
          <a:p>
            <a:pPr lvl="2"/>
            <a:r>
              <a:rPr lang="en-US" b="0" i="0" dirty="0">
                <a:effectLst/>
                <a:latin typeface="Söhne"/>
              </a:rPr>
              <a:t>Allow inbound traffic from any source IP address to the firewall's external interface (assuming a NAT configuration).</a:t>
            </a:r>
          </a:p>
          <a:p>
            <a:pPr lvl="2"/>
            <a:r>
              <a:rPr lang="en-US" b="0" i="0" dirty="0">
                <a:effectLst/>
                <a:latin typeface="Söhne"/>
              </a:rPr>
              <a:t>Destination IP: Firewall's external interface IP address</a:t>
            </a:r>
          </a:p>
          <a:p>
            <a:pPr lvl="2"/>
            <a:r>
              <a:rPr lang="en-US" b="0" i="0" dirty="0">
                <a:effectLst/>
                <a:latin typeface="Söhne"/>
              </a:rPr>
              <a:t>Destination Port: 80 (HTTP)</a:t>
            </a:r>
          </a:p>
          <a:p>
            <a:pPr lvl="2"/>
            <a:r>
              <a:rPr lang="en-US" b="0" i="0" dirty="0">
                <a:effectLst/>
                <a:latin typeface="Söhne"/>
              </a:rPr>
              <a:t>Protocol: TCP</a:t>
            </a:r>
          </a:p>
          <a:p>
            <a:pPr algn="l">
              <a:buFont typeface="+mj-lt"/>
              <a:buAutoNum type="arabicPeriod"/>
            </a:pPr>
            <a:r>
              <a:rPr lang="en-US" b="1" i="0" dirty="0">
                <a:effectLst/>
                <a:latin typeface="Söhne"/>
              </a:rPr>
              <a:t>Block Telnet (Port 23) Traffic:</a:t>
            </a:r>
            <a:endParaRPr lang="en-US" b="0" i="0" dirty="0">
              <a:effectLst/>
              <a:latin typeface="Söhne"/>
            </a:endParaRPr>
          </a:p>
          <a:p>
            <a:pPr lvl="1"/>
            <a:r>
              <a:rPr lang="en-US" b="0" i="0" dirty="0">
                <a:effectLst/>
                <a:latin typeface="Söhne"/>
              </a:rPr>
              <a:t>Rule: Block inbound traffic with destination port 23 (Telnet).</a:t>
            </a:r>
          </a:p>
          <a:p>
            <a:pPr lvl="1"/>
            <a:r>
              <a:rPr lang="en-US" b="0" i="0" dirty="0">
                <a:effectLst/>
                <a:latin typeface="Söhne"/>
              </a:rPr>
              <a:t>Action: Drop or reject the packet.</a:t>
            </a:r>
          </a:p>
          <a:p>
            <a:pPr lvl="1"/>
            <a:r>
              <a:rPr lang="en-US" b="0" i="0" dirty="0">
                <a:effectLst/>
                <a:latin typeface="Söhne"/>
              </a:rPr>
              <a:t>Example rule:</a:t>
            </a:r>
          </a:p>
          <a:p>
            <a:pPr marL="1143000" lvl="2" indent="-228600" algn="l">
              <a:buFont typeface="+mj-lt"/>
              <a:buAutoNum type="arabicPeriod"/>
            </a:pPr>
            <a:r>
              <a:rPr lang="en-US" b="0" i="0" dirty="0">
                <a:effectLst/>
                <a:latin typeface="Söhne"/>
              </a:rPr>
              <a:t>Drop inbound traffic from any source IP address to the firewall's external interface (assuming a NAT configuration).</a:t>
            </a:r>
          </a:p>
          <a:p>
            <a:pPr marL="1143000" lvl="2" indent="-228600" algn="l">
              <a:buFont typeface="+mj-lt"/>
              <a:buAutoNum type="arabicPeriod"/>
            </a:pPr>
            <a:r>
              <a:rPr lang="en-US" b="0" i="0" dirty="0">
                <a:effectLst/>
                <a:latin typeface="Söhne"/>
              </a:rPr>
              <a:t>Destination IP: Firewall's external interface IP address</a:t>
            </a:r>
          </a:p>
          <a:p>
            <a:pPr marL="1143000" lvl="2" indent="-228600" algn="l">
              <a:buFont typeface="+mj-lt"/>
              <a:buAutoNum type="arabicPeriod"/>
            </a:pPr>
            <a:r>
              <a:rPr lang="en-US" b="0" i="0" dirty="0">
                <a:effectLst/>
                <a:latin typeface="Söhne"/>
              </a:rPr>
              <a:t>Destination Port: 23 (Telnet)</a:t>
            </a:r>
          </a:p>
          <a:p>
            <a:pPr marL="1143000" lvl="2" indent="-228600" algn="l">
              <a:buFont typeface="+mj-lt"/>
              <a:buAutoNum type="arabicPeriod"/>
            </a:pPr>
            <a:r>
              <a:rPr lang="en-US" b="0" i="0" dirty="0">
                <a:effectLst/>
                <a:latin typeface="Söhne"/>
              </a:rPr>
              <a:t>Protocol: TCP</a:t>
            </a:r>
          </a:p>
        </p:txBody>
      </p:sp>
    </p:spTree>
    <p:extLst>
      <p:ext uri="{BB962C8B-B14F-4D97-AF65-F5344CB8AC3E}">
        <p14:creationId xmlns:p14="http://schemas.microsoft.com/office/powerpoint/2010/main" val="95231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68CF-DF95-32E3-2616-964F12EFB427}"/>
              </a:ext>
            </a:extLst>
          </p:cNvPr>
          <p:cNvSpPr>
            <a:spLocks noGrp="1"/>
          </p:cNvSpPr>
          <p:nvPr>
            <p:ph type="title"/>
          </p:nvPr>
        </p:nvSpPr>
        <p:spPr/>
        <p:txBody>
          <a:bodyPr/>
          <a:lstStyle/>
          <a:p>
            <a:r>
              <a:rPr lang="en-US" b="0" i="0" dirty="0">
                <a:effectLst/>
                <a:latin typeface="Söhne"/>
              </a:rPr>
              <a:t>Basics of Computer Networks</a:t>
            </a:r>
            <a:endParaRPr lang="en-US" dirty="0"/>
          </a:p>
        </p:txBody>
      </p:sp>
      <p:sp>
        <p:nvSpPr>
          <p:cNvPr id="3" name="Content Placeholder 2">
            <a:extLst>
              <a:ext uri="{FF2B5EF4-FFF2-40B4-BE49-F238E27FC236}">
                <a16:creationId xmlns:a16="http://schemas.microsoft.com/office/drawing/2014/main" id="{4B425904-5FED-FBA7-B8F9-D26EA691C953}"/>
              </a:ext>
            </a:extLst>
          </p:cNvPr>
          <p:cNvSpPr>
            <a:spLocks noGrp="1"/>
          </p:cNvSpPr>
          <p:nvPr>
            <p:ph idx="1"/>
          </p:nvPr>
        </p:nvSpPr>
        <p:spPr/>
        <p:txBody>
          <a:bodyPr/>
          <a:lstStyle/>
          <a:p>
            <a:pPr marL="0" indent="0">
              <a:buNone/>
            </a:pPr>
            <a:r>
              <a:rPr lang="en-US" b="0" i="0" dirty="0">
                <a:effectLst/>
                <a:latin typeface="Söhne"/>
              </a:rPr>
              <a:t>Computer networks are designed to connect devices together to facilitate communication and resource sharing. They allow devices such as computers, servers, printers, and other peripherals to exchange data and share resources like files, applications, and internet access.</a:t>
            </a:r>
          </a:p>
          <a:p>
            <a:pPr marL="0" indent="0">
              <a:buNone/>
            </a:pPr>
            <a:r>
              <a:rPr lang="en-US" b="0" i="0" dirty="0">
                <a:effectLst/>
                <a:latin typeface="Söhne"/>
              </a:rPr>
              <a:t>local area networks (LANs)</a:t>
            </a:r>
          </a:p>
          <a:p>
            <a:pPr marL="0" indent="0">
              <a:buNone/>
            </a:pPr>
            <a:r>
              <a:rPr lang="en-US" b="0" i="0" dirty="0">
                <a:effectLst/>
                <a:latin typeface="Söhne"/>
              </a:rPr>
              <a:t>wide area networks (WANs)</a:t>
            </a:r>
            <a:endParaRPr lang="en-US" dirty="0"/>
          </a:p>
        </p:txBody>
      </p:sp>
    </p:spTree>
    <p:extLst>
      <p:ext uri="{BB962C8B-B14F-4D97-AF65-F5344CB8AC3E}">
        <p14:creationId xmlns:p14="http://schemas.microsoft.com/office/powerpoint/2010/main" val="342539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AF9A-AEC2-46C6-DB09-1165D8EFDC8F}"/>
              </a:ext>
            </a:extLst>
          </p:cNvPr>
          <p:cNvSpPr>
            <a:spLocks noGrp="1"/>
          </p:cNvSpPr>
          <p:nvPr>
            <p:ph type="title"/>
          </p:nvPr>
        </p:nvSpPr>
        <p:spPr/>
        <p:txBody>
          <a:bodyPr/>
          <a:lstStyle/>
          <a:p>
            <a:r>
              <a:rPr lang="en-US" b="1" i="0" dirty="0">
                <a:effectLst/>
                <a:latin typeface="Söhne"/>
              </a:rPr>
              <a:t>UFW</a:t>
            </a:r>
            <a:endParaRPr lang="en-US" dirty="0"/>
          </a:p>
        </p:txBody>
      </p:sp>
      <p:sp>
        <p:nvSpPr>
          <p:cNvPr id="3" name="Content Placeholder 2">
            <a:extLst>
              <a:ext uri="{FF2B5EF4-FFF2-40B4-BE49-F238E27FC236}">
                <a16:creationId xmlns:a16="http://schemas.microsoft.com/office/drawing/2014/main" id="{9B677AD8-DB0D-B2EF-BA20-851E439DB963}"/>
              </a:ext>
            </a:extLst>
          </p:cNvPr>
          <p:cNvSpPr>
            <a:spLocks noGrp="1"/>
          </p:cNvSpPr>
          <p:nvPr>
            <p:ph idx="1"/>
          </p:nvPr>
        </p:nvSpPr>
        <p:spPr/>
        <p:txBody>
          <a:bodyPr/>
          <a:lstStyle/>
          <a:p>
            <a:pPr marL="0" indent="0">
              <a:buNone/>
            </a:pPr>
            <a:r>
              <a:rPr lang="en-US" b="0" i="0" dirty="0">
                <a:effectLst/>
                <a:latin typeface="Söhne"/>
              </a:rPr>
              <a:t>UFW (Uncomplicated Firewall) is a user-friendly command-line interface for managing net filter firewall rules in Linux distributions. It provides a simplified way to configure and manage firewall rules without needing to delve into complex iptables commands directly. UFW is designed to make firewall management more accessible for users who may not be familiar with iptables syntax.</a:t>
            </a:r>
            <a:endParaRPr lang="en-US" dirty="0"/>
          </a:p>
        </p:txBody>
      </p:sp>
    </p:spTree>
    <p:extLst>
      <p:ext uri="{BB962C8B-B14F-4D97-AF65-F5344CB8AC3E}">
        <p14:creationId xmlns:p14="http://schemas.microsoft.com/office/powerpoint/2010/main" val="24112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EC5A-B066-7B3D-C32C-7528309B5A6D}"/>
              </a:ext>
            </a:extLst>
          </p:cNvPr>
          <p:cNvSpPr>
            <a:spLocks noGrp="1"/>
          </p:cNvSpPr>
          <p:nvPr>
            <p:ph type="title"/>
          </p:nvPr>
        </p:nvSpPr>
        <p:spPr/>
        <p:txBody>
          <a:bodyPr/>
          <a:lstStyle/>
          <a:p>
            <a:r>
              <a:rPr lang="en-US" b="1" i="0" dirty="0">
                <a:effectLst/>
                <a:latin typeface="Söhne"/>
              </a:rPr>
              <a:t>Basic UFW Commands and Syntax:</a:t>
            </a:r>
            <a:endParaRPr lang="en-US" dirty="0"/>
          </a:p>
        </p:txBody>
      </p:sp>
      <p:sp>
        <p:nvSpPr>
          <p:cNvPr id="3" name="Content Placeholder 2">
            <a:extLst>
              <a:ext uri="{FF2B5EF4-FFF2-40B4-BE49-F238E27FC236}">
                <a16:creationId xmlns:a16="http://schemas.microsoft.com/office/drawing/2014/main" id="{04C77E22-2B24-003D-04A1-55C93EA23960}"/>
              </a:ext>
            </a:extLst>
          </p:cNvPr>
          <p:cNvSpPr>
            <a:spLocks noGrp="1"/>
          </p:cNvSpPr>
          <p:nvPr>
            <p:ph idx="1"/>
          </p:nvPr>
        </p:nvSpPr>
        <p:spPr/>
        <p:txBody>
          <a:bodyPr>
            <a:normAutofit fontScale="85000" lnSpcReduction="20000"/>
          </a:bodyPr>
          <a:lstStyle/>
          <a:p>
            <a:pPr marL="0" indent="0">
              <a:buNone/>
            </a:pPr>
            <a:r>
              <a:rPr lang="en-US" dirty="0" err="1"/>
              <a:t>sudo</a:t>
            </a:r>
            <a:r>
              <a:rPr lang="en-US" dirty="0"/>
              <a:t> </a:t>
            </a:r>
            <a:r>
              <a:rPr lang="en-US" dirty="0" err="1"/>
              <a:t>ufw</a:t>
            </a:r>
            <a:r>
              <a:rPr lang="en-US" dirty="0"/>
              <a:t> enable 			- </a:t>
            </a:r>
            <a:r>
              <a:rPr lang="en-US" i="0" dirty="0">
                <a:effectLst/>
              </a:rPr>
              <a:t>Enable UFW</a:t>
            </a:r>
            <a:endParaRPr lang="en-US" dirty="0"/>
          </a:p>
          <a:p>
            <a:pPr marL="0" indent="0">
              <a:buNone/>
            </a:pPr>
            <a:r>
              <a:rPr lang="en-US" dirty="0" err="1"/>
              <a:t>sudo</a:t>
            </a:r>
            <a:r>
              <a:rPr lang="en-US" dirty="0"/>
              <a:t> </a:t>
            </a:r>
            <a:r>
              <a:rPr lang="en-US" dirty="0" err="1"/>
              <a:t>ufw</a:t>
            </a:r>
            <a:r>
              <a:rPr lang="en-US" dirty="0"/>
              <a:t> disable 			- Disable UFW</a:t>
            </a:r>
          </a:p>
          <a:p>
            <a:pPr marL="0" indent="0">
              <a:buNone/>
            </a:pPr>
            <a:r>
              <a:rPr lang="en-US" dirty="0" err="1"/>
              <a:t>sudo</a:t>
            </a:r>
            <a:r>
              <a:rPr lang="en-US" dirty="0"/>
              <a:t> </a:t>
            </a:r>
            <a:r>
              <a:rPr lang="en-US" dirty="0" err="1"/>
              <a:t>ufw</a:t>
            </a:r>
            <a:r>
              <a:rPr lang="en-US" dirty="0"/>
              <a:t> status 			- Check UFW Status</a:t>
            </a:r>
          </a:p>
          <a:p>
            <a:pPr marL="0" indent="0">
              <a:buNone/>
            </a:pPr>
            <a:r>
              <a:rPr lang="en-US" dirty="0" err="1"/>
              <a:t>sudo</a:t>
            </a:r>
            <a:r>
              <a:rPr lang="en-US" dirty="0"/>
              <a:t> </a:t>
            </a:r>
            <a:r>
              <a:rPr lang="en-US" dirty="0" err="1"/>
              <a:t>ufw</a:t>
            </a:r>
            <a:r>
              <a:rPr lang="en-US" dirty="0"/>
              <a:t> allow ssh 		- Allow Traffic for a Specific Service (e.g., SSH)</a:t>
            </a:r>
          </a:p>
          <a:p>
            <a:pPr marL="0" indent="0">
              <a:buNone/>
            </a:pPr>
            <a:r>
              <a:rPr lang="en-US" dirty="0" err="1"/>
              <a:t>sudo</a:t>
            </a:r>
            <a:r>
              <a:rPr lang="en-US" dirty="0"/>
              <a:t> </a:t>
            </a:r>
            <a:r>
              <a:rPr lang="en-US" dirty="0" err="1"/>
              <a:t>ufw</a:t>
            </a:r>
            <a:r>
              <a:rPr lang="en-US" dirty="0"/>
              <a:t> allow 80/</a:t>
            </a:r>
            <a:r>
              <a:rPr lang="en-US" dirty="0" err="1"/>
              <a:t>tcp</a:t>
            </a:r>
            <a:r>
              <a:rPr lang="en-US" dirty="0"/>
              <a:t>		- </a:t>
            </a:r>
            <a:r>
              <a:rPr lang="en-US" i="0" dirty="0">
                <a:effectLst/>
              </a:rPr>
              <a:t>Allow Traffic for a Specific Port (e.g., HTTP - port 80)</a:t>
            </a:r>
            <a:endParaRPr lang="en-US" dirty="0"/>
          </a:p>
          <a:p>
            <a:pPr marL="0" indent="0">
              <a:buNone/>
            </a:pPr>
            <a:r>
              <a:rPr lang="en-US" dirty="0" err="1"/>
              <a:t>sudo</a:t>
            </a:r>
            <a:r>
              <a:rPr lang="en-US" dirty="0"/>
              <a:t> </a:t>
            </a:r>
            <a:r>
              <a:rPr lang="en-US" dirty="0" err="1"/>
              <a:t>ufw</a:t>
            </a:r>
            <a:r>
              <a:rPr lang="en-US" dirty="0"/>
              <a:t> deny ftp 		- </a:t>
            </a:r>
            <a:r>
              <a:rPr lang="en-US" i="0" dirty="0">
                <a:effectLst/>
              </a:rPr>
              <a:t>Deny Traffic for a Specific Service (e.g., FTP)</a:t>
            </a:r>
          </a:p>
          <a:p>
            <a:pPr marL="0" indent="0">
              <a:buNone/>
            </a:pPr>
            <a:r>
              <a:rPr lang="en-US" dirty="0" err="1"/>
              <a:t>sudo</a:t>
            </a:r>
            <a:r>
              <a:rPr lang="en-US" dirty="0"/>
              <a:t> </a:t>
            </a:r>
            <a:r>
              <a:rPr lang="en-US" dirty="0" err="1"/>
              <a:t>ufw</a:t>
            </a:r>
            <a:r>
              <a:rPr lang="en-US" dirty="0"/>
              <a:t> deny 23/</a:t>
            </a:r>
            <a:r>
              <a:rPr lang="en-US" dirty="0" err="1"/>
              <a:t>tcp</a:t>
            </a:r>
            <a:r>
              <a:rPr lang="en-US" dirty="0"/>
              <a:t>		- Deny Traffic for a Specific Port (e.g., Telnet - port 23)</a:t>
            </a:r>
          </a:p>
          <a:p>
            <a:pPr marL="0" indent="0">
              <a:buNone/>
            </a:pPr>
            <a:r>
              <a:rPr lang="en-US" dirty="0" err="1"/>
              <a:t>sudo</a:t>
            </a:r>
            <a:r>
              <a:rPr lang="en-US" dirty="0"/>
              <a:t> </a:t>
            </a:r>
            <a:r>
              <a:rPr lang="en-US" dirty="0" err="1"/>
              <a:t>ufw</a:t>
            </a:r>
            <a:r>
              <a:rPr lang="en-US" dirty="0"/>
              <a:t> delete &lt;</a:t>
            </a:r>
            <a:r>
              <a:rPr lang="en-US" dirty="0" err="1"/>
              <a:t>rule_number</a:t>
            </a:r>
            <a:r>
              <a:rPr lang="en-US" dirty="0"/>
              <a:t>&gt;	- </a:t>
            </a:r>
            <a:r>
              <a:rPr lang="en-US" i="0" dirty="0">
                <a:effectLst/>
              </a:rPr>
              <a:t>Delete a Rule by Number</a:t>
            </a:r>
            <a:endParaRPr lang="en-US" dirty="0"/>
          </a:p>
        </p:txBody>
      </p:sp>
    </p:spTree>
    <p:extLst>
      <p:ext uri="{BB962C8B-B14F-4D97-AF65-F5344CB8AC3E}">
        <p14:creationId xmlns:p14="http://schemas.microsoft.com/office/powerpoint/2010/main" val="190433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EC5A-B066-7B3D-C32C-7528309B5A6D}"/>
              </a:ext>
            </a:extLst>
          </p:cNvPr>
          <p:cNvSpPr>
            <a:spLocks noGrp="1"/>
          </p:cNvSpPr>
          <p:nvPr>
            <p:ph type="title"/>
          </p:nvPr>
        </p:nvSpPr>
        <p:spPr/>
        <p:txBody>
          <a:bodyPr/>
          <a:lstStyle/>
          <a:p>
            <a:r>
              <a:rPr lang="en-US" b="1" i="0" dirty="0">
                <a:effectLst/>
                <a:latin typeface="Söhne"/>
              </a:rPr>
              <a:t>Basic UFW Commands and Syntax:</a:t>
            </a:r>
            <a:endParaRPr lang="en-US" dirty="0"/>
          </a:p>
        </p:txBody>
      </p:sp>
      <p:sp>
        <p:nvSpPr>
          <p:cNvPr id="3" name="Content Placeholder 2">
            <a:extLst>
              <a:ext uri="{FF2B5EF4-FFF2-40B4-BE49-F238E27FC236}">
                <a16:creationId xmlns:a16="http://schemas.microsoft.com/office/drawing/2014/main" id="{04C77E22-2B24-003D-04A1-55C93EA23960}"/>
              </a:ext>
            </a:extLst>
          </p:cNvPr>
          <p:cNvSpPr>
            <a:spLocks noGrp="1"/>
          </p:cNvSpPr>
          <p:nvPr>
            <p:ph idx="1"/>
          </p:nvPr>
        </p:nvSpPr>
        <p:spPr/>
        <p:txBody>
          <a:bodyPr>
            <a:normAutofit fontScale="85000" lnSpcReduction="20000"/>
          </a:bodyPr>
          <a:lstStyle/>
          <a:p>
            <a:pPr marL="0" indent="0">
              <a:buNone/>
            </a:pPr>
            <a:r>
              <a:rPr lang="en-US" dirty="0" err="1"/>
              <a:t>sudo</a:t>
            </a:r>
            <a:r>
              <a:rPr lang="en-US" dirty="0"/>
              <a:t> </a:t>
            </a:r>
            <a:r>
              <a:rPr lang="en-US" dirty="0" err="1"/>
              <a:t>ufw</a:t>
            </a:r>
            <a:r>
              <a:rPr lang="en-US" dirty="0"/>
              <a:t> enable 			- </a:t>
            </a:r>
            <a:r>
              <a:rPr lang="en-US" i="0" dirty="0">
                <a:effectLst/>
              </a:rPr>
              <a:t>Enable UFW</a:t>
            </a:r>
            <a:endParaRPr lang="en-US" dirty="0"/>
          </a:p>
          <a:p>
            <a:pPr marL="0" indent="0">
              <a:buNone/>
            </a:pPr>
            <a:r>
              <a:rPr lang="en-US" dirty="0" err="1"/>
              <a:t>sudo</a:t>
            </a:r>
            <a:r>
              <a:rPr lang="en-US" dirty="0"/>
              <a:t> </a:t>
            </a:r>
            <a:r>
              <a:rPr lang="en-US" dirty="0" err="1"/>
              <a:t>ufw</a:t>
            </a:r>
            <a:r>
              <a:rPr lang="en-US" dirty="0"/>
              <a:t> disable 			- Disable UFW</a:t>
            </a:r>
          </a:p>
          <a:p>
            <a:pPr marL="0" indent="0">
              <a:buNone/>
            </a:pPr>
            <a:r>
              <a:rPr lang="en-US" dirty="0" err="1"/>
              <a:t>sudo</a:t>
            </a:r>
            <a:r>
              <a:rPr lang="en-US" dirty="0"/>
              <a:t> </a:t>
            </a:r>
            <a:r>
              <a:rPr lang="en-US" dirty="0" err="1"/>
              <a:t>ufw</a:t>
            </a:r>
            <a:r>
              <a:rPr lang="en-US" dirty="0"/>
              <a:t> status 			- Check UFW Status</a:t>
            </a:r>
          </a:p>
          <a:p>
            <a:pPr marL="0" indent="0">
              <a:buNone/>
            </a:pPr>
            <a:r>
              <a:rPr lang="en-US" dirty="0" err="1"/>
              <a:t>sudo</a:t>
            </a:r>
            <a:r>
              <a:rPr lang="en-US" dirty="0"/>
              <a:t> </a:t>
            </a:r>
            <a:r>
              <a:rPr lang="en-US" dirty="0" err="1"/>
              <a:t>ufw</a:t>
            </a:r>
            <a:r>
              <a:rPr lang="en-US" dirty="0"/>
              <a:t> allow ssh 		- Allow Traffic for a Specific Service (e.g., SSH)</a:t>
            </a:r>
          </a:p>
          <a:p>
            <a:pPr marL="0" indent="0">
              <a:buNone/>
            </a:pPr>
            <a:r>
              <a:rPr lang="en-US" dirty="0" err="1"/>
              <a:t>sudo</a:t>
            </a:r>
            <a:r>
              <a:rPr lang="en-US" dirty="0"/>
              <a:t> </a:t>
            </a:r>
            <a:r>
              <a:rPr lang="en-US" dirty="0" err="1"/>
              <a:t>ufw</a:t>
            </a:r>
            <a:r>
              <a:rPr lang="en-US" dirty="0"/>
              <a:t> allow 80/</a:t>
            </a:r>
            <a:r>
              <a:rPr lang="en-US" dirty="0" err="1"/>
              <a:t>tcp</a:t>
            </a:r>
            <a:r>
              <a:rPr lang="en-US" dirty="0"/>
              <a:t>		- </a:t>
            </a:r>
            <a:r>
              <a:rPr lang="en-US" i="0" dirty="0">
                <a:effectLst/>
              </a:rPr>
              <a:t>Allow Traffic for a Specific Port (e.g., HTTP - port 80)</a:t>
            </a:r>
            <a:endParaRPr lang="en-US" dirty="0"/>
          </a:p>
          <a:p>
            <a:pPr marL="0" indent="0">
              <a:buNone/>
            </a:pPr>
            <a:r>
              <a:rPr lang="en-US" dirty="0" err="1"/>
              <a:t>sudo</a:t>
            </a:r>
            <a:r>
              <a:rPr lang="en-US" dirty="0"/>
              <a:t> </a:t>
            </a:r>
            <a:r>
              <a:rPr lang="en-US" dirty="0" err="1"/>
              <a:t>ufw</a:t>
            </a:r>
            <a:r>
              <a:rPr lang="en-US" dirty="0"/>
              <a:t> deny ftp 		- </a:t>
            </a:r>
            <a:r>
              <a:rPr lang="en-US" i="0" dirty="0">
                <a:effectLst/>
              </a:rPr>
              <a:t>Deny Traffic for a Specific Service (e.g., FTP)</a:t>
            </a:r>
          </a:p>
          <a:p>
            <a:pPr marL="0" indent="0">
              <a:buNone/>
            </a:pPr>
            <a:r>
              <a:rPr lang="en-US" dirty="0" err="1"/>
              <a:t>sudo</a:t>
            </a:r>
            <a:r>
              <a:rPr lang="en-US" dirty="0"/>
              <a:t> </a:t>
            </a:r>
            <a:r>
              <a:rPr lang="en-US" dirty="0" err="1"/>
              <a:t>ufw</a:t>
            </a:r>
            <a:r>
              <a:rPr lang="en-US" dirty="0"/>
              <a:t> deny 23/</a:t>
            </a:r>
            <a:r>
              <a:rPr lang="en-US" dirty="0" err="1"/>
              <a:t>tcp</a:t>
            </a:r>
            <a:r>
              <a:rPr lang="en-US" dirty="0"/>
              <a:t>		- Deny Traffic for a Specific Port (e.g., Telnet - port 23)</a:t>
            </a:r>
          </a:p>
          <a:p>
            <a:pPr marL="0" indent="0">
              <a:buNone/>
            </a:pPr>
            <a:r>
              <a:rPr lang="en-US" dirty="0" err="1"/>
              <a:t>sudo</a:t>
            </a:r>
            <a:r>
              <a:rPr lang="en-US" dirty="0"/>
              <a:t> </a:t>
            </a:r>
            <a:r>
              <a:rPr lang="en-US" dirty="0" err="1"/>
              <a:t>ufw</a:t>
            </a:r>
            <a:r>
              <a:rPr lang="en-US" dirty="0"/>
              <a:t> delete &lt;</a:t>
            </a:r>
            <a:r>
              <a:rPr lang="en-US" dirty="0" err="1"/>
              <a:t>rule_number</a:t>
            </a:r>
            <a:r>
              <a:rPr lang="en-US" dirty="0"/>
              <a:t>&gt;	- </a:t>
            </a:r>
            <a:r>
              <a:rPr lang="en-US" i="0" dirty="0">
                <a:effectLst/>
              </a:rPr>
              <a:t>Delete a Rule by Number</a:t>
            </a:r>
            <a:endParaRPr lang="en-US" dirty="0"/>
          </a:p>
        </p:txBody>
      </p:sp>
      <p:sp>
        <p:nvSpPr>
          <p:cNvPr id="5" name="TextBox 4">
            <a:extLst>
              <a:ext uri="{FF2B5EF4-FFF2-40B4-BE49-F238E27FC236}">
                <a16:creationId xmlns:a16="http://schemas.microsoft.com/office/drawing/2014/main" id="{E009CBA4-0DE8-F736-6FC1-C3750FD7F5BF}"/>
              </a:ext>
            </a:extLst>
          </p:cNvPr>
          <p:cNvSpPr txBox="1"/>
          <p:nvPr/>
        </p:nvSpPr>
        <p:spPr>
          <a:xfrm>
            <a:off x="3338111" y="5765496"/>
            <a:ext cx="7709300" cy="923330"/>
          </a:xfrm>
          <a:prstGeom prst="rect">
            <a:avLst/>
          </a:prstGeom>
          <a:noFill/>
        </p:spPr>
        <p:txBody>
          <a:bodyPr wrap="square">
            <a:spAutoFit/>
          </a:bodyPr>
          <a:lstStyle/>
          <a:p>
            <a:r>
              <a:rPr lang="en-US" dirty="0"/>
              <a:t>**After configuring firewall rules using UFW, it's essential to enable the firewall to activate the rules. Additionally, UFW automatically starts at boot once enabled. Always verify the rules using </a:t>
            </a:r>
            <a:r>
              <a:rPr lang="en-US" dirty="0" err="1"/>
              <a:t>sudo</a:t>
            </a:r>
            <a:r>
              <a:rPr lang="en-US" dirty="0"/>
              <a:t> </a:t>
            </a:r>
            <a:r>
              <a:rPr lang="en-US" dirty="0" err="1"/>
              <a:t>ufw</a:t>
            </a:r>
            <a:r>
              <a:rPr lang="en-US" dirty="0"/>
              <a:t> status to ensure they are applied correctly.</a:t>
            </a:r>
          </a:p>
        </p:txBody>
      </p:sp>
    </p:spTree>
    <p:extLst>
      <p:ext uri="{BB962C8B-B14F-4D97-AF65-F5344CB8AC3E}">
        <p14:creationId xmlns:p14="http://schemas.microsoft.com/office/powerpoint/2010/main" val="388456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B9DE-12AE-FE6F-2CA2-CC6993BFE84A}"/>
              </a:ext>
            </a:extLst>
          </p:cNvPr>
          <p:cNvSpPr>
            <a:spLocks noGrp="1"/>
          </p:cNvSpPr>
          <p:nvPr>
            <p:ph type="title"/>
          </p:nvPr>
        </p:nvSpPr>
        <p:spPr/>
        <p:txBody>
          <a:bodyPr/>
          <a:lstStyle/>
          <a:p>
            <a:r>
              <a:rPr lang="en-US" b="1" i="0" dirty="0">
                <a:effectLst/>
                <a:latin typeface="Söhne"/>
              </a:rPr>
              <a:t>Network Security Tools</a:t>
            </a:r>
            <a:endParaRPr lang="en-US" dirty="0"/>
          </a:p>
        </p:txBody>
      </p:sp>
      <p:sp>
        <p:nvSpPr>
          <p:cNvPr id="3" name="Content Placeholder 2">
            <a:extLst>
              <a:ext uri="{FF2B5EF4-FFF2-40B4-BE49-F238E27FC236}">
                <a16:creationId xmlns:a16="http://schemas.microsoft.com/office/drawing/2014/main" id="{FD57B740-A255-2BD3-C521-F42C15B81EEB}"/>
              </a:ext>
            </a:extLst>
          </p:cNvPr>
          <p:cNvSpPr>
            <a:spLocks noGrp="1"/>
          </p:cNvSpPr>
          <p:nvPr>
            <p:ph idx="1"/>
          </p:nvPr>
        </p:nvSpPr>
        <p:spPr/>
        <p:txBody>
          <a:bodyPr>
            <a:normAutofit fontScale="55000" lnSpcReduction="20000"/>
          </a:bodyPr>
          <a:lstStyle/>
          <a:p>
            <a:pPr algn="l">
              <a:buFont typeface="+mj-lt"/>
              <a:buAutoNum type="arabicPeriod"/>
            </a:pPr>
            <a:r>
              <a:rPr lang="en-US" b="1" i="0" dirty="0">
                <a:effectLst/>
                <a:latin typeface="Söhne"/>
              </a:rPr>
              <a:t>Wireshark:</a:t>
            </a:r>
            <a:endParaRPr lang="en-US" b="0" i="0" dirty="0">
              <a:effectLst/>
              <a:latin typeface="Söhne"/>
            </a:endParaRPr>
          </a:p>
          <a:p>
            <a:pPr lvl="1"/>
            <a:r>
              <a:rPr lang="en-US" b="1" i="0" dirty="0">
                <a:effectLst/>
                <a:latin typeface="Söhne"/>
              </a:rPr>
              <a:t>Description:</a:t>
            </a:r>
            <a:r>
              <a:rPr lang="en-US" b="0" i="0" dirty="0">
                <a:effectLst/>
                <a:latin typeface="Söhne"/>
              </a:rPr>
              <a:t> Wireshark is a widely used open-source network protocol analyzer. It allows users to capture and analyze the data traveling back and forth on a network in real-time.</a:t>
            </a:r>
          </a:p>
          <a:p>
            <a:pPr lvl="1"/>
            <a:r>
              <a:rPr lang="en-US" b="1" i="0" dirty="0">
                <a:effectLst/>
                <a:latin typeface="Söhne"/>
              </a:rPr>
              <a:t>Use Cases:</a:t>
            </a:r>
            <a:r>
              <a:rPr lang="en-US" b="0" i="0" dirty="0">
                <a:effectLst/>
                <a:latin typeface="Söhne"/>
              </a:rPr>
              <a:t> Wireshark is used for troubleshooting network issues, analyzing network protocols, and detecting security threats by inspecting packet-level details.</a:t>
            </a:r>
          </a:p>
          <a:p>
            <a:pPr algn="l">
              <a:buFont typeface="+mj-lt"/>
              <a:buAutoNum type="arabicPeriod"/>
            </a:pPr>
            <a:r>
              <a:rPr lang="en-US" b="1" i="0" dirty="0">
                <a:effectLst/>
                <a:latin typeface="Söhne"/>
              </a:rPr>
              <a:t>Nmap:</a:t>
            </a:r>
            <a:endParaRPr lang="en-US" b="0" i="0" dirty="0">
              <a:effectLst/>
              <a:latin typeface="Söhne"/>
            </a:endParaRPr>
          </a:p>
          <a:p>
            <a:pPr lvl="1"/>
            <a:r>
              <a:rPr lang="en-US" b="1" i="0" dirty="0">
                <a:effectLst/>
                <a:latin typeface="Söhne"/>
              </a:rPr>
              <a:t>Description:</a:t>
            </a:r>
            <a:r>
              <a:rPr lang="en-US" b="0" i="0" dirty="0">
                <a:effectLst/>
                <a:latin typeface="Söhne"/>
              </a:rPr>
              <a:t> Nmap (Network Mapper) is a powerful open-source tool for network discovery and security auditing. It can discover hosts and services on a computer network, identifying open ports, running services, and their version details.</a:t>
            </a:r>
          </a:p>
          <a:p>
            <a:pPr lvl="1"/>
            <a:r>
              <a:rPr lang="en-US" b="1" i="0" dirty="0">
                <a:effectLst/>
                <a:latin typeface="Söhne"/>
              </a:rPr>
              <a:t>Use Cases:</a:t>
            </a:r>
            <a:r>
              <a:rPr lang="en-US" b="0" i="0" dirty="0">
                <a:effectLst/>
                <a:latin typeface="Söhne"/>
              </a:rPr>
              <a:t> Nmap is commonly used for network mapping, vulnerability assessment, and identifying potential security risks on a network.</a:t>
            </a:r>
          </a:p>
          <a:p>
            <a:pPr algn="l">
              <a:buFont typeface="+mj-lt"/>
              <a:buAutoNum type="arabicPeriod"/>
            </a:pPr>
            <a:r>
              <a:rPr lang="en-US" b="1" i="0" dirty="0">
                <a:effectLst/>
                <a:latin typeface="Söhne"/>
              </a:rPr>
              <a:t>Snort:</a:t>
            </a:r>
            <a:endParaRPr lang="en-US" b="0" i="0" dirty="0">
              <a:effectLst/>
              <a:latin typeface="Söhne"/>
            </a:endParaRPr>
          </a:p>
          <a:p>
            <a:pPr lvl="1"/>
            <a:r>
              <a:rPr lang="en-US" b="1" i="0" dirty="0">
                <a:effectLst/>
                <a:latin typeface="Söhne"/>
              </a:rPr>
              <a:t>Description:</a:t>
            </a:r>
            <a:r>
              <a:rPr lang="en-US" b="0" i="0" dirty="0">
                <a:effectLst/>
                <a:latin typeface="Söhne"/>
              </a:rPr>
              <a:t> Snort is a widely used open-source intrusion detection and prevention system (IDS/IPS). It analyzes network traffic in real-time and can generate alerts or take actions based on predefined rulesets.</a:t>
            </a:r>
          </a:p>
          <a:p>
            <a:pPr lvl="1"/>
            <a:r>
              <a:rPr lang="en-US" b="1" i="0" dirty="0">
                <a:effectLst/>
                <a:latin typeface="Söhne"/>
              </a:rPr>
              <a:t>Use Cases:</a:t>
            </a:r>
            <a:r>
              <a:rPr lang="en-US" b="0" i="0" dirty="0">
                <a:effectLst/>
                <a:latin typeface="Söhne"/>
              </a:rPr>
              <a:t> Snort is used for detecting and preventing malicious activities on a network, including intrusion attempts, malware, and other security threats.</a:t>
            </a:r>
          </a:p>
        </p:txBody>
      </p:sp>
    </p:spTree>
    <p:extLst>
      <p:ext uri="{BB962C8B-B14F-4D97-AF65-F5344CB8AC3E}">
        <p14:creationId xmlns:p14="http://schemas.microsoft.com/office/powerpoint/2010/main" val="237219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B9DE-12AE-FE6F-2CA2-CC6993BFE84A}"/>
              </a:ext>
            </a:extLst>
          </p:cNvPr>
          <p:cNvSpPr>
            <a:spLocks noGrp="1"/>
          </p:cNvSpPr>
          <p:nvPr>
            <p:ph type="title"/>
          </p:nvPr>
        </p:nvSpPr>
        <p:spPr/>
        <p:txBody>
          <a:bodyPr/>
          <a:lstStyle/>
          <a:p>
            <a:r>
              <a:rPr lang="en-US" b="1" i="0" dirty="0">
                <a:effectLst/>
                <a:latin typeface="Söhne"/>
              </a:rPr>
              <a:t>Advanced Firewall Configuration</a:t>
            </a:r>
            <a:endParaRPr lang="en-US" dirty="0"/>
          </a:p>
        </p:txBody>
      </p:sp>
      <p:sp>
        <p:nvSpPr>
          <p:cNvPr id="3" name="Content Placeholder 2">
            <a:extLst>
              <a:ext uri="{FF2B5EF4-FFF2-40B4-BE49-F238E27FC236}">
                <a16:creationId xmlns:a16="http://schemas.microsoft.com/office/drawing/2014/main" id="{FD57B740-A255-2BD3-C521-F42C15B81EEB}"/>
              </a:ext>
            </a:extLst>
          </p:cNvPr>
          <p:cNvSpPr>
            <a:spLocks noGrp="1"/>
          </p:cNvSpPr>
          <p:nvPr>
            <p:ph idx="1"/>
          </p:nvPr>
        </p:nvSpPr>
        <p:spPr/>
        <p:txBody>
          <a:bodyPr>
            <a:normAutofit fontScale="55000" lnSpcReduction="20000"/>
          </a:bodyPr>
          <a:lstStyle/>
          <a:p>
            <a:pPr algn="l">
              <a:buFont typeface="+mj-lt"/>
              <a:buAutoNum type="arabicPeriod"/>
            </a:pPr>
            <a:r>
              <a:rPr lang="en-US" b="1" i="0" dirty="0">
                <a:effectLst/>
                <a:latin typeface="Söhne"/>
              </a:rPr>
              <a:t>NAT (Network Address Translation):</a:t>
            </a:r>
            <a:endParaRPr lang="en-US" b="0" i="0" dirty="0">
              <a:effectLst/>
              <a:latin typeface="Söhne"/>
            </a:endParaRPr>
          </a:p>
          <a:p>
            <a:pPr marL="742950" lvl="1" indent="-285750" algn="l">
              <a:buFont typeface="+mj-lt"/>
              <a:buAutoNum type="arabicPeriod"/>
            </a:pPr>
            <a:r>
              <a:rPr lang="en-US" b="1" i="0" dirty="0">
                <a:effectLst/>
                <a:latin typeface="Söhne"/>
              </a:rPr>
              <a:t>Description:</a:t>
            </a:r>
            <a:r>
              <a:rPr lang="en-US" b="0" i="0" dirty="0">
                <a:effectLst/>
                <a:latin typeface="Söhne"/>
              </a:rPr>
              <a:t> NAT is a method used by firewalls to translate private IP addresses used within a local network into public IP addresses used on the internet. It allows multiple devices within a private network to share a single public IP address for internet access.</a:t>
            </a:r>
          </a:p>
          <a:p>
            <a:pPr marL="742950" lvl="1" indent="-285750" algn="l">
              <a:buFont typeface="+mj-lt"/>
              <a:buAutoNum type="arabicPeriod"/>
            </a:pPr>
            <a:r>
              <a:rPr lang="en-US" b="1" i="0" dirty="0">
                <a:effectLst/>
                <a:latin typeface="Söhne"/>
              </a:rPr>
              <a:t>Use Cases:</a:t>
            </a:r>
            <a:r>
              <a:rPr lang="en-US" b="0" i="0" dirty="0">
                <a:effectLst/>
                <a:latin typeface="Söhne"/>
              </a:rPr>
              <a:t> NAT enables internet connectivity for devices within a private network while providing security by hiding internal IP addresses from external networks.</a:t>
            </a:r>
          </a:p>
          <a:p>
            <a:pPr algn="l">
              <a:buFont typeface="+mj-lt"/>
              <a:buAutoNum type="arabicPeriod"/>
            </a:pPr>
            <a:r>
              <a:rPr lang="en-US" b="1" i="0" dirty="0">
                <a:effectLst/>
                <a:latin typeface="Söhne"/>
              </a:rPr>
              <a:t>VPN Passthrough:</a:t>
            </a:r>
            <a:endParaRPr lang="en-US" b="0" i="0" dirty="0">
              <a:effectLst/>
              <a:latin typeface="Söhne"/>
            </a:endParaRPr>
          </a:p>
          <a:p>
            <a:pPr marL="742950" lvl="1" indent="-285750" algn="l">
              <a:buFont typeface="+mj-lt"/>
              <a:buAutoNum type="arabicPeriod"/>
            </a:pPr>
            <a:r>
              <a:rPr lang="en-US" b="1" i="0" dirty="0">
                <a:effectLst/>
                <a:latin typeface="Söhne"/>
              </a:rPr>
              <a:t>Description:</a:t>
            </a:r>
            <a:r>
              <a:rPr lang="en-US" b="0" i="0" dirty="0">
                <a:effectLst/>
                <a:latin typeface="Söhne"/>
              </a:rPr>
              <a:t> VPN passthrough allows VPN (Virtual Private Network) traffic to pass through the firewall without being blocked. It is often used to enable VPN connections initiated from within the internal network to external VPN servers.</a:t>
            </a:r>
          </a:p>
          <a:p>
            <a:pPr marL="742950" lvl="1" indent="-285750" algn="l">
              <a:buFont typeface="+mj-lt"/>
              <a:buAutoNum type="arabicPeriod"/>
            </a:pPr>
            <a:r>
              <a:rPr lang="en-US" b="1" i="0" dirty="0">
                <a:effectLst/>
                <a:latin typeface="Söhne"/>
              </a:rPr>
              <a:t>Use Cases:</a:t>
            </a:r>
            <a:r>
              <a:rPr lang="en-US" b="0" i="0" dirty="0">
                <a:effectLst/>
                <a:latin typeface="Söhne"/>
              </a:rPr>
              <a:t> VPN passthrough is essential for organizations that use VPN technology to securely connect remote users or branch offices to the corporate network.</a:t>
            </a:r>
          </a:p>
          <a:p>
            <a:pPr algn="l">
              <a:buFont typeface="+mj-lt"/>
              <a:buAutoNum type="arabicPeriod"/>
            </a:pPr>
            <a:r>
              <a:rPr lang="en-US" b="1" i="0" dirty="0">
                <a:effectLst/>
                <a:latin typeface="Söhne"/>
              </a:rPr>
              <a:t>Application-Layer Filtering:</a:t>
            </a:r>
            <a:endParaRPr lang="en-US" b="0" i="0" dirty="0">
              <a:effectLst/>
              <a:latin typeface="Söhne"/>
            </a:endParaRPr>
          </a:p>
          <a:p>
            <a:pPr marL="742950" lvl="1" indent="-285750" algn="l">
              <a:buFont typeface="+mj-lt"/>
              <a:buAutoNum type="arabicPeriod"/>
            </a:pPr>
            <a:r>
              <a:rPr lang="en-US" b="1" i="0" dirty="0">
                <a:effectLst/>
                <a:latin typeface="Söhne"/>
              </a:rPr>
              <a:t>Description:</a:t>
            </a:r>
            <a:r>
              <a:rPr lang="en-US" b="0" i="0" dirty="0">
                <a:effectLst/>
                <a:latin typeface="Söhne"/>
              </a:rPr>
              <a:t> Application-layer filtering is a firewall feature that inspects network traffic at the application layer (Layer 7 of the OSI model) to filter or block specific applications or protocols.</a:t>
            </a:r>
          </a:p>
          <a:p>
            <a:pPr marL="742950" lvl="1" indent="-285750" algn="l">
              <a:buFont typeface="+mj-lt"/>
              <a:buAutoNum type="arabicPeriod"/>
            </a:pPr>
            <a:r>
              <a:rPr lang="en-US" b="1" i="0" dirty="0">
                <a:effectLst/>
                <a:latin typeface="Söhne"/>
              </a:rPr>
              <a:t>Use Cases:</a:t>
            </a:r>
            <a:r>
              <a:rPr lang="en-US" b="0" i="0" dirty="0">
                <a:effectLst/>
                <a:latin typeface="Söhne"/>
              </a:rPr>
              <a:t> Application-layer filtering is used to enforce security policies by blocking unauthorized applications or protocols, such as peer-to-peer file sharing, instant messaging, or specific web applications.</a:t>
            </a:r>
          </a:p>
        </p:txBody>
      </p:sp>
    </p:spTree>
    <p:extLst>
      <p:ext uri="{BB962C8B-B14F-4D97-AF65-F5344CB8AC3E}">
        <p14:creationId xmlns:p14="http://schemas.microsoft.com/office/powerpoint/2010/main" val="368583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E6FA-5DBE-F3DA-D404-FFD92450B85F}"/>
              </a:ext>
            </a:extLst>
          </p:cNvPr>
          <p:cNvSpPr>
            <a:spLocks noGrp="1"/>
          </p:cNvSpPr>
          <p:nvPr>
            <p:ph type="title"/>
          </p:nvPr>
        </p:nvSpPr>
        <p:spPr/>
        <p:txBody>
          <a:bodyPr/>
          <a:lstStyle/>
          <a:p>
            <a:r>
              <a:rPr lang="en-US" b="1" i="0" dirty="0">
                <a:effectLst/>
                <a:latin typeface="Söhne"/>
              </a:rPr>
              <a:t>Network Security Best Practices</a:t>
            </a:r>
            <a:endParaRPr lang="en-US" dirty="0"/>
          </a:p>
        </p:txBody>
      </p:sp>
      <p:sp>
        <p:nvSpPr>
          <p:cNvPr id="3" name="Content Placeholder 2">
            <a:extLst>
              <a:ext uri="{FF2B5EF4-FFF2-40B4-BE49-F238E27FC236}">
                <a16:creationId xmlns:a16="http://schemas.microsoft.com/office/drawing/2014/main" id="{B5C5076E-A7FE-3BCE-7B6A-EEBE89483BFD}"/>
              </a:ext>
            </a:extLst>
          </p:cNvPr>
          <p:cNvSpPr>
            <a:spLocks noGrp="1"/>
          </p:cNvSpPr>
          <p:nvPr>
            <p:ph idx="1"/>
          </p:nvPr>
        </p:nvSpPr>
        <p:spPr/>
        <p:txBody>
          <a:bodyPr>
            <a:normAutofit fontScale="92500"/>
          </a:bodyPr>
          <a:lstStyle/>
          <a:p>
            <a:pPr marL="0" indent="0" algn="l">
              <a:buNone/>
            </a:pPr>
            <a:r>
              <a:rPr lang="en-US" b="1" i="0" dirty="0">
                <a:effectLst/>
                <a:latin typeface="Söhne"/>
              </a:rPr>
              <a:t>Defense in Depth</a:t>
            </a:r>
            <a:endParaRPr lang="en-US" b="0" i="0" dirty="0">
              <a:effectLst/>
              <a:latin typeface="Söhne"/>
            </a:endParaRPr>
          </a:p>
          <a:p>
            <a:pPr lvl="1"/>
            <a:r>
              <a:rPr lang="en-US" b="1" i="0" dirty="0">
                <a:effectLst/>
                <a:latin typeface="Söhne"/>
              </a:rPr>
              <a:t>Principle:</a:t>
            </a:r>
            <a:r>
              <a:rPr lang="en-US" b="0" i="0" dirty="0">
                <a:effectLst/>
                <a:latin typeface="Söhne"/>
              </a:rPr>
              <a:t> Defense in depth is a security strategy that employs multiple layers of defense mechanisms to protect networks and systems. Instead of relying on a single security measure, it uses a combination of physical, technical, and administrative controls to mitigate risks and threats.</a:t>
            </a:r>
          </a:p>
          <a:p>
            <a:pPr lvl="1"/>
            <a:r>
              <a:rPr lang="en-US" b="1" i="0" dirty="0">
                <a:effectLst/>
                <a:latin typeface="Söhne"/>
              </a:rPr>
              <a:t>Application to Network Security:</a:t>
            </a:r>
            <a:r>
              <a:rPr lang="en-US" b="0" i="0" dirty="0">
                <a:effectLst/>
                <a:latin typeface="Söhne"/>
              </a:rPr>
              <a:t> In network security, defense in depth involves implementing multiple security measures at different layers of the network architecture. This includes perimeter security (firewalls, intrusion detection systems), network segmentation, access controls (authentication, authorization), encryption, and monitoring.</a:t>
            </a:r>
          </a:p>
          <a:p>
            <a:endParaRPr lang="en-US" dirty="0"/>
          </a:p>
        </p:txBody>
      </p:sp>
    </p:spTree>
    <p:extLst>
      <p:ext uri="{BB962C8B-B14F-4D97-AF65-F5344CB8AC3E}">
        <p14:creationId xmlns:p14="http://schemas.microsoft.com/office/powerpoint/2010/main" val="1196131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E6FA-5DBE-F3DA-D404-FFD92450B85F}"/>
              </a:ext>
            </a:extLst>
          </p:cNvPr>
          <p:cNvSpPr>
            <a:spLocks noGrp="1"/>
          </p:cNvSpPr>
          <p:nvPr>
            <p:ph type="title"/>
          </p:nvPr>
        </p:nvSpPr>
        <p:spPr/>
        <p:txBody>
          <a:bodyPr/>
          <a:lstStyle/>
          <a:p>
            <a:r>
              <a:rPr lang="en-US" b="1" i="0" dirty="0">
                <a:effectLst/>
                <a:latin typeface="Söhne"/>
              </a:rPr>
              <a:t>Network Security Best Practices</a:t>
            </a:r>
            <a:endParaRPr lang="en-US" dirty="0"/>
          </a:p>
        </p:txBody>
      </p:sp>
      <p:sp>
        <p:nvSpPr>
          <p:cNvPr id="3" name="Content Placeholder 2">
            <a:extLst>
              <a:ext uri="{FF2B5EF4-FFF2-40B4-BE49-F238E27FC236}">
                <a16:creationId xmlns:a16="http://schemas.microsoft.com/office/drawing/2014/main" id="{B5C5076E-A7FE-3BCE-7B6A-EEBE89483BFD}"/>
              </a:ext>
            </a:extLst>
          </p:cNvPr>
          <p:cNvSpPr>
            <a:spLocks noGrp="1"/>
          </p:cNvSpPr>
          <p:nvPr>
            <p:ph idx="1"/>
          </p:nvPr>
        </p:nvSpPr>
        <p:spPr/>
        <p:txBody>
          <a:bodyPr>
            <a:normAutofit/>
          </a:bodyPr>
          <a:lstStyle/>
          <a:p>
            <a:pPr marL="0" indent="0" algn="l">
              <a:buNone/>
            </a:pPr>
            <a:r>
              <a:rPr lang="en-US" sz="2200" b="1" i="0" dirty="0">
                <a:effectLst/>
                <a:latin typeface="Söhne"/>
              </a:rPr>
              <a:t>Least</a:t>
            </a:r>
            <a:r>
              <a:rPr lang="en-US" sz="2600" b="1" i="0" dirty="0">
                <a:effectLst/>
                <a:latin typeface="Söhne"/>
              </a:rPr>
              <a:t> </a:t>
            </a:r>
            <a:r>
              <a:rPr lang="en-US" sz="2200" b="1" i="0" dirty="0">
                <a:effectLst/>
                <a:latin typeface="Söhne"/>
              </a:rPr>
              <a:t>Privilege</a:t>
            </a:r>
            <a:r>
              <a:rPr lang="en-US" sz="2600" b="1" i="0" dirty="0">
                <a:effectLst/>
                <a:latin typeface="Söhne"/>
              </a:rPr>
              <a:t>:</a:t>
            </a:r>
            <a:endParaRPr lang="en-US" sz="2600" b="0" i="0" dirty="0">
              <a:effectLst/>
              <a:latin typeface="Söhne"/>
            </a:endParaRPr>
          </a:p>
          <a:p>
            <a:pPr lvl="1"/>
            <a:r>
              <a:rPr lang="en-US" sz="1900" b="1" i="0" dirty="0">
                <a:effectLst/>
                <a:latin typeface="Söhne"/>
              </a:rPr>
              <a:t>Principle:</a:t>
            </a:r>
            <a:r>
              <a:rPr lang="en-US" sz="1900" b="0" i="0" dirty="0">
                <a:effectLst/>
                <a:latin typeface="Söhne"/>
              </a:rPr>
              <a:t> Least privilege is a security principle that restricts users' access rights to only what is necessary for their role or function. It aims to minimize the potential impact of security breaches by limiting the privileges granted to users, applications, or services.</a:t>
            </a:r>
          </a:p>
          <a:p>
            <a:pPr lvl="1"/>
            <a:r>
              <a:rPr lang="en-US" sz="1900" b="1" i="0" dirty="0">
                <a:effectLst/>
                <a:latin typeface="Söhne"/>
              </a:rPr>
              <a:t>Application to Network Security:</a:t>
            </a:r>
            <a:r>
              <a:rPr lang="en-US" sz="1900" b="0" i="0" dirty="0">
                <a:effectLst/>
                <a:latin typeface="Söhne"/>
              </a:rPr>
              <a:t> In network security, least privilege means granting users and devices only the necessary access rights and permissions to perform their intended tasks. This includes limiting access to sensitive data, resources, and network services to authorized users and applications while restricting access for unauthorized entities.</a:t>
            </a:r>
          </a:p>
        </p:txBody>
      </p:sp>
    </p:spTree>
    <p:extLst>
      <p:ext uri="{BB962C8B-B14F-4D97-AF65-F5344CB8AC3E}">
        <p14:creationId xmlns:p14="http://schemas.microsoft.com/office/powerpoint/2010/main" val="3964335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E6FA-5DBE-F3DA-D404-FFD92450B85F}"/>
              </a:ext>
            </a:extLst>
          </p:cNvPr>
          <p:cNvSpPr>
            <a:spLocks noGrp="1"/>
          </p:cNvSpPr>
          <p:nvPr>
            <p:ph type="title"/>
          </p:nvPr>
        </p:nvSpPr>
        <p:spPr/>
        <p:txBody>
          <a:bodyPr/>
          <a:lstStyle/>
          <a:p>
            <a:r>
              <a:rPr lang="en-US" b="1" i="0" dirty="0">
                <a:effectLst/>
                <a:latin typeface="Söhne"/>
              </a:rPr>
              <a:t>Network Security Best Practices</a:t>
            </a:r>
            <a:endParaRPr lang="en-US" dirty="0"/>
          </a:p>
        </p:txBody>
      </p:sp>
      <p:sp>
        <p:nvSpPr>
          <p:cNvPr id="3" name="Content Placeholder 2">
            <a:extLst>
              <a:ext uri="{FF2B5EF4-FFF2-40B4-BE49-F238E27FC236}">
                <a16:creationId xmlns:a16="http://schemas.microsoft.com/office/drawing/2014/main" id="{B5C5076E-A7FE-3BCE-7B6A-EEBE89483BFD}"/>
              </a:ext>
            </a:extLst>
          </p:cNvPr>
          <p:cNvSpPr>
            <a:spLocks noGrp="1"/>
          </p:cNvSpPr>
          <p:nvPr>
            <p:ph idx="1"/>
          </p:nvPr>
        </p:nvSpPr>
        <p:spPr/>
        <p:txBody>
          <a:bodyPr>
            <a:normAutofit lnSpcReduction="10000"/>
          </a:bodyPr>
          <a:lstStyle/>
          <a:p>
            <a:pPr marL="0" indent="0" algn="l">
              <a:buNone/>
            </a:pPr>
            <a:r>
              <a:rPr lang="en-US" b="1" i="0" dirty="0">
                <a:effectLst/>
                <a:latin typeface="Söhne"/>
              </a:rPr>
              <a:t>Security </a:t>
            </a:r>
            <a:r>
              <a:rPr lang="en-US" sz="2200" b="1" i="0" dirty="0">
                <a:effectLst/>
                <a:latin typeface="Söhne"/>
              </a:rPr>
              <a:t>Policies</a:t>
            </a:r>
            <a:r>
              <a:rPr lang="en-US" b="1" i="0" dirty="0">
                <a:effectLst/>
                <a:latin typeface="Söhne"/>
              </a:rPr>
              <a:t>:</a:t>
            </a:r>
            <a:endParaRPr lang="en-US" b="0" i="0" dirty="0">
              <a:effectLst/>
              <a:latin typeface="Söhne"/>
            </a:endParaRPr>
          </a:p>
          <a:p>
            <a:pPr lvl="1"/>
            <a:r>
              <a:rPr lang="en-US" sz="1900" b="1" i="0" dirty="0">
                <a:effectLst/>
                <a:latin typeface="Söhne"/>
              </a:rPr>
              <a:t>Principle:</a:t>
            </a:r>
            <a:r>
              <a:rPr lang="en-US" sz="1900" b="0" i="0" dirty="0">
                <a:effectLst/>
                <a:latin typeface="Söhne"/>
              </a:rPr>
              <a:t> Security policies are formal documents that outline an organization's guidelines, rules, and procedures for protecting its information assets and ensuring compliance with security objectives. Security policies define the organization's security posture, governance framework, and expectations for employees and users.</a:t>
            </a:r>
          </a:p>
          <a:p>
            <a:pPr lvl="1"/>
            <a:r>
              <a:rPr lang="en-US" sz="1900" b="1" i="0" dirty="0">
                <a:effectLst/>
                <a:latin typeface="Söhne"/>
              </a:rPr>
              <a:t>Application to Network Security:</a:t>
            </a:r>
            <a:r>
              <a:rPr lang="en-US" sz="1900" b="0" i="0" dirty="0">
                <a:effectLst/>
                <a:latin typeface="Söhne"/>
              </a:rPr>
              <a:t> Security policies in network security define rules and requirements for access control, data protection, network monitoring, incident response, and other security-related activities. They help establish a baseline for security practices, ensure consistency in security enforcement, and promote accountability across the organization.</a:t>
            </a:r>
          </a:p>
        </p:txBody>
      </p:sp>
    </p:spTree>
    <p:extLst>
      <p:ext uri="{BB962C8B-B14F-4D97-AF65-F5344CB8AC3E}">
        <p14:creationId xmlns:p14="http://schemas.microsoft.com/office/powerpoint/2010/main" val="69675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5CC9-0457-B70F-DD5C-FD2BBCE8B1E4}"/>
              </a:ext>
            </a:extLst>
          </p:cNvPr>
          <p:cNvSpPr>
            <a:spLocks noGrp="1"/>
          </p:cNvSpPr>
          <p:nvPr>
            <p:ph type="title"/>
          </p:nvPr>
        </p:nvSpPr>
        <p:spPr/>
        <p:txBody>
          <a:bodyPr/>
          <a:lstStyle/>
          <a:p>
            <a:r>
              <a:rPr lang="en-US" b="1" i="0" dirty="0">
                <a:effectLst/>
                <a:latin typeface="Söhne"/>
              </a:rPr>
              <a:t>OSI Model</a:t>
            </a:r>
            <a:endParaRPr lang="en-US" dirty="0"/>
          </a:p>
        </p:txBody>
      </p:sp>
      <p:sp>
        <p:nvSpPr>
          <p:cNvPr id="3" name="Content Placeholder 2">
            <a:extLst>
              <a:ext uri="{FF2B5EF4-FFF2-40B4-BE49-F238E27FC236}">
                <a16:creationId xmlns:a16="http://schemas.microsoft.com/office/drawing/2014/main" id="{2661FFD1-ED20-983E-8396-10B191E74EE1}"/>
              </a:ext>
            </a:extLst>
          </p:cNvPr>
          <p:cNvSpPr>
            <a:spLocks noGrp="1"/>
          </p:cNvSpPr>
          <p:nvPr>
            <p:ph idx="1"/>
          </p:nvPr>
        </p:nvSpPr>
        <p:spPr/>
        <p:txBody>
          <a:bodyPr/>
          <a:lstStyle/>
          <a:p>
            <a:pPr marL="0" indent="0">
              <a:buNone/>
            </a:pPr>
            <a:r>
              <a:rPr lang="en-US" b="0" i="0" dirty="0">
                <a:effectLst/>
                <a:latin typeface="Söhne"/>
              </a:rPr>
              <a:t>The OSI model is a conceptual framework that standardizes the functions of a telecommunication or computing system into seven abstraction layers. These layers help in understanding and designing network communication protocols and interactions. Here are the seven layers of the OSI model, from the top layer to the bottom layer</a:t>
            </a:r>
            <a:endParaRPr lang="en-US" dirty="0"/>
          </a:p>
        </p:txBody>
      </p:sp>
    </p:spTree>
    <p:extLst>
      <p:ext uri="{BB962C8B-B14F-4D97-AF65-F5344CB8AC3E}">
        <p14:creationId xmlns:p14="http://schemas.microsoft.com/office/powerpoint/2010/main" val="97405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6803-5A48-C8C9-D8B6-AB6CBDDE5144}"/>
              </a:ext>
            </a:extLst>
          </p:cNvPr>
          <p:cNvSpPr>
            <a:spLocks noGrp="1"/>
          </p:cNvSpPr>
          <p:nvPr>
            <p:ph type="title"/>
          </p:nvPr>
        </p:nvSpPr>
        <p:spPr/>
        <p:txBody>
          <a:bodyPr/>
          <a:lstStyle/>
          <a:p>
            <a:r>
              <a:rPr lang="en-US" b="1" i="0" dirty="0">
                <a:effectLst/>
                <a:latin typeface="Söhne"/>
              </a:rPr>
              <a:t>OSI Model</a:t>
            </a:r>
            <a:endParaRPr lang="en-US" dirty="0"/>
          </a:p>
        </p:txBody>
      </p:sp>
      <p:sp>
        <p:nvSpPr>
          <p:cNvPr id="3" name="Content Placeholder 2">
            <a:extLst>
              <a:ext uri="{FF2B5EF4-FFF2-40B4-BE49-F238E27FC236}">
                <a16:creationId xmlns:a16="http://schemas.microsoft.com/office/drawing/2014/main" id="{74CE0F4A-BB9D-3A46-9532-95B0B0570F73}"/>
              </a:ext>
            </a:extLst>
          </p:cNvPr>
          <p:cNvSpPr>
            <a:spLocks noGrp="1"/>
          </p:cNvSpPr>
          <p:nvPr>
            <p:ph idx="1"/>
          </p:nvPr>
        </p:nvSpPr>
        <p:spPr/>
        <p:txBody>
          <a:bodyPr>
            <a:normAutofit fontScale="92500" lnSpcReduction="10000"/>
          </a:bodyPr>
          <a:lstStyle/>
          <a:p>
            <a:r>
              <a:rPr lang="en-US" b="1" i="0" dirty="0">
                <a:effectLst/>
                <a:latin typeface="Söhne"/>
              </a:rPr>
              <a:t>Application Layer</a:t>
            </a:r>
          </a:p>
          <a:p>
            <a:r>
              <a:rPr lang="en-US" b="1" i="0" dirty="0">
                <a:effectLst/>
                <a:latin typeface="Söhne"/>
              </a:rPr>
              <a:t>Presentation Layer</a:t>
            </a:r>
            <a:endParaRPr lang="en-US" b="1" dirty="0">
              <a:latin typeface="Söhne"/>
            </a:endParaRPr>
          </a:p>
          <a:p>
            <a:r>
              <a:rPr lang="en-US" b="1" i="0" dirty="0">
                <a:effectLst/>
                <a:latin typeface="Söhne"/>
              </a:rPr>
              <a:t>Session Layer</a:t>
            </a:r>
          </a:p>
          <a:p>
            <a:r>
              <a:rPr lang="en-US" b="1" i="0" dirty="0">
                <a:effectLst/>
                <a:latin typeface="Söhne"/>
              </a:rPr>
              <a:t>Transport Layer</a:t>
            </a:r>
          </a:p>
          <a:p>
            <a:r>
              <a:rPr lang="en-US" b="1" i="0" dirty="0">
                <a:effectLst/>
                <a:latin typeface="Söhne"/>
              </a:rPr>
              <a:t>Network Layer</a:t>
            </a:r>
            <a:endParaRPr lang="en-US" b="1" dirty="0">
              <a:latin typeface="Söhne"/>
            </a:endParaRPr>
          </a:p>
          <a:p>
            <a:r>
              <a:rPr lang="en-US" b="1" i="0" dirty="0">
                <a:effectLst/>
                <a:latin typeface="Söhne"/>
              </a:rPr>
              <a:t>Data Link Layer</a:t>
            </a:r>
          </a:p>
          <a:p>
            <a:r>
              <a:rPr lang="en-US" b="1" i="0" dirty="0">
                <a:effectLst/>
                <a:latin typeface="Söhne"/>
              </a:rPr>
              <a:t>Physical Layer</a:t>
            </a:r>
            <a:endParaRPr lang="en-US" dirty="0"/>
          </a:p>
        </p:txBody>
      </p:sp>
    </p:spTree>
    <p:extLst>
      <p:ext uri="{BB962C8B-B14F-4D97-AF65-F5344CB8AC3E}">
        <p14:creationId xmlns:p14="http://schemas.microsoft.com/office/powerpoint/2010/main" val="334966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33EC-BD9D-B15D-3AFC-342EB1157819}"/>
              </a:ext>
            </a:extLst>
          </p:cNvPr>
          <p:cNvSpPr>
            <a:spLocks noGrp="1"/>
          </p:cNvSpPr>
          <p:nvPr>
            <p:ph type="title"/>
          </p:nvPr>
        </p:nvSpPr>
        <p:spPr/>
        <p:txBody>
          <a:bodyPr/>
          <a:lstStyle/>
          <a:p>
            <a:r>
              <a:rPr lang="en-US" b="1" i="0" dirty="0">
                <a:effectLst/>
                <a:latin typeface="Söhne"/>
              </a:rPr>
              <a:t>TCP/IP Stack:</a:t>
            </a:r>
            <a:endParaRPr lang="en-US" dirty="0"/>
          </a:p>
        </p:txBody>
      </p:sp>
      <p:sp>
        <p:nvSpPr>
          <p:cNvPr id="3" name="Content Placeholder 2">
            <a:extLst>
              <a:ext uri="{FF2B5EF4-FFF2-40B4-BE49-F238E27FC236}">
                <a16:creationId xmlns:a16="http://schemas.microsoft.com/office/drawing/2014/main" id="{B9A3CFC8-0D4C-06CF-C007-27094F758AA1}"/>
              </a:ext>
            </a:extLst>
          </p:cNvPr>
          <p:cNvSpPr>
            <a:spLocks noGrp="1"/>
          </p:cNvSpPr>
          <p:nvPr>
            <p:ph idx="1"/>
          </p:nvPr>
        </p:nvSpPr>
        <p:spPr/>
        <p:txBody>
          <a:bodyPr/>
          <a:lstStyle/>
          <a:p>
            <a:pPr marL="0" indent="0">
              <a:buNone/>
            </a:pPr>
            <a:r>
              <a:rPr lang="en-US" b="0" i="0" dirty="0">
                <a:effectLst/>
                <a:latin typeface="Söhne"/>
              </a:rPr>
              <a:t>The TCP/IP (Transmission Control Protocol/Internet Protocol) stack is a suite of protocols used for communication over the internet and most local networks. It is named after two of its most important protocols: TCP and IP. The TCP/IP stack consists of four layers, which loosely correspond to the layers of the OSI model:</a:t>
            </a:r>
            <a:endParaRPr lang="en-US" dirty="0"/>
          </a:p>
        </p:txBody>
      </p:sp>
    </p:spTree>
    <p:extLst>
      <p:ext uri="{BB962C8B-B14F-4D97-AF65-F5344CB8AC3E}">
        <p14:creationId xmlns:p14="http://schemas.microsoft.com/office/powerpoint/2010/main" val="282927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33EC-BD9D-B15D-3AFC-342EB1157819}"/>
              </a:ext>
            </a:extLst>
          </p:cNvPr>
          <p:cNvSpPr>
            <a:spLocks noGrp="1"/>
          </p:cNvSpPr>
          <p:nvPr>
            <p:ph type="title"/>
          </p:nvPr>
        </p:nvSpPr>
        <p:spPr/>
        <p:txBody>
          <a:bodyPr/>
          <a:lstStyle/>
          <a:p>
            <a:r>
              <a:rPr lang="en-US" b="1" i="0" dirty="0">
                <a:effectLst/>
                <a:latin typeface="Söhne"/>
              </a:rPr>
              <a:t>TCP/IP Stack:</a:t>
            </a:r>
            <a:endParaRPr lang="en-US" dirty="0"/>
          </a:p>
        </p:txBody>
      </p:sp>
      <p:sp>
        <p:nvSpPr>
          <p:cNvPr id="3" name="Content Placeholder 2">
            <a:extLst>
              <a:ext uri="{FF2B5EF4-FFF2-40B4-BE49-F238E27FC236}">
                <a16:creationId xmlns:a16="http://schemas.microsoft.com/office/drawing/2014/main" id="{B9A3CFC8-0D4C-06CF-C007-27094F758AA1}"/>
              </a:ext>
            </a:extLst>
          </p:cNvPr>
          <p:cNvSpPr>
            <a:spLocks noGrp="1"/>
          </p:cNvSpPr>
          <p:nvPr>
            <p:ph idx="1"/>
          </p:nvPr>
        </p:nvSpPr>
        <p:spPr/>
        <p:txBody>
          <a:bodyPr/>
          <a:lstStyle/>
          <a:p>
            <a:r>
              <a:rPr lang="en-US" b="1" i="0" dirty="0">
                <a:effectLst/>
                <a:latin typeface="Söhne"/>
              </a:rPr>
              <a:t>Application Layer</a:t>
            </a:r>
          </a:p>
          <a:p>
            <a:r>
              <a:rPr lang="en-US" b="1" i="0" dirty="0">
                <a:effectLst/>
                <a:latin typeface="Söhne"/>
              </a:rPr>
              <a:t>Transport Layer</a:t>
            </a:r>
            <a:endParaRPr lang="en-US" b="1" dirty="0">
              <a:latin typeface="Söhne"/>
            </a:endParaRPr>
          </a:p>
          <a:p>
            <a:r>
              <a:rPr lang="en-US" b="1" i="0" dirty="0">
                <a:effectLst/>
                <a:latin typeface="Söhne"/>
              </a:rPr>
              <a:t>Internet Layer</a:t>
            </a:r>
          </a:p>
          <a:p>
            <a:r>
              <a:rPr lang="en-US" b="1" i="0" dirty="0">
                <a:effectLst/>
                <a:latin typeface="Söhne"/>
              </a:rPr>
              <a:t>Network Access Layer</a:t>
            </a:r>
            <a:endParaRPr lang="en-US" dirty="0"/>
          </a:p>
        </p:txBody>
      </p:sp>
    </p:spTree>
    <p:extLst>
      <p:ext uri="{BB962C8B-B14F-4D97-AF65-F5344CB8AC3E}">
        <p14:creationId xmlns:p14="http://schemas.microsoft.com/office/powerpoint/2010/main" val="405285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AA5C-1A5D-8DC0-5AB9-EDF66F3104DF}"/>
              </a:ext>
            </a:extLst>
          </p:cNvPr>
          <p:cNvSpPr>
            <a:spLocks noGrp="1"/>
          </p:cNvSpPr>
          <p:nvPr>
            <p:ph type="title"/>
          </p:nvPr>
        </p:nvSpPr>
        <p:spPr/>
        <p:txBody>
          <a:bodyPr/>
          <a:lstStyle/>
          <a:p>
            <a:r>
              <a:rPr lang="en-US" b="0" i="0" dirty="0">
                <a:effectLst/>
                <a:latin typeface="Söhne"/>
              </a:rPr>
              <a:t>Common Network Issues</a:t>
            </a:r>
            <a:endParaRPr lang="en-US" dirty="0"/>
          </a:p>
        </p:txBody>
      </p:sp>
      <p:sp>
        <p:nvSpPr>
          <p:cNvPr id="3" name="Content Placeholder 2">
            <a:extLst>
              <a:ext uri="{FF2B5EF4-FFF2-40B4-BE49-F238E27FC236}">
                <a16:creationId xmlns:a16="http://schemas.microsoft.com/office/drawing/2014/main" id="{57675027-DEB7-7D06-9F86-7348D216EE10}"/>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Söhne"/>
              </a:rPr>
              <a:t>Connection Issues:</a:t>
            </a:r>
            <a:r>
              <a:rPr lang="en-US" b="0" i="0" dirty="0">
                <a:effectLst/>
                <a:latin typeface="Söhne"/>
              </a:rPr>
              <a:t> Devices unable to connect to the network or experiencing intermittent connectivity.</a:t>
            </a:r>
          </a:p>
          <a:p>
            <a:pPr lvl="1"/>
            <a:r>
              <a:rPr lang="en-US" b="1" i="0" dirty="0">
                <a:effectLst/>
                <a:latin typeface="Söhne"/>
              </a:rPr>
              <a:t>Example:</a:t>
            </a:r>
            <a:r>
              <a:rPr lang="en-US" b="0" i="0" dirty="0">
                <a:effectLst/>
                <a:latin typeface="Söhne"/>
              </a:rPr>
              <a:t> A laptop unable to connect to the Wi-Fi network despite being in range.</a:t>
            </a:r>
          </a:p>
          <a:p>
            <a:pPr algn="l">
              <a:buFont typeface="+mj-lt"/>
              <a:buAutoNum type="arabicPeriod"/>
            </a:pPr>
            <a:r>
              <a:rPr lang="en-US" b="1" i="0" dirty="0">
                <a:effectLst/>
                <a:latin typeface="Söhne"/>
              </a:rPr>
              <a:t>Slow Network Performance:</a:t>
            </a:r>
            <a:r>
              <a:rPr lang="en-US" b="0" i="0" dirty="0">
                <a:effectLst/>
                <a:latin typeface="Söhne"/>
              </a:rPr>
              <a:t> Slow data transfer speeds or delays in accessing network resources.</a:t>
            </a:r>
          </a:p>
          <a:p>
            <a:pPr lvl="1"/>
            <a:r>
              <a:rPr lang="en-US" b="1" i="0" dirty="0">
                <a:effectLst/>
                <a:latin typeface="Söhne"/>
              </a:rPr>
              <a:t>Example:</a:t>
            </a:r>
            <a:r>
              <a:rPr lang="en-US" b="0" i="0" dirty="0">
                <a:effectLst/>
                <a:latin typeface="Söhne"/>
              </a:rPr>
              <a:t> Websites loading slowly or files taking a long time to download over the network.</a:t>
            </a:r>
          </a:p>
          <a:p>
            <a:pPr algn="l">
              <a:buFont typeface="+mj-lt"/>
              <a:buAutoNum type="arabicPeriod"/>
            </a:pPr>
            <a:r>
              <a:rPr lang="en-US" b="1" i="0" dirty="0">
                <a:effectLst/>
                <a:latin typeface="Söhne"/>
              </a:rPr>
              <a:t>Interference or Signal Strength Problems:</a:t>
            </a:r>
            <a:r>
              <a:rPr lang="en-US" b="0" i="0" dirty="0">
                <a:effectLst/>
                <a:latin typeface="Söhne"/>
              </a:rPr>
              <a:t> Wireless networks experiencing interference or low signal strength.</a:t>
            </a:r>
          </a:p>
          <a:p>
            <a:pPr lvl="1"/>
            <a:r>
              <a:rPr lang="en-US" b="1" i="0" dirty="0">
                <a:effectLst/>
                <a:latin typeface="Söhne"/>
              </a:rPr>
              <a:t>Example:</a:t>
            </a:r>
            <a:r>
              <a:rPr lang="en-US" b="0" i="0" dirty="0">
                <a:effectLst/>
                <a:latin typeface="Söhne"/>
              </a:rPr>
              <a:t> Wi-Fi signal dropping or becoming weak in certain areas of a building.</a:t>
            </a:r>
          </a:p>
          <a:p>
            <a:pPr algn="l">
              <a:buFont typeface="+mj-lt"/>
              <a:buAutoNum type="arabicPeriod"/>
            </a:pPr>
            <a:r>
              <a:rPr lang="en-US" b="1" i="0" dirty="0">
                <a:effectLst/>
                <a:latin typeface="Söhne"/>
              </a:rPr>
              <a:t>DHCP Configuration Issues:</a:t>
            </a:r>
            <a:r>
              <a:rPr lang="en-US" b="0" i="0" dirty="0">
                <a:effectLst/>
                <a:latin typeface="Söhne"/>
              </a:rPr>
              <a:t> Incorrect DHCP (Dynamic Host Configuration Protocol) settings leading to IP address conflicts or inability to obtain IP addresses.</a:t>
            </a:r>
          </a:p>
          <a:p>
            <a:pPr lvl="1"/>
            <a:r>
              <a:rPr lang="en-US" b="1" i="0" dirty="0">
                <a:effectLst/>
                <a:latin typeface="Söhne"/>
              </a:rPr>
              <a:t>Example:</a:t>
            </a:r>
            <a:r>
              <a:rPr lang="en-US" b="0" i="0" dirty="0">
                <a:effectLst/>
                <a:latin typeface="Söhne"/>
              </a:rPr>
              <a:t> Multiple devices assigned the same IP address due to DHCP misconfiguration.</a:t>
            </a:r>
          </a:p>
          <a:p>
            <a:pPr algn="l">
              <a:buFont typeface="+mj-lt"/>
              <a:buAutoNum type="arabicPeriod"/>
            </a:pPr>
            <a:r>
              <a:rPr lang="en-US" b="1" i="0" dirty="0">
                <a:effectLst/>
                <a:latin typeface="Söhne"/>
              </a:rPr>
              <a:t>DNS Resolution Problems:</a:t>
            </a:r>
            <a:r>
              <a:rPr lang="en-US" b="0" i="0" dirty="0">
                <a:effectLst/>
                <a:latin typeface="Söhne"/>
              </a:rPr>
              <a:t> Inability to resolve domain names to IP addresses, leading to websites not loading.</a:t>
            </a:r>
          </a:p>
          <a:p>
            <a:pPr lvl="1"/>
            <a:r>
              <a:rPr lang="en-US" b="1" i="0" dirty="0">
                <a:effectLst/>
                <a:latin typeface="Söhne"/>
              </a:rPr>
              <a:t>Example:</a:t>
            </a:r>
            <a:r>
              <a:rPr lang="en-US" b="0" i="0" dirty="0">
                <a:effectLst/>
                <a:latin typeface="Söhne"/>
              </a:rPr>
              <a:t> Typing a website address in the browser but receiving a "DNS error" message.</a:t>
            </a:r>
          </a:p>
        </p:txBody>
      </p:sp>
    </p:spTree>
    <p:extLst>
      <p:ext uri="{BB962C8B-B14F-4D97-AF65-F5344CB8AC3E}">
        <p14:creationId xmlns:p14="http://schemas.microsoft.com/office/powerpoint/2010/main" val="103250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AA5C-1A5D-8DC0-5AB9-EDF66F3104DF}"/>
              </a:ext>
            </a:extLst>
          </p:cNvPr>
          <p:cNvSpPr>
            <a:spLocks noGrp="1"/>
          </p:cNvSpPr>
          <p:nvPr>
            <p:ph type="title"/>
          </p:nvPr>
        </p:nvSpPr>
        <p:spPr/>
        <p:txBody>
          <a:bodyPr/>
          <a:lstStyle/>
          <a:p>
            <a:r>
              <a:rPr lang="en-US" b="0" i="0" dirty="0">
                <a:effectLst/>
                <a:latin typeface="Söhne"/>
              </a:rPr>
              <a:t>Common Network Issues</a:t>
            </a:r>
            <a:endParaRPr lang="en-US" dirty="0"/>
          </a:p>
        </p:txBody>
      </p:sp>
      <p:sp>
        <p:nvSpPr>
          <p:cNvPr id="3" name="Content Placeholder 2">
            <a:extLst>
              <a:ext uri="{FF2B5EF4-FFF2-40B4-BE49-F238E27FC236}">
                <a16:creationId xmlns:a16="http://schemas.microsoft.com/office/drawing/2014/main" id="{57675027-DEB7-7D06-9F86-7348D216EE10}"/>
              </a:ext>
            </a:extLst>
          </p:cNvPr>
          <p:cNvSpPr>
            <a:spLocks noGrp="1"/>
          </p:cNvSpPr>
          <p:nvPr>
            <p:ph idx="1"/>
          </p:nvPr>
        </p:nvSpPr>
        <p:spPr/>
        <p:txBody>
          <a:bodyPr>
            <a:normAutofit fontScale="62500" lnSpcReduction="20000"/>
          </a:bodyPr>
          <a:lstStyle/>
          <a:p>
            <a:pPr marL="0" indent="0" algn="l">
              <a:buNone/>
            </a:pPr>
            <a:r>
              <a:rPr lang="en-US" b="1" i="0" dirty="0">
                <a:effectLst/>
                <a:latin typeface="Söhne"/>
              </a:rPr>
              <a:t>6. Firewall Blocking:</a:t>
            </a:r>
            <a:r>
              <a:rPr lang="en-US" b="0" i="0" dirty="0">
                <a:effectLst/>
                <a:latin typeface="Söhne"/>
              </a:rPr>
              <a:t> Firewall rules blocking certain network traffic, leading to restricted access to resources.</a:t>
            </a:r>
          </a:p>
          <a:p>
            <a:pPr lvl="1"/>
            <a:r>
              <a:rPr lang="en-US" b="1" i="0" dirty="0">
                <a:effectLst/>
                <a:latin typeface="Söhne"/>
              </a:rPr>
              <a:t>Example:</a:t>
            </a:r>
            <a:r>
              <a:rPr lang="en-US" b="0" i="0" dirty="0">
                <a:effectLst/>
                <a:latin typeface="Söhne"/>
              </a:rPr>
              <a:t> Unable to access a specific website or service due to firewall restrictions.</a:t>
            </a:r>
          </a:p>
          <a:p>
            <a:pPr marL="0" indent="0" algn="l">
              <a:buNone/>
            </a:pPr>
            <a:r>
              <a:rPr lang="en-US" b="1" i="0" dirty="0">
                <a:effectLst/>
                <a:latin typeface="Söhne"/>
              </a:rPr>
              <a:t>7. Routing Issues:</a:t>
            </a:r>
            <a:r>
              <a:rPr lang="en-US" b="0" i="0" dirty="0">
                <a:effectLst/>
                <a:latin typeface="Söhne"/>
              </a:rPr>
              <a:t> Incorrect routing configuration causing packets to be sent to the wrong destination or not reaching their intended destination.</a:t>
            </a:r>
          </a:p>
          <a:p>
            <a:pPr lvl="1"/>
            <a:r>
              <a:rPr lang="en-US" b="1" i="0" dirty="0">
                <a:effectLst/>
                <a:latin typeface="Söhne"/>
              </a:rPr>
              <a:t>Example:</a:t>
            </a:r>
            <a:r>
              <a:rPr lang="en-US" b="0" i="0" dirty="0">
                <a:effectLst/>
                <a:latin typeface="Söhne"/>
              </a:rPr>
              <a:t> Unable to communicate with devices on a different subnet within the same network.</a:t>
            </a:r>
          </a:p>
          <a:p>
            <a:pPr marL="0" indent="0" algn="l">
              <a:buNone/>
            </a:pPr>
            <a:r>
              <a:rPr lang="en-US" b="1" i="0" dirty="0">
                <a:effectLst/>
                <a:latin typeface="Söhne"/>
              </a:rPr>
              <a:t>8. Hardware Failures:</a:t>
            </a:r>
            <a:r>
              <a:rPr lang="en-US" b="0" i="0" dirty="0">
                <a:effectLst/>
                <a:latin typeface="Söhne"/>
              </a:rPr>
              <a:t> Network hardware failures such as faulty routers, switches, or network interface cards (NICs).</a:t>
            </a:r>
          </a:p>
          <a:p>
            <a:pPr lvl="1"/>
            <a:r>
              <a:rPr lang="en-US" b="1" i="0" dirty="0">
                <a:effectLst/>
                <a:latin typeface="Söhne"/>
              </a:rPr>
              <a:t>Example:</a:t>
            </a:r>
            <a:r>
              <a:rPr lang="en-US" b="0" i="0" dirty="0">
                <a:effectLst/>
                <a:latin typeface="Söhne"/>
              </a:rPr>
              <a:t> Router continuously rebooting or network switch ports not functioning properly.</a:t>
            </a:r>
          </a:p>
          <a:p>
            <a:pPr marL="0" indent="0" algn="l">
              <a:buNone/>
            </a:pPr>
            <a:r>
              <a:rPr lang="en-US" b="1" i="0" dirty="0">
                <a:effectLst/>
                <a:latin typeface="Söhne"/>
              </a:rPr>
              <a:t>9. Security Threats:</a:t>
            </a:r>
            <a:r>
              <a:rPr lang="en-US" b="0" i="0" dirty="0">
                <a:effectLst/>
                <a:latin typeface="Söhne"/>
              </a:rPr>
              <a:t> Network security breaches, malware infections, or unauthorized access attempts.</a:t>
            </a:r>
          </a:p>
          <a:p>
            <a:pPr lvl="1"/>
            <a:r>
              <a:rPr lang="en-US" b="1" i="0" dirty="0">
                <a:effectLst/>
                <a:latin typeface="Söhne"/>
              </a:rPr>
              <a:t>Example:</a:t>
            </a:r>
            <a:r>
              <a:rPr lang="en-US" b="0" i="0" dirty="0">
                <a:effectLst/>
                <a:latin typeface="Söhne"/>
              </a:rPr>
              <a:t> Data breach due to a phishing attack or malware spreading across the network.</a:t>
            </a:r>
          </a:p>
          <a:p>
            <a:pPr marL="0" indent="0" algn="l">
              <a:buNone/>
            </a:pPr>
            <a:r>
              <a:rPr lang="en-US" b="1" i="0" dirty="0">
                <a:effectLst/>
                <a:latin typeface="Söhne"/>
              </a:rPr>
              <a:t>10. Bandwidth Saturation:</a:t>
            </a:r>
            <a:r>
              <a:rPr lang="en-US" b="0" i="0" dirty="0">
                <a:effectLst/>
                <a:latin typeface="Söhne"/>
              </a:rPr>
              <a:t> Network becoming overloaded with traffic, leading to congestion and performance degradation.</a:t>
            </a:r>
          </a:p>
          <a:p>
            <a:pPr lvl="1"/>
            <a:r>
              <a:rPr lang="en-US" b="1" i="0" dirty="0">
                <a:effectLst/>
                <a:latin typeface="Söhne"/>
              </a:rPr>
              <a:t>Example:</a:t>
            </a:r>
            <a:r>
              <a:rPr lang="en-US" b="0" i="0" dirty="0">
                <a:effectLst/>
                <a:latin typeface="Söhne"/>
              </a:rPr>
              <a:t> Slow network speeds during peak hours when many users are accessing the network simultaneously.</a:t>
            </a:r>
          </a:p>
        </p:txBody>
      </p:sp>
    </p:spTree>
    <p:extLst>
      <p:ext uri="{BB962C8B-B14F-4D97-AF65-F5344CB8AC3E}">
        <p14:creationId xmlns:p14="http://schemas.microsoft.com/office/powerpoint/2010/main" val="224401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3B41-E638-5AAD-F9EF-1AE7437CCDB4}"/>
              </a:ext>
            </a:extLst>
          </p:cNvPr>
          <p:cNvSpPr>
            <a:spLocks noGrp="1"/>
          </p:cNvSpPr>
          <p:nvPr>
            <p:ph type="title"/>
          </p:nvPr>
        </p:nvSpPr>
        <p:spPr/>
        <p:txBody>
          <a:bodyPr/>
          <a:lstStyle/>
          <a:p>
            <a:r>
              <a:rPr lang="en-US" b="1" i="0" dirty="0">
                <a:effectLst/>
                <a:latin typeface="Söhne"/>
              </a:rPr>
              <a:t>Route</a:t>
            </a:r>
            <a:endParaRPr lang="en-US" dirty="0"/>
          </a:p>
        </p:txBody>
      </p:sp>
      <p:sp>
        <p:nvSpPr>
          <p:cNvPr id="3" name="Content Placeholder 2">
            <a:extLst>
              <a:ext uri="{FF2B5EF4-FFF2-40B4-BE49-F238E27FC236}">
                <a16:creationId xmlns:a16="http://schemas.microsoft.com/office/drawing/2014/main" id="{4699220A-05EA-E04F-C6FA-D79307A0B40C}"/>
              </a:ext>
            </a:extLst>
          </p:cNvPr>
          <p:cNvSpPr>
            <a:spLocks noGrp="1"/>
          </p:cNvSpPr>
          <p:nvPr>
            <p:ph idx="1"/>
          </p:nvPr>
        </p:nvSpPr>
        <p:spPr/>
        <p:txBody>
          <a:bodyPr/>
          <a:lstStyle/>
          <a:p>
            <a:pPr marL="0" indent="0">
              <a:buNone/>
            </a:pPr>
            <a:r>
              <a:rPr lang="en-US" b="1" i="0" dirty="0">
                <a:effectLst/>
                <a:latin typeface="Söhne"/>
              </a:rPr>
              <a:t>Routing</a:t>
            </a:r>
            <a:r>
              <a:rPr lang="en-US" b="0" i="0" dirty="0">
                <a:effectLst/>
                <a:latin typeface="Söhne"/>
              </a:rPr>
              <a:t> is the process of selecting the best path for network traffic to travel from its source to its destination across one or more interconnected networks. Routers are devices that perform routing by forwarding packets between networks based on their destination IP addresses.</a:t>
            </a:r>
            <a:endParaRPr lang="en-US" dirty="0"/>
          </a:p>
        </p:txBody>
      </p:sp>
    </p:spTree>
    <p:extLst>
      <p:ext uri="{BB962C8B-B14F-4D97-AF65-F5344CB8AC3E}">
        <p14:creationId xmlns:p14="http://schemas.microsoft.com/office/powerpoint/2010/main" val="182144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249</TotalTime>
  <Words>2843</Words>
  <Application>Microsoft Office PowerPoint</Application>
  <PresentationFormat>Widescreen</PresentationFormat>
  <Paragraphs>184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vt:lpstr>
      <vt:lpstr>Google Sans</vt:lpstr>
      <vt:lpstr>Roboto</vt:lpstr>
      <vt:lpstr>Söhne</vt:lpstr>
      <vt:lpstr>Tw Cen MT</vt:lpstr>
      <vt:lpstr>Circuit</vt:lpstr>
      <vt:lpstr>network and firewall</vt:lpstr>
      <vt:lpstr>Basics of Computer Networks</vt:lpstr>
      <vt:lpstr>OSI Model</vt:lpstr>
      <vt:lpstr>OSI Model</vt:lpstr>
      <vt:lpstr>TCP/IP Stack:</vt:lpstr>
      <vt:lpstr>TCP/IP Stack:</vt:lpstr>
      <vt:lpstr>Common Network Issues</vt:lpstr>
      <vt:lpstr>Common Network Issues</vt:lpstr>
      <vt:lpstr>Route</vt:lpstr>
      <vt:lpstr>Concept of Routing</vt:lpstr>
      <vt:lpstr>Types of Routing</vt:lpstr>
      <vt:lpstr>What are the main routing protocols?</vt:lpstr>
      <vt:lpstr>Firewall</vt:lpstr>
      <vt:lpstr>firewall testing</vt:lpstr>
      <vt:lpstr>vulnerabilities and threats </vt:lpstr>
      <vt:lpstr>deployment methods</vt:lpstr>
      <vt:lpstr>Types of Firewalls</vt:lpstr>
      <vt:lpstr>Example: Packet Filtering Firewall Rule</vt:lpstr>
      <vt:lpstr>Example: Packet Filtering Firewall Rule</vt:lpstr>
      <vt:lpstr>UFW</vt:lpstr>
      <vt:lpstr>Basic UFW Commands and Syntax:</vt:lpstr>
      <vt:lpstr>Basic UFW Commands and Syntax:</vt:lpstr>
      <vt:lpstr>Network Security Tools</vt:lpstr>
      <vt:lpstr>Advanced Firewall Configuration</vt:lpstr>
      <vt:lpstr>Network Security Best Practices</vt:lpstr>
      <vt:lpstr>Network Security Best Practices</vt:lpstr>
      <vt:lpstr>Network Security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and firewall</dc:title>
  <dc:creator>ian john alquitela</dc:creator>
  <cp:lastModifiedBy>Student</cp:lastModifiedBy>
  <cp:revision>3</cp:revision>
  <dcterms:created xsi:type="dcterms:W3CDTF">2024-02-27T17:03:51Z</dcterms:created>
  <dcterms:modified xsi:type="dcterms:W3CDTF">2024-03-06T02:14:33Z</dcterms:modified>
</cp:coreProperties>
</file>