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6" r:id="rId8"/>
    <p:sldId id="267" r:id="rId9"/>
    <p:sldId id="268" r:id="rId10"/>
    <p:sldId id="269"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181" autoAdjust="0"/>
  </p:normalViewPr>
  <p:slideViewPr>
    <p:cSldViewPr snapToGrid="0">
      <p:cViewPr varScale="1">
        <p:scale>
          <a:sx n="68" d="100"/>
          <a:sy n="68" d="100"/>
        </p:scale>
        <p:origin x="21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A4CE9-AA34-48E4-A165-AB9954244323}"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F775D-B067-45B1-BC44-57594A949B8B}" type="slidenum">
              <a:rPr lang="en-US" smtClean="0"/>
              <a:t>‹#›</a:t>
            </a:fld>
            <a:endParaRPr lang="en-US"/>
          </a:p>
        </p:txBody>
      </p:sp>
    </p:spTree>
    <p:extLst>
      <p:ext uri="{BB962C8B-B14F-4D97-AF65-F5344CB8AC3E}">
        <p14:creationId xmlns:p14="http://schemas.microsoft.com/office/powerpoint/2010/main" val="199657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javatpoint.com/linux-featur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javatpoint.com/cpu-full-for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javatpoint.com/ram-full-for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javatpoint.com/linux-tutoria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javatpoint.com/what-is-linu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javatpoint.com/api-full-for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A Linux file system is a structured collection of files on a disk drive or a partition. A partition is a segment of memory and contains some specific data. In our machine, there can be various partitions of the memory. Generally, every partition contains a file system.</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general-purpose computer system needs to store data systematically so that we can easily access the files in less time. It stores the data on hard disks (HDD) or some equivalent storage type. These are the reasons for maintaining the file system:</a:t>
            </a:r>
          </a:p>
          <a:p>
            <a:pPr algn="l">
              <a:buFont typeface="Arial" panose="020B0604020202020204" pitchFamily="34" charset="0"/>
              <a:buChar char="•"/>
            </a:pPr>
            <a:r>
              <a:rPr lang="en-US" b="0" dirty="0">
                <a:solidFill>
                  <a:srgbClr val="000000"/>
                </a:solidFill>
                <a:effectLst/>
                <a:latin typeface="verdana" panose="020B0604030504040204" pitchFamily="34" charset="0"/>
              </a:rPr>
              <a:t>Primarily the computer saves data to the RAM storage; it may lose the data if it gets turned off. However, there is non-volatile RAM (Flash RAM and SSD) that is available to maintain the data after the power interruption.</a:t>
            </a:r>
          </a:p>
          <a:p>
            <a:pPr algn="l">
              <a:buFont typeface="Arial" panose="020B0604020202020204" pitchFamily="34" charset="0"/>
              <a:buChar char="•"/>
            </a:pPr>
            <a:r>
              <a:rPr lang="en-US" b="0" dirty="0">
                <a:solidFill>
                  <a:srgbClr val="000000"/>
                </a:solidFill>
                <a:effectLst/>
                <a:latin typeface="verdana" panose="020B0604030504040204" pitchFamily="34" charset="0"/>
              </a:rPr>
              <a:t>Data storage is preferred on hard drives as compared to standard RAM as RAM costs more than disk space. The hard disks costs are dropping gradually comparatively the RAM.</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2</a:t>
            </a:fld>
            <a:endParaRPr lang="en-US"/>
          </a:p>
        </p:txBody>
      </p:sp>
    </p:spTree>
    <p:extLst>
      <p:ext uri="{BB962C8B-B14F-4D97-AF65-F5344CB8AC3E}">
        <p14:creationId xmlns:p14="http://schemas.microsoft.com/office/powerpoint/2010/main" val="2980556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In Linux, the file system creates a tree structure. All the files are arranged as a tree and its branches. The topmost directory called the </a:t>
            </a:r>
            <a:r>
              <a:rPr lang="en-US" b="1" i="0" dirty="0">
                <a:solidFill>
                  <a:srgbClr val="000000"/>
                </a:solidFill>
                <a:effectLst/>
                <a:latin typeface="verdana" panose="020B0604030504040204" pitchFamily="34" charset="0"/>
              </a:rPr>
              <a:t>root (/) directory</a:t>
            </a:r>
            <a:r>
              <a:rPr lang="en-US" b="0" i="0" dirty="0">
                <a:solidFill>
                  <a:srgbClr val="000000"/>
                </a:solidFill>
                <a:effectLst/>
                <a:latin typeface="verdana" panose="020B0604030504040204" pitchFamily="34" charset="0"/>
              </a:rPr>
              <a:t>. All other directories in Linux can be accessed from the root directory.</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Some key </a:t>
            </a:r>
            <a:r>
              <a:rPr lang="en-US" b="0" i="0" u="none" strike="noStrike" dirty="0">
                <a:solidFill>
                  <a:srgbClr val="008000"/>
                </a:solidFill>
                <a:effectLst/>
                <a:latin typeface="verdana" panose="020B0604030504040204" pitchFamily="34" charset="0"/>
                <a:hlinkClick r:id="rId3"/>
              </a:rPr>
              <a:t>features of Linux</a:t>
            </a:r>
            <a:r>
              <a:rPr lang="en-US" b="0" i="0" dirty="0">
                <a:solidFill>
                  <a:srgbClr val="000000"/>
                </a:solidFill>
                <a:effectLst/>
                <a:latin typeface="verdana" panose="020B0604030504040204" pitchFamily="34" charset="0"/>
              </a:rPr>
              <a:t> file system are as following:</a:t>
            </a:r>
          </a:p>
          <a:p>
            <a:pPr algn="l">
              <a:buFont typeface="Arial" panose="020B0604020202020204" pitchFamily="34" charset="0"/>
              <a:buChar char="•"/>
            </a:pPr>
            <a:r>
              <a:rPr lang="en-US" b="1" dirty="0">
                <a:solidFill>
                  <a:srgbClr val="000000"/>
                </a:solidFill>
                <a:effectLst/>
                <a:latin typeface="verdana" panose="020B0604030504040204" pitchFamily="34" charset="0"/>
              </a:rPr>
              <a:t>Specifying paths:</a:t>
            </a:r>
            <a:r>
              <a:rPr lang="en-US" b="0" dirty="0">
                <a:solidFill>
                  <a:srgbClr val="000000"/>
                </a:solidFill>
                <a:effectLst/>
                <a:latin typeface="verdana" panose="020B0604030504040204" pitchFamily="34" charset="0"/>
              </a:rPr>
              <a:t> Linux does not use the backslash (\) to separate the components; it uses forward slash (/) as an alternative. For example, as in Windows, the data may be stored in C:\ My Documents\ Work, whereas, in Linux, it would be stored in /home/ My Document/ Work.</a:t>
            </a:r>
          </a:p>
          <a:p>
            <a:pPr algn="l">
              <a:buFont typeface="Arial" panose="020B0604020202020204" pitchFamily="34" charset="0"/>
              <a:buChar char="•"/>
            </a:pPr>
            <a:endParaRPr lang="en-US" b="0" dirty="0">
              <a:solidFill>
                <a:srgbClr val="000000"/>
              </a:solidFill>
              <a:effectLst/>
              <a:latin typeface="verdana" panose="020B0604030504040204" pitchFamily="34" charset="0"/>
            </a:endParaRPr>
          </a:p>
          <a:p>
            <a:pPr algn="l">
              <a:buFont typeface="Arial" panose="020B0604020202020204" pitchFamily="34" charset="0"/>
              <a:buChar char="•"/>
            </a:pPr>
            <a:r>
              <a:rPr lang="en-US" b="1" dirty="0">
                <a:solidFill>
                  <a:srgbClr val="000000"/>
                </a:solidFill>
                <a:effectLst/>
                <a:latin typeface="verdana" panose="020B0604030504040204" pitchFamily="34" charset="0"/>
              </a:rPr>
              <a:t>Partition, Directories, and Drives:</a:t>
            </a:r>
            <a:r>
              <a:rPr lang="en-US" b="0" dirty="0">
                <a:solidFill>
                  <a:srgbClr val="000000"/>
                </a:solidFill>
                <a:effectLst/>
                <a:latin typeface="verdana" panose="020B0604030504040204" pitchFamily="34" charset="0"/>
              </a:rPr>
              <a:t> Linux does not use drive letters to organize the drive as Windows does. In Linux, we cannot tell whether we are addressing a partition, a network device, or an "ordinary" directory and a Drive.</a:t>
            </a:r>
          </a:p>
          <a:p>
            <a:pPr algn="l">
              <a:buFont typeface="Arial" panose="020B0604020202020204" pitchFamily="34" charset="0"/>
              <a:buChar char="•"/>
            </a:pPr>
            <a:endParaRPr lang="en-US" b="1" dirty="0">
              <a:solidFill>
                <a:srgbClr val="000000"/>
              </a:solidFill>
              <a:effectLst/>
              <a:latin typeface="verdana" panose="020B0604030504040204" pitchFamily="34" charset="0"/>
            </a:endParaRPr>
          </a:p>
          <a:p>
            <a:pPr algn="l">
              <a:buFont typeface="Arial" panose="020B0604020202020204" pitchFamily="34" charset="0"/>
              <a:buChar char="•"/>
            </a:pPr>
            <a:r>
              <a:rPr lang="en-US" b="1" dirty="0">
                <a:solidFill>
                  <a:srgbClr val="000000"/>
                </a:solidFill>
                <a:effectLst/>
                <a:latin typeface="verdana" panose="020B0604030504040204" pitchFamily="34" charset="0"/>
              </a:rPr>
              <a:t>Case Sensitivity:</a:t>
            </a:r>
            <a:r>
              <a:rPr lang="en-US" b="0" dirty="0">
                <a:solidFill>
                  <a:srgbClr val="000000"/>
                </a:solidFill>
                <a:effectLst/>
                <a:latin typeface="verdana" panose="020B0604030504040204" pitchFamily="34" charset="0"/>
              </a:rPr>
              <a:t> Linux file system is case sensitive. It distinguishes between lowercase and uppercase file names. Such as, there is a difference between test.txt and Test.txt in Linux. This rule is also applied for directories and Linux commands.</a:t>
            </a:r>
          </a:p>
          <a:p>
            <a:pPr algn="l">
              <a:buFont typeface="Arial" panose="020B0604020202020204" pitchFamily="34" charset="0"/>
              <a:buChar char="•"/>
            </a:pPr>
            <a:endParaRPr lang="en-US" b="1" dirty="0">
              <a:solidFill>
                <a:srgbClr val="000000"/>
              </a:solidFill>
              <a:effectLst/>
              <a:latin typeface="verdana" panose="020B0604030504040204" pitchFamily="34" charset="0"/>
            </a:endParaRPr>
          </a:p>
          <a:p>
            <a:pPr algn="l">
              <a:buFont typeface="Arial" panose="020B0604020202020204" pitchFamily="34" charset="0"/>
              <a:buChar char="•"/>
            </a:pPr>
            <a:r>
              <a:rPr lang="en-US" b="1" dirty="0">
                <a:solidFill>
                  <a:srgbClr val="000000"/>
                </a:solidFill>
                <a:effectLst/>
                <a:latin typeface="verdana" panose="020B0604030504040204" pitchFamily="34" charset="0"/>
              </a:rPr>
              <a:t>File Extensions:</a:t>
            </a:r>
            <a:r>
              <a:rPr lang="en-US" b="0" dirty="0">
                <a:solidFill>
                  <a:srgbClr val="000000"/>
                </a:solidFill>
                <a:effectLst/>
                <a:latin typeface="verdana" panose="020B0604030504040204" pitchFamily="34" charset="0"/>
              </a:rPr>
              <a:t> In Linux, a file may have the extension '.txt,' but it is not necessary that a file should have a file extension. While working with Shell, it creates some problems for the beginners to differentiate between files and directories. If we use the graphical file manager, it symbolizes the files and folders.</a:t>
            </a:r>
          </a:p>
          <a:p>
            <a:pPr algn="l">
              <a:buFont typeface="Arial" panose="020B0604020202020204" pitchFamily="34" charset="0"/>
              <a:buChar char="•"/>
            </a:pPr>
            <a:endParaRPr lang="en-US" b="1" dirty="0">
              <a:solidFill>
                <a:srgbClr val="000000"/>
              </a:solidFill>
              <a:effectLst/>
              <a:latin typeface="verdana" panose="020B0604030504040204" pitchFamily="34" charset="0"/>
            </a:endParaRPr>
          </a:p>
          <a:p>
            <a:pPr algn="l">
              <a:buFont typeface="Arial" panose="020B0604020202020204" pitchFamily="34" charset="0"/>
              <a:buChar char="•"/>
            </a:pPr>
            <a:r>
              <a:rPr lang="en-US" b="1" dirty="0">
                <a:solidFill>
                  <a:srgbClr val="000000"/>
                </a:solidFill>
                <a:effectLst/>
                <a:latin typeface="verdana" panose="020B0604030504040204" pitchFamily="34" charset="0"/>
              </a:rPr>
              <a:t>Hidden files:</a:t>
            </a:r>
            <a:r>
              <a:rPr lang="en-US" b="0" dirty="0">
                <a:solidFill>
                  <a:srgbClr val="000000"/>
                </a:solidFill>
                <a:effectLst/>
                <a:latin typeface="verdana" panose="020B0604030504040204" pitchFamily="34" charset="0"/>
              </a:rPr>
              <a:t> Linux distinguishes between standard files and hidden files, mostly the configuration files are hidden in Linux OS. Usually, we don't need to access or read the hidden files. The hidden files in Linux are represented by a dot (.) before the file name (e.g., .ignore). To access the files, we need to change the view in the file manager or need to use a specific command in the shell.</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11</a:t>
            </a:fld>
            <a:endParaRPr lang="en-US"/>
          </a:p>
        </p:txBody>
      </p:sp>
    </p:spTree>
    <p:extLst>
      <p:ext uri="{BB962C8B-B14F-4D97-AF65-F5344CB8AC3E}">
        <p14:creationId xmlns:p14="http://schemas.microsoft.com/office/powerpoint/2010/main" val="3341850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When we install the Linux operating system, Linux offers many file systems such as </a:t>
            </a:r>
            <a:r>
              <a:rPr lang="en-US" b="1" i="0" dirty="0">
                <a:effectLst/>
                <a:latin typeface="verdana" panose="020B0604030504040204" pitchFamily="34" charset="0"/>
              </a:rPr>
              <a:t>Ext, Ext2, Ext3, Ext4, JFS, </a:t>
            </a:r>
            <a:r>
              <a:rPr lang="en-US" b="1" i="0" dirty="0" err="1">
                <a:effectLst/>
                <a:latin typeface="verdana" panose="020B0604030504040204" pitchFamily="34" charset="0"/>
              </a:rPr>
              <a:t>ReiserFS</a:t>
            </a:r>
            <a:r>
              <a:rPr lang="en-US" b="1" i="0" dirty="0">
                <a:effectLst/>
                <a:latin typeface="verdana" panose="020B0604030504040204" pitchFamily="34" charset="0"/>
              </a:rPr>
              <a:t>, XFS, </a:t>
            </a:r>
            <a:r>
              <a:rPr lang="en-US" b="1" i="0" dirty="0" err="1">
                <a:effectLst/>
                <a:latin typeface="verdana" panose="020B0604030504040204" pitchFamily="34" charset="0"/>
              </a:rPr>
              <a:t>btrfs</a:t>
            </a:r>
            <a:r>
              <a:rPr lang="en-US" b="1" i="0" dirty="0">
                <a:effectLst/>
                <a:latin typeface="verdana" panose="020B0604030504040204" pitchFamily="34" charset="0"/>
              </a:rPr>
              <a:t>,</a:t>
            </a:r>
            <a:r>
              <a:rPr lang="en-US" b="0" i="0" dirty="0">
                <a:solidFill>
                  <a:srgbClr val="000000"/>
                </a:solidFill>
                <a:effectLst/>
                <a:latin typeface="verdana" panose="020B0604030504040204" pitchFamily="34" charset="0"/>
              </a:rPr>
              <a:t> and </a:t>
            </a:r>
            <a:r>
              <a:rPr lang="en-US" b="1" i="0" dirty="0">
                <a:effectLst/>
                <a:latin typeface="verdana" panose="020B0604030504040204" pitchFamily="34" charset="0"/>
              </a:rPr>
              <a:t>swap</a:t>
            </a:r>
            <a:r>
              <a:rPr lang="en-US" b="0" i="0" dirty="0">
                <a:solidFill>
                  <a:srgbClr val="000000"/>
                </a:solidFill>
                <a:effectLst/>
                <a:latin typeface="verdana" panose="020B0604030504040204" pitchFamily="34" charset="0"/>
              </a:rPr>
              <a: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(show image)</a:t>
            </a:r>
          </a:p>
          <a:p>
            <a:endParaRPr lang="en-US" b="0" i="0" dirty="0">
              <a:solidFill>
                <a:srgbClr val="000000"/>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12</a:t>
            </a:fld>
            <a:endParaRPr lang="en-US"/>
          </a:p>
        </p:txBody>
      </p:sp>
    </p:spTree>
    <p:extLst>
      <p:ext uri="{BB962C8B-B14F-4D97-AF65-F5344CB8AC3E}">
        <p14:creationId xmlns:p14="http://schemas.microsoft.com/office/powerpoint/2010/main" val="1033429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10B4B"/>
                </a:solidFill>
                <a:effectLst/>
                <a:latin typeface="erdana"/>
              </a:rPr>
              <a:t>1. Ext, Ext2, Ext3 and Ext4 file system</a:t>
            </a:r>
          </a:p>
          <a:p>
            <a:pPr algn="l"/>
            <a:r>
              <a:rPr lang="en-US" b="0" i="0" dirty="0">
                <a:solidFill>
                  <a:srgbClr val="000000"/>
                </a:solidFill>
                <a:effectLst/>
                <a:latin typeface="verdana" panose="020B0604030504040204" pitchFamily="34" charset="0"/>
              </a:rPr>
              <a:t>The file system Ext stands for </a:t>
            </a:r>
            <a:r>
              <a:rPr lang="en-US" b="1" i="0" dirty="0">
                <a:solidFill>
                  <a:srgbClr val="000000"/>
                </a:solidFill>
                <a:effectLst/>
                <a:latin typeface="verdana" panose="020B0604030504040204" pitchFamily="34" charset="0"/>
              </a:rPr>
              <a:t>Extended File System</a:t>
            </a:r>
            <a:r>
              <a:rPr lang="en-US" b="0" i="0" dirty="0">
                <a:solidFill>
                  <a:srgbClr val="000000"/>
                </a:solidFill>
                <a:effectLst/>
                <a:latin typeface="verdana" panose="020B0604030504040204" pitchFamily="34" charset="0"/>
              </a:rPr>
              <a:t>. It was primarily developed for </a:t>
            </a:r>
            <a:r>
              <a:rPr lang="en-US" b="1" i="0" dirty="0">
                <a:solidFill>
                  <a:srgbClr val="000000"/>
                </a:solidFill>
                <a:effectLst/>
                <a:latin typeface="verdana" panose="020B0604030504040204" pitchFamily="34" charset="0"/>
              </a:rPr>
              <a:t>MINIX OS</a:t>
            </a:r>
            <a:r>
              <a:rPr lang="en-US" b="0" i="0" dirty="0">
                <a:solidFill>
                  <a:srgbClr val="000000"/>
                </a:solidFill>
                <a:effectLst/>
                <a:latin typeface="verdana" panose="020B0604030504040204" pitchFamily="34" charset="0"/>
              </a:rPr>
              <a:t>. The Ext file system is an older version, and is no longer used due to some limitations.</a:t>
            </a:r>
          </a:p>
          <a:p>
            <a:pPr algn="l"/>
            <a:r>
              <a:rPr lang="en-US" b="1" i="0" dirty="0">
                <a:solidFill>
                  <a:srgbClr val="000000"/>
                </a:solidFill>
                <a:effectLst/>
                <a:latin typeface="verdana" panose="020B0604030504040204" pitchFamily="34" charset="0"/>
              </a:rPr>
              <a:t>Ext2</a:t>
            </a:r>
            <a:r>
              <a:rPr lang="en-US" b="0" i="0" dirty="0">
                <a:solidFill>
                  <a:srgbClr val="000000"/>
                </a:solidFill>
                <a:effectLst/>
                <a:latin typeface="verdana" panose="020B0604030504040204" pitchFamily="34" charset="0"/>
              </a:rPr>
              <a:t> is the first Linux file system that allows managing two terabytes of data. Ext3 is developed through Ext2; it is an upgraded version of Ext2 and contains backward compatibility. The major drawback of Ext3 is that it does not support servers because this file system does not support file recovery and disk snapshot.</a:t>
            </a:r>
          </a:p>
          <a:p>
            <a:pPr algn="l"/>
            <a:r>
              <a:rPr lang="en-US" b="1" i="0" dirty="0">
                <a:solidFill>
                  <a:srgbClr val="000000"/>
                </a:solidFill>
                <a:effectLst/>
                <a:latin typeface="verdana" panose="020B0604030504040204" pitchFamily="34" charset="0"/>
              </a:rPr>
              <a:t>Ext4</a:t>
            </a:r>
            <a:r>
              <a:rPr lang="en-US" b="0" i="0" dirty="0">
                <a:solidFill>
                  <a:srgbClr val="000000"/>
                </a:solidFill>
                <a:effectLst/>
                <a:latin typeface="verdana" panose="020B0604030504040204" pitchFamily="34" charset="0"/>
              </a:rPr>
              <a:t> file system is the faster file system among all the Ext file systems. It is a very compatible option for the SSD (solid-state drive) disks, and it is the default file system in Linux distribution.</a:t>
            </a:r>
          </a:p>
          <a:p>
            <a:pPr algn="l"/>
            <a:endParaRPr lang="en-US" b="0" i="0" dirty="0">
              <a:solidFill>
                <a:srgbClr val="610B4B"/>
              </a:solidFill>
              <a:effectLst/>
              <a:latin typeface="erdana"/>
            </a:endParaRPr>
          </a:p>
          <a:p>
            <a:pPr algn="l"/>
            <a:r>
              <a:rPr lang="en-US" b="0" i="0" dirty="0">
                <a:solidFill>
                  <a:srgbClr val="610B4B"/>
                </a:solidFill>
                <a:effectLst/>
                <a:latin typeface="erdana"/>
              </a:rPr>
              <a:t>2. JFS File System</a:t>
            </a:r>
          </a:p>
          <a:p>
            <a:pPr algn="l"/>
            <a:r>
              <a:rPr lang="en-US" b="0" i="0" dirty="0">
                <a:solidFill>
                  <a:srgbClr val="000000"/>
                </a:solidFill>
                <a:effectLst/>
                <a:latin typeface="verdana" panose="020B0604030504040204" pitchFamily="34" charset="0"/>
              </a:rPr>
              <a:t>JFS stands for </a:t>
            </a:r>
            <a:r>
              <a:rPr lang="en-US" b="1" i="0" dirty="0">
                <a:solidFill>
                  <a:srgbClr val="000000"/>
                </a:solidFill>
                <a:effectLst/>
                <a:latin typeface="verdana" panose="020B0604030504040204" pitchFamily="34" charset="0"/>
              </a:rPr>
              <a:t>Journaled File System</a:t>
            </a:r>
            <a:r>
              <a:rPr lang="en-US" b="0" i="0" dirty="0">
                <a:solidFill>
                  <a:srgbClr val="000000"/>
                </a:solidFill>
                <a:effectLst/>
                <a:latin typeface="verdana" panose="020B0604030504040204" pitchFamily="34" charset="0"/>
              </a:rPr>
              <a:t>, and it is developed by </a:t>
            </a:r>
            <a:r>
              <a:rPr lang="en-US" b="1" i="0" dirty="0">
                <a:solidFill>
                  <a:srgbClr val="000000"/>
                </a:solidFill>
                <a:effectLst/>
                <a:latin typeface="verdana" panose="020B0604030504040204" pitchFamily="34" charset="0"/>
              </a:rPr>
              <a:t>IBM for AIX Unix</a:t>
            </a:r>
            <a:r>
              <a:rPr lang="en-US" b="0" i="0" dirty="0">
                <a:solidFill>
                  <a:srgbClr val="000000"/>
                </a:solidFill>
                <a:effectLst/>
                <a:latin typeface="verdana" panose="020B0604030504040204" pitchFamily="34" charset="0"/>
              </a:rPr>
              <a:t>. It is an alternative to the Ext file system. It can also be used in place of Ext4, where stability is needed with few resources. It is a handy file system when </a:t>
            </a:r>
            <a:r>
              <a:rPr lang="en-US" b="0" i="0" u="none" strike="noStrike" dirty="0">
                <a:solidFill>
                  <a:srgbClr val="008000"/>
                </a:solidFill>
                <a:effectLst/>
                <a:latin typeface="verdana" panose="020B0604030504040204" pitchFamily="34" charset="0"/>
                <a:hlinkClick r:id="rId3"/>
              </a:rPr>
              <a:t>CPU</a:t>
            </a:r>
            <a:r>
              <a:rPr lang="en-US" b="0" i="0" dirty="0">
                <a:solidFill>
                  <a:srgbClr val="000000"/>
                </a:solidFill>
                <a:effectLst/>
                <a:latin typeface="verdana" panose="020B0604030504040204" pitchFamily="34" charset="0"/>
              </a:rPr>
              <a:t> power is limited.</a:t>
            </a:r>
          </a:p>
          <a:p>
            <a:pPr algn="l"/>
            <a:endParaRPr lang="en-US" b="0" i="0" dirty="0">
              <a:solidFill>
                <a:srgbClr val="610B4B"/>
              </a:solidFill>
              <a:effectLst/>
              <a:latin typeface="erdana"/>
            </a:endParaRPr>
          </a:p>
          <a:p>
            <a:pPr algn="l"/>
            <a:r>
              <a:rPr lang="en-US" b="0" i="0" dirty="0">
                <a:solidFill>
                  <a:srgbClr val="610B4B"/>
                </a:solidFill>
                <a:effectLst/>
                <a:latin typeface="erdana"/>
              </a:rPr>
              <a:t>3. </a:t>
            </a:r>
            <a:r>
              <a:rPr lang="en-US" b="0" i="0" dirty="0" err="1">
                <a:solidFill>
                  <a:srgbClr val="610B4B"/>
                </a:solidFill>
                <a:effectLst/>
                <a:latin typeface="erdana"/>
              </a:rPr>
              <a:t>ReiserFS</a:t>
            </a:r>
            <a:r>
              <a:rPr lang="en-US" b="0" i="0" dirty="0">
                <a:solidFill>
                  <a:srgbClr val="610B4B"/>
                </a:solidFill>
                <a:effectLst/>
                <a:latin typeface="erdana"/>
              </a:rPr>
              <a:t> File System</a:t>
            </a:r>
          </a:p>
          <a:p>
            <a:pPr algn="l"/>
            <a:r>
              <a:rPr lang="en-US" b="0" i="0" dirty="0" err="1">
                <a:solidFill>
                  <a:srgbClr val="000000"/>
                </a:solidFill>
                <a:effectLst/>
                <a:latin typeface="verdana" panose="020B0604030504040204" pitchFamily="34" charset="0"/>
              </a:rPr>
              <a:t>ReiserFS</a:t>
            </a:r>
            <a:r>
              <a:rPr lang="en-US" b="0" i="0" dirty="0">
                <a:solidFill>
                  <a:srgbClr val="000000"/>
                </a:solidFill>
                <a:effectLst/>
                <a:latin typeface="verdana" panose="020B0604030504040204" pitchFamily="34" charset="0"/>
              </a:rPr>
              <a:t> is an alternative to the Ext3 file system. It has improved performance and advanced features. In the earlier time, the </a:t>
            </a:r>
            <a:r>
              <a:rPr lang="en-US" b="0" i="0" dirty="0" err="1">
                <a:solidFill>
                  <a:srgbClr val="000000"/>
                </a:solidFill>
                <a:effectLst/>
                <a:latin typeface="verdana" panose="020B0604030504040204" pitchFamily="34" charset="0"/>
              </a:rPr>
              <a:t>ReiserFS</a:t>
            </a:r>
            <a:r>
              <a:rPr lang="en-US" b="0" i="0" dirty="0">
                <a:solidFill>
                  <a:srgbClr val="000000"/>
                </a:solidFill>
                <a:effectLst/>
                <a:latin typeface="verdana" panose="020B0604030504040204" pitchFamily="34" charset="0"/>
              </a:rPr>
              <a:t> was used as the default file system in SUSE Linux, but later it has changed some policies, so SUSE returned to Ext3. This file system dynamically supports the file extension, but it has some drawbacks in performance.</a:t>
            </a:r>
          </a:p>
          <a:p>
            <a:pPr algn="l"/>
            <a:endParaRPr lang="en-US" b="0" i="0" dirty="0">
              <a:solidFill>
                <a:srgbClr val="610B4B"/>
              </a:solidFill>
              <a:effectLst/>
              <a:latin typeface="erdana"/>
            </a:endParaRPr>
          </a:p>
          <a:p>
            <a:endParaRPr lang="en-US" dirty="0"/>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13</a:t>
            </a:fld>
            <a:endParaRPr lang="en-US"/>
          </a:p>
        </p:txBody>
      </p:sp>
    </p:spTree>
    <p:extLst>
      <p:ext uri="{BB962C8B-B14F-4D97-AF65-F5344CB8AC3E}">
        <p14:creationId xmlns:p14="http://schemas.microsoft.com/office/powerpoint/2010/main" val="1087211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10B4B"/>
                </a:solidFill>
                <a:effectLst/>
                <a:latin typeface="erdana"/>
              </a:rPr>
              <a:t>4. XFS File System</a:t>
            </a:r>
          </a:p>
          <a:p>
            <a:pPr algn="l"/>
            <a:r>
              <a:rPr lang="en-US" b="0" i="0" dirty="0">
                <a:solidFill>
                  <a:srgbClr val="000000"/>
                </a:solidFill>
                <a:effectLst/>
                <a:latin typeface="verdana" panose="020B0604030504040204" pitchFamily="34" charset="0"/>
              </a:rPr>
              <a:t>XFS file system was considered as high-speed JFS, which is developed for parallel I/O processing. NASA still using this file system with its high storage server (300+ Terabyte server).</a:t>
            </a:r>
          </a:p>
          <a:p>
            <a:pPr algn="l"/>
            <a:endParaRPr lang="en-US" b="0" i="0" dirty="0">
              <a:solidFill>
                <a:srgbClr val="610B4B"/>
              </a:solidFill>
              <a:effectLst/>
              <a:latin typeface="erdana"/>
            </a:endParaRPr>
          </a:p>
          <a:p>
            <a:pPr algn="l"/>
            <a:r>
              <a:rPr lang="en-US" b="0" i="0" dirty="0">
                <a:solidFill>
                  <a:srgbClr val="610B4B"/>
                </a:solidFill>
                <a:effectLst/>
                <a:latin typeface="erdana"/>
              </a:rPr>
              <a:t>5. </a:t>
            </a:r>
            <a:r>
              <a:rPr lang="en-US" b="0" i="0" dirty="0" err="1">
                <a:solidFill>
                  <a:srgbClr val="610B4B"/>
                </a:solidFill>
                <a:effectLst/>
                <a:latin typeface="erdana"/>
              </a:rPr>
              <a:t>Btrfs</a:t>
            </a:r>
            <a:r>
              <a:rPr lang="en-US" b="0" i="0" dirty="0">
                <a:solidFill>
                  <a:srgbClr val="610B4B"/>
                </a:solidFill>
                <a:effectLst/>
                <a:latin typeface="erdana"/>
              </a:rPr>
              <a:t> File System</a:t>
            </a:r>
          </a:p>
          <a:p>
            <a:pPr algn="l"/>
            <a:r>
              <a:rPr lang="en-US" b="0" i="0" dirty="0" err="1">
                <a:solidFill>
                  <a:srgbClr val="000000"/>
                </a:solidFill>
                <a:effectLst/>
                <a:latin typeface="verdana" panose="020B0604030504040204" pitchFamily="34" charset="0"/>
              </a:rPr>
              <a:t>Btrfs</a:t>
            </a:r>
            <a:r>
              <a:rPr lang="en-US" b="0" i="0" dirty="0">
                <a:solidFill>
                  <a:srgbClr val="000000"/>
                </a:solidFill>
                <a:effectLst/>
                <a:latin typeface="verdana" panose="020B0604030504040204" pitchFamily="34" charset="0"/>
              </a:rPr>
              <a:t> stands for the </a:t>
            </a:r>
            <a:r>
              <a:rPr lang="en-US" b="1" i="0" dirty="0">
                <a:solidFill>
                  <a:srgbClr val="000000"/>
                </a:solidFill>
                <a:effectLst/>
                <a:latin typeface="verdana" panose="020B0604030504040204" pitchFamily="34" charset="0"/>
              </a:rPr>
              <a:t>B tree file system</a:t>
            </a:r>
            <a:r>
              <a:rPr lang="en-US" b="0" i="0" dirty="0">
                <a:solidFill>
                  <a:srgbClr val="000000"/>
                </a:solidFill>
                <a:effectLst/>
                <a:latin typeface="verdana" panose="020B0604030504040204" pitchFamily="34" charset="0"/>
              </a:rPr>
              <a:t>. It is used for fault tolerance, repair system, fun administration, extensive storage configuration, and more. It is not a good suit for the production system.</a:t>
            </a:r>
          </a:p>
          <a:p>
            <a:pPr algn="l"/>
            <a:endParaRPr lang="en-US" b="0" i="0" dirty="0">
              <a:solidFill>
                <a:srgbClr val="610B4B"/>
              </a:solidFill>
              <a:effectLst/>
              <a:latin typeface="erdana"/>
            </a:endParaRPr>
          </a:p>
          <a:p>
            <a:pPr algn="l"/>
            <a:r>
              <a:rPr lang="en-US" b="0" i="0" dirty="0">
                <a:solidFill>
                  <a:srgbClr val="610B4B"/>
                </a:solidFill>
                <a:effectLst/>
                <a:latin typeface="erdana"/>
              </a:rPr>
              <a:t>6. Swap File System</a:t>
            </a:r>
          </a:p>
          <a:p>
            <a:pPr algn="l"/>
            <a:r>
              <a:rPr lang="en-US" b="0" i="0" dirty="0">
                <a:solidFill>
                  <a:srgbClr val="000000"/>
                </a:solidFill>
                <a:effectLst/>
                <a:latin typeface="verdana" panose="020B0604030504040204" pitchFamily="34" charset="0"/>
              </a:rPr>
              <a:t>The swap file system is used for memory paging in Linux operating system during the system hibernation. A system that never goes in hibernate state is required to have swap space equal to its </a:t>
            </a:r>
            <a:r>
              <a:rPr lang="en-US" b="0" i="0" u="none" strike="noStrike" dirty="0">
                <a:solidFill>
                  <a:srgbClr val="008000"/>
                </a:solidFill>
                <a:effectLst/>
                <a:latin typeface="verdana" panose="020B0604030504040204" pitchFamily="34" charset="0"/>
                <a:hlinkClick r:id="rId3"/>
              </a:rPr>
              <a:t>RAM</a:t>
            </a:r>
            <a:r>
              <a:rPr lang="en-US" b="0" i="0" dirty="0">
                <a:solidFill>
                  <a:srgbClr val="000000"/>
                </a:solidFill>
                <a:effectLst/>
                <a:latin typeface="verdana" panose="020B0604030504040204" pitchFamily="34" charset="0"/>
              </a:rPr>
              <a:t> size.</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14</a:t>
            </a:fld>
            <a:endParaRPr lang="en-US"/>
          </a:p>
        </p:txBody>
      </p:sp>
    </p:spTree>
    <p:extLst>
      <p:ext uri="{BB962C8B-B14F-4D97-AF65-F5344CB8AC3E}">
        <p14:creationId xmlns:p14="http://schemas.microsoft.com/office/powerpoint/2010/main" val="363249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b="0" i="0" u="none" strike="noStrike" dirty="0">
                <a:solidFill>
                  <a:srgbClr val="008000"/>
                </a:solidFill>
                <a:effectLst/>
                <a:latin typeface="verdana" panose="020B0604030504040204" pitchFamily="34" charset="0"/>
                <a:hlinkClick r:id="rId3"/>
              </a:rPr>
              <a:t>Linux</a:t>
            </a:r>
            <a:r>
              <a:rPr lang="en-US" b="0" i="0" dirty="0">
                <a:solidFill>
                  <a:srgbClr val="000000"/>
                </a:solidFill>
                <a:effectLst/>
                <a:latin typeface="verdana" panose="020B0604030504040204" pitchFamily="34" charset="0"/>
              </a:rPr>
              <a:t> file system contains the following sections:</a:t>
            </a:r>
          </a:p>
          <a:p>
            <a:pPr algn="l">
              <a:buFont typeface="Arial" panose="020B0604020202020204" pitchFamily="34" charset="0"/>
              <a:buChar char="•"/>
            </a:pPr>
            <a:r>
              <a:rPr lang="en-US" b="0" dirty="0">
                <a:solidFill>
                  <a:srgbClr val="000000"/>
                </a:solidFill>
                <a:effectLst/>
                <a:latin typeface="verdana" panose="020B0604030504040204" pitchFamily="34" charset="0"/>
              </a:rPr>
              <a:t>The root directory (/)</a:t>
            </a:r>
          </a:p>
          <a:p>
            <a:pPr algn="l">
              <a:buFont typeface="Arial" panose="020B0604020202020204" pitchFamily="34" charset="0"/>
              <a:buChar char="•"/>
            </a:pPr>
            <a:r>
              <a:rPr lang="en-US" b="0" dirty="0">
                <a:solidFill>
                  <a:srgbClr val="000000"/>
                </a:solidFill>
                <a:effectLst/>
                <a:latin typeface="verdana" panose="020B0604030504040204" pitchFamily="34" charset="0"/>
              </a:rPr>
              <a:t>A specific data storage format (EXT3, EXT4, BTRFS, XFS and so on)</a:t>
            </a:r>
          </a:p>
          <a:p>
            <a:pPr algn="l">
              <a:buFont typeface="Arial" panose="020B0604020202020204" pitchFamily="34" charset="0"/>
              <a:buChar char="•"/>
            </a:pPr>
            <a:r>
              <a:rPr lang="en-US" b="0" dirty="0">
                <a:solidFill>
                  <a:srgbClr val="000000"/>
                </a:solidFill>
                <a:effectLst/>
                <a:latin typeface="verdana" panose="020B0604030504040204" pitchFamily="34" charset="0"/>
              </a:rPr>
              <a:t>A partition or logical volume having a particular file system.</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3</a:t>
            </a:fld>
            <a:endParaRPr lang="en-US"/>
          </a:p>
        </p:txBody>
      </p:sp>
    </p:spTree>
    <p:extLst>
      <p:ext uri="{BB962C8B-B14F-4D97-AF65-F5344CB8AC3E}">
        <p14:creationId xmlns:p14="http://schemas.microsoft.com/office/powerpoint/2010/main" val="344468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Linux file system is generally a built-in layer of a </a:t>
            </a:r>
            <a:r>
              <a:rPr lang="en-US" b="0" i="0" u="none" strike="noStrike" dirty="0">
                <a:solidFill>
                  <a:srgbClr val="008000"/>
                </a:solidFill>
                <a:effectLst/>
                <a:latin typeface="verdana" panose="020B0604030504040204" pitchFamily="34" charset="0"/>
                <a:hlinkClick r:id="rId3"/>
              </a:rPr>
              <a:t>Linux operating system</a:t>
            </a:r>
            <a:r>
              <a:rPr lang="en-US" b="0" i="0" dirty="0">
                <a:solidFill>
                  <a:srgbClr val="000000"/>
                </a:solidFill>
                <a:effectLst/>
                <a:latin typeface="verdana" panose="020B0604030504040204" pitchFamily="34" charset="0"/>
              </a:rPr>
              <a:t> used to handle the data management of the storage. </a:t>
            </a:r>
          </a:p>
          <a:p>
            <a:r>
              <a:rPr lang="en-US" b="0" i="0" dirty="0">
                <a:solidFill>
                  <a:srgbClr val="000000"/>
                </a:solidFill>
                <a:effectLst/>
                <a:latin typeface="verdana" panose="020B0604030504040204" pitchFamily="34" charset="0"/>
              </a:rPr>
              <a:t>It helps to arrange the file on the disk storage. It manages the file name, file size, creation date, and much more information about a file.</a:t>
            </a:r>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4</a:t>
            </a:fld>
            <a:endParaRPr lang="en-US"/>
          </a:p>
        </p:txBody>
      </p:sp>
    </p:spTree>
    <p:extLst>
      <p:ext uri="{BB962C8B-B14F-4D97-AF65-F5344CB8AC3E}">
        <p14:creationId xmlns:p14="http://schemas.microsoft.com/office/powerpoint/2010/main" val="14124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Linux file system has a hierarchical file structure as it contains a root directory and its subdirectories. All other directories can be accessed from the root directory. A partition usually has only one file system, but it may have more than one file system.</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 file system is designed in a way so that it can manage and provide space for non-volatile storage data. All file systems requires a namespace that is a naming and organizational methodology. The namespace defines the naming process, length of the file name, or a subset of characters that can be used for the file name. It also defines the logical structure of files on a memory segment, such as the use of directories for organizing the specific files. Once a namespace is described, a Metadata description must be defined for that particular file.</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data structure needs to support a hierarchical directory structure; this structure is used to describe the available and used disk space for a particular block. It also has the other details about the files such as file size, date &amp; time of creation, update, and last modified.</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Also, it stores advanced information about the section of the disk, such as partitions and volumes.</a:t>
            </a:r>
          </a:p>
          <a:p>
            <a:pPr algn="l"/>
            <a:r>
              <a:rPr lang="en-US" b="0" i="0" dirty="0">
                <a:solidFill>
                  <a:srgbClr val="000000"/>
                </a:solidFill>
                <a:effectLst/>
                <a:latin typeface="verdana" panose="020B0604030504040204" pitchFamily="34" charset="0"/>
              </a:rPr>
              <a:t>The advanced data and the structures that it represents contain the information about the file system stored on the drive; it is distinct and independent of the file system metadata.</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5</a:t>
            </a:fld>
            <a:endParaRPr lang="en-US"/>
          </a:p>
        </p:txBody>
      </p:sp>
    </p:spTree>
    <p:extLst>
      <p:ext uri="{BB962C8B-B14F-4D97-AF65-F5344CB8AC3E}">
        <p14:creationId xmlns:p14="http://schemas.microsoft.com/office/powerpoint/2010/main" val="300628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Linux file system contains two-part file system software implementation architecture.</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(show </a:t>
            </a:r>
            <a:r>
              <a:rPr lang="en-US" b="0" i="0" dirty="0" err="1">
                <a:solidFill>
                  <a:srgbClr val="000000"/>
                </a:solidFill>
                <a:effectLst/>
                <a:latin typeface="verdana" panose="020B0604030504040204" pitchFamily="34" charset="0"/>
              </a:rPr>
              <a:t>iamge</a:t>
            </a:r>
            <a:r>
              <a:rPr lang="en-US" b="0" i="0" dirty="0">
                <a:solidFill>
                  <a:srgbClr val="000000"/>
                </a:solidFill>
                <a:effectLst/>
                <a:latin typeface="verdana" panose="020B0604030504040204" pitchFamily="34" charset="0"/>
              </a:rPr>
              <a:t>)</a:t>
            </a:r>
          </a:p>
          <a:p>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file system requires an API (Application programming interface) to access the function calls to interact with file system components like files and directories. </a:t>
            </a:r>
            <a:r>
              <a:rPr lang="en-US" b="0" i="0" u="none" strike="noStrike" dirty="0">
                <a:solidFill>
                  <a:srgbClr val="008000"/>
                </a:solidFill>
                <a:effectLst/>
                <a:latin typeface="verdana" panose="020B0604030504040204" pitchFamily="34" charset="0"/>
                <a:hlinkClick r:id="rId3"/>
              </a:rPr>
              <a:t>API</a:t>
            </a:r>
            <a:r>
              <a:rPr lang="en-US" b="0" i="0" dirty="0">
                <a:solidFill>
                  <a:srgbClr val="000000"/>
                </a:solidFill>
                <a:effectLst/>
                <a:latin typeface="verdana" panose="020B0604030504040204" pitchFamily="34" charset="0"/>
              </a:rPr>
              <a:t> facilitates tasks such as creating, deleting, and copying the files. It facilitates an algorithm that defines the arrangement of files on a file system.</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first two parts of the given file system together called a </a:t>
            </a:r>
            <a:r>
              <a:rPr lang="en-US" b="1" i="0" dirty="0">
                <a:solidFill>
                  <a:srgbClr val="000000"/>
                </a:solidFill>
                <a:effectLst/>
                <a:latin typeface="verdana" panose="020B0604030504040204" pitchFamily="34" charset="0"/>
              </a:rPr>
              <a:t>Linux virtual file system</a:t>
            </a:r>
            <a:r>
              <a:rPr lang="en-US" b="0" i="0" dirty="0">
                <a:solidFill>
                  <a:srgbClr val="000000"/>
                </a:solidFill>
                <a:effectLst/>
                <a:latin typeface="verdana" panose="020B0604030504040204" pitchFamily="34" charset="0"/>
              </a:rPr>
              <a:t>. It provides a single set of commands for the kernel and developers to access the file system. This virtual file system requires the specific system driver to give an interface to the file system.</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6</a:t>
            </a:fld>
            <a:endParaRPr lang="en-US"/>
          </a:p>
        </p:txBody>
      </p:sp>
    </p:spTree>
    <p:extLst>
      <p:ext uri="{BB962C8B-B14F-4D97-AF65-F5344CB8AC3E}">
        <p14:creationId xmlns:p14="http://schemas.microsoft.com/office/powerpoint/2010/main" val="151537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A Unix filesystem is a collection of files and directories that has the following properties −</a:t>
            </a:r>
          </a:p>
          <a:p>
            <a:pPr algn="just">
              <a:buFont typeface="Arial" panose="020B0604020202020204" pitchFamily="34" charset="0"/>
              <a:buChar char="•"/>
            </a:pPr>
            <a:r>
              <a:rPr lang="en-US" b="0" i="0" dirty="0">
                <a:solidFill>
                  <a:srgbClr val="000000"/>
                </a:solidFill>
                <a:effectLst/>
                <a:latin typeface="Arial" panose="020B0604020202020204" pitchFamily="34" charset="0"/>
              </a:rPr>
              <a:t>It has a root directory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that contains other files and directories.</a:t>
            </a:r>
          </a:p>
          <a:p>
            <a:pPr algn="just">
              <a:buFont typeface="Arial" panose="020B0604020202020204" pitchFamily="34" charset="0"/>
              <a:buChar char="•"/>
            </a:pPr>
            <a:r>
              <a:rPr lang="en-US" b="0" i="0" dirty="0">
                <a:solidFill>
                  <a:srgbClr val="000000"/>
                </a:solidFill>
                <a:effectLst/>
                <a:latin typeface="Arial" panose="020B0604020202020204" pitchFamily="34" charset="0"/>
              </a:rPr>
              <a:t>Each file or directory is uniquely identified by its name, the directory in which it resides, and a unique identifier, typically called an </a:t>
            </a:r>
            <a:r>
              <a:rPr lang="en-US" b="1" i="0" dirty="0" err="1">
                <a:solidFill>
                  <a:srgbClr val="000000"/>
                </a:solidFill>
                <a:effectLst/>
                <a:latin typeface="Arial" panose="020B0604020202020204" pitchFamily="34" charset="0"/>
              </a:rPr>
              <a:t>inode</a:t>
            </a:r>
            <a:r>
              <a:rPr lang="en-US" b="0" i="0" dirty="0">
                <a:solidFill>
                  <a:srgbClr val="000000"/>
                </a:solidFill>
                <a:effectLst/>
                <a:latin typeface="Arial" panose="020B0604020202020204" pitchFamily="34" charset="0"/>
              </a:rPr>
              <a:t>.</a:t>
            </a:r>
          </a:p>
          <a:p>
            <a:pPr algn="just">
              <a:buFont typeface="Arial" panose="020B0604020202020204" pitchFamily="34" charset="0"/>
              <a:buChar char="•"/>
            </a:pPr>
            <a:r>
              <a:rPr lang="en-US" b="0" i="0" dirty="0">
                <a:solidFill>
                  <a:srgbClr val="000000"/>
                </a:solidFill>
                <a:effectLst/>
                <a:latin typeface="Arial" panose="020B0604020202020204" pitchFamily="34" charset="0"/>
              </a:rPr>
              <a:t>It is self-contained. There are no dependencies between one filesystem and another.</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7</a:t>
            </a:fld>
            <a:endParaRPr lang="en-US"/>
          </a:p>
        </p:txBody>
      </p:sp>
    </p:spTree>
    <p:extLst>
      <p:ext uri="{BB962C8B-B14F-4D97-AF65-F5344CB8AC3E}">
        <p14:creationId xmlns:p14="http://schemas.microsoft.com/office/powerpoint/2010/main" val="345689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t"/>
            <a:r>
              <a:rPr lang="en-US" b="1" dirty="0">
                <a:solidFill>
                  <a:srgbClr val="000000"/>
                </a:solidFill>
                <a:effectLst/>
              </a:rPr>
              <a:t>1/</a:t>
            </a:r>
            <a:endParaRPr lang="en-US" dirty="0">
              <a:solidFill>
                <a:srgbClr val="000000"/>
              </a:solidFill>
              <a:effectLst/>
            </a:endParaRPr>
          </a:p>
          <a:p>
            <a:pPr algn="just" fontAlgn="t"/>
            <a:r>
              <a:rPr lang="en-US" dirty="0">
                <a:solidFill>
                  <a:srgbClr val="000000"/>
                </a:solidFill>
                <a:effectLst/>
              </a:rPr>
              <a:t>This is the root directory which should contain only the directories needed at the top level of the file structure</a:t>
            </a:r>
          </a:p>
          <a:p>
            <a:pPr algn="just" fontAlgn="t"/>
            <a:endParaRPr lang="en-US" dirty="0">
              <a:effectLst/>
            </a:endParaRPr>
          </a:p>
          <a:p>
            <a:pPr algn="just" fontAlgn="t"/>
            <a:r>
              <a:rPr lang="en-US" dirty="0">
                <a:effectLst/>
              </a:rPr>
              <a:t>2</a:t>
            </a:r>
            <a:r>
              <a:rPr lang="en-US" b="1" dirty="0">
                <a:solidFill>
                  <a:srgbClr val="000000"/>
                </a:solidFill>
                <a:effectLst/>
              </a:rPr>
              <a:t>/bin</a:t>
            </a:r>
            <a:endParaRPr lang="en-US" dirty="0">
              <a:solidFill>
                <a:srgbClr val="000000"/>
              </a:solidFill>
              <a:effectLst/>
            </a:endParaRPr>
          </a:p>
          <a:p>
            <a:pPr algn="just" fontAlgn="t"/>
            <a:r>
              <a:rPr lang="en-US" dirty="0">
                <a:solidFill>
                  <a:srgbClr val="000000"/>
                </a:solidFill>
                <a:effectLst/>
              </a:rPr>
              <a:t>This is where the executable files are located. These files are available to all users</a:t>
            </a:r>
          </a:p>
          <a:p>
            <a:pPr algn="just" fontAlgn="t"/>
            <a:endParaRPr lang="en-US" dirty="0">
              <a:effectLst/>
            </a:endParaRPr>
          </a:p>
          <a:p>
            <a:pPr algn="just" fontAlgn="t"/>
            <a:r>
              <a:rPr lang="en-US" dirty="0">
                <a:effectLst/>
              </a:rPr>
              <a:t>3</a:t>
            </a:r>
            <a:r>
              <a:rPr lang="en-US" b="1" dirty="0">
                <a:solidFill>
                  <a:srgbClr val="000000"/>
                </a:solidFill>
                <a:effectLst/>
              </a:rPr>
              <a:t>/dev</a:t>
            </a:r>
            <a:endParaRPr lang="en-US" dirty="0">
              <a:solidFill>
                <a:srgbClr val="000000"/>
              </a:solidFill>
              <a:effectLst/>
            </a:endParaRPr>
          </a:p>
          <a:p>
            <a:pPr algn="just" fontAlgn="t"/>
            <a:r>
              <a:rPr lang="en-US" dirty="0">
                <a:solidFill>
                  <a:srgbClr val="000000"/>
                </a:solidFill>
                <a:effectLst/>
              </a:rPr>
              <a:t>These are device drivers</a:t>
            </a:r>
          </a:p>
          <a:p>
            <a:pPr algn="just" fontAlgn="t"/>
            <a:endParaRPr lang="en-US" dirty="0">
              <a:effectLst/>
            </a:endParaRPr>
          </a:p>
          <a:p>
            <a:pPr algn="just" fontAlgn="t"/>
            <a:r>
              <a:rPr lang="en-US" dirty="0">
                <a:effectLst/>
              </a:rPr>
              <a:t>4</a:t>
            </a:r>
            <a:r>
              <a:rPr lang="en-US" b="1" dirty="0">
                <a:solidFill>
                  <a:srgbClr val="000000"/>
                </a:solidFill>
                <a:effectLst/>
              </a:rPr>
              <a:t>/</a:t>
            </a:r>
            <a:r>
              <a:rPr lang="en-US" b="1" dirty="0" err="1">
                <a:solidFill>
                  <a:srgbClr val="000000"/>
                </a:solidFill>
                <a:effectLst/>
              </a:rPr>
              <a:t>etc</a:t>
            </a:r>
            <a:endParaRPr lang="en-US" dirty="0">
              <a:solidFill>
                <a:srgbClr val="000000"/>
              </a:solidFill>
              <a:effectLst/>
            </a:endParaRPr>
          </a:p>
          <a:p>
            <a:pPr algn="just" fontAlgn="t"/>
            <a:r>
              <a:rPr lang="en-US" dirty="0">
                <a:solidFill>
                  <a:srgbClr val="000000"/>
                </a:solidFill>
                <a:effectLst/>
              </a:rPr>
              <a:t>Supervisor directory commands, configuration files, disk configuration files, valid user lists, groups, ethernet, hosts, where to send critical messages</a:t>
            </a:r>
          </a:p>
          <a:p>
            <a:pPr algn="just" fontAlgn="t"/>
            <a:endParaRPr lang="en-US" dirty="0">
              <a:effectLst/>
            </a:endParaRPr>
          </a:p>
          <a:p>
            <a:pPr algn="just" fontAlgn="t"/>
            <a:r>
              <a:rPr lang="en-US" dirty="0">
                <a:effectLst/>
              </a:rPr>
              <a:t>5</a:t>
            </a:r>
            <a:r>
              <a:rPr lang="en-US" b="1" dirty="0">
                <a:solidFill>
                  <a:srgbClr val="000000"/>
                </a:solidFill>
                <a:effectLst/>
              </a:rPr>
              <a:t>/lib</a:t>
            </a:r>
            <a:endParaRPr lang="en-US" dirty="0">
              <a:solidFill>
                <a:srgbClr val="000000"/>
              </a:solidFill>
              <a:effectLst/>
            </a:endParaRPr>
          </a:p>
          <a:p>
            <a:pPr algn="just" fontAlgn="t"/>
            <a:r>
              <a:rPr lang="en-US" dirty="0">
                <a:solidFill>
                  <a:srgbClr val="000000"/>
                </a:solidFill>
                <a:effectLst/>
              </a:rPr>
              <a:t>Contains shared library files and sometimes other kernel-related files</a:t>
            </a:r>
          </a:p>
          <a:p>
            <a:pPr algn="just" fontAlgn="t"/>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8</a:t>
            </a:fld>
            <a:endParaRPr lang="en-US"/>
          </a:p>
        </p:txBody>
      </p:sp>
    </p:spTree>
    <p:extLst>
      <p:ext uri="{BB962C8B-B14F-4D97-AF65-F5344CB8AC3E}">
        <p14:creationId xmlns:p14="http://schemas.microsoft.com/office/powerpoint/2010/main" val="219752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t"/>
            <a:r>
              <a:rPr lang="en-US" dirty="0">
                <a:effectLst/>
              </a:rPr>
              <a:t>6</a:t>
            </a:r>
            <a:r>
              <a:rPr lang="en-US" b="1" dirty="0">
                <a:solidFill>
                  <a:srgbClr val="000000"/>
                </a:solidFill>
                <a:effectLst/>
              </a:rPr>
              <a:t>/boot</a:t>
            </a:r>
            <a:endParaRPr lang="en-US" dirty="0">
              <a:solidFill>
                <a:srgbClr val="000000"/>
              </a:solidFill>
              <a:effectLst/>
            </a:endParaRPr>
          </a:p>
          <a:p>
            <a:pPr algn="just" fontAlgn="t"/>
            <a:r>
              <a:rPr lang="en-US" dirty="0">
                <a:solidFill>
                  <a:srgbClr val="000000"/>
                </a:solidFill>
                <a:effectLst/>
              </a:rPr>
              <a:t>Contains files for booting the system</a:t>
            </a:r>
          </a:p>
          <a:p>
            <a:pPr algn="just" fontAlgn="t"/>
            <a:endParaRPr lang="en-US" dirty="0">
              <a:effectLst/>
            </a:endParaRPr>
          </a:p>
          <a:p>
            <a:pPr algn="just" fontAlgn="t"/>
            <a:r>
              <a:rPr lang="en-US" dirty="0">
                <a:effectLst/>
              </a:rPr>
              <a:t>7</a:t>
            </a:r>
            <a:r>
              <a:rPr lang="en-US" b="1" dirty="0">
                <a:solidFill>
                  <a:srgbClr val="000000"/>
                </a:solidFill>
                <a:effectLst/>
              </a:rPr>
              <a:t>/home</a:t>
            </a:r>
            <a:endParaRPr lang="en-US" dirty="0">
              <a:solidFill>
                <a:srgbClr val="000000"/>
              </a:solidFill>
              <a:effectLst/>
            </a:endParaRPr>
          </a:p>
          <a:p>
            <a:pPr algn="just" fontAlgn="t"/>
            <a:r>
              <a:rPr lang="en-US" dirty="0">
                <a:solidFill>
                  <a:srgbClr val="000000"/>
                </a:solidFill>
                <a:effectLst/>
              </a:rPr>
              <a:t>Contains the home directory for users and other accounts</a:t>
            </a:r>
          </a:p>
          <a:p>
            <a:pPr algn="just" fontAlgn="t"/>
            <a:endParaRPr lang="en-US" dirty="0">
              <a:effectLst/>
            </a:endParaRPr>
          </a:p>
          <a:p>
            <a:pPr algn="just" fontAlgn="t"/>
            <a:r>
              <a:rPr lang="en-US" dirty="0">
                <a:effectLst/>
              </a:rPr>
              <a:t>8</a:t>
            </a:r>
            <a:r>
              <a:rPr lang="en-US" b="1" dirty="0">
                <a:solidFill>
                  <a:srgbClr val="000000"/>
                </a:solidFill>
                <a:effectLst/>
              </a:rPr>
              <a:t>/</a:t>
            </a:r>
            <a:r>
              <a:rPr lang="en-US" b="1" dirty="0" err="1">
                <a:solidFill>
                  <a:srgbClr val="000000"/>
                </a:solidFill>
                <a:effectLst/>
              </a:rPr>
              <a:t>mnt</a:t>
            </a:r>
            <a:endParaRPr lang="en-US" dirty="0">
              <a:solidFill>
                <a:srgbClr val="000000"/>
              </a:solidFill>
              <a:effectLst/>
            </a:endParaRPr>
          </a:p>
          <a:p>
            <a:pPr algn="just" fontAlgn="t"/>
            <a:r>
              <a:rPr lang="en-US" dirty="0">
                <a:solidFill>
                  <a:srgbClr val="000000"/>
                </a:solidFill>
                <a:effectLst/>
              </a:rPr>
              <a:t>Used to mount other temporary file systems, such as </a:t>
            </a:r>
            <a:r>
              <a:rPr lang="en-US" b="1" dirty="0" err="1">
                <a:solidFill>
                  <a:srgbClr val="000000"/>
                </a:solidFill>
                <a:effectLst/>
              </a:rPr>
              <a:t>cdrom</a:t>
            </a:r>
            <a:r>
              <a:rPr lang="en-US" dirty="0">
                <a:solidFill>
                  <a:srgbClr val="000000"/>
                </a:solidFill>
                <a:effectLst/>
              </a:rPr>
              <a:t> and </a:t>
            </a:r>
            <a:r>
              <a:rPr lang="en-US" b="1" dirty="0">
                <a:solidFill>
                  <a:srgbClr val="000000"/>
                </a:solidFill>
                <a:effectLst/>
              </a:rPr>
              <a:t>floppy</a:t>
            </a:r>
            <a:r>
              <a:rPr lang="en-US" dirty="0">
                <a:solidFill>
                  <a:srgbClr val="000000"/>
                </a:solidFill>
                <a:effectLst/>
              </a:rPr>
              <a:t> for the </a:t>
            </a:r>
            <a:r>
              <a:rPr lang="en-US" b="1" dirty="0">
                <a:solidFill>
                  <a:srgbClr val="000000"/>
                </a:solidFill>
                <a:effectLst/>
              </a:rPr>
              <a:t>CD-ROM</a:t>
            </a:r>
            <a:r>
              <a:rPr lang="en-US" dirty="0">
                <a:solidFill>
                  <a:srgbClr val="000000"/>
                </a:solidFill>
                <a:effectLst/>
              </a:rPr>
              <a:t> drive and </a:t>
            </a:r>
            <a:r>
              <a:rPr lang="en-US" b="1" dirty="0">
                <a:solidFill>
                  <a:srgbClr val="000000"/>
                </a:solidFill>
                <a:effectLst/>
              </a:rPr>
              <a:t>floppy diskette drive</a:t>
            </a:r>
            <a:r>
              <a:rPr lang="en-US" dirty="0">
                <a:solidFill>
                  <a:srgbClr val="000000"/>
                </a:solidFill>
                <a:effectLst/>
              </a:rPr>
              <a:t>, respectively</a:t>
            </a:r>
          </a:p>
          <a:p>
            <a:pPr algn="just" fontAlgn="t"/>
            <a:endParaRPr lang="en-US" dirty="0">
              <a:effectLst/>
            </a:endParaRPr>
          </a:p>
          <a:p>
            <a:pPr algn="just" fontAlgn="t"/>
            <a:r>
              <a:rPr lang="en-US" dirty="0">
                <a:effectLst/>
              </a:rPr>
              <a:t>9</a:t>
            </a:r>
            <a:r>
              <a:rPr lang="en-US" b="1" dirty="0">
                <a:solidFill>
                  <a:srgbClr val="000000"/>
                </a:solidFill>
                <a:effectLst/>
              </a:rPr>
              <a:t>/proc</a:t>
            </a:r>
            <a:endParaRPr lang="en-US" dirty="0">
              <a:solidFill>
                <a:srgbClr val="000000"/>
              </a:solidFill>
              <a:effectLst/>
            </a:endParaRPr>
          </a:p>
          <a:p>
            <a:pPr algn="just" fontAlgn="t"/>
            <a:r>
              <a:rPr lang="en-US" dirty="0">
                <a:solidFill>
                  <a:srgbClr val="000000"/>
                </a:solidFill>
                <a:effectLst/>
              </a:rPr>
              <a:t>Contains all processes marked as a file by </a:t>
            </a:r>
            <a:r>
              <a:rPr lang="en-US" b="1" dirty="0">
                <a:solidFill>
                  <a:srgbClr val="000000"/>
                </a:solidFill>
                <a:effectLst/>
              </a:rPr>
              <a:t>process number</a:t>
            </a:r>
            <a:r>
              <a:rPr lang="en-US" dirty="0">
                <a:solidFill>
                  <a:srgbClr val="000000"/>
                </a:solidFill>
                <a:effectLst/>
              </a:rPr>
              <a:t> or other information that is dynamic to the system</a:t>
            </a:r>
          </a:p>
          <a:p>
            <a:pPr algn="just" fontAlgn="t"/>
            <a:endParaRPr lang="en-US" dirty="0">
              <a:effectLst/>
            </a:endParaRPr>
          </a:p>
          <a:p>
            <a:pPr algn="just" fontAlgn="t"/>
            <a:r>
              <a:rPr lang="en-US" dirty="0">
                <a:effectLst/>
              </a:rPr>
              <a:t>10</a:t>
            </a:r>
            <a:r>
              <a:rPr lang="en-US" b="1" dirty="0">
                <a:solidFill>
                  <a:srgbClr val="000000"/>
                </a:solidFill>
                <a:effectLst/>
              </a:rPr>
              <a:t>/</a:t>
            </a:r>
            <a:r>
              <a:rPr lang="en-US" b="1" dirty="0" err="1">
                <a:solidFill>
                  <a:srgbClr val="000000"/>
                </a:solidFill>
                <a:effectLst/>
              </a:rPr>
              <a:t>tmp</a:t>
            </a:r>
            <a:endParaRPr lang="en-US" dirty="0">
              <a:solidFill>
                <a:srgbClr val="000000"/>
              </a:solidFill>
              <a:effectLst/>
            </a:endParaRPr>
          </a:p>
          <a:p>
            <a:pPr algn="just" fontAlgn="t"/>
            <a:r>
              <a:rPr lang="en-US" dirty="0">
                <a:solidFill>
                  <a:srgbClr val="000000"/>
                </a:solidFill>
                <a:effectLst/>
              </a:rPr>
              <a:t>Holds temporary files used between system boots</a:t>
            </a:r>
          </a:p>
          <a:p>
            <a:pPr algn="just" fontAlgn="t"/>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9</a:t>
            </a:fld>
            <a:endParaRPr lang="en-US"/>
          </a:p>
        </p:txBody>
      </p:sp>
    </p:spTree>
    <p:extLst>
      <p:ext uri="{BB962C8B-B14F-4D97-AF65-F5344CB8AC3E}">
        <p14:creationId xmlns:p14="http://schemas.microsoft.com/office/powerpoint/2010/main" val="82060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t"/>
            <a:r>
              <a:rPr lang="en-US" dirty="0">
                <a:effectLst/>
              </a:rPr>
              <a:t>11</a:t>
            </a:r>
            <a:r>
              <a:rPr lang="en-US" b="1" dirty="0">
                <a:solidFill>
                  <a:srgbClr val="000000"/>
                </a:solidFill>
                <a:effectLst/>
              </a:rPr>
              <a:t>/</a:t>
            </a:r>
            <a:r>
              <a:rPr lang="en-US" b="1" dirty="0" err="1">
                <a:solidFill>
                  <a:srgbClr val="000000"/>
                </a:solidFill>
                <a:effectLst/>
              </a:rPr>
              <a:t>usr</a:t>
            </a:r>
            <a:endParaRPr lang="en-US" dirty="0">
              <a:solidFill>
                <a:srgbClr val="000000"/>
              </a:solidFill>
              <a:effectLst/>
            </a:endParaRPr>
          </a:p>
          <a:p>
            <a:pPr algn="just" fontAlgn="t"/>
            <a:r>
              <a:rPr lang="en-US" dirty="0">
                <a:solidFill>
                  <a:srgbClr val="000000"/>
                </a:solidFill>
                <a:effectLst/>
              </a:rPr>
              <a:t>Used for miscellaneous purposes, and can be used by many users. Includes administrative commands, shared files, library files, and others</a:t>
            </a:r>
          </a:p>
          <a:p>
            <a:pPr algn="just" fontAlgn="t"/>
            <a:endParaRPr lang="en-US" dirty="0">
              <a:effectLst/>
            </a:endParaRPr>
          </a:p>
          <a:p>
            <a:pPr algn="just" fontAlgn="t"/>
            <a:r>
              <a:rPr lang="en-US" dirty="0">
                <a:effectLst/>
              </a:rPr>
              <a:t>12</a:t>
            </a:r>
            <a:r>
              <a:rPr lang="en-US" b="1" dirty="0">
                <a:solidFill>
                  <a:srgbClr val="000000"/>
                </a:solidFill>
                <a:effectLst/>
              </a:rPr>
              <a:t>/var</a:t>
            </a:r>
            <a:endParaRPr lang="en-US" dirty="0">
              <a:solidFill>
                <a:srgbClr val="000000"/>
              </a:solidFill>
              <a:effectLst/>
            </a:endParaRPr>
          </a:p>
          <a:p>
            <a:pPr algn="just" fontAlgn="t"/>
            <a:r>
              <a:rPr lang="en-US" dirty="0">
                <a:solidFill>
                  <a:srgbClr val="000000"/>
                </a:solidFill>
                <a:effectLst/>
              </a:rPr>
              <a:t>Typically contains variable-length files such as log and print files and any other type of file that may contain a variable amount of data</a:t>
            </a:r>
          </a:p>
          <a:p>
            <a:pPr algn="just" fontAlgn="t"/>
            <a:endParaRPr lang="en-US" dirty="0">
              <a:effectLst/>
            </a:endParaRPr>
          </a:p>
          <a:p>
            <a:pPr algn="just" fontAlgn="t"/>
            <a:r>
              <a:rPr lang="en-US" dirty="0">
                <a:effectLst/>
              </a:rPr>
              <a:t>13</a:t>
            </a:r>
            <a:r>
              <a:rPr lang="en-US" b="1" dirty="0">
                <a:solidFill>
                  <a:srgbClr val="000000"/>
                </a:solidFill>
                <a:effectLst/>
              </a:rPr>
              <a:t>/</a:t>
            </a:r>
            <a:r>
              <a:rPr lang="en-US" b="1" dirty="0" err="1">
                <a:solidFill>
                  <a:srgbClr val="000000"/>
                </a:solidFill>
                <a:effectLst/>
              </a:rPr>
              <a:t>sbin</a:t>
            </a:r>
            <a:endParaRPr lang="en-US" dirty="0">
              <a:solidFill>
                <a:srgbClr val="000000"/>
              </a:solidFill>
              <a:effectLst/>
            </a:endParaRPr>
          </a:p>
          <a:p>
            <a:pPr algn="just" fontAlgn="t"/>
            <a:r>
              <a:rPr lang="en-US" dirty="0">
                <a:solidFill>
                  <a:srgbClr val="000000"/>
                </a:solidFill>
                <a:effectLst/>
              </a:rPr>
              <a:t>Contains binary (executable) files, usually for system administration. For example, </a:t>
            </a:r>
            <a:r>
              <a:rPr lang="en-US" b="1" i="1" dirty="0" err="1">
                <a:solidFill>
                  <a:srgbClr val="000000"/>
                </a:solidFill>
                <a:effectLst/>
              </a:rPr>
              <a:t>fdisk</a:t>
            </a:r>
            <a:r>
              <a:rPr lang="en-US" dirty="0">
                <a:solidFill>
                  <a:srgbClr val="000000"/>
                </a:solidFill>
                <a:effectLst/>
              </a:rPr>
              <a:t> and </a:t>
            </a:r>
            <a:r>
              <a:rPr lang="en-US" b="1" i="1" dirty="0">
                <a:solidFill>
                  <a:srgbClr val="000000"/>
                </a:solidFill>
                <a:effectLst/>
              </a:rPr>
              <a:t>ifconfig</a:t>
            </a:r>
            <a:r>
              <a:rPr lang="en-US" dirty="0">
                <a:solidFill>
                  <a:srgbClr val="000000"/>
                </a:solidFill>
                <a:effectLst/>
              </a:rPr>
              <a:t> </a:t>
            </a:r>
            <a:r>
              <a:rPr lang="en-US" dirty="0" err="1">
                <a:solidFill>
                  <a:srgbClr val="000000"/>
                </a:solidFill>
                <a:effectLst/>
              </a:rPr>
              <a:t>utlities</a:t>
            </a:r>
            <a:endParaRPr lang="en-US" dirty="0">
              <a:solidFill>
                <a:srgbClr val="000000"/>
              </a:solidFill>
              <a:effectLst/>
            </a:endParaRPr>
          </a:p>
          <a:p>
            <a:pPr algn="just" fontAlgn="t"/>
            <a:endParaRPr lang="en-US" dirty="0">
              <a:effectLst/>
            </a:endParaRPr>
          </a:p>
          <a:p>
            <a:pPr algn="just" fontAlgn="t"/>
            <a:r>
              <a:rPr lang="en-US" dirty="0">
                <a:effectLst/>
              </a:rPr>
              <a:t>14</a:t>
            </a:r>
            <a:r>
              <a:rPr lang="en-US" b="1" dirty="0">
                <a:solidFill>
                  <a:srgbClr val="000000"/>
                </a:solidFill>
                <a:effectLst/>
              </a:rPr>
              <a:t>/kernel</a:t>
            </a:r>
            <a:endParaRPr lang="en-US" dirty="0">
              <a:solidFill>
                <a:srgbClr val="000000"/>
              </a:solidFill>
              <a:effectLst/>
            </a:endParaRPr>
          </a:p>
          <a:p>
            <a:pPr algn="just" fontAlgn="t"/>
            <a:r>
              <a:rPr lang="en-US" dirty="0">
                <a:solidFill>
                  <a:srgbClr val="000000"/>
                </a:solidFill>
                <a:effectLst/>
              </a:rPr>
              <a:t>Contains kernel files</a:t>
            </a:r>
          </a:p>
          <a:p>
            <a:endParaRPr lang="en-US" dirty="0"/>
          </a:p>
        </p:txBody>
      </p:sp>
      <p:sp>
        <p:nvSpPr>
          <p:cNvPr id="4" name="Slide Number Placeholder 3"/>
          <p:cNvSpPr>
            <a:spLocks noGrp="1"/>
          </p:cNvSpPr>
          <p:nvPr>
            <p:ph type="sldNum" sz="quarter" idx="5"/>
          </p:nvPr>
        </p:nvSpPr>
        <p:spPr/>
        <p:txBody>
          <a:bodyPr/>
          <a:lstStyle/>
          <a:p>
            <a:fld id="{91BF775D-B067-45B1-BC44-57594A949B8B}" type="slidenum">
              <a:rPr lang="en-US" smtClean="0"/>
              <a:t>10</a:t>
            </a:fld>
            <a:endParaRPr lang="en-US"/>
          </a:p>
        </p:txBody>
      </p:sp>
    </p:spTree>
    <p:extLst>
      <p:ext uri="{BB962C8B-B14F-4D97-AF65-F5344CB8AC3E}">
        <p14:creationId xmlns:p14="http://schemas.microsoft.com/office/powerpoint/2010/main" val="225864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876AE3-D09B-4ECA-A311-E3FCEEAB7593}" type="datetimeFigureOut">
              <a:rPr lang="en-US" smtClean="0"/>
              <a:t>3/24/2021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786E54E-3B31-4CEA-A4BB-90C6F23E228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300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76AE3-D09B-4ECA-A311-E3FCEEAB7593}"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6E54E-3B31-4CEA-A4BB-90C6F23E228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282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76AE3-D09B-4ECA-A311-E3FCEEAB7593}"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6E54E-3B31-4CEA-A4BB-90C6F23E228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40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876AE3-D09B-4ECA-A311-E3FCEEAB7593}"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6E54E-3B31-4CEA-A4BB-90C6F23E228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322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876AE3-D09B-4ECA-A311-E3FCEEAB7593}"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6E54E-3B31-4CEA-A4BB-90C6F23E228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08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876AE3-D09B-4ECA-A311-E3FCEEAB7593}"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6E54E-3B31-4CEA-A4BB-90C6F23E228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322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876AE3-D09B-4ECA-A311-E3FCEEAB7593}"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6E54E-3B31-4CEA-A4BB-90C6F23E228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076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876AE3-D09B-4ECA-A311-E3FCEEAB7593}"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6E54E-3B31-4CEA-A4BB-90C6F23E228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138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76AE3-D09B-4ECA-A311-E3FCEEAB7593}"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6E54E-3B31-4CEA-A4BB-90C6F23E228B}" type="slidenum">
              <a:rPr lang="en-US" smtClean="0"/>
              <a:t>‹#›</a:t>
            </a:fld>
            <a:endParaRPr lang="en-US"/>
          </a:p>
        </p:txBody>
      </p:sp>
    </p:spTree>
    <p:extLst>
      <p:ext uri="{BB962C8B-B14F-4D97-AF65-F5344CB8AC3E}">
        <p14:creationId xmlns:p14="http://schemas.microsoft.com/office/powerpoint/2010/main" val="202281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876AE3-D09B-4ECA-A311-E3FCEEAB7593}"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6E54E-3B31-4CEA-A4BB-90C6F23E228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27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876AE3-D09B-4ECA-A311-E3FCEEAB7593}" type="datetimeFigureOut">
              <a:rPr lang="en-US" smtClean="0"/>
              <a:t>3/24/2021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786E54E-3B31-4CEA-A4BB-90C6F23E228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18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876AE3-D09B-4ECA-A311-E3FCEEAB7593}" type="datetimeFigureOut">
              <a:rPr lang="en-US" smtClean="0"/>
              <a:t>3/24/2021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786E54E-3B31-4CEA-A4BB-90C6F23E228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6402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1188-0870-426D-AE0A-6BDD427177AB}"/>
              </a:ext>
            </a:extLst>
          </p:cNvPr>
          <p:cNvSpPr>
            <a:spLocks noGrp="1"/>
          </p:cNvSpPr>
          <p:nvPr>
            <p:ph type="ctrTitle"/>
          </p:nvPr>
        </p:nvSpPr>
        <p:spPr/>
        <p:txBody>
          <a:bodyPr/>
          <a:lstStyle/>
          <a:p>
            <a:r>
              <a:rPr lang="en-US" dirty="0"/>
              <a:t>Linux Filesystems</a:t>
            </a:r>
          </a:p>
        </p:txBody>
      </p:sp>
      <p:sp>
        <p:nvSpPr>
          <p:cNvPr id="3" name="Subtitle 2">
            <a:extLst>
              <a:ext uri="{FF2B5EF4-FFF2-40B4-BE49-F238E27FC236}">
                <a16:creationId xmlns:a16="http://schemas.microsoft.com/office/drawing/2014/main" id="{0F10AD8D-7137-429F-BF2F-FB456444ADB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585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173C-CAAE-4853-B690-0553063D9DA8}"/>
              </a:ext>
            </a:extLst>
          </p:cNvPr>
          <p:cNvSpPr>
            <a:spLocks noGrp="1"/>
          </p:cNvSpPr>
          <p:nvPr>
            <p:ph type="title"/>
          </p:nvPr>
        </p:nvSpPr>
        <p:spPr/>
        <p:txBody>
          <a:bodyPr/>
          <a:lstStyle/>
          <a:p>
            <a:r>
              <a:rPr lang="en-US" dirty="0"/>
              <a:t>Directory &amp; description</a:t>
            </a:r>
          </a:p>
        </p:txBody>
      </p:sp>
      <p:sp>
        <p:nvSpPr>
          <p:cNvPr id="3" name="Content Placeholder 2">
            <a:extLst>
              <a:ext uri="{FF2B5EF4-FFF2-40B4-BE49-F238E27FC236}">
                <a16:creationId xmlns:a16="http://schemas.microsoft.com/office/drawing/2014/main" id="{23BBF194-D4D6-4DFB-8CA5-F9CD8F6BD903}"/>
              </a:ext>
            </a:extLst>
          </p:cNvPr>
          <p:cNvSpPr>
            <a:spLocks noGrp="1"/>
          </p:cNvSpPr>
          <p:nvPr>
            <p:ph idx="1"/>
          </p:nvPr>
        </p:nvSpPr>
        <p:spPr/>
        <p:txBody>
          <a:bodyPr>
            <a:normAutofit/>
          </a:bodyPr>
          <a:lstStyle/>
          <a:p>
            <a:pPr algn="just" fontAlgn="t"/>
            <a:r>
              <a:rPr lang="en-US" dirty="0">
                <a:solidFill>
                  <a:srgbClr val="000000"/>
                </a:solidFill>
                <a:effectLst/>
              </a:rPr>
              <a:t>/</a:t>
            </a:r>
            <a:r>
              <a:rPr lang="en-US" dirty="0" err="1">
                <a:solidFill>
                  <a:srgbClr val="000000"/>
                </a:solidFill>
                <a:effectLst/>
              </a:rPr>
              <a:t>usr</a:t>
            </a:r>
            <a:r>
              <a:rPr lang="en-US" dirty="0">
                <a:solidFill>
                  <a:srgbClr val="000000"/>
                </a:solidFill>
                <a:effectLst/>
              </a:rPr>
              <a:t> - Used for miscellaneous purposes, and can be used by many users. Includes administrative commands, shared files, library files, and others</a:t>
            </a:r>
          </a:p>
          <a:p>
            <a:pPr algn="just" fontAlgn="t"/>
            <a:r>
              <a:rPr lang="en-US" dirty="0">
                <a:solidFill>
                  <a:srgbClr val="000000"/>
                </a:solidFill>
                <a:effectLst/>
              </a:rPr>
              <a:t>/var</a:t>
            </a:r>
            <a:r>
              <a:rPr lang="en-US" dirty="0">
                <a:solidFill>
                  <a:srgbClr val="000000"/>
                </a:solidFill>
              </a:rPr>
              <a:t> - </a:t>
            </a:r>
            <a:r>
              <a:rPr lang="en-US" dirty="0">
                <a:solidFill>
                  <a:srgbClr val="000000"/>
                </a:solidFill>
                <a:effectLst/>
              </a:rPr>
              <a:t>Typically contains variable-length files such as log and print files and any other type of file that may contain a variable amount of data</a:t>
            </a:r>
          </a:p>
          <a:p>
            <a:pPr algn="just" fontAlgn="t"/>
            <a:r>
              <a:rPr lang="en-US" dirty="0">
                <a:solidFill>
                  <a:srgbClr val="000000"/>
                </a:solidFill>
                <a:effectLst/>
              </a:rPr>
              <a:t>/</a:t>
            </a:r>
            <a:r>
              <a:rPr lang="en-US" dirty="0" err="1">
                <a:solidFill>
                  <a:srgbClr val="000000"/>
                </a:solidFill>
                <a:effectLst/>
              </a:rPr>
              <a:t>sbin</a:t>
            </a:r>
            <a:r>
              <a:rPr lang="en-US" dirty="0">
                <a:solidFill>
                  <a:srgbClr val="000000"/>
                </a:solidFill>
              </a:rPr>
              <a:t> - </a:t>
            </a:r>
            <a:r>
              <a:rPr lang="en-US" dirty="0">
                <a:solidFill>
                  <a:srgbClr val="000000"/>
                </a:solidFill>
                <a:effectLst/>
              </a:rPr>
              <a:t>Contains binary (executable) files, usually for system administration.</a:t>
            </a:r>
          </a:p>
          <a:p>
            <a:pPr algn="just" fontAlgn="t"/>
            <a:r>
              <a:rPr lang="en-US" dirty="0">
                <a:solidFill>
                  <a:srgbClr val="000000"/>
                </a:solidFill>
                <a:effectLst/>
              </a:rPr>
              <a:t>/kernel</a:t>
            </a:r>
            <a:r>
              <a:rPr lang="en-US" dirty="0">
                <a:solidFill>
                  <a:srgbClr val="000000"/>
                </a:solidFill>
              </a:rPr>
              <a:t> - </a:t>
            </a:r>
            <a:r>
              <a:rPr lang="en-US" dirty="0">
                <a:solidFill>
                  <a:srgbClr val="000000"/>
                </a:solidFill>
                <a:effectLst/>
              </a:rPr>
              <a:t>Contains kernel files</a:t>
            </a:r>
          </a:p>
          <a:p>
            <a:pPr algn="just" fontAlgn="t"/>
            <a:endParaRPr lang="en-US" dirty="0">
              <a:solidFill>
                <a:srgbClr val="000000"/>
              </a:solidFill>
              <a:effectLst/>
            </a:endParaRPr>
          </a:p>
          <a:p>
            <a:pPr algn="just" fontAlgn="t"/>
            <a:endParaRPr lang="en-US" dirty="0">
              <a:solidFill>
                <a:srgbClr val="000000"/>
              </a:solidFill>
              <a:effectLst/>
            </a:endParaRPr>
          </a:p>
          <a:p>
            <a:endParaRPr lang="en-US" dirty="0"/>
          </a:p>
        </p:txBody>
      </p:sp>
    </p:spTree>
    <p:extLst>
      <p:ext uri="{BB962C8B-B14F-4D97-AF65-F5344CB8AC3E}">
        <p14:creationId xmlns:p14="http://schemas.microsoft.com/office/powerpoint/2010/main" val="312113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1D98-2796-4F8E-A861-CD8C6F6643A5}"/>
              </a:ext>
            </a:extLst>
          </p:cNvPr>
          <p:cNvSpPr>
            <a:spLocks noGrp="1"/>
          </p:cNvSpPr>
          <p:nvPr>
            <p:ph type="title"/>
          </p:nvPr>
        </p:nvSpPr>
        <p:spPr/>
        <p:txBody>
          <a:bodyPr/>
          <a:lstStyle/>
          <a:p>
            <a:r>
              <a:rPr lang="en-US" dirty="0"/>
              <a:t>Linux </a:t>
            </a:r>
            <a:r>
              <a:rPr lang="en-US" dirty="0" err="1"/>
              <a:t>FileSystem</a:t>
            </a:r>
            <a:r>
              <a:rPr lang="en-US" dirty="0"/>
              <a:t> features</a:t>
            </a:r>
          </a:p>
        </p:txBody>
      </p:sp>
      <p:sp>
        <p:nvSpPr>
          <p:cNvPr id="3" name="Content Placeholder 2">
            <a:extLst>
              <a:ext uri="{FF2B5EF4-FFF2-40B4-BE49-F238E27FC236}">
                <a16:creationId xmlns:a16="http://schemas.microsoft.com/office/drawing/2014/main" id="{794BE42A-7301-4D14-8A61-83DFA11D04F9}"/>
              </a:ext>
            </a:extLst>
          </p:cNvPr>
          <p:cNvSpPr>
            <a:spLocks noGrp="1"/>
          </p:cNvSpPr>
          <p:nvPr>
            <p:ph idx="1"/>
          </p:nvPr>
        </p:nvSpPr>
        <p:spPr/>
        <p:txBody>
          <a:bodyPr>
            <a:normAutofit fontScale="92500" lnSpcReduction="10000"/>
          </a:bodyPr>
          <a:lstStyle/>
          <a:p>
            <a:r>
              <a:rPr lang="en-US" dirty="0"/>
              <a:t>The filesystem creates a tree structure</a:t>
            </a:r>
          </a:p>
          <a:p>
            <a:pPr lvl="1"/>
            <a:r>
              <a:rPr lang="en-US" dirty="0"/>
              <a:t>Files are arranged as a tree and its branches</a:t>
            </a:r>
          </a:p>
          <a:p>
            <a:r>
              <a:rPr lang="en-US" dirty="0"/>
              <a:t>Topmost directory: root (/) directory</a:t>
            </a:r>
          </a:p>
          <a:p>
            <a:r>
              <a:rPr lang="en-US" dirty="0"/>
              <a:t>Key features:</a:t>
            </a:r>
          </a:p>
          <a:p>
            <a:pPr lvl="1"/>
            <a:r>
              <a:rPr lang="en-US" dirty="0"/>
              <a:t>Specifying paths</a:t>
            </a:r>
          </a:p>
          <a:p>
            <a:pPr lvl="1"/>
            <a:r>
              <a:rPr lang="en-US" dirty="0"/>
              <a:t>Partition, Directories, and Drives</a:t>
            </a:r>
          </a:p>
          <a:p>
            <a:pPr lvl="1"/>
            <a:r>
              <a:rPr lang="en-US" dirty="0"/>
              <a:t>Case Sensitivity</a:t>
            </a:r>
          </a:p>
          <a:p>
            <a:pPr lvl="1"/>
            <a:r>
              <a:rPr lang="en-US" dirty="0"/>
              <a:t>File Extensions</a:t>
            </a:r>
          </a:p>
          <a:p>
            <a:pPr lvl="1"/>
            <a:r>
              <a:rPr lang="en-US" dirty="0"/>
              <a:t>Hidden Files</a:t>
            </a:r>
          </a:p>
        </p:txBody>
      </p:sp>
    </p:spTree>
    <p:extLst>
      <p:ext uri="{BB962C8B-B14F-4D97-AF65-F5344CB8AC3E}">
        <p14:creationId xmlns:p14="http://schemas.microsoft.com/office/powerpoint/2010/main" val="241875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2B48-8081-46A1-94F2-B9ED79E457F1}"/>
              </a:ext>
            </a:extLst>
          </p:cNvPr>
          <p:cNvSpPr>
            <a:spLocks noGrp="1"/>
          </p:cNvSpPr>
          <p:nvPr>
            <p:ph type="title"/>
          </p:nvPr>
        </p:nvSpPr>
        <p:spPr/>
        <p:txBody>
          <a:bodyPr/>
          <a:lstStyle/>
          <a:p>
            <a:r>
              <a:rPr lang="en-US" dirty="0"/>
              <a:t>Types of </a:t>
            </a:r>
            <a:r>
              <a:rPr lang="en-US" dirty="0" err="1"/>
              <a:t>linux</a:t>
            </a:r>
            <a:r>
              <a:rPr lang="en-US" dirty="0"/>
              <a:t> filesystem</a:t>
            </a:r>
          </a:p>
        </p:txBody>
      </p:sp>
      <p:pic>
        <p:nvPicPr>
          <p:cNvPr id="3074" name="Picture 2" descr="Linux File System">
            <a:extLst>
              <a:ext uri="{FF2B5EF4-FFF2-40B4-BE49-F238E27FC236}">
                <a16:creationId xmlns:a16="http://schemas.microsoft.com/office/drawing/2014/main" id="{2D05F190-F30B-4D9D-A954-6D257783AA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97139" y="2016125"/>
            <a:ext cx="4312047"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9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EC74-D0B1-4CF5-907A-D96114518037}"/>
              </a:ext>
            </a:extLst>
          </p:cNvPr>
          <p:cNvSpPr>
            <a:spLocks noGrp="1"/>
          </p:cNvSpPr>
          <p:nvPr>
            <p:ph type="title"/>
          </p:nvPr>
        </p:nvSpPr>
        <p:spPr/>
        <p:txBody>
          <a:bodyPr/>
          <a:lstStyle/>
          <a:p>
            <a:r>
              <a:rPr lang="en-US" dirty="0"/>
              <a:t>Types of </a:t>
            </a:r>
            <a:r>
              <a:rPr lang="en-US" dirty="0" err="1"/>
              <a:t>linux</a:t>
            </a:r>
            <a:r>
              <a:rPr lang="en-US" dirty="0"/>
              <a:t> filesystem</a:t>
            </a:r>
          </a:p>
        </p:txBody>
      </p:sp>
      <p:sp>
        <p:nvSpPr>
          <p:cNvPr id="3" name="Content Placeholder 2">
            <a:extLst>
              <a:ext uri="{FF2B5EF4-FFF2-40B4-BE49-F238E27FC236}">
                <a16:creationId xmlns:a16="http://schemas.microsoft.com/office/drawing/2014/main" id="{25E4385E-3F35-4292-8705-3476DDAED406}"/>
              </a:ext>
            </a:extLst>
          </p:cNvPr>
          <p:cNvSpPr>
            <a:spLocks noGrp="1"/>
          </p:cNvSpPr>
          <p:nvPr>
            <p:ph idx="1"/>
          </p:nvPr>
        </p:nvSpPr>
        <p:spPr/>
        <p:txBody>
          <a:bodyPr>
            <a:normAutofit fontScale="92500" lnSpcReduction="10000"/>
          </a:bodyPr>
          <a:lstStyle/>
          <a:p>
            <a:r>
              <a:rPr lang="en-US" b="0" i="0" dirty="0">
                <a:solidFill>
                  <a:srgbClr val="610B4B"/>
                </a:solidFill>
                <a:effectLst/>
                <a:latin typeface="erdana"/>
              </a:rPr>
              <a:t>Ext, Ext2, Ext3 and Ext4 file system</a:t>
            </a:r>
          </a:p>
          <a:p>
            <a:pPr lvl="1"/>
            <a:r>
              <a:rPr lang="en-US" dirty="0">
                <a:solidFill>
                  <a:srgbClr val="610B4B"/>
                </a:solidFill>
                <a:latin typeface="erdana"/>
              </a:rPr>
              <a:t>Stands for Extended File System</a:t>
            </a:r>
          </a:p>
          <a:p>
            <a:pPr lvl="1"/>
            <a:r>
              <a:rPr lang="en-US" b="0" i="0" dirty="0">
                <a:solidFill>
                  <a:srgbClr val="610B4B"/>
                </a:solidFill>
                <a:effectLst/>
                <a:latin typeface="erdana"/>
              </a:rPr>
              <a:t>Primarily developed for the MINIX OS</a:t>
            </a:r>
          </a:p>
          <a:p>
            <a:r>
              <a:rPr lang="en-US" b="0" i="0" dirty="0">
                <a:solidFill>
                  <a:srgbClr val="610B4B"/>
                </a:solidFill>
                <a:effectLst/>
                <a:latin typeface="erdana"/>
              </a:rPr>
              <a:t>JFS File System</a:t>
            </a:r>
          </a:p>
          <a:p>
            <a:pPr lvl="1"/>
            <a:r>
              <a:rPr lang="en-US" dirty="0">
                <a:solidFill>
                  <a:srgbClr val="610B4B"/>
                </a:solidFill>
                <a:latin typeface="erdana"/>
              </a:rPr>
              <a:t>Stands for Journaled File System</a:t>
            </a:r>
          </a:p>
          <a:p>
            <a:pPr lvl="1"/>
            <a:r>
              <a:rPr lang="en-US" b="0" i="0" dirty="0">
                <a:solidFill>
                  <a:srgbClr val="610B4B"/>
                </a:solidFill>
                <a:effectLst/>
                <a:latin typeface="erdana"/>
              </a:rPr>
              <a:t>Developed </a:t>
            </a:r>
            <a:r>
              <a:rPr lang="en-US" dirty="0">
                <a:solidFill>
                  <a:srgbClr val="610B4B"/>
                </a:solidFill>
                <a:latin typeface="erdana"/>
              </a:rPr>
              <a:t>by IBM for AIX Unix</a:t>
            </a:r>
          </a:p>
          <a:p>
            <a:r>
              <a:rPr lang="en-US" b="0" i="0" dirty="0">
                <a:solidFill>
                  <a:srgbClr val="610B4B"/>
                </a:solidFill>
                <a:effectLst/>
                <a:latin typeface="erdana"/>
              </a:rPr>
              <a:t>Reiser File S</a:t>
            </a:r>
            <a:r>
              <a:rPr lang="en-US" dirty="0">
                <a:solidFill>
                  <a:srgbClr val="610B4B"/>
                </a:solidFill>
                <a:latin typeface="erdana"/>
              </a:rPr>
              <a:t>ystem</a:t>
            </a:r>
          </a:p>
          <a:p>
            <a:pPr lvl="1"/>
            <a:r>
              <a:rPr lang="en-US" b="0" i="0" dirty="0">
                <a:solidFill>
                  <a:srgbClr val="610B4B"/>
                </a:solidFill>
                <a:effectLst/>
                <a:latin typeface="erdana"/>
              </a:rPr>
              <a:t>Alternative to the EXT3</a:t>
            </a:r>
          </a:p>
          <a:p>
            <a:pPr lvl="1"/>
            <a:r>
              <a:rPr lang="en-US" b="0" i="0" dirty="0">
                <a:solidFill>
                  <a:srgbClr val="610B4B"/>
                </a:solidFill>
                <a:effectLst/>
                <a:latin typeface="erdana"/>
              </a:rPr>
              <a:t>Improved performance and features</a:t>
            </a:r>
          </a:p>
          <a:p>
            <a:endParaRPr lang="en-US" dirty="0"/>
          </a:p>
        </p:txBody>
      </p:sp>
    </p:spTree>
    <p:extLst>
      <p:ext uri="{BB962C8B-B14F-4D97-AF65-F5344CB8AC3E}">
        <p14:creationId xmlns:p14="http://schemas.microsoft.com/office/powerpoint/2010/main" val="24714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750F-88E5-4618-B110-8D631BDB662A}"/>
              </a:ext>
            </a:extLst>
          </p:cNvPr>
          <p:cNvSpPr>
            <a:spLocks noGrp="1"/>
          </p:cNvSpPr>
          <p:nvPr>
            <p:ph type="title"/>
          </p:nvPr>
        </p:nvSpPr>
        <p:spPr/>
        <p:txBody>
          <a:bodyPr/>
          <a:lstStyle/>
          <a:p>
            <a:r>
              <a:rPr lang="en-US" dirty="0"/>
              <a:t>Types of Linux Filesystem</a:t>
            </a:r>
          </a:p>
        </p:txBody>
      </p:sp>
      <p:sp>
        <p:nvSpPr>
          <p:cNvPr id="3" name="Content Placeholder 2">
            <a:extLst>
              <a:ext uri="{FF2B5EF4-FFF2-40B4-BE49-F238E27FC236}">
                <a16:creationId xmlns:a16="http://schemas.microsoft.com/office/drawing/2014/main" id="{1292493B-42E1-4DA1-ABDC-C251EB4AAED6}"/>
              </a:ext>
            </a:extLst>
          </p:cNvPr>
          <p:cNvSpPr>
            <a:spLocks noGrp="1"/>
          </p:cNvSpPr>
          <p:nvPr>
            <p:ph idx="1"/>
          </p:nvPr>
        </p:nvSpPr>
        <p:spPr/>
        <p:txBody>
          <a:bodyPr/>
          <a:lstStyle/>
          <a:p>
            <a:r>
              <a:rPr lang="en-US" dirty="0"/>
              <a:t>XFS File System</a:t>
            </a:r>
          </a:p>
          <a:p>
            <a:pPr lvl="1"/>
            <a:r>
              <a:rPr lang="en-US" dirty="0"/>
              <a:t>Considered as high-speed JFS</a:t>
            </a:r>
          </a:p>
          <a:p>
            <a:pPr lvl="1"/>
            <a:r>
              <a:rPr lang="en-US" dirty="0"/>
              <a:t>Developed for parallel I/O processing</a:t>
            </a:r>
          </a:p>
          <a:p>
            <a:r>
              <a:rPr lang="en-US" dirty="0" err="1"/>
              <a:t>Btrfs</a:t>
            </a:r>
            <a:r>
              <a:rPr lang="en-US" dirty="0"/>
              <a:t> File System</a:t>
            </a:r>
          </a:p>
          <a:p>
            <a:pPr lvl="1"/>
            <a:r>
              <a:rPr lang="en-US" dirty="0"/>
              <a:t>Stands for B tree file system</a:t>
            </a:r>
          </a:p>
          <a:p>
            <a:pPr lvl="1"/>
            <a:r>
              <a:rPr lang="en-US" dirty="0"/>
              <a:t>fault tolerance, repair system, fun administration, extensive storage configuration</a:t>
            </a:r>
          </a:p>
          <a:p>
            <a:r>
              <a:rPr lang="en-US" dirty="0"/>
              <a:t>Swap File System</a:t>
            </a:r>
          </a:p>
          <a:p>
            <a:pPr lvl="1"/>
            <a:r>
              <a:rPr lang="en-US" dirty="0"/>
              <a:t>Used for memory paging in Linux OS during system hibernation</a:t>
            </a:r>
          </a:p>
        </p:txBody>
      </p:sp>
    </p:spTree>
    <p:extLst>
      <p:ext uri="{BB962C8B-B14F-4D97-AF65-F5344CB8AC3E}">
        <p14:creationId xmlns:p14="http://schemas.microsoft.com/office/powerpoint/2010/main" val="379086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31D9-799C-42CA-9DAB-305D2A0FFF7C}"/>
              </a:ext>
            </a:extLst>
          </p:cNvPr>
          <p:cNvSpPr>
            <a:spLocks noGrp="1"/>
          </p:cNvSpPr>
          <p:nvPr>
            <p:ph type="title"/>
          </p:nvPr>
        </p:nvSpPr>
        <p:spPr/>
        <p:txBody>
          <a:bodyPr/>
          <a:lstStyle/>
          <a:p>
            <a:r>
              <a:rPr lang="en-US" dirty="0"/>
              <a:t>What is a Linux Filesystem?</a:t>
            </a:r>
          </a:p>
        </p:txBody>
      </p:sp>
      <p:sp>
        <p:nvSpPr>
          <p:cNvPr id="3" name="Content Placeholder 2">
            <a:extLst>
              <a:ext uri="{FF2B5EF4-FFF2-40B4-BE49-F238E27FC236}">
                <a16:creationId xmlns:a16="http://schemas.microsoft.com/office/drawing/2014/main" id="{73DCDBB9-BBFF-4B62-89F9-7C581DE66ABF}"/>
              </a:ext>
            </a:extLst>
          </p:cNvPr>
          <p:cNvSpPr>
            <a:spLocks noGrp="1"/>
          </p:cNvSpPr>
          <p:nvPr>
            <p:ph idx="1"/>
          </p:nvPr>
        </p:nvSpPr>
        <p:spPr/>
        <p:txBody>
          <a:bodyPr/>
          <a:lstStyle/>
          <a:p>
            <a:r>
              <a:rPr lang="en-US" dirty="0"/>
              <a:t>A structured collection of files on a disk drive or a partition.</a:t>
            </a:r>
          </a:p>
          <a:p>
            <a:pPr marL="0" indent="0">
              <a:buNone/>
            </a:pPr>
            <a:endParaRPr lang="en-US" dirty="0"/>
          </a:p>
        </p:txBody>
      </p:sp>
      <p:pic>
        <p:nvPicPr>
          <p:cNvPr id="1026" name="Picture 2" descr="An intro to Linux file system management">
            <a:extLst>
              <a:ext uri="{FF2B5EF4-FFF2-40B4-BE49-F238E27FC236}">
                <a16:creationId xmlns:a16="http://schemas.microsoft.com/office/drawing/2014/main" id="{F325985A-B6C8-4E18-8EAD-43DC4351E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0352" y="2363100"/>
            <a:ext cx="6551295" cy="310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54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B5BA-012A-429A-ACA6-A4BF83265442}"/>
              </a:ext>
            </a:extLst>
          </p:cNvPr>
          <p:cNvSpPr>
            <a:spLocks noGrp="1"/>
          </p:cNvSpPr>
          <p:nvPr>
            <p:ph type="title"/>
          </p:nvPr>
        </p:nvSpPr>
        <p:spPr/>
        <p:txBody>
          <a:bodyPr/>
          <a:lstStyle/>
          <a:p>
            <a:r>
              <a:rPr lang="en-US" dirty="0"/>
              <a:t>What is a </a:t>
            </a:r>
            <a:r>
              <a:rPr lang="en-US" dirty="0" err="1"/>
              <a:t>linux</a:t>
            </a:r>
            <a:r>
              <a:rPr lang="en-US" dirty="0"/>
              <a:t> filesystem</a:t>
            </a:r>
          </a:p>
        </p:txBody>
      </p:sp>
      <p:sp>
        <p:nvSpPr>
          <p:cNvPr id="3" name="Content Placeholder 2">
            <a:extLst>
              <a:ext uri="{FF2B5EF4-FFF2-40B4-BE49-F238E27FC236}">
                <a16:creationId xmlns:a16="http://schemas.microsoft.com/office/drawing/2014/main" id="{ED6FF0F0-C517-4B9A-8408-3C6B545FFAB7}"/>
              </a:ext>
            </a:extLst>
          </p:cNvPr>
          <p:cNvSpPr>
            <a:spLocks noGrp="1"/>
          </p:cNvSpPr>
          <p:nvPr>
            <p:ph idx="1"/>
          </p:nvPr>
        </p:nvSpPr>
        <p:spPr/>
        <p:txBody>
          <a:bodyPr/>
          <a:lstStyle/>
          <a:p>
            <a:pPr marL="0" indent="0">
              <a:buNone/>
            </a:pPr>
            <a:r>
              <a:rPr lang="en-US" dirty="0"/>
              <a:t>Contains the following sections:</a:t>
            </a:r>
          </a:p>
          <a:p>
            <a:pPr algn="l">
              <a:buFont typeface="Arial" panose="020B0604020202020204" pitchFamily="34" charset="0"/>
              <a:buChar char="•"/>
            </a:pPr>
            <a:r>
              <a:rPr lang="en-US" dirty="0"/>
              <a:t>The root directory (/)</a:t>
            </a:r>
          </a:p>
          <a:p>
            <a:pPr algn="l">
              <a:buFont typeface="Arial" panose="020B0604020202020204" pitchFamily="34" charset="0"/>
              <a:buChar char="•"/>
            </a:pPr>
            <a:r>
              <a:rPr lang="en-US" dirty="0"/>
              <a:t>A specific data storage format (EXT3, EXT4, BTRFS, XFS and so on)</a:t>
            </a:r>
          </a:p>
          <a:p>
            <a:pPr algn="l">
              <a:buFont typeface="Arial" panose="020B0604020202020204" pitchFamily="34" charset="0"/>
              <a:buChar char="•"/>
            </a:pPr>
            <a:r>
              <a:rPr lang="en-US" dirty="0"/>
              <a:t>A partition or logical volume having a particular file system.</a:t>
            </a:r>
          </a:p>
        </p:txBody>
      </p:sp>
    </p:spTree>
    <p:extLst>
      <p:ext uri="{BB962C8B-B14F-4D97-AF65-F5344CB8AC3E}">
        <p14:creationId xmlns:p14="http://schemas.microsoft.com/office/powerpoint/2010/main" val="62782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A0BC-3861-4729-AAA4-D7298F8E2F77}"/>
              </a:ext>
            </a:extLst>
          </p:cNvPr>
          <p:cNvSpPr>
            <a:spLocks noGrp="1"/>
          </p:cNvSpPr>
          <p:nvPr>
            <p:ph type="title"/>
          </p:nvPr>
        </p:nvSpPr>
        <p:spPr/>
        <p:txBody>
          <a:bodyPr/>
          <a:lstStyle/>
          <a:p>
            <a:r>
              <a:rPr lang="en-US" dirty="0"/>
              <a:t>What is a </a:t>
            </a:r>
            <a:r>
              <a:rPr lang="en-US" dirty="0" err="1"/>
              <a:t>linux</a:t>
            </a:r>
            <a:r>
              <a:rPr lang="en-US" dirty="0"/>
              <a:t> filesystem</a:t>
            </a:r>
          </a:p>
        </p:txBody>
      </p:sp>
      <p:sp>
        <p:nvSpPr>
          <p:cNvPr id="3" name="Content Placeholder 2">
            <a:extLst>
              <a:ext uri="{FF2B5EF4-FFF2-40B4-BE49-F238E27FC236}">
                <a16:creationId xmlns:a16="http://schemas.microsoft.com/office/drawing/2014/main" id="{556AE100-A153-4DB7-985D-6B36999B9802}"/>
              </a:ext>
            </a:extLst>
          </p:cNvPr>
          <p:cNvSpPr>
            <a:spLocks noGrp="1"/>
          </p:cNvSpPr>
          <p:nvPr>
            <p:ph idx="1"/>
          </p:nvPr>
        </p:nvSpPr>
        <p:spPr/>
        <p:txBody>
          <a:bodyPr>
            <a:normAutofit lnSpcReduction="10000"/>
          </a:bodyPr>
          <a:lstStyle/>
          <a:p>
            <a:r>
              <a:rPr lang="en-US" dirty="0"/>
              <a:t>Generally a built-in layer of a Linux OS</a:t>
            </a:r>
          </a:p>
          <a:p>
            <a:pPr lvl="1"/>
            <a:r>
              <a:rPr lang="en-US" dirty="0"/>
              <a:t>To handle the data management of the storage</a:t>
            </a:r>
          </a:p>
          <a:p>
            <a:r>
              <a:rPr lang="en-US" dirty="0"/>
              <a:t>It helps to:</a:t>
            </a:r>
          </a:p>
          <a:p>
            <a:pPr lvl="1"/>
            <a:r>
              <a:rPr lang="en-US" dirty="0"/>
              <a:t>Arrange the file on the disk storage</a:t>
            </a:r>
          </a:p>
          <a:p>
            <a:pPr lvl="1"/>
            <a:r>
              <a:rPr lang="en-US" dirty="0"/>
              <a:t>Manages the:</a:t>
            </a:r>
          </a:p>
          <a:p>
            <a:pPr lvl="2"/>
            <a:r>
              <a:rPr lang="en-US" dirty="0"/>
              <a:t>File name</a:t>
            </a:r>
          </a:p>
          <a:p>
            <a:pPr lvl="2"/>
            <a:r>
              <a:rPr lang="en-US" dirty="0"/>
              <a:t>File size</a:t>
            </a:r>
          </a:p>
          <a:p>
            <a:pPr lvl="2"/>
            <a:r>
              <a:rPr lang="en-US" dirty="0"/>
              <a:t>Creation date</a:t>
            </a:r>
          </a:p>
          <a:p>
            <a:pPr lvl="2"/>
            <a:r>
              <a:rPr lang="en-US" dirty="0" err="1"/>
              <a:t>etc</a:t>
            </a:r>
            <a:r>
              <a:rPr lang="en-US" dirty="0"/>
              <a:t>					</a:t>
            </a:r>
          </a:p>
        </p:txBody>
      </p:sp>
    </p:spTree>
    <p:extLst>
      <p:ext uri="{BB962C8B-B14F-4D97-AF65-F5344CB8AC3E}">
        <p14:creationId xmlns:p14="http://schemas.microsoft.com/office/powerpoint/2010/main" val="211171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2FC1-0325-4F86-B5B0-4EF743D1D5E9}"/>
              </a:ext>
            </a:extLst>
          </p:cNvPr>
          <p:cNvSpPr>
            <a:spLocks noGrp="1"/>
          </p:cNvSpPr>
          <p:nvPr>
            <p:ph type="title"/>
          </p:nvPr>
        </p:nvSpPr>
        <p:spPr/>
        <p:txBody>
          <a:bodyPr/>
          <a:lstStyle/>
          <a:p>
            <a:r>
              <a:rPr lang="en-US" dirty="0"/>
              <a:t>Linux Filesystem structure</a:t>
            </a:r>
          </a:p>
        </p:txBody>
      </p:sp>
      <p:sp>
        <p:nvSpPr>
          <p:cNvPr id="3" name="Content Placeholder 2">
            <a:extLst>
              <a:ext uri="{FF2B5EF4-FFF2-40B4-BE49-F238E27FC236}">
                <a16:creationId xmlns:a16="http://schemas.microsoft.com/office/drawing/2014/main" id="{7D3236F5-F9DA-4DCD-B4F9-063FDE5280A2}"/>
              </a:ext>
            </a:extLst>
          </p:cNvPr>
          <p:cNvSpPr>
            <a:spLocks noGrp="1"/>
          </p:cNvSpPr>
          <p:nvPr>
            <p:ph idx="1"/>
          </p:nvPr>
        </p:nvSpPr>
        <p:spPr/>
        <p:txBody>
          <a:bodyPr/>
          <a:lstStyle/>
          <a:p>
            <a:r>
              <a:rPr lang="en-US" dirty="0"/>
              <a:t>Has a hierarchical file structure</a:t>
            </a:r>
          </a:p>
          <a:p>
            <a:pPr lvl="1"/>
            <a:r>
              <a:rPr lang="en-US" dirty="0"/>
              <a:t>Root directory</a:t>
            </a:r>
          </a:p>
          <a:p>
            <a:pPr lvl="1"/>
            <a:r>
              <a:rPr lang="en-US" dirty="0"/>
              <a:t>Subdirectories</a:t>
            </a:r>
          </a:p>
          <a:p>
            <a:endParaRPr lang="en-US" dirty="0"/>
          </a:p>
        </p:txBody>
      </p:sp>
    </p:spTree>
    <p:extLst>
      <p:ext uri="{BB962C8B-B14F-4D97-AF65-F5344CB8AC3E}">
        <p14:creationId xmlns:p14="http://schemas.microsoft.com/office/powerpoint/2010/main" val="64158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A2B4-9E67-4116-AB02-FC5A12798943}"/>
              </a:ext>
            </a:extLst>
          </p:cNvPr>
          <p:cNvSpPr>
            <a:spLocks noGrp="1"/>
          </p:cNvSpPr>
          <p:nvPr>
            <p:ph type="title"/>
          </p:nvPr>
        </p:nvSpPr>
        <p:spPr/>
        <p:txBody>
          <a:bodyPr/>
          <a:lstStyle/>
          <a:p>
            <a:r>
              <a:rPr lang="en-US" dirty="0"/>
              <a:t>Linux filesystem structure</a:t>
            </a:r>
          </a:p>
        </p:txBody>
      </p:sp>
      <p:pic>
        <p:nvPicPr>
          <p:cNvPr id="2050" name="Picture 2" descr="Linux File System">
            <a:extLst>
              <a:ext uri="{FF2B5EF4-FFF2-40B4-BE49-F238E27FC236}">
                <a16:creationId xmlns:a16="http://schemas.microsoft.com/office/drawing/2014/main" id="{858E5504-9BF3-4DA4-B30C-54CC10B9AE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1912" y="2197894"/>
            <a:ext cx="47625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46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1004-878A-41DD-8435-49499774FADB}"/>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A979B804-E4B9-4DCA-8AB2-75054A9A7D1F}"/>
              </a:ext>
            </a:extLst>
          </p:cNvPr>
          <p:cNvSpPr>
            <a:spLocks noGrp="1"/>
          </p:cNvSpPr>
          <p:nvPr>
            <p:ph idx="1"/>
          </p:nvPr>
        </p:nvSpPr>
        <p:spPr/>
        <p:txBody>
          <a:bodyPr/>
          <a:lstStyle/>
          <a:p>
            <a:pPr algn="just">
              <a:buFont typeface="Arial" panose="020B0604020202020204" pitchFamily="34" charset="0"/>
              <a:buChar char="•"/>
            </a:pPr>
            <a:r>
              <a:rPr lang="en-US" dirty="0"/>
              <a:t>It has a root directory (/) that contains other files and directories.</a:t>
            </a:r>
          </a:p>
          <a:p>
            <a:pPr algn="just">
              <a:buFont typeface="Arial" panose="020B0604020202020204" pitchFamily="34" charset="0"/>
              <a:buChar char="•"/>
            </a:pPr>
            <a:r>
              <a:rPr lang="en-US" dirty="0"/>
              <a:t>Each file or directory is uniquely identified by its name, the directory in which it resides, and a unique identifier, typically called an </a:t>
            </a:r>
            <a:r>
              <a:rPr lang="en-US" dirty="0" err="1"/>
              <a:t>inode</a:t>
            </a:r>
            <a:r>
              <a:rPr lang="en-US" dirty="0"/>
              <a:t>.</a:t>
            </a:r>
          </a:p>
          <a:p>
            <a:pPr algn="just">
              <a:buFont typeface="Arial" panose="020B0604020202020204" pitchFamily="34" charset="0"/>
              <a:buChar char="•"/>
            </a:pPr>
            <a:r>
              <a:rPr lang="en-US" dirty="0"/>
              <a:t>It is self-contained. There are no dependencies between one filesystem and another</a:t>
            </a:r>
          </a:p>
        </p:txBody>
      </p:sp>
    </p:spTree>
    <p:extLst>
      <p:ext uri="{BB962C8B-B14F-4D97-AF65-F5344CB8AC3E}">
        <p14:creationId xmlns:p14="http://schemas.microsoft.com/office/powerpoint/2010/main" val="293909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4CEE-55C8-4DA6-87EB-EC13F92FF5EE}"/>
              </a:ext>
            </a:extLst>
          </p:cNvPr>
          <p:cNvSpPr>
            <a:spLocks noGrp="1"/>
          </p:cNvSpPr>
          <p:nvPr>
            <p:ph type="title"/>
          </p:nvPr>
        </p:nvSpPr>
        <p:spPr/>
        <p:txBody>
          <a:bodyPr/>
          <a:lstStyle/>
          <a:p>
            <a:r>
              <a:rPr lang="en-US" dirty="0"/>
              <a:t>Directory &amp; description</a:t>
            </a:r>
          </a:p>
        </p:txBody>
      </p:sp>
      <p:sp>
        <p:nvSpPr>
          <p:cNvPr id="3" name="Content Placeholder 2">
            <a:extLst>
              <a:ext uri="{FF2B5EF4-FFF2-40B4-BE49-F238E27FC236}">
                <a16:creationId xmlns:a16="http://schemas.microsoft.com/office/drawing/2014/main" id="{FF76A5DB-8352-4A16-829E-B0AAFA2B0A81}"/>
              </a:ext>
            </a:extLst>
          </p:cNvPr>
          <p:cNvSpPr>
            <a:spLocks noGrp="1"/>
          </p:cNvSpPr>
          <p:nvPr>
            <p:ph idx="1"/>
          </p:nvPr>
        </p:nvSpPr>
        <p:spPr/>
        <p:txBody>
          <a:bodyPr>
            <a:normAutofit/>
          </a:bodyPr>
          <a:lstStyle/>
          <a:p>
            <a:r>
              <a:rPr lang="en-US" dirty="0"/>
              <a:t>/ - </a:t>
            </a:r>
            <a:r>
              <a:rPr lang="en-US" dirty="0">
                <a:solidFill>
                  <a:srgbClr val="000000"/>
                </a:solidFill>
                <a:effectLst/>
              </a:rPr>
              <a:t>This is the root directory which should contain only the directories needed at the top level of the file structure</a:t>
            </a:r>
          </a:p>
          <a:p>
            <a:pPr algn="just" fontAlgn="t"/>
            <a:r>
              <a:rPr lang="en-US" dirty="0"/>
              <a:t> </a:t>
            </a:r>
            <a:r>
              <a:rPr lang="en-US" dirty="0">
                <a:solidFill>
                  <a:srgbClr val="000000"/>
                </a:solidFill>
                <a:effectLst/>
              </a:rPr>
              <a:t>/bin</a:t>
            </a:r>
            <a:r>
              <a:rPr lang="en-US" dirty="0">
                <a:solidFill>
                  <a:srgbClr val="000000"/>
                </a:solidFill>
              </a:rPr>
              <a:t> - </a:t>
            </a:r>
            <a:r>
              <a:rPr lang="en-US" dirty="0">
                <a:solidFill>
                  <a:srgbClr val="000000"/>
                </a:solidFill>
                <a:effectLst/>
              </a:rPr>
              <a:t>This is where the executable files are located. These files are available to all users</a:t>
            </a:r>
          </a:p>
          <a:p>
            <a:r>
              <a:rPr lang="en-US" dirty="0"/>
              <a:t>/dev – These are device drivers</a:t>
            </a:r>
          </a:p>
          <a:p>
            <a:pPr algn="just" fontAlgn="t"/>
            <a:r>
              <a:rPr lang="en-US" dirty="0">
                <a:solidFill>
                  <a:srgbClr val="000000"/>
                </a:solidFill>
                <a:effectLst/>
              </a:rPr>
              <a:t>/</a:t>
            </a:r>
            <a:r>
              <a:rPr lang="en-US" dirty="0" err="1">
                <a:solidFill>
                  <a:srgbClr val="000000"/>
                </a:solidFill>
                <a:effectLst/>
              </a:rPr>
              <a:t>etc</a:t>
            </a:r>
            <a:r>
              <a:rPr lang="en-US" dirty="0">
                <a:solidFill>
                  <a:srgbClr val="000000"/>
                </a:solidFill>
              </a:rPr>
              <a:t> - </a:t>
            </a:r>
            <a:r>
              <a:rPr lang="en-US" dirty="0">
                <a:solidFill>
                  <a:srgbClr val="000000"/>
                </a:solidFill>
                <a:effectLst/>
              </a:rPr>
              <a:t>Supervisor directory commands, configuration files, disk configuration files, valid user lists, groups, ethernet, hosts, where to send critical messages</a:t>
            </a:r>
          </a:p>
          <a:p>
            <a:pPr algn="just" fontAlgn="t"/>
            <a:r>
              <a:rPr lang="en-US" dirty="0">
                <a:solidFill>
                  <a:srgbClr val="000000"/>
                </a:solidFill>
                <a:effectLst/>
              </a:rPr>
              <a:t>/lib - Contains shared library files and sometimes other kernel-related files</a:t>
            </a:r>
          </a:p>
          <a:p>
            <a:pPr algn="just" fontAlgn="t"/>
            <a:endParaRPr lang="en-US" dirty="0">
              <a:solidFill>
                <a:srgbClr val="000000"/>
              </a:solidFill>
              <a:effectLst/>
            </a:endParaRPr>
          </a:p>
          <a:p>
            <a:endParaRPr lang="en-US" dirty="0"/>
          </a:p>
        </p:txBody>
      </p:sp>
    </p:spTree>
    <p:extLst>
      <p:ext uri="{BB962C8B-B14F-4D97-AF65-F5344CB8AC3E}">
        <p14:creationId xmlns:p14="http://schemas.microsoft.com/office/powerpoint/2010/main" val="280578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6ED1-346E-4DD2-89FB-F646B0C84A67}"/>
              </a:ext>
            </a:extLst>
          </p:cNvPr>
          <p:cNvSpPr>
            <a:spLocks noGrp="1"/>
          </p:cNvSpPr>
          <p:nvPr>
            <p:ph type="title"/>
          </p:nvPr>
        </p:nvSpPr>
        <p:spPr/>
        <p:txBody>
          <a:bodyPr/>
          <a:lstStyle/>
          <a:p>
            <a:r>
              <a:rPr lang="en-US" dirty="0"/>
              <a:t>Directory &amp; description</a:t>
            </a:r>
          </a:p>
        </p:txBody>
      </p:sp>
      <p:sp>
        <p:nvSpPr>
          <p:cNvPr id="3" name="Content Placeholder 2">
            <a:extLst>
              <a:ext uri="{FF2B5EF4-FFF2-40B4-BE49-F238E27FC236}">
                <a16:creationId xmlns:a16="http://schemas.microsoft.com/office/drawing/2014/main" id="{2EB8FD72-23B1-4FAD-A134-7A2F69441F2D}"/>
              </a:ext>
            </a:extLst>
          </p:cNvPr>
          <p:cNvSpPr>
            <a:spLocks noGrp="1"/>
          </p:cNvSpPr>
          <p:nvPr>
            <p:ph idx="1"/>
          </p:nvPr>
        </p:nvSpPr>
        <p:spPr/>
        <p:txBody>
          <a:bodyPr>
            <a:normAutofit/>
          </a:bodyPr>
          <a:lstStyle/>
          <a:p>
            <a:pPr algn="just" fontAlgn="t"/>
            <a:r>
              <a:rPr lang="en-US" dirty="0">
                <a:solidFill>
                  <a:srgbClr val="000000"/>
                </a:solidFill>
                <a:effectLst/>
              </a:rPr>
              <a:t>/boot</a:t>
            </a:r>
            <a:r>
              <a:rPr lang="en-US" dirty="0">
                <a:solidFill>
                  <a:srgbClr val="000000"/>
                </a:solidFill>
              </a:rPr>
              <a:t> - </a:t>
            </a:r>
            <a:r>
              <a:rPr lang="en-US" dirty="0">
                <a:solidFill>
                  <a:srgbClr val="000000"/>
                </a:solidFill>
                <a:effectLst/>
              </a:rPr>
              <a:t>Contains files for booting the system</a:t>
            </a:r>
          </a:p>
          <a:p>
            <a:pPr algn="just" fontAlgn="t"/>
            <a:r>
              <a:rPr lang="en-US" dirty="0">
                <a:solidFill>
                  <a:srgbClr val="000000"/>
                </a:solidFill>
                <a:effectLst/>
              </a:rPr>
              <a:t>/home</a:t>
            </a:r>
            <a:r>
              <a:rPr lang="en-US" dirty="0">
                <a:solidFill>
                  <a:srgbClr val="000000"/>
                </a:solidFill>
              </a:rPr>
              <a:t> - </a:t>
            </a:r>
            <a:r>
              <a:rPr lang="en-US" dirty="0">
                <a:solidFill>
                  <a:srgbClr val="000000"/>
                </a:solidFill>
                <a:effectLst/>
              </a:rPr>
              <a:t>Contains the home directory for users and other accounts</a:t>
            </a:r>
          </a:p>
          <a:p>
            <a:pPr algn="just" fontAlgn="t"/>
            <a:r>
              <a:rPr lang="en-US" dirty="0">
                <a:solidFill>
                  <a:srgbClr val="000000"/>
                </a:solidFill>
                <a:effectLst/>
              </a:rPr>
              <a:t>/</a:t>
            </a:r>
            <a:r>
              <a:rPr lang="en-US" dirty="0" err="1">
                <a:solidFill>
                  <a:srgbClr val="000000"/>
                </a:solidFill>
                <a:effectLst/>
              </a:rPr>
              <a:t>mnt</a:t>
            </a:r>
            <a:r>
              <a:rPr lang="en-US" dirty="0">
                <a:solidFill>
                  <a:srgbClr val="000000"/>
                </a:solidFill>
              </a:rPr>
              <a:t> - </a:t>
            </a:r>
            <a:r>
              <a:rPr lang="en-US" dirty="0">
                <a:solidFill>
                  <a:srgbClr val="000000"/>
                </a:solidFill>
                <a:effectLst/>
              </a:rPr>
              <a:t>Used to mount other temporary file systems, such as </a:t>
            </a:r>
            <a:r>
              <a:rPr lang="en-US" dirty="0" err="1">
                <a:solidFill>
                  <a:srgbClr val="000000"/>
                </a:solidFill>
                <a:effectLst/>
              </a:rPr>
              <a:t>cdrom</a:t>
            </a:r>
            <a:r>
              <a:rPr lang="en-US" dirty="0">
                <a:solidFill>
                  <a:srgbClr val="000000"/>
                </a:solidFill>
                <a:effectLst/>
              </a:rPr>
              <a:t> and floppy for the CD-ROM drive and floppy diskette drive, respectively</a:t>
            </a:r>
          </a:p>
          <a:p>
            <a:pPr algn="just" fontAlgn="t"/>
            <a:r>
              <a:rPr lang="en-US" dirty="0">
                <a:solidFill>
                  <a:srgbClr val="000000"/>
                </a:solidFill>
                <a:effectLst/>
              </a:rPr>
              <a:t>/proc</a:t>
            </a:r>
            <a:r>
              <a:rPr lang="en-US" dirty="0">
                <a:solidFill>
                  <a:srgbClr val="000000"/>
                </a:solidFill>
              </a:rPr>
              <a:t> - </a:t>
            </a:r>
            <a:r>
              <a:rPr lang="en-US" dirty="0">
                <a:solidFill>
                  <a:srgbClr val="000000"/>
                </a:solidFill>
                <a:effectLst/>
              </a:rPr>
              <a:t>Contains all processes marked as a file by process number or other information that is dynamic to the system</a:t>
            </a:r>
          </a:p>
          <a:p>
            <a:pPr algn="just" fontAlgn="t"/>
            <a:r>
              <a:rPr lang="en-US" dirty="0">
                <a:solidFill>
                  <a:srgbClr val="000000"/>
                </a:solidFill>
                <a:effectLst/>
              </a:rPr>
              <a:t>/</a:t>
            </a:r>
            <a:r>
              <a:rPr lang="en-US" dirty="0" err="1">
                <a:solidFill>
                  <a:srgbClr val="000000"/>
                </a:solidFill>
                <a:effectLst/>
              </a:rPr>
              <a:t>tmp</a:t>
            </a:r>
            <a:r>
              <a:rPr lang="en-US" dirty="0">
                <a:solidFill>
                  <a:srgbClr val="000000"/>
                </a:solidFill>
                <a:effectLst/>
              </a:rPr>
              <a:t> - Holds temporary files used between system boots</a:t>
            </a:r>
          </a:p>
          <a:p>
            <a:pPr algn="just" fontAlgn="t"/>
            <a:endParaRPr lang="en-US" dirty="0">
              <a:solidFill>
                <a:srgbClr val="000000"/>
              </a:solidFill>
              <a:effectLst/>
            </a:endParaRPr>
          </a:p>
          <a:p>
            <a:pPr algn="just" fontAlgn="t"/>
            <a:endParaRPr lang="en-US" dirty="0">
              <a:solidFill>
                <a:srgbClr val="000000"/>
              </a:solidFill>
              <a:effectLst/>
            </a:endParaRPr>
          </a:p>
          <a:p>
            <a:pPr algn="just" fontAlgn="t"/>
            <a:endParaRPr lang="en-US" dirty="0">
              <a:solidFill>
                <a:srgbClr val="000000"/>
              </a:solidFill>
              <a:effectLst/>
            </a:endParaRPr>
          </a:p>
          <a:p>
            <a:endParaRPr lang="en-US" dirty="0"/>
          </a:p>
        </p:txBody>
      </p:sp>
    </p:spTree>
    <p:extLst>
      <p:ext uri="{BB962C8B-B14F-4D97-AF65-F5344CB8AC3E}">
        <p14:creationId xmlns:p14="http://schemas.microsoft.com/office/powerpoint/2010/main" val="20296388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130</TotalTime>
  <Words>2376</Words>
  <Application>Microsoft Office PowerPoint</Application>
  <PresentationFormat>Widescreen</PresentationFormat>
  <Paragraphs>193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erdana</vt:lpstr>
      <vt:lpstr>Gill Sans MT</vt:lpstr>
      <vt:lpstr>verdana</vt:lpstr>
      <vt:lpstr>Gallery</vt:lpstr>
      <vt:lpstr>Linux Filesystems</vt:lpstr>
      <vt:lpstr>What is a Linux Filesystem?</vt:lpstr>
      <vt:lpstr>What is a linux filesystem</vt:lpstr>
      <vt:lpstr>What is a linux filesystem</vt:lpstr>
      <vt:lpstr>Linux Filesystem structure</vt:lpstr>
      <vt:lpstr>Linux filesystem structure</vt:lpstr>
      <vt:lpstr>Directory Structure</vt:lpstr>
      <vt:lpstr>Directory &amp; description</vt:lpstr>
      <vt:lpstr>Directory &amp; description</vt:lpstr>
      <vt:lpstr>Directory &amp; description</vt:lpstr>
      <vt:lpstr>Linux FileSystem features</vt:lpstr>
      <vt:lpstr>Types of linux filesystem</vt:lpstr>
      <vt:lpstr>Types of linux filesystem</vt:lpstr>
      <vt:lpstr>Types of Linux Filesystem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Filesystems</dc:title>
  <dc:creator>Patrick Marlowe Oliva</dc:creator>
  <cp:lastModifiedBy>Patrick Marlowe Oliva</cp:lastModifiedBy>
  <cp:revision>13</cp:revision>
  <dcterms:created xsi:type="dcterms:W3CDTF">2021-03-23T23:28:26Z</dcterms:created>
  <dcterms:modified xsi:type="dcterms:W3CDTF">2021-03-24T01:42:52Z</dcterms:modified>
</cp:coreProperties>
</file>