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267" r:id="rId4"/>
    <p:sldId id="266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680E-F1B5-4A06-9B2A-746E7D5747E3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007D-C17A-4DCC-82AA-704BB9EF9C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5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</a:t>
            </a:fld>
            <a:endParaRPr lang="es-CO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10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51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11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79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12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42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13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99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14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5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15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361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16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98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17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74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2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41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3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49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4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1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5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41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6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09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7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92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8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79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2988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80040" y="6513480"/>
            <a:ext cx="396180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42338D-0454-40D2-A957-92CFA569F849}" type="slidenum">
              <a:rPr lang="en-CO" sz="1200" b="0" strike="noStrike" spc="-1">
                <a:latin typeface="Times New Roman"/>
              </a:rPr>
              <a:t>9</a:t>
            </a:fld>
            <a:endParaRPr lang="es-CO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80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EB620-644F-34B9-DF3A-63BFA6E2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B4DC8-4B05-AB0B-49B3-DFFE98F6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AE600-0A83-3399-DB52-D80A32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FFA97-D2B2-C2D9-2BDB-0B854F8B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DFC48-3AE8-0E7A-5B00-54FB628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0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422D-F139-8A02-80EF-57214B13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BBEC69-6661-06D4-DDB9-B68B339E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C37F3-361C-B073-4889-CA30754B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A3D6-6640-DFB4-90F8-1C03CDCB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C3E6C-D1CA-8526-791B-51F62C6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3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03DCE-6BCA-51E9-CA94-F108902D2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449288-DEAB-E173-274F-A3D1FDF1A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B3E59-5019-6211-D55C-A22CB976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A39EA-47B4-9B9B-C8AA-5663532E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FD19A-C4C3-0C1B-C62E-034B2E1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97E8A-CB08-36EB-235B-E1109497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68ACA-A4B3-60C8-C58A-384CDA99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110ED-547B-E8A5-FDDC-46648556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9BD9C-1F64-4D68-FF7E-B756B35B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08E97-D0D8-FA1E-3389-F1659E20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1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FFC6-EE56-D1DD-1C67-46922B79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A12219-A5FA-D7B0-5B43-AA3AE9EA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7626-0618-4EED-3F8D-AFD00BED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206CC-F42D-8820-7315-6BD25879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86C97-A3AA-DFF6-0604-4C7CFBAA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6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9D4-22AC-6EA7-FA48-6C43976C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50E8-BC0D-5AC1-60CC-5068F37B9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2C904-6C81-E9CC-94D4-D14A7775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ED380-2CB8-3A19-9E53-BDA1E9F1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C1668-97C8-2584-6751-3C1641A6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49165-A4D5-70CE-8E53-A7BE2B91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1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0786F-5F6C-3865-C5EB-900FC1BF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B4D1B-C462-134F-A037-FEEF49E5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4C10C-DE65-648E-450F-9F8BFD9F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22ABA-D189-3CAA-E3AC-B9E0AADA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0850CA-2C71-56A4-AD8D-C512825E3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6C92CB-8790-4236-1700-C73CF969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02935-1A54-1EE5-906C-74DE4BDD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8C94D8-8045-BB4C-71D8-1027B96C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F3D4F-B991-B981-C08B-5BCE8014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BBDDC4-55D9-4D32-5726-358EA40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2A74C3-9CBA-8E59-4F6D-246A5B7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63F53D-8891-1CE0-C299-45F2FC5C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93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220A13-8214-0477-81D4-D23ECAFF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214A0E-5A75-C473-D0DD-DE40FA48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8AD6B-FA2F-D753-36F5-34A194E6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9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B4FA-8DF5-8195-6A34-40A104F5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31DDB-852C-A0F4-D8EB-B0266866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B8D2A-57EB-7BA7-2356-6705964B5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0FBD3-B497-8DF4-2045-25E1FAF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F60824-DCE5-A13D-0B51-65EA3609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556374-FC84-A4E0-5CF6-AD680863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4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8B602-E214-E507-92F1-38867103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14775F-442A-C3DD-1FF1-8EDFE8F9E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3A62D-F4C2-15F6-4EC4-5A1742BA9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1BFCD-417D-55CD-A0B6-9B1A2F60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E12CFC-EEF1-5731-3DC8-726C573F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32CBF0-3C8E-1A14-3609-12F5BF9C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63205F-A743-BC18-8FE0-F99C613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244DC-AC48-06A2-26DA-3F2B64D0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927C-DC3C-26D2-B7C3-985B83597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9A7-0712-480B-BC70-8851D70ECD8F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20EB1-2E43-6077-334A-94D153A0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8DE9C-314E-8EFD-B600-45C0F78A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D98C-3AAA-4D36-9108-4094555E2B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42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CustomShape 12"/>
          <p:cNvSpPr/>
          <p:nvPr/>
        </p:nvSpPr>
        <p:spPr>
          <a:xfrm>
            <a:off x="1639615" y="1377772"/>
            <a:ext cx="8674176" cy="266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062" tIns="26031" rIns="52062" bIns="26031">
            <a:spAutoFit/>
          </a:bodyPr>
          <a:lstStyle/>
          <a:p>
            <a:pPr>
              <a:lnSpc>
                <a:spcPct val="100000"/>
              </a:lnSpc>
            </a:pPr>
            <a:endParaRPr lang="es-CO" sz="1388" spc="-1" dirty="0">
              <a:latin typeface="Arial"/>
            </a:endParaRPr>
          </a:p>
        </p:txBody>
      </p: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529306033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EC001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Médico</a:t>
                      </a: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consultar historia clínica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 Historia clínica del paciente</a:t>
                      </a: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Condición Normal del sistema</a:t>
                      </a: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Visualización de la historia clínica del paciente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Disponibilidad del sistema 100% de la veces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4753830-D64D-7BA3-FAA6-71E0FE19AD2E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Consultar Historia Clínica del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Paciente - Disponibilidad</a:t>
            </a: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890330350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EC010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Paciente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consultar mi médico especialista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Pacientes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debe mostrar la información del médico que está atendiendo el caso del paciente.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información del médico se debe visualizar en menos de 5 segundos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45EFBEC-296C-80BD-1D8D-36960F555B4A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Consultar Información del Médico Especialista por 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15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1722617654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EC011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Paciente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crear perfil de usuario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Pacientes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Correcto registro del perfil de usuario del paciente en la aplicación DermoSolutions.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información del perfil del paciente se debe registrar en menos de 5 segundos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AA87F6C-4604-0F26-C701-91D70698A941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Crear Perfil del Usuario Por 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58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821765420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EC012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crear perfil dermatológico del 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Modulo de Pacientes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Correcto registro del perfil dermatológico del paciente en la aplicación DermoSolutions..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información del paciente se debe registrar en menos de 5 segundos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170B9C4-D96F-B22D-24DA-D256E4C655D0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Crear Perfil Dermatológico Por 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55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3280082474"/>
              </p:ext>
            </p:extLst>
          </p:nvPr>
        </p:nvGraphicFramePr>
        <p:xfrm>
          <a:off x="1615249" y="2144543"/>
          <a:ext cx="8828904" cy="4218530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EC013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solicitar diagnostico automático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Modulo de Pacientes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Respuesta del diagnóstico automático que permita interpretar correctamente los resultados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90 % de los datos recibidos se deben poder interpretar correctamente, se admite un 10% de información que no se recibió o no se pudo interpretar correctamente, se debe solicitar nuevamente dicha información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2CC4F34-F0B1-89F2-41BB-88022142F829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Solicitar Diagnostico Automático del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Interoperabilidad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34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CustomShape 12"/>
          <p:cNvSpPr/>
          <p:nvPr/>
        </p:nvSpPr>
        <p:spPr>
          <a:xfrm>
            <a:off x="1639615" y="1377772"/>
            <a:ext cx="8674176" cy="266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062" tIns="26031" rIns="52062" bIns="26031">
            <a:spAutoFit/>
          </a:bodyPr>
          <a:lstStyle/>
          <a:p>
            <a:pPr>
              <a:lnSpc>
                <a:spcPct val="100000"/>
              </a:lnSpc>
            </a:pPr>
            <a:endParaRPr lang="es-CO" sz="1388" spc="-1" dirty="0">
              <a:latin typeface="Arial"/>
            </a:endParaRPr>
          </a:p>
        </p:txBody>
      </p: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523873009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EC014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solicitar diagnostico automático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Modulo de Pacientes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Respuesta del diagnóstico automático con total confidencialidad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100 % de los datos enviados deben viajar encriptados y con autorización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94C49B3-E3CE-606D-CEAE-15745DD227B3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Solicitar Diagnostico Automático del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Seguridad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68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1681330273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EC015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de reportes médicos asignados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Modulo de Reportes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mostrar el médico asignado a un paciente determinado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reporte debe mostrar la información en menos de 5 segundos.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B1194C3-D5DB-0B43-FC5F-B7187D94A970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Consultar Médicos Asignados al Caso de un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8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1155209911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EC016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solicitar diagnostico automático</a:t>
                      </a:r>
                      <a:endParaRPr lang="es-CO" sz="16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700" b="0" strike="noStrike" spc="-1" dirty="0" smtClean="0">
                          <a:solidFill>
                            <a:srgbClr val="4C4D4C"/>
                          </a:solidFill>
                          <a:latin typeface="Arial"/>
                        </a:rPr>
                        <a:t>Modulo de Pacientes</a:t>
                      </a:r>
                      <a:endParaRPr lang="es-CO" sz="17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Respuesta del diagnóstico automático.</a:t>
                      </a:r>
                      <a:endParaRPr lang="es-CO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Se debe poder pasar de solicitar  diagnostico de 10 pacientes por minuto a 20 pacientes por minuto</a:t>
                      </a:r>
                      <a:endParaRPr lang="en-CO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B1194C3-D5DB-0B43-FC5F-B7187D94A970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Solicitar Diagnostico Automático del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Paciente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-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Escalabilidad</a:t>
            </a:r>
            <a:endParaRPr lang="es-CO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27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3533188645"/>
              </p:ext>
            </p:extLst>
          </p:nvPr>
        </p:nvGraphicFramePr>
        <p:xfrm>
          <a:off x="1615249" y="2144543"/>
          <a:ext cx="8828904" cy="3944210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EC017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Paciente</a:t>
                      </a: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strike="noStrike" kern="1200" spc="-1" dirty="0" smtClean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crear perfil de usuario del paciente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Modulo de </a:t>
                      </a:r>
                      <a:r>
                        <a:rPr lang="es-CO" sz="1700" b="0" strike="noStrike" spc="-1" dirty="0" smtClean="0">
                          <a:solidFill>
                            <a:srgbClr val="4C4D4C"/>
                          </a:solidFill>
                          <a:latin typeface="Arial"/>
                        </a:rPr>
                        <a:t>Registro</a:t>
                      </a:r>
                      <a:r>
                        <a:rPr lang="es-CO" sz="1700" b="0" strike="noStrike" spc="-1" baseline="0" dirty="0" smtClean="0">
                          <a:solidFill>
                            <a:srgbClr val="4C4D4C"/>
                          </a:solidFill>
                          <a:latin typeface="Arial"/>
                        </a:rPr>
                        <a:t> de Pacientes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700" b="0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Condición Normal del sistema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strike="noStrike" kern="1200" spc="-1" dirty="0" smtClean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Correcto registro del perfil de usuario del paciente en la aplicación </a:t>
                      </a:r>
                      <a:r>
                        <a:rPr lang="es-CO" sz="1800" b="0" strike="noStrike" kern="1200" spc="-1" dirty="0" err="1" smtClean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DermoSolutions</a:t>
                      </a:r>
                      <a:r>
                        <a:rPr lang="es-CO" sz="1800" b="0" strike="noStrike" kern="1200" spc="-1" dirty="0" smtClean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strike="noStrike" kern="1200" spc="-1" dirty="0" smtClean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debe poder pasar de registrar 10 pacientes por minuto a 20 pacientes por minuto.</a:t>
                      </a:r>
                      <a:endParaRPr lang="en-CO" sz="1800" b="0" strike="noStrike" kern="1200" spc="-1" dirty="0" smtClean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O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B1194C3-D5DB-0B43-FC5F-B7187D94A970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Crear Perfil del Usuario Por el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Paciente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 - Escalabilidad</a:t>
            </a:r>
            <a:endParaRPr lang="es-CO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30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31641552"/>
              </p:ext>
            </p:extLst>
          </p:nvPr>
        </p:nvGraphicFramePr>
        <p:xfrm>
          <a:off x="1610686" y="2144543"/>
          <a:ext cx="8833467" cy="3881659"/>
        </p:xfrm>
        <a:graphic>
          <a:graphicData uri="http://schemas.openxmlformats.org/drawingml/2006/table">
            <a:tbl>
              <a:tblPr/>
              <a:tblGrid>
                <a:gridCol w="221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EC002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grabar historia clínica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Historia clínica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Correcto registro de la historia clínica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Registro historia del paciente en menos de 5 segundos.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CC9F116-E74D-D127-C6B0-7F797BD92D3E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Registrar Historia Clínica del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Paciente -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Latencia</a:t>
            </a:r>
          </a:p>
        </p:txBody>
      </p:sp>
    </p:spTree>
    <p:extLst>
      <p:ext uri="{BB962C8B-B14F-4D97-AF65-F5344CB8AC3E}">
        <p14:creationId xmlns:p14="http://schemas.microsoft.com/office/powerpoint/2010/main" val="276005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324881213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EC003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visualizar información del caso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Visualización completa de la información enviada por el paciente relacionada a su caso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Visualización información del caso del paciente en menos de 5 segundos.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3BE3782-1FA3-D204-9854-E6C658D963DF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Visualización información del Caso del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2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327942475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EC004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registro de información personal del médico.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Médico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Visualizar la información registrada por el médico autenticado y autorizado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100% de los usuarios deben estar autenticados y autorizados para registrar información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BC15D9B-B99A-1181-E5B4-FAE7B7B5D4C5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Registro información Personal del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Médico - Seguridad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4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02224130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EC005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registrar diagnóstico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diagnóstico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Visualización del diagnóstico registrado por el médico en el sistema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Visualización información del diagnóstico del paciente en menos de 5 segundos.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652492D-471C-11E8-3D3C-B62DD09C718A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Registrar Diagnóstico del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4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164437434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EC006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registro información del médico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registro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Correcto registro del médico en la aplicación DermoSolutions.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Disponibilidad del sistema 100% de las veces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2FC5439-3C09-216F-4C0D-AFB4C6FFFED9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Registro del Médico en la Aplicación </a:t>
            </a:r>
            <a:r>
              <a:rPr lang="es-CO" b="1" spc="-1" dirty="0" err="1" smtClean="0">
                <a:solidFill>
                  <a:srgbClr val="FEFAFA"/>
                </a:solidFill>
                <a:latin typeface="Arial"/>
              </a:rPr>
              <a:t>DermoSolutions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 -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Disponibilidad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9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3281442694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EC007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solicitar caso de un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facturación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debe asociar el caso al médico que los solicitó y eliminar el caso de la lista de casos disponibles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menos de 5 segundos por caso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9338A6-516C-1ED0-5294-13BA2B924F76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Solicitar Caso de un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86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2405488048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EC008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de reportes pacientes asignados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Reportes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mostrar la lista de pacientes asignados a un médico seleccionado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reporte debe mostrar la información en menos de 5 segundos.</a:t>
                      </a:r>
                      <a:endParaRPr lang="es-CO" sz="17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CEB9B47-215C-DB1E-1AF5-205B7068AD21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Consultar el Reporte de Pacientes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Asignados - Latencia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29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39614" y="491258"/>
            <a:ext cx="8951355" cy="747612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2062" tIns="26031" rIns="52062" bIns="26031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Esp</a:t>
            </a:r>
            <a:r>
              <a:rPr lang="es-CO" sz="2545" spc="-1">
                <a:solidFill>
                  <a:srgbClr val="FEFAFA"/>
                </a:solidFill>
                <a:latin typeface="Arial"/>
                <a:ea typeface="DejaVu Sans"/>
              </a:rPr>
              <a:t>e</a:t>
            </a:r>
            <a:r>
              <a:rPr lang="en-CO" sz="2545" spc="-1">
                <a:solidFill>
                  <a:srgbClr val="FEFAFA"/>
                </a:solidFill>
                <a:latin typeface="Arial"/>
                <a:ea typeface="DejaVu Sans"/>
              </a:rPr>
              <a:t>cificación de Escenarios de Calidad</a:t>
            </a:r>
            <a:endParaRPr lang="es-CO" sz="2545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886171" y="513541"/>
            <a:ext cx="531867" cy="1356114"/>
            <a:chOff x="1045800" y="887760"/>
            <a:chExt cx="919440" cy="2344320"/>
          </a:xfrm>
        </p:grpSpPr>
        <p:grpSp>
          <p:nvGrpSpPr>
            <p:cNvPr id="147" name="Group 3"/>
            <p:cNvGrpSpPr/>
            <p:nvPr/>
          </p:nvGrpSpPr>
          <p:grpSpPr>
            <a:xfrm>
              <a:off x="1045800" y="887760"/>
              <a:ext cx="919440" cy="2344320"/>
              <a:chOff x="1045800" y="887760"/>
              <a:chExt cx="919440" cy="2344320"/>
            </a:xfrm>
          </p:grpSpPr>
          <p:sp>
            <p:nvSpPr>
              <p:cNvPr id="148" name="CustomShape 4"/>
              <p:cNvSpPr/>
              <p:nvPr/>
            </p:nvSpPr>
            <p:spPr>
              <a:xfrm>
                <a:off x="1207080" y="887760"/>
                <a:ext cx="595800" cy="6184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5"/>
              <p:cNvSpPr/>
              <p:nvPr/>
            </p:nvSpPr>
            <p:spPr>
              <a:xfrm rot="5559000">
                <a:off x="664920" y="1951560"/>
                <a:ext cx="168084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50" name="Group 6"/>
              <p:cNvGrpSpPr/>
              <p:nvPr/>
            </p:nvGrpSpPr>
            <p:grpSpPr>
              <a:xfrm>
                <a:off x="1420920" y="1515240"/>
                <a:ext cx="218880" cy="704880"/>
                <a:chOff x="1420920" y="1515240"/>
                <a:chExt cx="218880" cy="704880"/>
              </a:xfrm>
            </p:grpSpPr>
            <p:sp>
              <p:nvSpPr>
                <p:cNvPr id="151" name="CustomShape 7"/>
                <p:cNvSpPr/>
                <p:nvPr/>
              </p:nvSpPr>
              <p:spPr>
                <a:xfrm rot="10563600">
                  <a:off x="1426680" y="1522080"/>
                  <a:ext cx="207000" cy="1821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8"/>
                <p:cNvSpPr/>
                <p:nvPr/>
              </p:nvSpPr>
              <p:spPr>
                <a:xfrm>
                  <a:off x="1474560" y="1711080"/>
                  <a:ext cx="114480" cy="50904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3" name="CustomShape 9"/>
            <p:cNvSpPr/>
            <p:nvPr/>
          </p:nvSpPr>
          <p:spPr>
            <a:xfrm rot="9593400">
              <a:off x="1362960" y="1655640"/>
              <a:ext cx="154080" cy="7228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11448600">
              <a:off x="1585440" y="1643760"/>
              <a:ext cx="115560" cy="68148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rot="2565600">
              <a:off x="1442160" y="1260720"/>
              <a:ext cx="180720" cy="15660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57" name="Table 13"/>
          <p:cNvGraphicFramePr/>
          <p:nvPr>
            <p:extLst>
              <p:ext uri="{D42A27DB-BD31-4B8C-83A1-F6EECF244321}">
                <p14:modId xmlns:p14="http://schemas.microsoft.com/office/powerpoint/2010/main" val="1366840071"/>
              </p:ext>
            </p:extLst>
          </p:nvPr>
        </p:nvGraphicFramePr>
        <p:xfrm>
          <a:off x="1615249" y="2144543"/>
          <a:ext cx="8828904" cy="3881659"/>
        </p:xfrm>
        <a:graphic>
          <a:graphicData uri="http://schemas.openxmlformats.org/drawingml/2006/table">
            <a:tbl>
              <a:tblPr/>
              <a:tblGrid>
                <a:gridCol w="22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ID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 smtClean="0">
                          <a:solidFill>
                            <a:srgbClr val="FEFAFA"/>
                          </a:solidFill>
                          <a:latin typeface="Arial"/>
                        </a:rPr>
                        <a:t>EC009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Versión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01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Fuente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Estímulo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Artefacto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Ambiente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Paciente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600" b="0" strike="noStrike" kern="1200" spc="-1" dirty="0">
                        <a:solidFill>
                          <a:srgbClr val="4C4D4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Opción registro y aceptación de términos del paciente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Módulo de Registro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Condición Normal del sistema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CO" sz="17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Medida de la Respuesta</a:t>
                      </a:r>
                      <a:endParaRPr lang="es-CO" sz="1700" b="0" strike="noStrike" spc="-1">
                        <a:latin typeface="Arial"/>
                      </a:endParaRP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9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Correcto registro del paciente en la aplicación DermoSolutions.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kern="1200" spc="-1" dirty="0">
                          <a:solidFill>
                            <a:srgbClr val="4C4D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Disponibilidad del sistema en el momento de realizar el registro 100% de las veces</a:t>
                      </a:r>
                    </a:p>
                  </a:txBody>
                  <a:tcPr marL="52895" marR="52895" marT="26448" marB="26448"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Picture 42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10773187" y="97669"/>
            <a:ext cx="896718" cy="896718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2A8165A-F30B-E52A-3E38-51FD03E436A8}"/>
              </a:ext>
            </a:extLst>
          </p:cNvPr>
          <p:cNvSpPr/>
          <p:nvPr/>
        </p:nvSpPr>
        <p:spPr>
          <a:xfrm>
            <a:off x="1615249" y="1643612"/>
            <a:ext cx="8804538" cy="418282"/>
          </a:xfrm>
          <a:prstGeom prst="rect">
            <a:avLst/>
          </a:prstGeom>
          <a:solidFill>
            <a:srgbClr val="78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CO" b="1" spc="-1" dirty="0">
                <a:solidFill>
                  <a:srgbClr val="FEFAFA"/>
                </a:solidFill>
                <a:latin typeface="Arial"/>
              </a:rPr>
              <a:t>Registro y Aceptación de Términos del </a:t>
            </a:r>
            <a:r>
              <a:rPr lang="es-CO" b="1" spc="-1" dirty="0">
                <a:solidFill>
                  <a:srgbClr val="FEFAFA"/>
                </a:solidFill>
                <a:latin typeface="Arial"/>
              </a:rPr>
              <a:t>Paciente - </a:t>
            </a:r>
            <a:r>
              <a:rPr lang="es-CO" b="1" spc="-1" dirty="0" smtClean="0">
                <a:solidFill>
                  <a:srgbClr val="FEFAFA"/>
                </a:solidFill>
                <a:latin typeface="Arial"/>
              </a:rPr>
              <a:t>Disponibilidad</a:t>
            </a:r>
            <a:endParaRPr lang="es-CO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21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1149</Words>
  <Application>Microsoft Office PowerPoint</Application>
  <PresentationFormat>Panorámica</PresentationFormat>
  <Paragraphs>350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Alberto Chembi Vergara</dc:creator>
  <cp:lastModifiedBy>Usuario</cp:lastModifiedBy>
  <cp:revision>65</cp:revision>
  <dcterms:created xsi:type="dcterms:W3CDTF">2022-10-26T18:23:31Z</dcterms:created>
  <dcterms:modified xsi:type="dcterms:W3CDTF">2022-11-07T03:33:06Z</dcterms:modified>
</cp:coreProperties>
</file>