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5143500" type="screen16x9"/>
  <p:notesSz cx="6858000" cy="9144000"/>
  <p:embeddedFontLs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Vig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14" y="138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706b8030a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706b8030a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d27116e2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d27116e2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d2316398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d2316398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d1dc62f44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d1dc62f44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70939ccf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70939ccf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da385065c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da385065c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d1dc62f44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d1dc62f44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706b8030a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706b8030a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1dc62f4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d1dc62f4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d229305ab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d229305ab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7044823de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7044823de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7044823de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7044823de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7044823de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7044823de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cDGvEaFitBXD75qL2bYE92ilcxY1SL0m/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hyperlink" Target="http://drive.google.com/file/d/1eV0JbOvFlb-H6jH6Wu80y3j-QmaWMHjU/view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kreading.com/cyberattacks-data-breaches/lastpass-breach-reveals-important-lessons" TargetMode="External"/><Relationship Id="rId3" Type="http://schemas.openxmlformats.org/officeDocument/2006/relationships/hyperlink" Target="https://support.dashlane.com/hc/en-us/articles/360017489860-Features-available-in-each-Dashlane-app" TargetMode="External"/><Relationship Id="rId7" Type="http://schemas.openxmlformats.org/officeDocument/2006/relationships/hyperlink" Target="https://www.makeuseof.com/how-many-times-lastpass-hacked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mdpi.com/1999-5903/12/11/189" TargetMode="External"/><Relationship Id="rId5" Type="http://schemas.openxmlformats.org/officeDocument/2006/relationships/hyperlink" Target="https://blog.lastpass.com/posts/2023/03/security-incident-update-recommended-actions" TargetMode="External"/><Relationship Id="rId4" Type="http://schemas.openxmlformats.org/officeDocument/2006/relationships/hyperlink" Target="https://www.dashlane.com/blog/how-password-managers-work-beginners-guide" TargetMode="External"/><Relationship Id="rId9" Type="http://schemas.openxmlformats.org/officeDocument/2006/relationships/hyperlink" Target="https://support.dashlane.com/hc/en-us/articles/4679936285458-What-is-Dashlane-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Encrypted Password Manager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By: Vincent Faragalli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58" name="Google Shape;158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9" name="Google Shape;159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" name="Google Shape;160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1" name="Google Shape;161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1" name="Google Shape;281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2" name="Google Shape;282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5" name="Google Shape;285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82761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Existing Password Managers VS. Mine</a:t>
            </a:r>
            <a:endParaRPr dirty="0"/>
          </a:p>
        </p:txBody>
      </p:sp>
      <p:sp>
        <p:nvSpPr>
          <p:cNvPr id="423" name="Google Shape;423;p36"/>
          <p:cNvSpPr/>
          <p:nvPr/>
        </p:nvSpPr>
        <p:spPr>
          <a:xfrm rot="-4594991">
            <a:off x="2121527" y="734789"/>
            <a:ext cx="691399" cy="1312433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title" idx="4"/>
          </p:nvPr>
        </p:nvSpPr>
        <p:spPr>
          <a:xfrm>
            <a:off x="1497050" y="1071513"/>
            <a:ext cx="19935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Similarities</a:t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 rot="6149130">
            <a:off x="6328595" y="759406"/>
            <a:ext cx="691388" cy="1312468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6"/>
          <p:cNvSpPr txBox="1">
            <a:spLocks noGrp="1"/>
          </p:cNvSpPr>
          <p:nvPr>
            <p:ph type="title" idx="2"/>
          </p:nvPr>
        </p:nvSpPr>
        <p:spPr>
          <a:xfrm>
            <a:off x="5741000" y="1096150"/>
            <a:ext cx="18945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770150" y="1904150"/>
            <a:ext cx="3447300" cy="2909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Uses a master password as a key to your the password vault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Checks for weak passwords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Good design - Notifies users properly and in a concise manner 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Prioritizes master password and has strict requirements for a strong one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Zero-Knowledge Architecture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SHA256 Hashing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0" y="-62400"/>
            <a:ext cx="96300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10010101001100101000101000101010110010011110010101010101</a:t>
            </a:r>
            <a:endParaRPr sz="21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4964600" y="1953425"/>
            <a:ext cx="3447300" cy="29091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More limited password sharing feature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Needs to be more careful as this feature could lead to unauthorized access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Transparency 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More transparency and active communication with users if incidents occur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Windows and Mac having equal features 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Master password always needed and not able to bypass it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to Store the Data</a:t>
            </a:r>
            <a:endParaRPr/>
          </a:p>
        </p:txBody>
      </p:sp>
      <p:sp>
        <p:nvSpPr>
          <p:cNvPr id="435" name="Google Shape;435;p37"/>
          <p:cNvSpPr txBox="1">
            <a:spLocks noGrp="1"/>
          </p:cNvSpPr>
          <p:nvPr>
            <p:ph type="body" idx="1"/>
          </p:nvPr>
        </p:nvSpPr>
        <p:spPr>
          <a:xfrm>
            <a:off x="3041613" y="1794574"/>
            <a:ext cx="2628600" cy="31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Dedicated applications designed to store passwords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Offers more features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Requires master password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secure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Requires installation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have fees</a:t>
            </a:r>
            <a:endParaRPr/>
          </a:p>
        </p:txBody>
      </p:sp>
      <p:sp>
        <p:nvSpPr>
          <p:cNvPr id="436" name="Google Shape;436;p37"/>
          <p:cNvSpPr txBox="1">
            <a:spLocks noGrp="1"/>
          </p:cNvSpPr>
          <p:nvPr>
            <p:ph type="title" idx="2"/>
          </p:nvPr>
        </p:nvSpPr>
        <p:spPr>
          <a:xfrm>
            <a:off x="3003568" y="1254875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Stand-alone</a:t>
            </a:r>
            <a:endParaRPr u="sng"/>
          </a:p>
        </p:txBody>
      </p:sp>
      <p:sp>
        <p:nvSpPr>
          <p:cNvPr id="437" name="Google Shape;437;p37"/>
          <p:cNvSpPr txBox="1">
            <a:spLocks noGrp="1"/>
          </p:cNvSpPr>
          <p:nvPr>
            <p:ph type="body" idx="3"/>
          </p:nvPr>
        </p:nvSpPr>
        <p:spPr>
          <a:xfrm>
            <a:off x="228425" y="1794575"/>
            <a:ext cx="2628600" cy="31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into browsers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Stored locally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Convenient and easy to use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basic functionality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Vulnerable to browser exploits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2FA </a:t>
            </a:r>
            <a:endParaRPr/>
          </a:p>
          <a:p>
            <a:pPr marL="9144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38" name="Google Shape;438;p37"/>
          <p:cNvSpPr txBox="1">
            <a:spLocks noGrp="1"/>
          </p:cNvSpPr>
          <p:nvPr>
            <p:ph type="title" idx="4"/>
          </p:nvPr>
        </p:nvSpPr>
        <p:spPr>
          <a:xfrm>
            <a:off x="284362" y="1254875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Browser-based</a:t>
            </a:r>
            <a:endParaRPr u="sng"/>
          </a:p>
        </p:txBody>
      </p:sp>
      <p:sp>
        <p:nvSpPr>
          <p:cNvPr id="439" name="Google Shape;439;p37"/>
          <p:cNvSpPr txBox="1">
            <a:spLocks noGrp="1"/>
          </p:cNvSpPr>
          <p:nvPr>
            <p:ph type="title" idx="2"/>
          </p:nvPr>
        </p:nvSpPr>
        <p:spPr>
          <a:xfrm>
            <a:off x="5854793" y="1254875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Cloud-based</a:t>
            </a:r>
            <a:endParaRPr u="sng"/>
          </a:p>
        </p:txBody>
      </p:sp>
      <p:sp>
        <p:nvSpPr>
          <p:cNvPr id="440" name="Google Shape;440;p37"/>
          <p:cNvSpPr txBox="1">
            <a:spLocks noGrp="1"/>
          </p:cNvSpPr>
          <p:nvPr>
            <p:ph type="body" idx="1"/>
          </p:nvPr>
        </p:nvSpPr>
        <p:spPr>
          <a:xfrm>
            <a:off x="5854800" y="1794574"/>
            <a:ext cx="2628600" cy="31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databases on remote servers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Encrypted locally before uploaded to cloud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access on any device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Advanced Security features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 Cloud provider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Targeted by hackers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Program</a:t>
            </a:r>
            <a:endParaRPr/>
          </a:p>
        </p:txBody>
      </p:sp>
      <p:sp>
        <p:nvSpPr>
          <p:cNvPr id="446" name="Google Shape;446;p38"/>
          <p:cNvSpPr txBox="1">
            <a:spLocks noGrp="1"/>
          </p:cNvSpPr>
          <p:nvPr>
            <p:ph type="body" idx="3"/>
          </p:nvPr>
        </p:nvSpPr>
        <p:spPr>
          <a:xfrm>
            <a:off x="290600" y="1857275"/>
            <a:ext cx="35385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C++/OpenSSL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Password Manager account creation/login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account information (site/UN/PW)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View account information stored in Password Manager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users.dat</a:t>
            </a:r>
            <a:endParaRPr/>
          </a:p>
          <a:p>
            <a:pPr marL="74295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List of existing user’s hashed UN/PW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user_data/&lt;uid&gt;.dat</a:t>
            </a:r>
            <a:endParaRPr/>
          </a:p>
          <a:p>
            <a:pPr marL="74295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List of account information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Makefile</a:t>
            </a:r>
            <a:endParaRPr/>
          </a:p>
        </p:txBody>
      </p:sp>
      <p:sp>
        <p:nvSpPr>
          <p:cNvPr id="447" name="Google Shape;447;p38"/>
          <p:cNvSpPr txBox="1">
            <a:spLocks noGrp="1"/>
          </p:cNvSpPr>
          <p:nvPr>
            <p:ph type="title" idx="4"/>
          </p:nvPr>
        </p:nvSpPr>
        <p:spPr>
          <a:xfrm>
            <a:off x="745550" y="1021963"/>
            <a:ext cx="2628600" cy="6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Before Database Implementation:</a:t>
            </a:r>
            <a:endParaRPr sz="1700"/>
          </a:p>
        </p:txBody>
      </p:sp>
      <p:grpSp>
        <p:nvGrpSpPr>
          <p:cNvPr id="448" name="Google Shape;448;p38"/>
          <p:cNvGrpSpPr/>
          <p:nvPr/>
        </p:nvGrpSpPr>
        <p:grpSpPr>
          <a:xfrm>
            <a:off x="3742600" y="1284287"/>
            <a:ext cx="2080667" cy="1605898"/>
            <a:chOff x="1281688" y="1831142"/>
            <a:chExt cx="2571900" cy="1630022"/>
          </a:xfrm>
        </p:grpSpPr>
        <p:sp>
          <p:nvSpPr>
            <p:cNvPr id="449" name="Google Shape;449;p38"/>
            <p:cNvSpPr txBox="1"/>
            <p:nvPr/>
          </p:nvSpPr>
          <p:spPr>
            <a:xfrm>
              <a:off x="1281688" y="1831142"/>
              <a:ext cx="2571900" cy="324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</a:rPr>
                <a:t>Menu</a:t>
              </a:r>
              <a:endParaRPr b="1">
                <a:solidFill>
                  <a:schemeClr val="lt2"/>
                </a:solidFill>
              </a:endParaRPr>
            </a:p>
          </p:txBody>
        </p:sp>
        <p:sp>
          <p:nvSpPr>
            <p:cNvPr id="450" name="Google Shape;450;p38"/>
            <p:cNvSpPr txBox="1"/>
            <p:nvPr/>
          </p:nvSpPr>
          <p:spPr>
            <a:xfrm>
              <a:off x="1281688" y="2156104"/>
              <a:ext cx="2571900" cy="690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account : Account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title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userID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input : int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flag : bool</a:t>
              </a:r>
              <a:endParaRPr sz="900">
                <a:solidFill>
                  <a:schemeClr val="lt2"/>
                </a:solidFill>
              </a:endParaRPr>
            </a:p>
          </p:txBody>
        </p:sp>
        <p:sp>
          <p:nvSpPr>
            <p:cNvPr id="451" name="Google Shape;451;p38"/>
            <p:cNvSpPr txBox="1"/>
            <p:nvPr/>
          </p:nvSpPr>
          <p:spPr>
            <a:xfrm>
              <a:off x="1281688" y="2846165"/>
              <a:ext cx="2571900" cy="615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Menu() : 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~Menu() : 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mainMenu() : bool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accountMenu(uid : string) : bool</a:t>
              </a:r>
              <a:endParaRPr sz="700">
                <a:solidFill>
                  <a:schemeClr val="lt2"/>
                </a:solidFill>
              </a:endParaRPr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6045698" y="877875"/>
            <a:ext cx="2931197" cy="2418725"/>
            <a:chOff x="1281694" y="1813800"/>
            <a:chExt cx="2571902" cy="2226367"/>
          </a:xfrm>
        </p:grpSpPr>
        <p:sp>
          <p:nvSpPr>
            <p:cNvPr id="453" name="Google Shape;453;p38"/>
            <p:cNvSpPr txBox="1"/>
            <p:nvPr/>
          </p:nvSpPr>
          <p:spPr>
            <a:xfrm>
              <a:off x="1281694" y="1813800"/>
              <a:ext cx="2571900" cy="2958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</a:rPr>
                <a:t>Account</a:t>
              </a:r>
              <a:endParaRPr b="1">
                <a:solidFill>
                  <a:schemeClr val="lt2"/>
                </a:solidFill>
              </a:endParaRPr>
            </a:p>
          </p:txBody>
        </p:sp>
        <p:sp>
          <p:nvSpPr>
            <p:cNvPr id="454" name="Google Shape;454;p38"/>
            <p:cNvSpPr txBox="1"/>
            <p:nvPr/>
          </p:nvSpPr>
          <p:spPr>
            <a:xfrm>
              <a:off x="1281696" y="2109456"/>
              <a:ext cx="2571900" cy="917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title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message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userInputString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userID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stringHash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usernameHash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passwordHash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userExists : bool</a:t>
              </a:r>
              <a:endParaRPr sz="700">
                <a:solidFill>
                  <a:schemeClr val="lt2"/>
                </a:solidFill>
              </a:endParaRPr>
            </a:p>
          </p:txBody>
        </p:sp>
        <p:sp>
          <p:nvSpPr>
            <p:cNvPr id="455" name="Google Shape;455;p38"/>
            <p:cNvSpPr txBox="1"/>
            <p:nvPr/>
          </p:nvSpPr>
          <p:spPr>
            <a:xfrm>
              <a:off x="1281696" y="3029466"/>
              <a:ext cx="2571900" cy="1010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Account() : 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~Account() : 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createAccount() : bool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hashString(unhashedString : string)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checkExistingUsers(usernameHash : string) : bool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getUserID(usernameHash : string)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createHash(unhashedString : string)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isUserValid(usernameHash : string, passwordHash : string) : bool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authenticateUser() : string</a:t>
              </a:r>
              <a:endParaRPr sz="700">
                <a:solidFill>
                  <a:schemeClr val="lt2"/>
                </a:solidFill>
              </a:endParaRPr>
            </a:p>
          </p:txBody>
        </p:sp>
      </p:grpSp>
      <p:grpSp>
        <p:nvGrpSpPr>
          <p:cNvPr id="456" name="Google Shape;456;p38"/>
          <p:cNvGrpSpPr/>
          <p:nvPr/>
        </p:nvGrpSpPr>
        <p:grpSpPr>
          <a:xfrm>
            <a:off x="4207350" y="3296600"/>
            <a:ext cx="1615935" cy="1635600"/>
            <a:chOff x="1281684" y="1647150"/>
            <a:chExt cx="2571916" cy="1635600"/>
          </a:xfrm>
        </p:grpSpPr>
        <p:sp>
          <p:nvSpPr>
            <p:cNvPr id="457" name="Google Shape;457;p38"/>
            <p:cNvSpPr txBox="1"/>
            <p:nvPr/>
          </p:nvSpPr>
          <p:spPr>
            <a:xfrm>
              <a:off x="1281700" y="1647150"/>
              <a:ext cx="2571900" cy="3201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</a:rPr>
                <a:t>Manager</a:t>
              </a:r>
              <a:endParaRPr b="1">
                <a:solidFill>
                  <a:schemeClr val="lt2"/>
                </a:solidFill>
              </a:endParaRPr>
            </a:p>
          </p:txBody>
        </p:sp>
        <p:sp>
          <p:nvSpPr>
            <p:cNvPr id="458" name="Google Shape;458;p38"/>
            <p:cNvSpPr txBox="1"/>
            <p:nvPr/>
          </p:nvSpPr>
          <p:spPr>
            <a:xfrm>
              <a:off x="1281684" y="1967250"/>
              <a:ext cx="2571900" cy="5913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title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userID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input : int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- flag : bool</a:t>
              </a:r>
              <a:endParaRPr sz="700">
                <a:solidFill>
                  <a:schemeClr val="lt2"/>
                </a:solidFill>
              </a:endParaRPr>
            </a:p>
          </p:txBody>
        </p:sp>
        <p:sp>
          <p:nvSpPr>
            <p:cNvPr id="459" name="Google Shape;459;p38"/>
            <p:cNvSpPr txBox="1"/>
            <p:nvPr/>
          </p:nvSpPr>
          <p:spPr>
            <a:xfrm>
              <a:off x="1281684" y="2558550"/>
              <a:ext cx="2571900" cy="7242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Manager() : 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~Manager() : 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getInput() : string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viewPasswords(uid : string) : void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addPassword(uid : string) : void</a:t>
              </a:r>
              <a:endParaRPr sz="700">
                <a:solidFill>
                  <a:schemeClr val="lt2"/>
                </a:solidFill>
              </a:endParaRPr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6429943" y="3690988"/>
            <a:ext cx="2162718" cy="1076229"/>
            <a:chOff x="1281700" y="1647150"/>
            <a:chExt cx="2571908" cy="1285817"/>
          </a:xfrm>
        </p:grpSpPr>
        <p:sp>
          <p:nvSpPr>
            <p:cNvPr id="461" name="Google Shape;461;p38"/>
            <p:cNvSpPr txBox="1"/>
            <p:nvPr/>
          </p:nvSpPr>
          <p:spPr>
            <a:xfrm>
              <a:off x="1281700" y="1647150"/>
              <a:ext cx="2571900" cy="382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2"/>
                  </a:solidFill>
                </a:rPr>
                <a:t>Crypto</a:t>
              </a:r>
              <a:endParaRPr b="1">
                <a:solidFill>
                  <a:schemeClr val="lt2"/>
                </a:solidFill>
              </a:endParaRPr>
            </a:p>
          </p:txBody>
        </p:sp>
        <p:sp>
          <p:nvSpPr>
            <p:cNvPr id="462" name="Google Shape;462;p38"/>
            <p:cNvSpPr txBox="1"/>
            <p:nvPr/>
          </p:nvSpPr>
          <p:spPr>
            <a:xfrm>
              <a:off x="1281700" y="2029675"/>
              <a:ext cx="2571900" cy="3201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2"/>
                </a:solidFill>
              </a:endParaRPr>
            </a:p>
          </p:txBody>
        </p:sp>
        <p:sp>
          <p:nvSpPr>
            <p:cNvPr id="463" name="Google Shape;463;p38"/>
            <p:cNvSpPr txBox="1"/>
            <p:nvPr/>
          </p:nvSpPr>
          <p:spPr>
            <a:xfrm>
              <a:off x="1281708" y="2349767"/>
              <a:ext cx="2571900" cy="5832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Crypto() : 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~Crypto():</a:t>
              </a:r>
              <a:endParaRPr sz="700">
                <a:solidFill>
                  <a:schemeClr val="lt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2"/>
                  </a:solidFill>
                </a:rPr>
                <a:t>+ generateHash(unhashedString : string) : string</a:t>
              </a:r>
              <a:endParaRPr sz="700"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Program</a:t>
            </a:r>
            <a:endParaRPr/>
          </a:p>
        </p:txBody>
      </p:sp>
      <p:pic>
        <p:nvPicPr>
          <p:cNvPr id="469" name="Google Shape;469;p39"/>
          <p:cNvPicPr preferRelativeResize="0"/>
          <p:nvPr/>
        </p:nvPicPr>
        <p:blipFill rotWithShape="1">
          <a:blip r:embed="rId3">
            <a:alphaModFix/>
          </a:blip>
          <a:srcRect l="16177" b="48022"/>
          <a:stretch/>
        </p:blipFill>
        <p:spPr>
          <a:xfrm>
            <a:off x="1480081" y="1127862"/>
            <a:ext cx="6183831" cy="20456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0" name="Google Shape;470;p39"/>
          <p:cNvPicPr preferRelativeResize="0"/>
          <p:nvPr/>
        </p:nvPicPr>
        <p:blipFill rotWithShape="1">
          <a:blip r:embed="rId4">
            <a:alphaModFix/>
          </a:blip>
          <a:srcRect r="11457" b="62898"/>
          <a:stretch/>
        </p:blipFill>
        <p:spPr>
          <a:xfrm>
            <a:off x="1445950" y="3313375"/>
            <a:ext cx="7019649" cy="124815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1" name="Google Shape;471;p39"/>
          <p:cNvSpPr txBox="1"/>
          <p:nvPr/>
        </p:nvSpPr>
        <p:spPr>
          <a:xfrm>
            <a:off x="0" y="-62400"/>
            <a:ext cx="96300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10010101001100101000101000101010110010011110010101010101</a:t>
            </a:r>
            <a:endParaRPr sz="21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0"/>
          <p:cNvSpPr txBox="1">
            <a:spLocks noGrp="1"/>
          </p:cNvSpPr>
          <p:nvPr>
            <p:ph type="title"/>
          </p:nvPr>
        </p:nvSpPr>
        <p:spPr>
          <a:xfrm>
            <a:off x="156450" y="2048100"/>
            <a:ext cx="2638200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Baseline Program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477" name="Google Shape;477;p40" title="pw_manager_cl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950" y="608938"/>
            <a:ext cx="5708350" cy="4281275"/>
          </a:xfrm>
          <a:prstGeom prst="rect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8" name="Google Shape;478;p40"/>
          <p:cNvSpPr txBox="1"/>
          <p:nvPr/>
        </p:nvSpPr>
        <p:spPr>
          <a:xfrm>
            <a:off x="0" y="-62400"/>
            <a:ext cx="96300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10010101001100101000101000101010110010011110010101010101</a:t>
            </a:r>
            <a:endParaRPr sz="21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484" name="Google Shape;484;p41"/>
          <p:cNvSpPr txBox="1">
            <a:spLocks noGrp="1"/>
          </p:cNvSpPr>
          <p:nvPr>
            <p:ph type="body" idx="3"/>
          </p:nvPr>
        </p:nvSpPr>
        <p:spPr>
          <a:xfrm>
            <a:off x="314850" y="1706975"/>
            <a:ext cx="2628600" cy="21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its own at first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Used sqlite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Would have used secure database SQLCipher but </a:t>
            </a:r>
            <a:r>
              <a:rPr lang="en-US" dirty="0"/>
              <a:t>expensive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Creates database locally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Stores encrypted password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accessed and decrypted using openssl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85" name="Google Shape;485;p41"/>
          <p:cNvSpPr txBox="1">
            <a:spLocks noGrp="1"/>
          </p:cNvSpPr>
          <p:nvPr>
            <p:ph type="title" idx="4"/>
          </p:nvPr>
        </p:nvSpPr>
        <p:spPr>
          <a:xfrm>
            <a:off x="355512" y="995675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486" name="Google Shape;4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912" y="3876275"/>
            <a:ext cx="5855087" cy="126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112" y="687650"/>
            <a:ext cx="23526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4600" y="1781813"/>
            <a:ext cx="2583712" cy="198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the parts together</a:t>
            </a:r>
            <a:endParaRPr/>
          </a:p>
        </p:txBody>
      </p:sp>
      <p:sp>
        <p:nvSpPr>
          <p:cNvPr id="494" name="Google Shape;494;p42"/>
          <p:cNvSpPr txBox="1">
            <a:spLocks noGrp="1"/>
          </p:cNvSpPr>
          <p:nvPr>
            <p:ph type="body" idx="3"/>
          </p:nvPr>
        </p:nvSpPr>
        <p:spPr>
          <a:xfrm>
            <a:off x="70876" y="1757800"/>
            <a:ext cx="54696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Had different iterations, 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Documentation is important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Created new project for combining the code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Went through each file that changed data and added sqlite code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Wanted to practice working in industry. Working on sep</a:t>
            </a:r>
            <a:r>
              <a:rPr lang="en-US" dirty="0"/>
              <a:t>a</a:t>
            </a:r>
            <a:r>
              <a:rPr lang="en" dirty="0"/>
              <a:t>rate parts and combining for a final product</a:t>
            </a:r>
          </a:p>
        </p:txBody>
      </p:sp>
      <p:sp>
        <p:nvSpPr>
          <p:cNvPr id="495" name="Google Shape;495;p42"/>
          <p:cNvSpPr txBox="1">
            <a:spLocks noGrp="1"/>
          </p:cNvSpPr>
          <p:nvPr>
            <p:ph type="title" idx="4"/>
          </p:nvPr>
        </p:nvSpPr>
        <p:spPr>
          <a:xfrm>
            <a:off x="1168722" y="1107525"/>
            <a:ext cx="32739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code and the database</a:t>
            </a:r>
            <a:endParaRPr dirty="0"/>
          </a:p>
        </p:txBody>
      </p:sp>
      <p:pic>
        <p:nvPicPr>
          <p:cNvPr id="496" name="Google Shape;4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625" y="3643100"/>
            <a:ext cx="3964426" cy="14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2" title="Dem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1475" y="1020550"/>
            <a:ext cx="3496726" cy="26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/>
        </p:nvSpPr>
        <p:spPr>
          <a:xfrm>
            <a:off x="5189325" y="513325"/>
            <a:ext cx="3806700" cy="4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highlight>
                  <a:schemeClr val="lt1"/>
                </a:highlight>
                <a:latin typeface="Viga"/>
                <a:ea typeface="Viga"/>
                <a:cs typeface="Viga"/>
                <a:sym typeface="Viga"/>
              </a:rPr>
              <a:t>For the Future</a:t>
            </a:r>
            <a:endParaRPr sz="2400">
              <a:solidFill>
                <a:schemeClr val="lt2"/>
              </a:solidFill>
              <a:highlight>
                <a:schemeClr val="lt1"/>
              </a:highlight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Potential added features</a:t>
            </a:r>
            <a:endParaRPr sz="2400" u="sng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u="sng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2-factor authentication along with master password</a:t>
            </a:r>
            <a:endParaRPr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Secure password sharing</a:t>
            </a:r>
            <a:endParaRPr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Alert when database is accessed</a:t>
            </a:r>
            <a:endParaRPr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GUI implementation</a:t>
            </a:r>
            <a:endParaRPr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43"/>
          <p:cNvSpPr txBox="1">
            <a:spLocks noGrp="1"/>
          </p:cNvSpPr>
          <p:nvPr>
            <p:ph type="body" idx="1"/>
          </p:nvPr>
        </p:nvSpPr>
        <p:spPr>
          <a:xfrm>
            <a:off x="261600" y="513325"/>
            <a:ext cx="4686000" cy="43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Viga"/>
                <a:ea typeface="Viga"/>
                <a:cs typeface="Viga"/>
                <a:sym typeface="Viga"/>
              </a:rPr>
              <a:t>Challenges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Baseline Program: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○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GUI creation – C++ doesn’t have many great options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○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Linking errors with OpenSSL – makefile was the problem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○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Encryption for each file – shifted to database encryption instead for simplicity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Database: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○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Secure storage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○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File linkage in MVS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5"/>
          <p:cNvSpPr txBox="1">
            <a:spLocks noGrp="1"/>
          </p:cNvSpPr>
          <p:nvPr>
            <p:ph type="body" idx="1"/>
          </p:nvPr>
        </p:nvSpPr>
        <p:spPr>
          <a:xfrm>
            <a:off x="799375" y="1279875"/>
            <a:ext cx="26520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15" name="Google Shape;515;p4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516" name="Google Shape;516;p45"/>
          <p:cNvSpPr txBox="1"/>
          <p:nvPr/>
        </p:nvSpPr>
        <p:spPr>
          <a:xfrm>
            <a:off x="479750" y="1030275"/>
            <a:ext cx="8360100" cy="4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Features available in each Dashlane App. (n.d.). </a:t>
            </a:r>
            <a:r>
              <a:rPr lang="en" sz="1100" u="sng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https://support.dashlane.com/hc/en-us/articles/360017489860-Features-available-in-each-Dashlane-app 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Dashlane. (2024, January 16). </a:t>
            </a:r>
            <a:r>
              <a:rPr lang="en" sz="11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password managers work: A beginner’s guide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100" u="sng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https://www.dashlane.com/blog/how-password-managers-work-beginners-guide 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Toubba, K. (n.d.). </a:t>
            </a:r>
            <a:r>
              <a:rPr lang="en" sz="11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Security incident March 2023 Update &amp; Actions - LastPass - the LastPass blog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The LastPass Blog - The Last Password You’ll Ever Need. </a:t>
            </a:r>
            <a:r>
              <a:rPr lang="en" sz="1100" u="sng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https://blog.lastpass.com/posts/2023/03/security-incident-update-recommended-actions 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Alodhyani, F., Theodorakopoulos, G., &amp; Reinecke, P. (2020, October 30). </a:t>
            </a:r>
            <a:r>
              <a:rPr lang="en" sz="11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Password managers-it’s All About Trust and Transparency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MDPI. </a:t>
            </a:r>
            <a:r>
              <a:rPr lang="en" sz="1100" u="sng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https://www.mdpi.com/1999-5903/12/11/189 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Rees, K. (2023, November 8). </a:t>
            </a:r>
            <a:r>
              <a:rPr lang="en" sz="11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many times has lastpass been hacked, and is it still safe to use?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MUO. </a:t>
            </a:r>
            <a:r>
              <a:rPr lang="en" sz="1100" u="sng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https://www.makeuseof.com/how-many-times-lastpass-hacked/ 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Walters, M. (2023, December 8). </a:t>
            </a:r>
            <a:r>
              <a:rPr lang="en" sz="11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Lastpass breach reveals important lessons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Dark Reading. </a:t>
            </a:r>
            <a:r>
              <a:rPr lang="en" sz="1100" u="sng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https://www.darkreading.com/cyberattacks-data-breaches/lastpass-breach-reveals-important-lessons 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is Dashlane? – dashlane. (n.d.-b). </a:t>
            </a:r>
            <a:r>
              <a:rPr lang="en" sz="1100" u="sng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https://support.dashlane.com/hc/en-us/articles/4679936285458-What-is-Dashlane- </a:t>
            </a:r>
            <a:endParaRPr sz="1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title" idx="6"/>
          </p:nvPr>
        </p:nvSpPr>
        <p:spPr>
          <a:xfrm>
            <a:off x="3525613" y="1724750"/>
            <a:ext cx="7878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93" name="Google Shape;293;p28"/>
          <p:cNvCxnSpPr/>
          <p:nvPr/>
        </p:nvCxnSpPr>
        <p:spPr>
          <a:xfrm>
            <a:off x="4545725" y="809525"/>
            <a:ext cx="3900" cy="4254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4" name="Google Shape;294;p28"/>
          <p:cNvSpPr txBox="1">
            <a:spLocks noGrp="1"/>
          </p:cNvSpPr>
          <p:nvPr>
            <p:ph type="ctrTitle"/>
          </p:nvPr>
        </p:nvSpPr>
        <p:spPr>
          <a:xfrm>
            <a:off x="254425" y="993975"/>
            <a:ext cx="3665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Evolution of Cryptography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1"/>
          </p:nvPr>
        </p:nvSpPr>
        <p:spPr>
          <a:xfrm>
            <a:off x="722425" y="1491950"/>
            <a:ext cx="27291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Cipher Classification, Caesar Cipher, Vigenere Cipher, Data Encryption Standard,  RSA, Advanced Encryption Standard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6" name="Google Shape;296;p28"/>
          <p:cNvSpPr txBox="1">
            <a:spLocks noGrp="1"/>
          </p:cNvSpPr>
          <p:nvPr>
            <p:ph type="ctrTitle" idx="2"/>
          </p:nvPr>
        </p:nvSpPr>
        <p:spPr>
          <a:xfrm>
            <a:off x="572000" y="3424638"/>
            <a:ext cx="32640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Password Manager Research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3"/>
          </p:nvPr>
        </p:nvSpPr>
        <p:spPr>
          <a:xfrm>
            <a:off x="658525" y="3840163"/>
            <a:ext cx="28569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Existing password managers and their strengths, weaknesses, and security incidents (if occured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7"/>
          </p:nvPr>
        </p:nvSpPr>
        <p:spPr>
          <a:xfrm>
            <a:off x="3517100" y="2787625"/>
            <a:ext cx="8478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title" idx="9"/>
          </p:nvPr>
        </p:nvSpPr>
        <p:spPr>
          <a:xfrm>
            <a:off x="4657551" y="1735075"/>
            <a:ext cx="9546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title" idx="13"/>
          </p:nvPr>
        </p:nvSpPr>
        <p:spPr>
          <a:xfrm>
            <a:off x="4860374" y="2787625"/>
            <a:ext cx="7878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ctrTitle" idx="15"/>
          </p:nvPr>
        </p:nvSpPr>
        <p:spPr>
          <a:xfrm>
            <a:off x="5497400" y="772650"/>
            <a:ext cx="3484200" cy="92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Project: Our Encrypted Password Manager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2" name="Google Shape;302;p28"/>
          <p:cNvSpPr txBox="1">
            <a:spLocks noGrp="1"/>
          </p:cNvSpPr>
          <p:nvPr>
            <p:ph type="subTitle" idx="16"/>
          </p:nvPr>
        </p:nvSpPr>
        <p:spPr>
          <a:xfrm>
            <a:off x="5716178" y="1695738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Video demo, screenshots, etc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3" name="Google Shape;303;p28"/>
          <p:cNvSpPr txBox="1">
            <a:spLocks noGrp="1"/>
          </p:cNvSpPr>
          <p:nvPr>
            <p:ph type="ctrTitle" idx="17"/>
          </p:nvPr>
        </p:nvSpPr>
        <p:spPr>
          <a:xfrm>
            <a:off x="5433228" y="3424650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8"/>
          </p:nvPr>
        </p:nvSpPr>
        <p:spPr>
          <a:xfrm>
            <a:off x="5433228" y="384016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Challenges, what we learned, for the future, and resources 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305" name="Google Shape;305;p28"/>
          <p:cNvCxnSpPr/>
          <p:nvPr/>
        </p:nvCxnSpPr>
        <p:spPr>
          <a:xfrm>
            <a:off x="783500" y="272962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6" name="Google Shape;306;p28"/>
          <p:cNvSpPr txBox="1"/>
          <p:nvPr/>
        </p:nvSpPr>
        <p:spPr>
          <a:xfrm>
            <a:off x="722425" y="98225"/>
            <a:ext cx="6531600" cy="63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Project Scope: 1) </a:t>
            </a:r>
            <a:r>
              <a:rPr lang="en" sz="1500">
                <a:solidFill>
                  <a:schemeClr val="accent1"/>
                </a:solidFill>
                <a:highlight>
                  <a:schemeClr val="accent2"/>
                </a:highlight>
                <a:latin typeface="Raleway"/>
                <a:ea typeface="Raleway"/>
                <a:cs typeface="Raleway"/>
                <a:sym typeface="Raleway"/>
              </a:rPr>
              <a:t>Research</a:t>
            </a:r>
            <a:r>
              <a:rPr lang="en" sz="15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on Encryption &amp; Password Managers</a:t>
            </a:r>
            <a:r>
              <a:rPr lang="en" sz="17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7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                              2) </a:t>
            </a:r>
            <a:r>
              <a:rPr lang="en" sz="1500">
                <a:solidFill>
                  <a:schemeClr val="lt2"/>
                </a:solidFill>
                <a:highlight>
                  <a:srgbClr val="C6FF00"/>
                </a:highlight>
                <a:latin typeface="Raleway"/>
                <a:ea typeface="Raleway"/>
                <a:cs typeface="Raleway"/>
                <a:sym typeface="Raleway"/>
              </a:rPr>
              <a:t>Implementing</a:t>
            </a:r>
            <a:r>
              <a:rPr lang="en" sz="1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a Secure Password Manager</a:t>
            </a:r>
            <a:endParaRPr sz="15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/>
        </p:nvSpPr>
        <p:spPr>
          <a:xfrm>
            <a:off x="27525" y="869800"/>
            <a:ext cx="3922200" cy="406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5212025" y="879825"/>
            <a:ext cx="3922200" cy="406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13" name="Google Shape;313;p29"/>
          <p:cNvCxnSpPr/>
          <p:nvPr/>
        </p:nvCxnSpPr>
        <p:spPr>
          <a:xfrm>
            <a:off x="24576" y="2582965"/>
            <a:ext cx="9443100" cy="226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29"/>
          <p:cNvCxnSpPr/>
          <p:nvPr/>
        </p:nvCxnSpPr>
        <p:spPr>
          <a:xfrm rot="10800000" flipH="1">
            <a:off x="9339" y="562520"/>
            <a:ext cx="8359500" cy="3656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29"/>
          <p:cNvCxnSpPr/>
          <p:nvPr/>
        </p:nvCxnSpPr>
        <p:spPr>
          <a:xfrm>
            <a:off x="229125" y="4260500"/>
            <a:ext cx="8764200" cy="775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9"/>
          <p:cNvCxnSpPr/>
          <p:nvPr/>
        </p:nvCxnSpPr>
        <p:spPr>
          <a:xfrm>
            <a:off x="-66950" y="1251984"/>
            <a:ext cx="9534300" cy="269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29"/>
          <p:cNvCxnSpPr/>
          <p:nvPr/>
        </p:nvCxnSpPr>
        <p:spPr>
          <a:xfrm flipH="1">
            <a:off x="5677450" y="793625"/>
            <a:ext cx="2629200" cy="4425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29"/>
          <p:cNvCxnSpPr/>
          <p:nvPr/>
        </p:nvCxnSpPr>
        <p:spPr>
          <a:xfrm flipH="1">
            <a:off x="1809175" y="812325"/>
            <a:ext cx="2198100" cy="418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29"/>
          <p:cNvCxnSpPr/>
          <p:nvPr/>
        </p:nvCxnSpPr>
        <p:spPr>
          <a:xfrm>
            <a:off x="5677425" y="793625"/>
            <a:ext cx="1680900" cy="428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29"/>
          <p:cNvCxnSpPr/>
          <p:nvPr/>
        </p:nvCxnSpPr>
        <p:spPr>
          <a:xfrm flipH="1">
            <a:off x="1435525" y="754850"/>
            <a:ext cx="129300" cy="4655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29"/>
          <p:cNvSpPr txBox="1">
            <a:spLocks noGrp="1"/>
          </p:cNvSpPr>
          <p:nvPr>
            <p:ph type="title"/>
          </p:nvPr>
        </p:nvSpPr>
        <p:spPr>
          <a:xfrm>
            <a:off x="95050" y="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Evolution of </a:t>
            </a:r>
            <a:r>
              <a:rPr lang="en">
                <a:highlight>
                  <a:schemeClr val="accent3"/>
                </a:highlight>
              </a:rPr>
              <a:t>Crypto</a:t>
            </a:r>
            <a:r>
              <a:rPr lang="en">
                <a:solidFill>
                  <a:schemeClr val="accent3"/>
                </a:solidFill>
                <a:highlight>
                  <a:schemeClr val="dk1"/>
                </a:highlight>
              </a:rPr>
              <a:t>graphy</a:t>
            </a:r>
            <a:endParaRPr>
              <a:solidFill>
                <a:schemeClr val="accent3"/>
              </a:solidFill>
              <a:highlight>
                <a:schemeClr val="dk1"/>
              </a:highlight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27525" y="869850"/>
            <a:ext cx="3922200" cy="40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Caesar Cipher (~100 BC)</a:t>
            </a:r>
            <a:endParaRPr sz="18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A9DF"/>
                </a:solidFill>
                <a:latin typeface="Viga"/>
                <a:ea typeface="Viga"/>
                <a:cs typeface="Viga"/>
                <a:sym typeface="Viga"/>
              </a:rPr>
              <a:t>What</a:t>
            </a:r>
            <a:endParaRPr>
              <a:solidFill>
                <a:srgbClr val="00A9DF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Substitution Cipher // takes 1 key value and shifts the alphabet by the key value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A9DF"/>
                </a:solidFill>
                <a:latin typeface="Viga"/>
                <a:ea typeface="Viga"/>
                <a:cs typeface="Viga"/>
                <a:sym typeface="Viga"/>
              </a:rPr>
              <a:t>Why</a:t>
            </a:r>
            <a:endParaRPr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Rome expansion, conquest, &amp; war messaging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A9DF"/>
                </a:solidFill>
                <a:latin typeface="Viga"/>
                <a:ea typeface="Viga"/>
                <a:cs typeface="Viga"/>
                <a:sym typeface="Viga"/>
              </a:rPr>
              <a:t>Next Steps</a:t>
            </a:r>
            <a:endParaRPr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Step away from monoalphabetic ciphers // the need to start using more than 1 alphabet 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5211875" y="879875"/>
            <a:ext cx="3922200" cy="40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Vigenere Cipher (16th century)</a:t>
            </a:r>
            <a:endParaRPr sz="18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C46A"/>
                </a:solidFill>
                <a:latin typeface="Viga"/>
                <a:ea typeface="Viga"/>
                <a:cs typeface="Viga"/>
                <a:sym typeface="Viga"/>
              </a:rPr>
              <a:t>What</a:t>
            </a:r>
            <a:endParaRPr>
              <a:solidFill>
                <a:srgbClr val="00C46A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Polyalphabetic cipher, 26 X 26 alphabet matrix, keyword key, 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46A"/>
                </a:solidFill>
                <a:latin typeface="Viga"/>
                <a:ea typeface="Viga"/>
                <a:cs typeface="Viga"/>
                <a:sym typeface="Viga"/>
              </a:rPr>
              <a:t>Why</a:t>
            </a:r>
            <a:endParaRPr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Italy delving into the study on cryptography</a:t>
            </a:r>
            <a:endParaRPr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46A"/>
                </a:solidFill>
                <a:latin typeface="Viga"/>
                <a:ea typeface="Viga"/>
                <a:cs typeface="Viga"/>
                <a:sym typeface="Viga"/>
              </a:rPr>
              <a:t>Next Steps</a:t>
            </a:r>
            <a:endParaRPr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Stepping away from alphabetical ciphers altogether</a:t>
            </a:r>
            <a:endParaRPr sz="18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324" name="Google Shape;3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075" y="1250800"/>
            <a:ext cx="1239950" cy="123261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9"/>
          <p:cNvSpPr/>
          <p:nvPr/>
        </p:nvSpPr>
        <p:spPr>
          <a:xfrm rot="-2192157">
            <a:off x="2369519" y="430233"/>
            <a:ext cx="216184" cy="1078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6" name="Google Shape;326;p29"/>
          <p:cNvSpPr/>
          <p:nvPr/>
        </p:nvSpPr>
        <p:spPr>
          <a:xfrm rot="-7931288">
            <a:off x="4274528" y="506490"/>
            <a:ext cx="216211" cy="1079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FF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2018300" y="486200"/>
            <a:ext cx="9186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hidden</a:t>
            </a:r>
            <a:endParaRPr sz="1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4304300" y="562400"/>
            <a:ext cx="918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writing</a:t>
            </a:r>
            <a:endParaRPr sz="1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9" name="Google Shape;329;p29"/>
          <p:cNvPicPr preferRelativeResize="0"/>
          <p:nvPr/>
        </p:nvPicPr>
        <p:blipFill rotWithShape="1">
          <a:blip r:embed="rId4">
            <a:alphaModFix amt="27000"/>
          </a:blip>
          <a:srcRect r="40578" b="59110"/>
          <a:stretch/>
        </p:blipFill>
        <p:spPr>
          <a:xfrm>
            <a:off x="5257275" y="3261900"/>
            <a:ext cx="3876800" cy="16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9"/>
          <p:cNvSpPr txBox="1"/>
          <p:nvPr/>
        </p:nvSpPr>
        <p:spPr>
          <a:xfrm>
            <a:off x="2551700" y="3599600"/>
            <a:ext cx="2958900" cy="1128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Security Vulnerabilities: 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Char char="-"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Brute force </a:t>
            </a:r>
            <a:endParaRPr sz="12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Char char="-"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Frequency Analysis (cannot be used unconditionally</a:t>
            </a:r>
            <a:r>
              <a:rPr lang="en" sz="18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1" name="Google Shape;3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19471"/>
            <a:ext cx="2018300" cy="1616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/>
          <p:nvPr/>
        </p:nvSpPr>
        <p:spPr>
          <a:xfrm rot="5400000">
            <a:off x="2546025" y="-1545580"/>
            <a:ext cx="4072200" cy="91656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3076300" y="915475"/>
            <a:ext cx="268200" cy="4227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8" name="Google Shape;338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4505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Evolution of Cryptography</a:t>
            </a:r>
            <a:endParaRPr/>
          </a:p>
        </p:txBody>
      </p:sp>
      <p:sp>
        <p:nvSpPr>
          <p:cNvPr id="339" name="Google Shape;339;p30"/>
          <p:cNvSpPr txBox="1"/>
          <p:nvPr/>
        </p:nvSpPr>
        <p:spPr>
          <a:xfrm>
            <a:off x="-12800" y="548775"/>
            <a:ext cx="30540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Enigma </a:t>
            </a:r>
            <a:r>
              <a:rPr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(1918)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0" name="Google Shape;340;p30"/>
          <p:cNvSpPr/>
          <p:nvPr/>
        </p:nvSpPr>
        <p:spPr>
          <a:xfrm rot="5400000">
            <a:off x="511750" y="2495975"/>
            <a:ext cx="2133900" cy="3183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34150" y="995850"/>
            <a:ext cx="30540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A9DF"/>
                </a:solidFill>
                <a:latin typeface="Viga"/>
                <a:ea typeface="Viga"/>
                <a:cs typeface="Viga"/>
                <a:sym typeface="Viga"/>
              </a:rPr>
              <a:t>What</a:t>
            </a:r>
            <a:endParaRPr sz="1300">
              <a:solidFill>
                <a:srgbClr val="00A9DF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aleway"/>
              <a:buChar char="-"/>
            </a:pPr>
            <a:r>
              <a:rPr lang="en" sz="1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 key is pressed, electrical signals pass through rotors, scrambling the input letters. Each day the encryption scheme was changed</a:t>
            </a:r>
            <a:endParaRPr sz="1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A9DF"/>
                </a:solidFill>
                <a:latin typeface="Viga"/>
                <a:ea typeface="Viga"/>
                <a:cs typeface="Viga"/>
                <a:sym typeface="Viga"/>
              </a:rPr>
              <a:t>Why</a:t>
            </a:r>
            <a:endParaRPr sz="1300"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aleway"/>
              <a:buChar char="-"/>
            </a:pPr>
            <a:r>
              <a:rPr lang="en" sz="1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Used in German military during World War</a:t>
            </a:r>
            <a:r>
              <a:rPr lang="en" sz="13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|| </a:t>
            </a:r>
            <a:endParaRPr sz="19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3379850" y="1001125"/>
            <a:ext cx="5764200" cy="23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C46A"/>
                </a:solidFill>
                <a:latin typeface="Viga"/>
                <a:ea typeface="Viga"/>
                <a:cs typeface="Viga"/>
                <a:sym typeface="Viga"/>
              </a:rPr>
              <a:t>What</a:t>
            </a:r>
            <a:endParaRPr>
              <a:solidFill>
                <a:srgbClr val="00C46A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Multi-dimensional encryption using multiple rounds of permutation &amp; substitution would provide diffusion &amp; confusion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C46A"/>
                </a:solidFill>
                <a:latin typeface="Viga"/>
                <a:ea typeface="Viga"/>
                <a:cs typeface="Viga"/>
                <a:sym typeface="Viga"/>
              </a:rPr>
              <a:t>Why</a:t>
            </a:r>
            <a:endParaRPr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Develop secure communication and data protection for government, finance, and telecommunications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C46A"/>
                </a:solidFill>
                <a:latin typeface="Viga"/>
                <a:ea typeface="Viga"/>
                <a:cs typeface="Viga"/>
                <a:sym typeface="Viga"/>
              </a:rPr>
              <a:t>Next Steps</a:t>
            </a:r>
            <a:endParaRPr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Larger key sizes which would then decrease ability to use brute force attacks</a:t>
            </a: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43" name="Google Shape;343;p30"/>
          <p:cNvGrpSpPr/>
          <p:nvPr/>
        </p:nvGrpSpPr>
        <p:grpSpPr>
          <a:xfrm>
            <a:off x="970258" y="3371867"/>
            <a:ext cx="2361777" cy="1714464"/>
            <a:chOff x="-2219005" y="3522868"/>
            <a:chExt cx="1569600" cy="1129200"/>
          </a:xfrm>
        </p:grpSpPr>
        <p:pic>
          <p:nvPicPr>
            <p:cNvPr id="344" name="Google Shape;344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002411" y="3567976"/>
              <a:ext cx="1260411" cy="1039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30"/>
            <p:cNvSpPr txBox="1"/>
            <p:nvPr/>
          </p:nvSpPr>
          <p:spPr>
            <a:xfrm rot="-1660311">
              <a:off x="-2246854" y="3889272"/>
              <a:ext cx="1625299" cy="396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  <a:latin typeface="Viga"/>
                  <a:ea typeface="Viga"/>
                  <a:cs typeface="Viga"/>
                  <a:sym typeface="Viga"/>
                </a:rPr>
                <a:t>CRACKED</a:t>
              </a:r>
              <a:endParaRPr sz="1600">
                <a:solidFill>
                  <a:srgbClr val="FF0000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</p:grpSp>
      <p:pic>
        <p:nvPicPr>
          <p:cNvPr id="346" name="Google Shape;346;p30"/>
          <p:cNvPicPr preferRelativeResize="0"/>
          <p:nvPr/>
        </p:nvPicPr>
        <p:blipFill rotWithShape="1">
          <a:blip r:embed="rId4">
            <a:alphaModFix/>
          </a:blip>
          <a:srcRect l="8351" t="8731" r="13960" b="6744"/>
          <a:stretch/>
        </p:blipFill>
        <p:spPr>
          <a:xfrm rot="969476">
            <a:off x="42450" y="2975676"/>
            <a:ext cx="1114896" cy="1350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0"/>
          <p:cNvSpPr txBox="1"/>
          <p:nvPr/>
        </p:nvSpPr>
        <p:spPr>
          <a:xfrm>
            <a:off x="3365525" y="3722900"/>
            <a:ext cx="57642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rPr>
              <a:t>What</a:t>
            </a:r>
            <a:endParaRPr>
              <a:solidFill>
                <a:srgbClr val="1F1C51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 parties can establish a shared secret key by obtaining a private key and sharing both public keys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rPr>
              <a:t>Why</a:t>
            </a:r>
            <a:endParaRPr>
              <a:solidFill>
                <a:srgbClr val="1F1C5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Create an alternative to private key sharing</a:t>
            </a:r>
            <a:endParaRPr sz="19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48" name="Google Shape;348;p30"/>
          <p:cNvPicPr preferRelativeResize="0"/>
          <p:nvPr/>
        </p:nvPicPr>
        <p:blipFill rotWithShape="1">
          <a:blip r:embed="rId5">
            <a:alphaModFix/>
          </a:blip>
          <a:srcRect t="14294" r="44068" b="18119"/>
          <a:stretch/>
        </p:blipFill>
        <p:spPr>
          <a:xfrm>
            <a:off x="3379600" y="632450"/>
            <a:ext cx="5799600" cy="3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0"/>
          <p:cNvSpPr txBox="1"/>
          <p:nvPr/>
        </p:nvSpPr>
        <p:spPr>
          <a:xfrm>
            <a:off x="3332025" y="594200"/>
            <a:ext cx="5799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Data Encryption Standard </a:t>
            </a:r>
            <a:r>
              <a:rPr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|| </a:t>
            </a:r>
            <a:r>
              <a:rPr lang="en" sz="1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DES </a:t>
            </a:r>
            <a:r>
              <a:rPr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(1970s)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0" name="Google Shape;350;p30"/>
          <p:cNvPicPr preferRelativeResize="0"/>
          <p:nvPr/>
        </p:nvPicPr>
        <p:blipFill rotWithShape="1">
          <a:blip r:embed="rId5">
            <a:alphaModFix/>
          </a:blip>
          <a:srcRect t="14294" r="44068" b="18119"/>
          <a:stretch/>
        </p:blipFill>
        <p:spPr>
          <a:xfrm>
            <a:off x="3332025" y="3424050"/>
            <a:ext cx="5847175" cy="3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/>
          <p:nvPr/>
        </p:nvSpPr>
        <p:spPr>
          <a:xfrm>
            <a:off x="3352800" y="3407725"/>
            <a:ext cx="57996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Diffie Hellman Key Exchange </a:t>
            </a:r>
            <a:r>
              <a:rPr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(1976)</a:t>
            </a:r>
            <a:endParaRPr sz="18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2" name="Google Shape;352;p30"/>
          <p:cNvSpPr/>
          <p:nvPr/>
        </p:nvSpPr>
        <p:spPr>
          <a:xfrm rot="1384438">
            <a:off x="695500" y="3896910"/>
            <a:ext cx="742500" cy="6572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46A"/>
          </a:solidFill>
          <a:ln w="9525" cap="flat" cmpd="sng">
            <a:solidFill>
              <a:srgbClr val="00C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/>
        </p:nvSpPr>
        <p:spPr>
          <a:xfrm>
            <a:off x="-461550" y="24125"/>
            <a:ext cx="10091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1001010100110010100010100010101011001001111001010101010100110</a:t>
            </a:r>
            <a:endParaRPr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206625" y="0"/>
            <a:ext cx="52143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Evolution of Cryptography</a:t>
            </a:r>
            <a:endParaRPr sz="2800"/>
          </a:p>
        </p:txBody>
      </p:sp>
      <p:sp>
        <p:nvSpPr>
          <p:cNvPr id="359" name="Google Shape;359;p31"/>
          <p:cNvSpPr txBox="1"/>
          <p:nvPr/>
        </p:nvSpPr>
        <p:spPr>
          <a:xfrm>
            <a:off x="4811900" y="638975"/>
            <a:ext cx="42471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Advanced Encryption Standard </a:t>
            </a:r>
            <a:r>
              <a:rPr lang="en" sz="1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(1997)</a:t>
            </a:r>
            <a:endParaRPr sz="19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278925" y="641600"/>
            <a:ext cx="39909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RSA </a:t>
            </a:r>
            <a:r>
              <a:rPr lang="en" sz="27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(1977)</a:t>
            </a:r>
            <a:endParaRPr sz="27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278950" y="1187050"/>
            <a:ext cx="3990900" cy="3568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rPr>
              <a:t>What</a:t>
            </a:r>
            <a:endParaRPr sz="1600">
              <a:solidFill>
                <a:srgbClr val="00C46A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Public Key distribution; computational hardness; use of prime factorization &amp; extended euclidean algorithm</a:t>
            </a: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rPr>
              <a:t>Why</a:t>
            </a:r>
            <a:endParaRPr sz="1600">
              <a:solidFill>
                <a:srgbClr val="1F1C5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Need for secure communication &amp; digital Signatures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2" name="Google Shape;362;p31"/>
          <p:cNvSpPr/>
          <p:nvPr/>
        </p:nvSpPr>
        <p:spPr>
          <a:xfrm>
            <a:off x="4811900" y="1187050"/>
            <a:ext cx="3990900" cy="3568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rPr>
              <a:t>What</a:t>
            </a:r>
            <a:endParaRPr sz="1300">
              <a:solidFill>
                <a:srgbClr val="1F1C51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aleway"/>
              <a:buChar char="-"/>
            </a:pPr>
            <a:r>
              <a:rPr lang="en" sz="1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Revised versions of DES; Larger Key Sizes (128, 192, 256); using computational difficulty using Galois Field &amp; Irreducible                      polynomials; kepts                                  multiple rounds of                           substitution, round                                       keys, mixed columns,                                       XORing </a:t>
            </a:r>
            <a:endParaRPr sz="1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rPr>
              <a:t>Why</a:t>
            </a:r>
            <a:endParaRPr sz="1300">
              <a:solidFill>
                <a:srgbClr val="1F1C5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aleway"/>
              <a:buChar char="-"/>
            </a:pPr>
            <a:r>
              <a:rPr lang="en" sz="1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To revise DES &amp; prevent                              brute force attacks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3397350" y="3893550"/>
            <a:ext cx="2958900" cy="1128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THE FUTURE OF SECURITY VULNERABILITIES</a:t>
            </a:r>
            <a:endParaRPr sz="15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rPr>
              <a:t>Quantum Computing </a:t>
            </a:r>
            <a:r>
              <a:rPr lang="en"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1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4" name="Google Shape;3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00" y="3396975"/>
            <a:ext cx="2706924" cy="12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1800" y="2191175"/>
            <a:ext cx="1903701" cy="279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6801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Current Existing Password Managers</a:t>
            </a:r>
            <a:endParaRPr/>
          </a:p>
        </p:txBody>
      </p:sp>
      <p:sp>
        <p:nvSpPr>
          <p:cNvPr id="371" name="Google Shape;371;p32"/>
          <p:cNvSpPr txBox="1">
            <a:spLocks noGrp="1"/>
          </p:cNvSpPr>
          <p:nvPr>
            <p:ph type="body" idx="1"/>
          </p:nvPr>
        </p:nvSpPr>
        <p:spPr>
          <a:xfrm>
            <a:off x="2065063" y="2757250"/>
            <a:ext cx="2401200" cy="2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Strengths: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Offers multiple plans for security features (Phishing alerts, dark web insights, etc)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Weaknesses: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More limited storage and inability to customize and organize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2" name="Google Shape;372;p32"/>
          <p:cNvSpPr txBox="1">
            <a:spLocks noGrp="1"/>
          </p:cNvSpPr>
          <p:nvPr>
            <p:ph type="title" idx="2"/>
          </p:nvPr>
        </p:nvSpPr>
        <p:spPr>
          <a:xfrm>
            <a:off x="2283798" y="215331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Dashlane</a:t>
            </a:r>
            <a:endParaRPr/>
          </a:p>
        </p:txBody>
      </p:sp>
      <p:sp>
        <p:nvSpPr>
          <p:cNvPr id="373" name="Google Shape;373;p32"/>
          <p:cNvSpPr txBox="1">
            <a:spLocks noGrp="1"/>
          </p:cNvSpPr>
          <p:nvPr>
            <p:ph type="body" idx="3"/>
          </p:nvPr>
        </p:nvSpPr>
        <p:spPr>
          <a:xfrm>
            <a:off x="0" y="2798250"/>
            <a:ext cx="2065200" cy="2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Strengths: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User friendly, multi-factor authentication, strong encryption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Weaknesses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: Has experienced multiple data breaches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4" name="Google Shape;374;p32"/>
          <p:cNvSpPr txBox="1">
            <a:spLocks noGrp="1"/>
          </p:cNvSpPr>
          <p:nvPr>
            <p:ph type="title" idx="4"/>
          </p:nvPr>
        </p:nvSpPr>
        <p:spPr>
          <a:xfrm>
            <a:off x="-93887" y="21507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LastPass</a:t>
            </a: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body" idx="5"/>
          </p:nvPr>
        </p:nvSpPr>
        <p:spPr>
          <a:xfrm>
            <a:off x="4319025" y="2798250"/>
            <a:ext cx="2501400" cy="21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Strengths: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Portable and installation is not required. Can be carried on a USB stick and runs on Windows systems. Installer packages available, though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Weaknesses: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Not user friendly. Also, security vulnerability found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title" idx="6"/>
          </p:nvPr>
        </p:nvSpPr>
        <p:spPr>
          <a:xfrm>
            <a:off x="4661478" y="2183798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KeePass</a:t>
            </a:r>
            <a:endParaRPr/>
          </a:p>
        </p:txBody>
      </p:sp>
      <p:sp>
        <p:nvSpPr>
          <p:cNvPr id="377" name="Google Shape;377;p32"/>
          <p:cNvSpPr/>
          <p:nvPr/>
        </p:nvSpPr>
        <p:spPr>
          <a:xfrm>
            <a:off x="420075" y="1147975"/>
            <a:ext cx="1203300" cy="114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2"/>
          <p:cNvSpPr txBox="1">
            <a:spLocks noGrp="1"/>
          </p:cNvSpPr>
          <p:nvPr>
            <p:ph type="title" idx="6"/>
          </p:nvPr>
        </p:nvSpPr>
        <p:spPr>
          <a:xfrm>
            <a:off x="6774603" y="2224798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1Password</a:t>
            </a:r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body" idx="5"/>
          </p:nvPr>
        </p:nvSpPr>
        <p:spPr>
          <a:xfrm>
            <a:off x="6632400" y="2723500"/>
            <a:ext cx="2501400" cy="21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Strengths: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Very easy to use and user friendly. Excellent customer service and an award winning password manager. Strong encryption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Weaknesses: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Windows version lacks certain features and functions that are present in the Mac version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80" name="Google Shape;380;p32"/>
          <p:cNvPicPr preferRelativeResize="0"/>
          <p:nvPr/>
        </p:nvPicPr>
        <p:blipFill rotWithShape="1">
          <a:blip r:embed="rId3">
            <a:alphaModFix/>
          </a:blip>
          <a:srcRect l="21310" t="37159" r="23410" b="40673"/>
          <a:stretch/>
        </p:blipFill>
        <p:spPr>
          <a:xfrm>
            <a:off x="460950" y="1610250"/>
            <a:ext cx="1104350" cy="230687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2"/>
          <p:cNvSpPr/>
          <p:nvPr/>
        </p:nvSpPr>
        <p:spPr>
          <a:xfrm>
            <a:off x="2789138" y="1131125"/>
            <a:ext cx="1203300" cy="114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2" name="Google Shape;382;p32"/>
          <p:cNvPicPr preferRelativeResize="0"/>
          <p:nvPr/>
        </p:nvPicPr>
        <p:blipFill rotWithShape="1">
          <a:blip r:embed="rId4">
            <a:alphaModFix/>
          </a:blip>
          <a:srcRect l="33553" t="27125" r="29824" b="26371"/>
          <a:stretch/>
        </p:blipFill>
        <p:spPr>
          <a:xfrm>
            <a:off x="3049956" y="1292806"/>
            <a:ext cx="681677" cy="8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2"/>
          <p:cNvSpPr/>
          <p:nvPr/>
        </p:nvSpPr>
        <p:spPr>
          <a:xfrm>
            <a:off x="5158225" y="1131113"/>
            <a:ext cx="1203300" cy="114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4" name="Google Shape;38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5728" y="1292837"/>
            <a:ext cx="865500" cy="86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5" name="Google Shape;385;p32"/>
          <p:cNvSpPr/>
          <p:nvPr/>
        </p:nvSpPr>
        <p:spPr>
          <a:xfrm>
            <a:off x="7240975" y="1173788"/>
            <a:ext cx="1203300" cy="114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6" name="Google Shape;38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9875" y="1316002"/>
            <a:ext cx="865500" cy="86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7" name="Google Shape;387;p32"/>
          <p:cNvSpPr txBox="1"/>
          <p:nvPr/>
        </p:nvSpPr>
        <p:spPr>
          <a:xfrm>
            <a:off x="-461550" y="24125"/>
            <a:ext cx="10091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1001010100110010100010100010101011001001111001010101010100110</a:t>
            </a:r>
            <a:endParaRPr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/>
        </p:nvSpPr>
        <p:spPr>
          <a:xfrm>
            <a:off x="0" y="-94375"/>
            <a:ext cx="10091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1001010100110010100010100010101011001001111001010101010100110</a:t>
            </a:r>
            <a:endParaRPr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33"/>
          <p:cNvSpPr txBox="1">
            <a:spLocks noGrp="1"/>
          </p:cNvSpPr>
          <p:nvPr>
            <p:ph type="title"/>
          </p:nvPr>
        </p:nvSpPr>
        <p:spPr>
          <a:xfrm>
            <a:off x="65025" y="134200"/>
            <a:ext cx="65886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Password Manager Research Continued</a:t>
            </a:r>
            <a:endParaRPr sz="2800"/>
          </a:p>
        </p:txBody>
      </p:sp>
      <p:sp>
        <p:nvSpPr>
          <p:cNvPr id="394" name="Google Shape;394;p33"/>
          <p:cNvSpPr txBox="1"/>
          <p:nvPr/>
        </p:nvSpPr>
        <p:spPr>
          <a:xfrm>
            <a:off x="278925" y="710350"/>
            <a:ext cx="39909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LastPass</a:t>
            </a:r>
            <a:endParaRPr sz="27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396925" y="1360150"/>
            <a:ext cx="3990900" cy="3075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rPr>
              <a:t>Background</a:t>
            </a:r>
            <a:endParaRPr sz="1600">
              <a:solidFill>
                <a:srgbClr val="00C46A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First password manager to offer a passwordless login</a:t>
            </a: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Face or fingerprint ID in the mobile app </a:t>
            </a: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Realized people often use the same passwords for everything, so developed a feature that allowed users to identify weak, duplicate passwords within their own storage </a:t>
            </a: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4811900" y="1360150"/>
            <a:ext cx="3990900" cy="3075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Background</a:t>
            </a:r>
            <a:endParaRPr sz="1300">
              <a:solidFill>
                <a:srgbClr val="1F1C51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Helps users create very creative passwords</a:t>
            </a: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Can be used on any device</a:t>
            </a: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Allows sharing credentials with other users</a:t>
            </a: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Offers different security features like a dark web scan to check for any leaked data and is able to alert employees when sensitive data is involved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7" name="Google Shape;397;p33"/>
          <p:cNvSpPr txBox="1"/>
          <p:nvPr/>
        </p:nvSpPr>
        <p:spPr>
          <a:xfrm>
            <a:off x="4811900" y="732500"/>
            <a:ext cx="39909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Dashlane</a:t>
            </a:r>
            <a:endParaRPr sz="27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98" name="Google Shape;398;p33"/>
          <p:cNvSpPr txBox="1"/>
          <p:nvPr/>
        </p:nvSpPr>
        <p:spPr>
          <a:xfrm>
            <a:off x="0" y="4545850"/>
            <a:ext cx="10091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1001010100110010100010100010101011001001111001010101010100110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/>
        </p:nvSpPr>
        <p:spPr>
          <a:xfrm>
            <a:off x="80775" y="159450"/>
            <a:ext cx="10091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1001010100110010100010100010101011001001111001010101010100110</a:t>
            </a:r>
            <a:endParaRPr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34"/>
          <p:cNvSpPr txBox="1">
            <a:spLocks noGrp="1"/>
          </p:cNvSpPr>
          <p:nvPr>
            <p:ph type="title"/>
          </p:nvPr>
        </p:nvSpPr>
        <p:spPr>
          <a:xfrm>
            <a:off x="278950" y="46675"/>
            <a:ext cx="65886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Password Manager Research Continued</a:t>
            </a:r>
            <a:endParaRPr sz="2800"/>
          </a:p>
        </p:txBody>
      </p:sp>
      <p:sp>
        <p:nvSpPr>
          <p:cNvPr id="405" name="Google Shape;405;p34"/>
          <p:cNvSpPr txBox="1"/>
          <p:nvPr/>
        </p:nvSpPr>
        <p:spPr>
          <a:xfrm>
            <a:off x="278925" y="641600"/>
            <a:ext cx="39909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KeePass</a:t>
            </a:r>
            <a:endParaRPr sz="27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278950" y="1187050"/>
            <a:ext cx="3990900" cy="3568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rPr>
              <a:t>Background Highlights</a:t>
            </a:r>
            <a:endParaRPr sz="1600">
              <a:solidFill>
                <a:srgbClr val="1F1C51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One master password decrypts the whole database</a:t>
            </a: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You can use key files - can carry the key file with you on USB</a:t>
            </a: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Can combine to need both the key file AND the password in order to unlock the database</a:t>
            </a: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SHA-256 is used to hash the master key components</a:t>
            </a: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 256- bit cryptographically secure one-way hash function</a:t>
            </a:r>
            <a:endParaRPr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4811900" y="1187050"/>
            <a:ext cx="3990900" cy="3568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Background Highlights</a:t>
            </a:r>
            <a:endParaRPr sz="1300">
              <a:solidFill>
                <a:srgbClr val="1F1C51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Award winning customer support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-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Goal is to make security simple and intuitive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-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Handles all expected tasks a password manager should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Lots of keyboard shortcuts available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-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 two-factor authentication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-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Lots of different features available like Dashlane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-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Powered by DuckDuckGo Smarter Encryption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4811900" y="641600"/>
            <a:ext cx="39909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1Password</a:t>
            </a:r>
            <a:endParaRPr sz="27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/>
        </p:nvSpPr>
        <p:spPr>
          <a:xfrm>
            <a:off x="80775" y="159450"/>
            <a:ext cx="10091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1001010100110010100010100010101011001001111001010101010100110</a:t>
            </a:r>
            <a:endParaRPr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35"/>
          <p:cNvSpPr txBox="1">
            <a:spLocks noGrp="1"/>
          </p:cNvSpPr>
          <p:nvPr>
            <p:ph type="title"/>
          </p:nvPr>
        </p:nvSpPr>
        <p:spPr>
          <a:xfrm>
            <a:off x="278950" y="46675"/>
            <a:ext cx="65886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LastPass Data Breaches</a:t>
            </a:r>
            <a:endParaRPr sz="2800"/>
          </a:p>
        </p:txBody>
      </p:sp>
      <p:sp>
        <p:nvSpPr>
          <p:cNvPr id="415" name="Google Shape;415;p35"/>
          <p:cNvSpPr/>
          <p:nvPr/>
        </p:nvSpPr>
        <p:spPr>
          <a:xfrm>
            <a:off x="125825" y="770750"/>
            <a:ext cx="3059400" cy="4231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rPr>
              <a:t>Incidents</a:t>
            </a:r>
            <a:endParaRPr sz="1600">
              <a:solidFill>
                <a:srgbClr val="1F1C5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1C51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Experienced quite a few data breaches so let’s focus on the more recent one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 happened?</a:t>
            </a:r>
            <a:endParaRPr sz="16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Hackers gained access to the system from installing harmful software into an employee’s personal computer which captured their typing activities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LastPass was not very clear on how that happened and did not have direct communication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6" name="Google Shape;416;p35"/>
          <p:cNvSpPr/>
          <p:nvPr/>
        </p:nvSpPr>
        <p:spPr>
          <a:xfrm>
            <a:off x="3271700" y="770750"/>
            <a:ext cx="5796300" cy="2037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 was Discovered</a:t>
            </a:r>
            <a:endParaRPr b="1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Turns out the employee had Plex Media server software that had a known weakness which they communicated back in May 2020 and fixed since then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Plex had already fixed this three years ago, but the LastPass employee ignored all the warnings they gave and never updated their server software to get the fix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3271700" y="2909925"/>
            <a:ext cx="5709900" cy="2091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Mistakes and Outcomes</a:t>
            </a:r>
            <a:endParaRPr sz="16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company made another mistake by allowing that employee to use their home computer to access this sensitive data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outcome was the hacker got a copy of customers’ encrypted password vaults and the un-encrypted data on users’ account info. This includes email addresses as well as phone numbers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1753</Words>
  <Application>Microsoft Office PowerPoint</Application>
  <PresentationFormat>On-screen Show (16:9)</PresentationFormat>
  <Paragraphs>270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DM Sans</vt:lpstr>
      <vt:lpstr>Times New Roman</vt:lpstr>
      <vt:lpstr>Viga</vt:lpstr>
      <vt:lpstr>Courier New</vt:lpstr>
      <vt:lpstr>Arial</vt:lpstr>
      <vt:lpstr>Raleway</vt:lpstr>
      <vt:lpstr>Cyber Security Business Plan</vt:lpstr>
      <vt:lpstr>Encrypted Password Manager</vt:lpstr>
      <vt:lpstr>01</vt:lpstr>
      <vt:lpstr>The Evolution of Cryptography</vt:lpstr>
      <vt:lpstr>The Evolution of Cryptography</vt:lpstr>
      <vt:lpstr>The Evolution of Cryptography</vt:lpstr>
      <vt:lpstr>Some Current Existing Password Managers</vt:lpstr>
      <vt:lpstr>Password Manager Research Continued</vt:lpstr>
      <vt:lpstr>Password Manager Research Continued</vt:lpstr>
      <vt:lpstr>LastPass Data Breaches</vt:lpstr>
      <vt:lpstr>Existing Password Managers VS. Mine</vt:lpstr>
      <vt:lpstr>Different Ways to Store the Data</vt:lpstr>
      <vt:lpstr>Baseline Program</vt:lpstr>
      <vt:lpstr>Baseline Program</vt:lpstr>
      <vt:lpstr>Baseline Program Demo Video</vt:lpstr>
      <vt:lpstr>Database</vt:lpstr>
      <vt:lpstr>Putting the parts together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Vincent faragalli</cp:lastModifiedBy>
  <cp:revision>1</cp:revision>
  <dcterms:modified xsi:type="dcterms:W3CDTF">2024-07-31T15:45:12Z</dcterms:modified>
</cp:coreProperties>
</file>