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sldIdLst>
    <p:sldId id="256" r:id="rId2"/>
    <p:sldId id="257" r:id="rId3"/>
    <p:sldId id="258" r:id="rId4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C81"/>
    <a:srgbClr val="94697A"/>
    <a:srgbClr val="8AC3C6"/>
    <a:srgbClr val="701C14"/>
    <a:srgbClr val="D9D9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50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D9DC7-2146-4022-8C3D-055011F23F12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883C5-8A73-4988-88C4-850AA0FF7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07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883C5-8A73-4988-88C4-850AA0FF7C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972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18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1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5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7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86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76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8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71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70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41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8929CF-35E4-49DC-A48F-DF7B6959BFA4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01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7948BE23-8052-384F-6FA8-8F4461C7D425}"/>
              </a:ext>
            </a:extLst>
          </p:cNvPr>
          <p:cNvGrpSpPr/>
          <p:nvPr/>
        </p:nvGrpSpPr>
        <p:grpSpPr>
          <a:xfrm>
            <a:off x="491475" y="766184"/>
            <a:ext cx="3966376" cy="633746"/>
            <a:chOff x="483635" y="96906"/>
            <a:chExt cx="3966376" cy="633746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CA81BEF-EC1A-B04E-838D-C3CDE1C5F157}"/>
                </a:ext>
              </a:extLst>
            </p:cNvPr>
            <p:cNvCxnSpPr>
              <a:cxnSpLocks/>
            </p:cNvCxnSpPr>
            <p:nvPr/>
          </p:nvCxnSpPr>
          <p:spPr>
            <a:xfrm>
              <a:off x="863600" y="371526"/>
              <a:ext cx="3225800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CBBFA0E-5B07-9032-CBD1-3C9DF4521638}"/>
                </a:ext>
              </a:extLst>
            </p:cNvPr>
            <p:cNvSpPr txBox="1"/>
            <p:nvPr/>
          </p:nvSpPr>
          <p:spPr>
            <a:xfrm>
              <a:off x="1752180" y="96906"/>
              <a:ext cx="1426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CCLE</a:t>
              </a:r>
              <a:r>
                <a:rPr lang="zh-CN" altLang="en-US" sz="1400" b="1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EE8BD72-DFB0-AB5D-DE94-08A35D3B3F62}"/>
                </a:ext>
              </a:extLst>
            </p:cNvPr>
            <p:cNvGrpSpPr/>
            <p:nvPr/>
          </p:nvGrpSpPr>
          <p:grpSpPr>
            <a:xfrm>
              <a:off x="1936598" y="437840"/>
              <a:ext cx="1060450" cy="276999"/>
              <a:chOff x="1966824" y="437840"/>
              <a:chExt cx="1060450" cy="276999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92420C67-2E1D-2BD2-837D-0AD722B9E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2A5EB94-0DC7-ABD5-6715-DFE7F653A0B3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Cell</a:t>
                </a: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AFC4DA3-A70F-E882-9A5F-446817369C81}"/>
                </a:ext>
              </a:extLst>
            </p:cNvPr>
            <p:cNvGrpSpPr/>
            <p:nvPr/>
          </p:nvGrpSpPr>
          <p:grpSpPr>
            <a:xfrm>
              <a:off x="483635" y="453653"/>
              <a:ext cx="1060450" cy="276999"/>
              <a:chOff x="1966824" y="437840"/>
              <a:chExt cx="1060450" cy="276999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686998AF-8D8E-8222-BC2E-D155FBB03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F9C6A95-663A-D551-8742-4A3BF1B497F7}"/>
                  </a:ext>
                </a:extLst>
              </p:cNvPr>
              <p:cNvSpPr txBox="1"/>
              <p:nvPr/>
            </p:nvSpPr>
            <p:spPr>
              <a:xfrm>
                <a:off x="2064396" y="437840"/>
                <a:ext cx="8653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C-V</a:t>
                </a: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259D47F8-14BC-038C-0E3D-D92AB20775F5}"/>
                </a:ext>
              </a:extLst>
            </p:cNvPr>
            <p:cNvGrpSpPr/>
            <p:nvPr/>
          </p:nvGrpSpPr>
          <p:grpSpPr>
            <a:xfrm>
              <a:off x="3389561" y="435726"/>
              <a:ext cx="1060450" cy="276999"/>
              <a:chOff x="1966824" y="437840"/>
              <a:chExt cx="1060450" cy="276999"/>
            </a:xfrm>
          </p:grpSpPr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F030829A-2861-E25B-B9C1-C4598FD958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E2EA710-9608-C43B-1753-A70616373F20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Drug</a:t>
                </a:r>
              </a:p>
            </p:txBody>
          </p: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C92F8DD-B137-2F98-9994-7E715935A031}"/>
              </a:ext>
            </a:extLst>
          </p:cNvPr>
          <p:cNvGrpSpPr/>
          <p:nvPr/>
        </p:nvGrpSpPr>
        <p:grpSpPr>
          <a:xfrm>
            <a:off x="4719336" y="750371"/>
            <a:ext cx="3966376" cy="633746"/>
            <a:chOff x="483635" y="96906"/>
            <a:chExt cx="3966376" cy="633746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043473E5-E82D-6E21-804E-9E7C86E7B913}"/>
                </a:ext>
              </a:extLst>
            </p:cNvPr>
            <p:cNvCxnSpPr>
              <a:cxnSpLocks/>
            </p:cNvCxnSpPr>
            <p:nvPr/>
          </p:nvCxnSpPr>
          <p:spPr>
            <a:xfrm>
              <a:off x="863600" y="371526"/>
              <a:ext cx="3225800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65CA8B8-0483-C3BF-1F2B-8ADC2A18EE92}"/>
                </a:ext>
              </a:extLst>
            </p:cNvPr>
            <p:cNvSpPr txBox="1"/>
            <p:nvPr/>
          </p:nvSpPr>
          <p:spPr>
            <a:xfrm>
              <a:off x="1753619" y="96906"/>
              <a:ext cx="1426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GDSC</a:t>
              </a:r>
              <a:r>
                <a:rPr lang="zh-CN" altLang="en-US" sz="1400" b="1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30614ACF-92C7-8DEA-6CDD-8F98B1E5FC93}"/>
                </a:ext>
              </a:extLst>
            </p:cNvPr>
            <p:cNvGrpSpPr/>
            <p:nvPr/>
          </p:nvGrpSpPr>
          <p:grpSpPr>
            <a:xfrm>
              <a:off x="1936598" y="437840"/>
              <a:ext cx="1060450" cy="276999"/>
              <a:chOff x="1966824" y="437840"/>
              <a:chExt cx="1060450" cy="276999"/>
            </a:xfrm>
          </p:grpSpPr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43DD47A0-F340-1626-3C54-D4D0B758FE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1FF6CB1-1B9E-17A3-9420-6204B1C2A166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Cell</a:t>
                </a: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D076B26-9140-F7FC-4314-FFF6E9071589}"/>
                </a:ext>
              </a:extLst>
            </p:cNvPr>
            <p:cNvGrpSpPr/>
            <p:nvPr/>
          </p:nvGrpSpPr>
          <p:grpSpPr>
            <a:xfrm>
              <a:off x="483635" y="453653"/>
              <a:ext cx="1060450" cy="276999"/>
              <a:chOff x="1966824" y="437840"/>
              <a:chExt cx="1060450" cy="276999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81D5A5C0-116D-3A2A-D1A9-F5F0FC394E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252994F-F78F-7481-6CD4-000F5C138FE1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C-V</a:t>
                </a:r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4C5AB933-4F26-1900-ED01-B3CCAEE56FDE}"/>
                </a:ext>
              </a:extLst>
            </p:cNvPr>
            <p:cNvGrpSpPr/>
            <p:nvPr/>
          </p:nvGrpSpPr>
          <p:grpSpPr>
            <a:xfrm>
              <a:off x="3389561" y="435726"/>
              <a:ext cx="1060450" cy="276999"/>
              <a:chOff x="1966824" y="437840"/>
              <a:chExt cx="1060450" cy="276999"/>
            </a:xfrm>
          </p:grpSpPr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FBFA763A-5FBA-C904-FD3A-BE3B0BAA6D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C6DABAD-EF65-03A8-6D28-954101933857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Drug</a:t>
                </a:r>
              </a:p>
            </p:txBody>
          </p:sp>
        </p:grp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434A8A4-8C05-FDD8-27EB-08AE0E1300AA}"/>
              </a:ext>
            </a:extLst>
          </p:cNvPr>
          <p:cNvGrpSpPr/>
          <p:nvPr/>
        </p:nvGrpSpPr>
        <p:grpSpPr>
          <a:xfrm>
            <a:off x="85875" y="7753317"/>
            <a:ext cx="3034117" cy="3029649"/>
            <a:chOff x="205402" y="6314438"/>
            <a:chExt cx="3034117" cy="3029649"/>
          </a:xfrm>
        </p:grpSpPr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9A6F79F8-0B2E-5DF7-1E6F-C80ABC439C76}"/>
                </a:ext>
              </a:extLst>
            </p:cNvPr>
            <p:cNvCxnSpPr/>
            <p:nvPr/>
          </p:nvCxnSpPr>
          <p:spPr>
            <a:xfrm>
              <a:off x="637054" y="9074322"/>
              <a:ext cx="2602465" cy="0"/>
            </a:xfrm>
            <a:prstGeom prst="line">
              <a:avLst/>
            </a:prstGeom>
            <a:ln w="6350">
              <a:solidFill>
                <a:schemeClr val="tx2">
                  <a:lumMod val="90000"/>
                  <a:lumOff val="1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E3F35580-8AF0-A9D8-261E-6AEA97A0912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33356" y="7615671"/>
              <a:ext cx="2602465" cy="0"/>
            </a:xfrm>
            <a:prstGeom prst="line">
              <a:avLst/>
            </a:prstGeom>
            <a:ln w="6350">
              <a:solidFill>
                <a:schemeClr val="tx2">
                  <a:lumMod val="90000"/>
                  <a:lumOff val="1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5B38F76A-1E0D-2705-E3B3-43CCC12EA59B}"/>
                </a:ext>
              </a:extLst>
            </p:cNvPr>
            <p:cNvSpPr txBox="1"/>
            <p:nvPr/>
          </p:nvSpPr>
          <p:spPr>
            <a:xfrm>
              <a:off x="1037959" y="9097866"/>
              <a:ext cx="1797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Measured LN  IC50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8A9F9CA-E379-9F77-F596-B1EF002723A0}"/>
                </a:ext>
              </a:extLst>
            </p:cNvPr>
            <p:cNvSpPr txBox="1"/>
            <p:nvPr/>
          </p:nvSpPr>
          <p:spPr>
            <a:xfrm rot="16200000">
              <a:off x="-570126" y="7492560"/>
              <a:ext cx="1797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Predicted  LN  IC50</a:t>
              </a: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A2C8308F-B018-1605-A4D3-C07314C15539}"/>
              </a:ext>
            </a:extLst>
          </p:cNvPr>
          <p:cNvSpPr txBox="1"/>
          <p:nvPr/>
        </p:nvSpPr>
        <p:spPr>
          <a:xfrm>
            <a:off x="0" y="1617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80" name="图片 79" descr="图表, 散点图&#10;&#10;描述已自动生成">
            <a:extLst>
              <a:ext uri="{FF2B5EF4-FFF2-40B4-BE49-F238E27FC236}">
                <a16:creationId xmlns:a16="http://schemas.microsoft.com/office/drawing/2014/main" id="{A584654B-7D29-37CC-75BB-5ADDA78F8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55" b="937"/>
          <a:stretch/>
        </p:blipFill>
        <p:spPr>
          <a:xfrm>
            <a:off x="3228970" y="10624216"/>
            <a:ext cx="5334324" cy="158750"/>
          </a:xfrm>
          <a:prstGeom prst="rect">
            <a:avLst/>
          </a:prstGeom>
        </p:spPr>
      </p:pic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531A0F12-64D5-BF06-0293-6E45B0AA42C1}"/>
              </a:ext>
            </a:extLst>
          </p:cNvPr>
          <p:cNvCxnSpPr>
            <a:cxnSpLocks/>
          </p:cNvCxnSpPr>
          <p:nvPr/>
        </p:nvCxnSpPr>
        <p:spPr>
          <a:xfrm>
            <a:off x="3666562" y="10573969"/>
            <a:ext cx="929044" cy="0"/>
          </a:xfrm>
          <a:prstGeom prst="line">
            <a:avLst/>
          </a:prstGeom>
          <a:ln w="6350">
            <a:solidFill>
              <a:schemeClr val="tx2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4584C21-E68B-F9F1-2E4A-57F29A1C89DF}"/>
              </a:ext>
            </a:extLst>
          </p:cNvPr>
          <p:cNvCxnSpPr>
            <a:cxnSpLocks/>
          </p:cNvCxnSpPr>
          <p:nvPr/>
        </p:nvCxnSpPr>
        <p:spPr>
          <a:xfrm>
            <a:off x="4997045" y="10573969"/>
            <a:ext cx="929044" cy="0"/>
          </a:xfrm>
          <a:prstGeom prst="line">
            <a:avLst/>
          </a:prstGeom>
          <a:ln w="6350">
            <a:solidFill>
              <a:schemeClr val="tx2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717FA42D-6A3A-77A8-3421-262D45EFE6DC}"/>
              </a:ext>
            </a:extLst>
          </p:cNvPr>
          <p:cNvCxnSpPr>
            <a:cxnSpLocks/>
          </p:cNvCxnSpPr>
          <p:nvPr/>
        </p:nvCxnSpPr>
        <p:spPr>
          <a:xfrm>
            <a:off x="6261159" y="10573969"/>
            <a:ext cx="929044" cy="0"/>
          </a:xfrm>
          <a:prstGeom prst="line">
            <a:avLst/>
          </a:prstGeom>
          <a:ln w="6350">
            <a:solidFill>
              <a:schemeClr val="tx2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68B0976B-2577-E8F7-88E9-3A0C39073568}"/>
              </a:ext>
            </a:extLst>
          </p:cNvPr>
          <p:cNvCxnSpPr>
            <a:cxnSpLocks/>
          </p:cNvCxnSpPr>
          <p:nvPr/>
        </p:nvCxnSpPr>
        <p:spPr>
          <a:xfrm>
            <a:off x="7543046" y="10573969"/>
            <a:ext cx="929044" cy="0"/>
          </a:xfrm>
          <a:prstGeom prst="line">
            <a:avLst/>
          </a:prstGeom>
          <a:ln w="6350">
            <a:solidFill>
              <a:schemeClr val="tx2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A1830DF1-B82A-34ED-A75C-D6E8A29B746B}"/>
              </a:ext>
            </a:extLst>
          </p:cNvPr>
          <p:cNvSpPr/>
          <p:nvPr/>
        </p:nvSpPr>
        <p:spPr>
          <a:xfrm>
            <a:off x="265997" y="7179395"/>
            <a:ext cx="8307559" cy="369333"/>
          </a:xfrm>
          <a:custGeom>
            <a:avLst/>
            <a:gdLst>
              <a:gd name="connsiteX0" fmla="*/ 342907 w 8515350"/>
              <a:gd name="connsiteY0" fmla="*/ 0 h 449580"/>
              <a:gd name="connsiteX1" fmla="*/ 8172443 w 8515350"/>
              <a:gd name="connsiteY1" fmla="*/ 0 h 449580"/>
              <a:gd name="connsiteX2" fmla="*/ 8515350 w 8515350"/>
              <a:gd name="connsiteY2" fmla="*/ 288296 h 449580"/>
              <a:gd name="connsiteX3" fmla="*/ 8515350 w 8515350"/>
              <a:gd name="connsiteY3" fmla="*/ 449580 h 449580"/>
              <a:gd name="connsiteX4" fmla="*/ 0 w 8515350"/>
              <a:gd name="connsiteY4" fmla="*/ 449580 h 449580"/>
              <a:gd name="connsiteX5" fmla="*/ 0 w 8515350"/>
              <a:gd name="connsiteY5" fmla="*/ 288296 h 449580"/>
              <a:gd name="connsiteX6" fmla="*/ 342907 w 8515350"/>
              <a:gd name="connsiteY6" fmla="*/ 0 h 4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5350" h="449580">
                <a:moveTo>
                  <a:pt x="342907" y="0"/>
                </a:moveTo>
                <a:lnTo>
                  <a:pt x="8172443" y="0"/>
                </a:lnTo>
                <a:cubicBezTo>
                  <a:pt x="8361825" y="0"/>
                  <a:pt x="8515350" y="129075"/>
                  <a:pt x="8515350" y="288296"/>
                </a:cubicBezTo>
                <a:lnTo>
                  <a:pt x="8515350" y="449580"/>
                </a:lnTo>
                <a:lnTo>
                  <a:pt x="0" y="449580"/>
                </a:lnTo>
                <a:lnTo>
                  <a:pt x="0" y="288296"/>
                </a:lnTo>
                <a:cubicBezTo>
                  <a:pt x="0" y="129075"/>
                  <a:pt x="153525" y="0"/>
                  <a:pt x="342907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C68606E-33D7-E76A-6F1E-3FE608F09E8A}"/>
              </a:ext>
            </a:extLst>
          </p:cNvPr>
          <p:cNvSpPr/>
          <p:nvPr/>
        </p:nvSpPr>
        <p:spPr>
          <a:xfrm>
            <a:off x="265997" y="355044"/>
            <a:ext cx="8307559" cy="369333"/>
          </a:xfrm>
          <a:custGeom>
            <a:avLst/>
            <a:gdLst>
              <a:gd name="connsiteX0" fmla="*/ 342907 w 8515350"/>
              <a:gd name="connsiteY0" fmla="*/ 0 h 449580"/>
              <a:gd name="connsiteX1" fmla="*/ 8172443 w 8515350"/>
              <a:gd name="connsiteY1" fmla="*/ 0 h 449580"/>
              <a:gd name="connsiteX2" fmla="*/ 8515350 w 8515350"/>
              <a:gd name="connsiteY2" fmla="*/ 288296 h 449580"/>
              <a:gd name="connsiteX3" fmla="*/ 8515350 w 8515350"/>
              <a:gd name="connsiteY3" fmla="*/ 449580 h 449580"/>
              <a:gd name="connsiteX4" fmla="*/ 0 w 8515350"/>
              <a:gd name="connsiteY4" fmla="*/ 449580 h 449580"/>
              <a:gd name="connsiteX5" fmla="*/ 0 w 8515350"/>
              <a:gd name="connsiteY5" fmla="*/ 288296 h 449580"/>
              <a:gd name="connsiteX6" fmla="*/ 342907 w 8515350"/>
              <a:gd name="connsiteY6" fmla="*/ 0 h 4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5350" h="449580">
                <a:moveTo>
                  <a:pt x="342907" y="0"/>
                </a:moveTo>
                <a:lnTo>
                  <a:pt x="8172443" y="0"/>
                </a:lnTo>
                <a:cubicBezTo>
                  <a:pt x="8361825" y="0"/>
                  <a:pt x="8515350" y="129075"/>
                  <a:pt x="8515350" y="288296"/>
                </a:cubicBezTo>
                <a:lnTo>
                  <a:pt x="8515350" y="449580"/>
                </a:lnTo>
                <a:lnTo>
                  <a:pt x="0" y="449580"/>
                </a:lnTo>
                <a:lnTo>
                  <a:pt x="0" y="288296"/>
                </a:lnTo>
                <a:cubicBezTo>
                  <a:pt x="0" y="129075"/>
                  <a:pt x="153525" y="0"/>
                  <a:pt x="342907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A70DC7-78E0-6D87-2BB0-40443BD5C60E}"/>
              </a:ext>
            </a:extLst>
          </p:cNvPr>
          <p:cNvSpPr txBox="1"/>
          <p:nvPr/>
        </p:nvSpPr>
        <p:spPr>
          <a:xfrm>
            <a:off x="8539308" y="1617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A5ACFEF-B0FC-594A-6EBE-23ED93057FFD}"/>
              </a:ext>
            </a:extLst>
          </p:cNvPr>
          <p:cNvSpPr txBox="1"/>
          <p:nvPr/>
        </p:nvSpPr>
        <p:spPr>
          <a:xfrm>
            <a:off x="501214" y="398383"/>
            <a:ext cx="79397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latin typeface="Arial" panose="020B0604020202020204" pitchFamily="34" charset="0"/>
                <a:cs typeface="Arial" panose="020B0604020202020204" pitchFamily="34" charset="0"/>
              </a:rPr>
              <a:t>Benchmarking Performance of </a:t>
            </a:r>
            <a:r>
              <a:rPr lang="en-US" altLang="zh-CN" sz="1500" b="1" dirty="0">
                <a:solidFill>
                  <a:srgbClr val="394C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 Framework </a:t>
            </a:r>
            <a:r>
              <a:rPr lang="en-US" altLang="zh-CN" sz="1500" b="1" dirty="0">
                <a:latin typeface="Arial" panose="020B0604020202020204" pitchFamily="34" charset="0"/>
                <a:cs typeface="Arial" panose="020B0604020202020204" pitchFamily="34" charset="0"/>
              </a:rPr>
              <a:t>based on Five-Fold Cross-Validation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01A9E6D-AE5E-592F-1F59-9F3A765F125E}"/>
              </a:ext>
            </a:extLst>
          </p:cNvPr>
          <p:cNvSpPr txBox="1"/>
          <p:nvPr/>
        </p:nvSpPr>
        <p:spPr>
          <a:xfrm>
            <a:off x="97911" y="7208218"/>
            <a:ext cx="87258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solidFill>
                  <a:srgbClr val="394C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Performance </a:t>
            </a:r>
            <a:r>
              <a:rPr lang="en-US" altLang="zh-CN" sz="1500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sz="1500" b="1" dirty="0">
                <a:solidFill>
                  <a:srgbClr val="394C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</a:t>
            </a:r>
            <a:r>
              <a:rPr lang="en-US" altLang="zh-CN" sz="1500" b="1" dirty="0">
                <a:latin typeface="Arial" panose="020B0604020202020204" pitchFamily="34" charset="0"/>
                <a:cs typeface="Arial" panose="020B0604020202020204" pitchFamily="34" charset="0"/>
              </a:rPr>
              <a:t>of Mine Framework on Real-World Situations</a:t>
            </a:r>
          </a:p>
        </p:txBody>
      </p:sp>
      <p:pic>
        <p:nvPicPr>
          <p:cNvPr id="39" name="图片 38" descr="图表, 散点图&#10;&#10;描述已自动生成">
            <a:extLst>
              <a:ext uri="{FF2B5EF4-FFF2-40B4-BE49-F238E27FC236}">
                <a16:creationId xmlns:a16="http://schemas.microsoft.com/office/drawing/2014/main" id="{4F5F1C6F-8720-4BF9-A84B-B7703C958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0"/>
          <a:stretch/>
        </p:blipFill>
        <p:spPr>
          <a:xfrm>
            <a:off x="3219229" y="7638374"/>
            <a:ext cx="5335200" cy="2862107"/>
          </a:xfrm>
          <a:prstGeom prst="rect">
            <a:avLst/>
          </a:prstGeom>
        </p:spPr>
      </p:pic>
      <p:pic>
        <p:nvPicPr>
          <p:cNvPr id="54" name="图片 53" descr="图形用户界面&#10;&#10;描述已自动生成">
            <a:extLst>
              <a:ext uri="{FF2B5EF4-FFF2-40B4-BE49-F238E27FC236}">
                <a16:creationId xmlns:a16="http://schemas.microsoft.com/office/drawing/2014/main" id="{BFF31FF0-8176-F689-5D81-9A1F6168DA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407" y="355044"/>
            <a:ext cx="1740226" cy="10441353"/>
          </a:xfrm>
          <a:prstGeom prst="rect">
            <a:avLst/>
          </a:prstGeom>
        </p:spPr>
      </p:pic>
      <p:pic>
        <p:nvPicPr>
          <p:cNvPr id="56" name="图片 55" descr="日历&#10;&#10;描述已自动生成">
            <a:extLst>
              <a:ext uri="{FF2B5EF4-FFF2-40B4-BE49-F238E27FC236}">
                <a16:creationId xmlns:a16="http://schemas.microsoft.com/office/drawing/2014/main" id="{93457341-22CB-9340-C054-7FE88319F5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00" y="1501975"/>
            <a:ext cx="8496000" cy="5496520"/>
          </a:xfrm>
          <a:prstGeom prst="rect">
            <a:avLst/>
          </a:prstGeom>
        </p:spPr>
      </p:pic>
      <p:pic>
        <p:nvPicPr>
          <p:cNvPr id="58" name="图片 57" descr="图表, 散点图&#10;&#10;描述已自动生成">
            <a:extLst>
              <a:ext uri="{FF2B5EF4-FFF2-40B4-BE49-F238E27FC236}">
                <a16:creationId xmlns:a16="http://schemas.microsoft.com/office/drawing/2014/main" id="{8F91C411-4CA4-B1CB-28C0-573F190565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0" y="7682400"/>
            <a:ext cx="2808000" cy="2808000"/>
          </a:xfrm>
          <a:prstGeom prst="rect">
            <a:avLst/>
          </a:prstGeom>
        </p:spPr>
      </p:pic>
      <p:sp>
        <p:nvSpPr>
          <p:cNvPr id="75" name="文本框 74">
            <a:extLst>
              <a:ext uri="{FF2B5EF4-FFF2-40B4-BE49-F238E27FC236}">
                <a16:creationId xmlns:a16="http://schemas.microsoft.com/office/drawing/2014/main" id="{A3F4F13C-F1CD-8D31-CF2A-D9FD5A303587}"/>
              </a:ext>
            </a:extLst>
          </p:cNvPr>
          <p:cNvSpPr txBox="1"/>
          <p:nvPr/>
        </p:nvSpPr>
        <p:spPr>
          <a:xfrm>
            <a:off x="3170745" y="681759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CCDACC6-A1D8-19A6-C4E3-36E03516E729}"/>
              </a:ext>
            </a:extLst>
          </p:cNvPr>
          <p:cNvSpPr txBox="1"/>
          <p:nvPr/>
        </p:nvSpPr>
        <p:spPr>
          <a:xfrm>
            <a:off x="0" y="681759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4A2E6C0-9386-933C-C5F1-D8B72E0E667C}"/>
              </a:ext>
            </a:extLst>
          </p:cNvPr>
          <p:cNvSpPr/>
          <p:nvPr/>
        </p:nvSpPr>
        <p:spPr>
          <a:xfrm>
            <a:off x="-7686631" y="-6414319"/>
            <a:ext cx="346893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6FA677-2AB1-7A99-106C-714C988F52F9}"/>
              </a:ext>
            </a:extLst>
          </p:cNvPr>
          <p:cNvSpPr/>
          <p:nvPr/>
        </p:nvSpPr>
        <p:spPr>
          <a:xfrm>
            <a:off x="23288669" y="14921681"/>
            <a:ext cx="346893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49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日程表&#10;&#10;描述已自动生成">
            <a:extLst>
              <a:ext uri="{FF2B5EF4-FFF2-40B4-BE49-F238E27FC236}">
                <a16:creationId xmlns:a16="http://schemas.microsoft.com/office/drawing/2014/main" id="{5FF13DA3-20B2-6EE7-138B-A0CB5419A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7" y="385507"/>
            <a:ext cx="4271987" cy="3203990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5A4B26A8-23CC-BD2F-1611-C2FFE76BD3FA}"/>
              </a:ext>
            </a:extLst>
          </p:cNvPr>
          <p:cNvGrpSpPr/>
          <p:nvPr/>
        </p:nvGrpSpPr>
        <p:grpSpPr>
          <a:xfrm>
            <a:off x="4620958" y="266841"/>
            <a:ext cx="2248609" cy="3320042"/>
            <a:chOff x="6799246" y="120316"/>
            <a:chExt cx="2887835" cy="4263851"/>
          </a:xfrm>
        </p:grpSpPr>
        <p:pic>
          <p:nvPicPr>
            <p:cNvPr id="7" name="图片 6" descr="图片包含 游戏机&#10;&#10;描述已自动生成">
              <a:extLst>
                <a:ext uri="{FF2B5EF4-FFF2-40B4-BE49-F238E27FC236}">
                  <a16:creationId xmlns:a16="http://schemas.microsoft.com/office/drawing/2014/main" id="{07AACEF9-11B5-4DD8-D8FA-8E35CB12D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0808" y="120316"/>
              <a:ext cx="2846273" cy="3795029"/>
            </a:xfrm>
            <a:prstGeom prst="rect">
              <a:avLst/>
            </a:prstGeom>
          </p:spPr>
        </p:pic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7D11AFF5-EF30-BCFA-8769-326DEC1BA932}"/>
                </a:ext>
              </a:extLst>
            </p:cNvPr>
            <p:cNvGrpSpPr/>
            <p:nvPr/>
          </p:nvGrpSpPr>
          <p:grpSpPr>
            <a:xfrm>
              <a:off x="6799246" y="4012452"/>
              <a:ext cx="2887835" cy="371715"/>
              <a:chOff x="6697980" y="4276022"/>
              <a:chExt cx="3009900" cy="387427"/>
            </a:xfrm>
          </p:grpSpPr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5CE7F407-C479-AC97-8C02-DCF6A5E473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7980" y="4284345"/>
                <a:ext cx="11507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61001729-8EBC-089B-22E5-B859C7AAD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9438" y="4276022"/>
                <a:ext cx="10584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CBEA117-5EEC-C425-C878-8E7367214ACB}"/>
                  </a:ext>
                </a:extLst>
              </p:cNvPr>
              <p:cNvSpPr txBox="1"/>
              <p:nvPr/>
            </p:nvSpPr>
            <p:spPr>
              <a:xfrm>
                <a:off x="6697980" y="4292668"/>
                <a:ext cx="1150771" cy="370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0" i="0" dirty="0">
                    <a:solidFill>
                      <a:srgbClr val="94697A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Disturbed</a:t>
                </a:r>
                <a:endParaRPr lang="zh-CN" altLang="en-US" sz="1200" dirty="0">
                  <a:solidFill>
                    <a:srgbClr val="94697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F9C5897-707B-9349-320A-7F0F39D7744C}"/>
                  </a:ext>
                </a:extLst>
              </p:cNvPr>
              <p:cNvSpPr txBox="1"/>
              <p:nvPr/>
            </p:nvSpPr>
            <p:spPr>
              <a:xfrm>
                <a:off x="8819197" y="4292668"/>
                <a:ext cx="888683" cy="370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200" dirty="0">
                    <a:solidFill>
                      <a:srgbClr val="394C8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Stable</a:t>
                </a:r>
                <a:endParaRPr lang="zh-CN" altLang="en-US" sz="1200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17" name="图片 16" descr="日程表&#10;&#10;描述已自动生成">
            <a:extLst>
              <a:ext uri="{FF2B5EF4-FFF2-40B4-BE49-F238E27FC236}">
                <a16:creationId xmlns:a16="http://schemas.microsoft.com/office/drawing/2014/main" id="{E79B13CB-0BA4-D58F-4D6C-63200CEB6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6" y="3900608"/>
            <a:ext cx="4271987" cy="3203990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FAD640EB-3948-3982-F597-7393D3434EF0}"/>
              </a:ext>
            </a:extLst>
          </p:cNvPr>
          <p:cNvGrpSpPr/>
          <p:nvPr/>
        </p:nvGrpSpPr>
        <p:grpSpPr>
          <a:xfrm>
            <a:off x="4620958" y="3787673"/>
            <a:ext cx="2248609" cy="3335500"/>
            <a:chOff x="6799246" y="4353459"/>
            <a:chExt cx="2887835" cy="4283703"/>
          </a:xfrm>
        </p:grpSpPr>
        <p:pic>
          <p:nvPicPr>
            <p:cNvPr id="19" name="图片 18" descr="图片包含 游戏机, 电脑&#10;&#10;描述已自动生成">
              <a:extLst>
                <a:ext uri="{FF2B5EF4-FFF2-40B4-BE49-F238E27FC236}">
                  <a16:creationId xmlns:a16="http://schemas.microsoft.com/office/drawing/2014/main" id="{458C80E2-A89A-A755-40A7-609DCE267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0808" y="4353459"/>
              <a:ext cx="2845800" cy="3794400"/>
            </a:xfrm>
            <a:prstGeom prst="rect">
              <a:avLst/>
            </a:prstGeom>
          </p:spPr>
        </p:pic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20A07B5A-4270-8170-AEAA-6BE032ACF0EF}"/>
                </a:ext>
              </a:extLst>
            </p:cNvPr>
            <p:cNvGrpSpPr/>
            <p:nvPr/>
          </p:nvGrpSpPr>
          <p:grpSpPr>
            <a:xfrm>
              <a:off x="6799246" y="8265447"/>
              <a:ext cx="2887835" cy="371715"/>
              <a:chOff x="6697980" y="4276022"/>
              <a:chExt cx="3009900" cy="387427"/>
            </a:xfrm>
          </p:grpSpPr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F89E0BA6-6386-BF20-9314-6D50A5558B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7980" y="4284345"/>
                <a:ext cx="1084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59597AD8-218D-9C89-2D71-8E3AB4AC54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9438" y="4276022"/>
                <a:ext cx="10584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FF919C1-38B4-D022-8C56-865FE2610801}"/>
                  </a:ext>
                </a:extLst>
              </p:cNvPr>
              <p:cNvSpPr txBox="1"/>
              <p:nvPr/>
            </p:nvSpPr>
            <p:spPr>
              <a:xfrm>
                <a:off x="6697980" y="4292668"/>
                <a:ext cx="1150771" cy="370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0" i="0" dirty="0">
                    <a:solidFill>
                      <a:srgbClr val="94697A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Disturbed</a:t>
                </a:r>
                <a:endParaRPr lang="zh-CN" altLang="en-US" sz="1200" dirty="0">
                  <a:solidFill>
                    <a:srgbClr val="94697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CEBF1C2-7136-C9B4-CBDB-FAC5E5D83A77}"/>
                  </a:ext>
                </a:extLst>
              </p:cNvPr>
              <p:cNvSpPr txBox="1"/>
              <p:nvPr/>
            </p:nvSpPr>
            <p:spPr>
              <a:xfrm>
                <a:off x="8819197" y="4292668"/>
                <a:ext cx="888683" cy="370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200" dirty="0">
                    <a:solidFill>
                      <a:srgbClr val="394C8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Stable</a:t>
                </a:r>
                <a:endParaRPr lang="zh-CN" altLang="en-US" sz="1200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772D5E5-D52F-B558-AD22-E754E856C2CA}"/>
              </a:ext>
            </a:extLst>
          </p:cNvPr>
          <p:cNvSpPr txBox="1"/>
          <p:nvPr/>
        </p:nvSpPr>
        <p:spPr>
          <a:xfrm>
            <a:off x="3842406" y="2573706"/>
            <a:ext cx="643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GDSC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9372C0-80BF-2A1B-A76D-75714E316FC7}"/>
              </a:ext>
            </a:extLst>
          </p:cNvPr>
          <p:cNvSpPr txBox="1"/>
          <p:nvPr/>
        </p:nvSpPr>
        <p:spPr>
          <a:xfrm>
            <a:off x="3842406" y="6128273"/>
            <a:ext cx="643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TCGA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0BAAC90-3FE7-7DA2-2A76-50B65A931721}"/>
              </a:ext>
            </a:extLst>
          </p:cNvPr>
          <p:cNvSpPr/>
          <p:nvPr/>
        </p:nvSpPr>
        <p:spPr>
          <a:xfrm>
            <a:off x="-7686631" y="-6414319"/>
            <a:ext cx="346893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78719B8-BFAE-A0B7-1DD4-2A35FD6E4494}"/>
              </a:ext>
            </a:extLst>
          </p:cNvPr>
          <p:cNvSpPr/>
          <p:nvPr/>
        </p:nvSpPr>
        <p:spPr>
          <a:xfrm>
            <a:off x="23288669" y="14921681"/>
            <a:ext cx="346893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 descr="图形用户界面, 图表&#10;&#10;描述已自动生成">
            <a:extLst>
              <a:ext uri="{FF2B5EF4-FFF2-40B4-BE49-F238E27FC236}">
                <a16:creationId xmlns:a16="http://schemas.microsoft.com/office/drawing/2014/main" id="{9AAE7E47-F391-74F3-0F6C-93B48D677E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00" y="3893277"/>
            <a:ext cx="3845900" cy="3203990"/>
          </a:xfrm>
          <a:prstGeom prst="rect">
            <a:avLst/>
          </a:prstGeom>
        </p:spPr>
      </p:pic>
      <p:pic>
        <p:nvPicPr>
          <p:cNvPr id="41" name="图片 40" descr="图形用户界面&#10;&#10;描述已自动生成">
            <a:extLst>
              <a:ext uri="{FF2B5EF4-FFF2-40B4-BE49-F238E27FC236}">
                <a16:creationId xmlns:a16="http://schemas.microsoft.com/office/drawing/2014/main" id="{844C4631-93E5-92E9-4B57-094719E0CC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00" y="379435"/>
            <a:ext cx="3850051" cy="3207448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64C36969-018E-E7E0-77DD-93DD1C104C5A}"/>
              </a:ext>
            </a:extLst>
          </p:cNvPr>
          <p:cNvSpPr txBox="1"/>
          <p:nvPr/>
        </p:nvSpPr>
        <p:spPr>
          <a:xfrm>
            <a:off x="0" y="1617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CE231CB-5C45-80F9-F0C7-E63A19F1C722}"/>
              </a:ext>
            </a:extLst>
          </p:cNvPr>
          <p:cNvSpPr txBox="1"/>
          <p:nvPr/>
        </p:nvSpPr>
        <p:spPr>
          <a:xfrm>
            <a:off x="4225738" y="1617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D27CF1E-D5A3-73DD-414F-07CBC825B9C0}"/>
              </a:ext>
            </a:extLst>
          </p:cNvPr>
          <p:cNvSpPr txBox="1"/>
          <p:nvPr/>
        </p:nvSpPr>
        <p:spPr>
          <a:xfrm>
            <a:off x="7036813" y="1617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78823E5-61C6-A10C-B7AF-D4B50C5353EC}"/>
              </a:ext>
            </a:extLst>
          </p:cNvPr>
          <p:cNvSpPr txBox="1"/>
          <p:nvPr/>
        </p:nvSpPr>
        <p:spPr>
          <a:xfrm>
            <a:off x="0" y="3551009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EE697DC-2EF7-00FA-6518-54FF951C5760}"/>
              </a:ext>
            </a:extLst>
          </p:cNvPr>
          <p:cNvSpPr txBox="1"/>
          <p:nvPr/>
        </p:nvSpPr>
        <p:spPr>
          <a:xfrm>
            <a:off x="4225738" y="3551009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E57E531-C198-23EC-91DB-07C0A347648A}"/>
              </a:ext>
            </a:extLst>
          </p:cNvPr>
          <p:cNvSpPr txBox="1"/>
          <p:nvPr/>
        </p:nvSpPr>
        <p:spPr>
          <a:xfrm>
            <a:off x="7036813" y="3551009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0" name="图片 9" descr="徽标&#10;&#10;描述已自动生成">
            <a:extLst>
              <a:ext uri="{FF2B5EF4-FFF2-40B4-BE49-F238E27FC236}">
                <a16:creationId xmlns:a16="http://schemas.microsoft.com/office/drawing/2014/main" id="{DD93B5C9-C5A2-B217-76ED-DEA8BFE15C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37" y="6108540"/>
            <a:ext cx="1828804" cy="914402"/>
          </a:xfrm>
          <a:prstGeom prst="rect">
            <a:avLst/>
          </a:prstGeom>
        </p:spPr>
      </p:pic>
      <p:pic>
        <p:nvPicPr>
          <p:cNvPr id="15" name="图片 14" descr="徽标&#10;&#10;描述已自动生成">
            <a:extLst>
              <a:ext uri="{FF2B5EF4-FFF2-40B4-BE49-F238E27FC236}">
                <a16:creationId xmlns:a16="http://schemas.microsoft.com/office/drawing/2014/main" id="{FB856CAE-E4D5-525B-3848-4530A70592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37" y="2561196"/>
            <a:ext cx="1828804" cy="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3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E0BAAC90-3FE7-7DA2-2A76-50B65A931721}"/>
              </a:ext>
            </a:extLst>
          </p:cNvPr>
          <p:cNvSpPr/>
          <p:nvPr/>
        </p:nvSpPr>
        <p:spPr>
          <a:xfrm>
            <a:off x="-7686631" y="-6414319"/>
            <a:ext cx="346893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78719B8-BFAE-A0B7-1DD4-2A35FD6E4494}"/>
              </a:ext>
            </a:extLst>
          </p:cNvPr>
          <p:cNvSpPr/>
          <p:nvPr/>
        </p:nvSpPr>
        <p:spPr>
          <a:xfrm>
            <a:off x="23288669" y="14921681"/>
            <a:ext cx="346893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CE496E0-4FC3-5530-FE4E-53A196D09DEE}"/>
              </a:ext>
            </a:extLst>
          </p:cNvPr>
          <p:cNvGrpSpPr/>
          <p:nvPr/>
        </p:nvGrpSpPr>
        <p:grpSpPr>
          <a:xfrm>
            <a:off x="116680" y="3609532"/>
            <a:ext cx="10566401" cy="2606920"/>
            <a:chOff x="-1" y="3148211"/>
            <a:chExt cx="10943434" cy="2699941"/>
          </a:xfrm>
        </p:grpSpPr>
        <p:pic>
          <p:nvPicPr>
            <p:cNvPr id="6" name="图片 5" descr="图表, 散点图&#10;&#10;描述已自动生成">
              <a:extLst>
                <a:ext uri="{FF2B5EF4-FFF2-40B4-BE49-F238E27FC236}">
                  <a16:creationId xmlns:a16="http://schemas.microsoft.com/office/drawing/2014/main" id="{A391CB86-24B0-476F-C80F-AE8339CE9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3148211"/>
              <a:ext cx="10799763" cy="2699941"/>
            </a:xfrm>
            <a:prstGeom prst="rect">
              <a:avLst/>
            </a:prstGeom>
          </p:spPr>
        </p:pic>
        <p:pic>
          <p:nvPicPr>
            <p:cNvPr id="10" name="图片 9" descr="图片包含 应用程序&#10;&#10;描述已自动生成">
              <a:extLst>
                <a:ext uri="{FF2B5EF4-FFF2-40B4-BE49-F238E27FC236}">
                  <a16:creationId xmlns:a16="http://schemas.microsoft.com/office/drawing/2014/main" id="{5771DC08-5BFE-785D-9E79-653EC29A2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4629" y="4712484"/>
              <a:ext cx="1828804" cy="914402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0DF5983-A506-72A1-7E2E-99AA1052BD6F}"/>
                </a:ext>
              </a:extLst>
            </p:cNvPr>
            <p:cNvSpPr txBox="1"/>
            <p:nvPr/>
          </p:nvSpPr>
          <p:spPr>
            <a:xfrm>
              <a:off x="6103838" y="5295583"/>
              <a:ext cx="4711543" cy="239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latin typeface="Arial" panose="020B0604020202020204" pitchFamily="34" charset="0"/>
                  <a:cs typeface="Arial" panose="020B0604020202020204" pitchFamily="34" charset="0"/>
                </a:rPr>
                <a:t>Consistency between the predicted value of virtual screening by Mine and GDSC tests</a:t>
              </a:r>
            </a:p>
          </p:txBody>
        </p:sp>
      </p:grpSp>
      <p:pic>
        <p:nvPicPr>
          <p:cNvPr id="3" name="图片 2" descr="电子设备的屏幕上写着字&#10;&#10;中度可信度描述已自动生成">
            <a:extLst>
              <a:ext uri="{FF2B5EF4-FFF2-40B4-BE49-F238E27FC236}">
                <a16:creationId xmlns:a16="http://schemas.microsoft.com/office/drawing/2014/main" id="{5ADD1F44-5597-C94A-4BC1-A592AA990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7" y="73908"/>
            <a:ext cx="6907242" cy="3453621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6DF3617-6452-9F82-56DF-24D79CC6CF42}"/>
              </a:ext>
            </a:extLst>
          </p:cNvPr>
          <p:cNvCxnSpPr>
            <a:cxnSpLocks/>
          </p:cNvCxnSpPr>
          <p:nvPr/>
        </p:nvCxnSpPr>
        <p:spPr>
          <a:xfrm>
            <a:off x="486460" y="351217"/>
            <a:ext cx="0" cy="3134712"/>
          </a:xfrm>
          <a:prstGeom prst="line">
            <a:avLst/>
          </a:prstGeom>
          <a:ln w="12700">
            <a:solidFill>
              <a:schemeClr val="tx2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4613717-AC08-3B95-AEF7-69B2CFE2B97F}"/>
              </a:ext>
            </a:extLst>
          </p:cNvPr>
          <p:cNvSpPr txBox="1"/>
          <p:nvPr/>
        </p:nvSpPr>
        <p:spPr>
          <a:xfrm>
            <a:off x="0" y="1617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4C2453-91F9-EC47-5B12-0BB4FD322E75}"/>
              </a:ext>
            </a:extLst>
          </p:cNvPr>
          <p:cNvSpPr txBox="1"/>
          <p:nvPr/>
        </p:nvSpPr>
        <p:spPr>
          <a:xfrm>
            <a:off x="0" y="336807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9235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</TotalTime>
  <Words>68</Words>
  <Application>Microsoft Office PowerPoint</Application>
  <PresentationFormat>自定义</PresentationFormat>
  <Paragraphs>32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Aptos</vt:lpstr>
      <vt:lpstr>Aptos Display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志豪 徐</dc:creator>
  <cp:lastModifiedBy>志豪 徐</cp:lastModifiedBy>
  <cp:revision>12</cp:revision>
  <dcterms:created xsi:type="dcterms:W3CDTF">2024-10-11T15:58:34Z</dcterms:created>
  <dcterms:modified xsi:type="dcterms:W3CDTF">2024-10-21T12:56:19Z</dcterms:modified>
</cp:coreProperties>
</file>