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8999538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1C14"/>
    <a:srgbClr val="D9D9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9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767462"/>
            <a:ext cx="7649607" cy="3759917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5672376"/>
            <a:ext cx="6749654" cy="2607442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29CF-35E4-49DC-A48F-DF7B6959BFA4}" type="datetimeFigureOut">
              <a:rPr lang="zh-CN" altLang="en-US" smtClean="0"/>
              <a:t>2024-10-11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5D32-AD48-4084-846D-48E037BA8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029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29CF-35E4-49DC-A48F-DF7B6959BFA4}" type="datetimeFigureOut">
              <a:rPr lang="zh-CN" altLang="en-US" smtClean="0"/>
              <a:t>2024-10-11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5D32-AD48-4084-846D-48E037BA8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785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574987"/>
            <a:ext cx="1940525" cy="9152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574987"/>
            <a:ext cx="5709082" cy="91523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29CF-35E4-49DC-A48F-DF7B6959BFA4}" type="datetimeFigureOut">
              <a:rPr lang="zh-CN" altLang="en-US" smtClean="0"/>
              <a:t>2024-10-11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5D32-AD48-4084-846D-48E037BA8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494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29CF-35E4-49DC-A48F-DF7B6959BFA4}" type="datetimeFigureOut">
              <a:rPr lang="zh-CN" altLang="en-US" smtClean="0"/>
              <a:t>2024-10-11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5D32-AD48-4084-846D-48E037BA8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604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2692444"/>
            <a:ext cx="7762102" cy="4492401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7227345"/>
            <a:ext cx="7762102" cy="2362447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82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82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82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82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82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82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82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29CF-35E4-49DC-A48F-DF7B6959BFA4}" type="datetimeFigureOut">
              <a:rPr lang="zh-CN" altLang="en-US" smtClean="0"/>
              <a:t>2024-10-11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5D32-AD48-4084-846D-48E037BA8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502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2874937"/>
            <a:ext cx="3824804" cy="6852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2874937"/>
            <a:ext cx="3824804" cy="6852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29CF-35E4-49DC-A48F-DF7B6959BFA4}" type="datetimeFigureOut">
              <a:rPr lang="zh-CN" altLang="en-US" smtClean="0"/>
              <a:t>2024-10-11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5D32-AD48-4084-846D-48E037BA8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098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574990"/>
            <a:ext cx="7762102" cy="208745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2647443"/>
            <a:ext cx="3807226" cy="1297471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3944914"/>
            <a:ext cx="3807226" cy="58023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2647443"/>
            <a:ext cx="3825976" cy="1297471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3944914"/>
            <a:ext cx="3825976" cy="58023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29CF-35E4-49DC-A48F-DF7B6959BFA4}" type="datetimeFigureOut">
              <a:rPr lang="zh-CN" altLang="en-US" smtClean="0"/>
              <a:t>2024-10-11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5D32-AD48-4084-846D-48E037BA8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610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29CF-35E4-49DC-A48F-DF7B6959BFA4}" type="datetimeFigureOut">
              <a:rPr lang="zh-CN" altLang="en-US" smtClean="0"/>
              <a:t>2024-10-11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5D32-AD48-4084-846D-48E037BA8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116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29CF-35E4-49DC-A48F-DF7B6959BFA4}" type="datetimeFigureOut">
              <a:rPr lang="zh-CN" altLang="en-US" smtClean="0"/>
              <a:t>2024-10-11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5D32-AD48-4084-846D-48E037BA8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066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719984"/>
            <a:ext cx="2902585" cy="2519945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1554968"/>
            <a:ext cx="4556016" cy="7674832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3239929"/>
            <a:ext cx="2902585" cy="6002369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29CF-35E4-49DC-A48F-DF7B6959BFA4}" type="datetimeFigureOut">
              <a:rPr lang="zh-CN" altLang="en-US" smtClean="0"/>
              <a:t>2024-10-11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5D32-AD48-4084-846D-48E037BA8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646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719984"/>
            <a:ext cx="2902585" cy="2519945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1554968"/>
            <a:ext cx="4556016" cy="7674832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3239929"/>
            <a:ext cx="2902585" cy="6002369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29CF-35E4-49DC-A48F-DF7B6959BFA4}" type="datetimeFigureOut">
              <a:rPr lang="zh-CN" altLang="en-US" smtClean="0"/>
              <a:t>2024-10-11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5D32-AD48-4084-846D-48E037BA8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151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574990"/>
            <a:ext cx="7762102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2874937"/>
            <a:ext cx="7762102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10009783"/>
            <a:ext cx="202489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8929CF-35E4-49DC-A48F-DF7B6959BFA4}" type="datetimeFigureOut">
              <a:rPr lang="zh-CN" altLang="en-US" smtClean="0"/>
              <a:t>2024-10-11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10009783"/>
            <a:ext cx="303734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10009783"/>
            <a:ext cx="202489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185D32-AD48-4084-846D-48E037BA8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683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图片 78" descr="图表, 散点图&#10;&#10;描述已自动生成">
            <a:extLst>
              <a:ext uri="{FF2B5EF4-FFF2-40B4-BE49-F238E27FC236}">
                <a16:creationId xmlns:a16="http://schemas.microsoft.com/office/drawing/2014/main" id="{C489AB44-FF07-51B3-0522-66B3A5472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82"/>
          <a:stretch/>
        </p:blipFill>
        <p:spPr>
          <a:xfrm>
            <a:off x="3438347" y="7636590"/>
            <a:ext cx="5334324" cy="287499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3C20D4C-5D32-3C07-4CA2-E7163F5EC3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976136"/>
            <a:ext cx="8796338" cy="5496520"/>
          </a:xfrm>
          <a:prstGeom prst="rect">
            <a:avLst/>
          </a:prstGeom>
        </p:spPr>
      </p:pic>
      <p:grpSp>
        <p:nvGrpSpPr>
          <p:cNvPr id="40" name="组合 39">
            <a:extLst>
              <a:ext uri="{FF2B5EF4-FFF2-40B4-BE49-F238E27FC236}">
                <a16:creationId xmlns:a16="http://schemas.microsoft.com/office/drawing/2014/main" id="{7948BE23-8052-384F-6FA8-8F4461C7D425}"/>
              </a:ext>
            </a:extLst>
          </p:cNvPr>
          <p:cNvGrpSpPr/>
          <p:nvPr/>
        </p:nvGrpSpPr>
        <p:grpSpPr>
          <a:xfrm>
            <a:off x="483635" y="303993"/>
            <a:ext cx="3966376" cy="633746"/>
            <a:chOff x="483635" y="96906"/>
            <a:chExt cx="3966376" cy="633746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FCA81BEF-EC1A-B04E-838D-C3CDE1C5F157}"/>
                </a:ext>
              </a:extLst>
            </p:cNvPr>
            <p:cNvCxnSpPr>
              <a:cxnSpLocks/>
            </p:cNvCxnSpPr>
            <p:nvPr/>
          </p:nvCxnSpPr>
          <p:spPr>
            <a:xfrm>
              <a:off x="863600" y="371526"/>
              <a:ext cx="3225800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CBBFA0E-5B07-9032-CBD1-3C9DF4521638}"/>
                </a:ext>
              </a:extLst>
            </p:cNvPr>
            <p:cNvSpPr txBox="1"/>
            <p:nvPr/>
          </p:nvSpPr>
          <p:spPr>
            <a:xfrm>
              <a:off x="1752180" y="96906"/>
              <a:ext cx="1426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701C1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CCLE</a:t>
              </a:r>
              <a:r>
                <a:rPr lang="zh-CN" altLang="en-US" sz="1400" b="1" dirty="0">
                  <a:solidFill>
                    <a:srgbClr val="701C1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400" b="1" dirty="0">
                  <a:solidFill>
                    <a:srgbClr val="701C1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Dataset</a:t>
              </a:r>
            </a:p>
          </p:txBody>
        </p: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0EE8BD72-DFB0-AB5D-DE94-08A35D3B3F62}"/>
                </a:ext>
              </a:extLst>
            </p:cNvPr>
            <p:cNvGrpSpPr/>
            <p:nvPr/>
          </p:nvGrpSpPr>
          <p:grpSpPr>
            <a:xfrm>
              <a:off x="1936598" y="437840"/>
              <a:ext cx="1060450" cy="276999"/>
              <a:chOff x="1966824" y="437840"/>
              <a:chExt cx="1060450" cy="276999"/>
            </a:xfrm>
          </p:grpSpPr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92420C67-2E1D-2BD2-837D-0AD722B9E9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6824" y="709183"/>
                <a:ext cx="1060450" cy="0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2A5EB94-0DC7-ABD5-6715-DFE7F653A0B3}"/>
                  </a:ext>
                </a:extLst>
              </p:cNvPr>
              <p:cNvSpPr txBox="1"/>
              <p:nvPr/>
            </p:nvSpPr>
            <p:spPr>
              <a:xfrm>
                <a:off x="2015610" y="437840"/>
                <a:ext cx="9628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Cell</a:t>
                </a:r>
              </a:p>
            </p:txBody>
          </p: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2AFC4DA3-A70F-E882-9A5F-446817369C81}"/>
                </a:ext>
              </a:extLst>
            </p:cNvPr>
            <p:cNvGrpSpPr/>
            <p:nvPr/>
          </p:nvGrpSpPr>
          <p:grpSpPr>
            <a:xfrm>
              <a:off x="483635" y="453653"/>
              <a:ext cx="1060450" cy="276999"/>
              <a:chOff x="1966824" y="437840"/>
              <a:chExt cx="1060450" cy="276999"/>
            </a:xfrm>
          </p:grpSpPr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686998AF-8D8E-8222-BC2E-D155FBB039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6824" y="709183"/>
                <a:ext cx="1060450" cy="0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BF9C6A95-663A-D551-8742-4A3BF1B497F7}"/>
                  </a:ext>
                </a:extLst>
              </p:cNvPr>
              <p:cNvSpPr txBox="1"/>
              <p:nvPr/>
            </p:nvSpPr>
            <p:spPr>
              <a:xfrm>
                <a:off x="2064396" y="437840"/>
                <a:ext cx="8653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C-V</a:t>
                </a:r>
              </a:p>
            </p:txBody>
          </p:sp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259D47F8-14BC-038C-0E3D-D92AB20775F5}"/>
                </a:ext>
              </a:extLst>
            </p:cNvPr>
            <p:cNvGrpSpPr/>
            <p:nvPr/>
          </p:nvGrpSpPr>
          <p:grpSpPr>
            <a:xfrm>
              <a:off x="3389561" y="435726"/>
              <a:ext cx="1060450" cy="276999"/>
              <a:chOff x="1966824" y="437840"/>
              <a:chExt cx="1060450" cy="276999"/>
            </a:xfrm>
          </p:grpSpPr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F030829A-2861-E25B-B9C1-C4598FD958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6824" y="709183"/>
                <a:ext cx="1060450" cy="0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2E2EA710-9608-C43B-1753-A70616373F20}"/>
                  </a:ext>
                </a:extLst>
              </p:cNvPr>
              <p:cNvSpPr txBox="1"/>
              <p:nvPr/>
            </p:nvSpPr>
            <p:spPr>
              <a:xfrm>
                <a:off x="2015610" y="437840"/>
                <a:ext cx="9628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Drug</a:t>
                </a:r>
              </a:p>
            </p:txBody>
          </p:sp>
        </p:grp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5C92F8DD-B137-2F98-9994-7E715935A031}"/>
              </a:ext>
            </a:extLst>
          </p:cNvPr>
          <p:cNvGrpSpPr/>
          <p:nvPr/>
        </p:nvGrpSpPr>
        <p:grpSpPr>
          <a:xfrm>
            <a:off x="4891310" y="288180"/>
            <a:ext cx="3966376" cy="633746"/>
            <a:chOff x="483635" y="96906"/>
            <a:chExt cx="3966376" cy="633746"/>
          </a:xfrm>
        </p:grpSpPr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043473E5-E82D-6E21-804E-9E7C86E7B913}"/>
                </a:ext>
              </a:extLst>
            </p:cNvPr>
            <p:cNvCxnSpPr>
              <a:cxnSpLocks/>
            </p:cNvCxnSpPr>
            <p:nvPr/>
          </p:nvCxnSpPr>
          <p:spPr>
            <a:xfrm>
              <a:off x="863600" y="371526"/>
              <a:ext cx="3225800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E65CA8B8-0483-C3BF-1F2B-8ADC2A18EE92}"/>
                </a:ext>
              </a:extLst>
            </p:cNvPr>
            <p:cNvSpPr txBox="1"/>
            <p:nvPr/>
          </p:nvSpPr>
          <p:spPr>
            <a:xfrm>
              <a:off x="1753619" y="96906"/>
              <a:ext cx="1426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701C1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GDSC</a:t>
              </a:r>
              <a:r>
                <a:rPr lang="zh-CN" altLang="en-US" sz="1400" b="1" dirty="0">
                  <a:solidFill>
                    <a:srgbClr val="701C1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400" b="1" dirty="0">
                  <a:solidFill>
                    <a:srgbClr val="701C1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Dataset</a:t>
              </a:r>
            </a:p>
          </p:txBody>
        </p: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30614ACF-92C7-8DEA-6CDD-8F98B1E5FC93}"/>
                </a:ext>
              </a:extLst>
            </p:cNvPr>
            <p:cNvGrpSpPr/>
            <p:nvPr/>
          </p:nvGrpSpPr>
          <p:grpSpPr>
            <a:xfrm>
              <a:off x="1936598" y="437840"/>
              <a:ext cx="1060450" cy="276999"/>
              <a:chOff x="1966824" y="437840"/>
              <a:chExt cx="1060450" cy="276999"/>
            </a:xfrm>
          </p:grpSpPr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43DD47A0-F340-1626-3C54-D4D0B758FE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6824" y="709183"/>
                <a:ext cx="1060450" cy="0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91FF6CB1-1B9E-17A3-9420-6204B1C2A166}"/>
                  </a:ext>
                </a:extLst>
              </p:cNvPr>
              <p:cNvSpPr txBox="1"/>
              <p:nvPr/>
            </p:nvSpPr>
            <p:spPr>
              <a:xfrm>
                <a:off x="2015610" y="437840"/>
                <a:ext cx="9628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Cell</a:t>
                </a:r>
              </a:p>
            </p:txBody>
          </p: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8D076B26-9140-F7FC-4314-FFF6E9071589}"/>
                </a:ext>
              </a:extLst>
            </p:cNvPr>
            <p:cNvGrpSpPr/>
            <p:nvPr/>
          </p:nvGrpSpPr>
          <p:grpSpPr>
            <a:xfrm>
              <a:off x="483635" y="453653"/>
              <a:ext cx="1060450" cy="276999"/>
              <a:chOff x="1966824" y="437840"/>
              <a:chExt cx="1060450" cy="276999"/>
            </a:xfrm>
          </p:grpSpPr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81D5A5C0-116D-3A2A-D1A9-F5F0FC394E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6824" y="709183"/>
                <a:ext cx="1060450" cy="0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252994F-F78F-7481-6CD4-000F5C138FE1}"/>
                  </a:ext>
                </a:extLst>
              </p:cNvPr>
              <p:cNvSpPr txBox="1"/>
              <p:nvPr/>
            </p:nvSpPr>
            <p:spPr>
              <a:xfrm>
                <a:off x="2015610" y="437840"/>
                <a:ext cx="9628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C-V</a:t>
                </a:r>
              </a:p>
            </p:txBody>
          </p:sp>
        </p:grp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4C5AB933-4F26-1900-ED01-B3CCAEE56FDE}"/>
                </a:ext>
              </a:extLst>
            </p:cNvPr>
            <p:cNvGrpSpPr/>
            <p:nvPr/>
          </p:nvGrpSpPr>
          <p:grpSpPr>
            <a:xfrm>
              <a:off x="3389561" y="435726"/>
              <a:ext cx="1060450" cy="276999"/>
              <a:chOff x="1966824" y="437840"/>
              <a:chExt cx="1060450" cy="276999"/>
            </a:xfrm>
          </p:grpSpPr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FBFA763A-5FBA-C904-FD3A-BE3B0BAA6D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6824" y="709183"/>
                <a:ext cx="1060450" cy="0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AC6DABAD-EF65-03A8-6D28-954101933857}"/>
                  </a:ext>
                </a:extLst>
              </p:cNvPr>
              <p:cNvSpPr txBox="1"/>
              <p:nvPr/>
            </p:nvSpPr>
            <p:spPr>
              <a:xfrm>
                <a:off x="2015610" y="437840"/>
                <a:ext cx="9628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Drug</a:t>
                </a:r>
              </a:p>
            </p:txBody>
          </p:sp>
        </p:grp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D434A8A4-8C05-FDD8-27EB-08AE0E1300AA}"/>
              </a:ext>
            </a:extLst>
          </p:cNvPr>
          <p:cNvGrpSpPr/>
          <p:nvPr/>
        </p:nvGrpSpPr>
        <p:grpSpPr>
          <a:xfrm>
            <a:off x="79994" y="7753316"/>
            <a:ext cx="3034117" cy="3029649"/>
            <a:chOff x="205402" y="6314438"/>
            <a:chExt cx="3034117" cy="3029649"/>
          </a:xfrm>
        </p:grpSpPr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9A6F79F8-0B2E-5DF7-1E6F-C80ABC439C76}"/>
                </a:ext>
              </a:extLst>
            </p:cNvPr>
            <p:cNvCxnSpPr/>
            <p:nvPr/>
          </p:nvCxnSpPr>
          <p:spPr>
            <a:xfrm>
              <a:off x="637054" y="9074322"/>
              <a:ext cx="2602465" cy="0"/>
            </a:xfrm>
            <a:prstGeom prst="line">
              <a:avLst/>
            </a:prstGeom>
            <a:ln w="6350">
              <a:solidFill>
                <a:schemeClr val="tx2">
                  <a:lumMod val="90000"/>
                  <a:lumOff val="1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E3F35580-8AF0-A9D8-261E-6AEA97A0912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833356" y="7615671"/>
              <a:ext cx="2602465" cy="0"/>
            </a:xfrm>
            <a:prstGeom prst="line">
              <a:avLst/>
            </a:prstGeom>
            <a:ln w="6350">
              <a:solidFill>
                <a:schemeClr val="tx2">
                  <a:lumMod val="90000"/>
                  <a:lumOff val="1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5B38F76A-1E0D-2705-E3B3-43CCC12EA59B}"/>
                </a:ext>
              </a:extLst>
            </p:cNvPr>
            <p:cNvSpPr txBox="1"/>
            <p:nvPr/>
          </p:nvSpPr>
          <p:spPr>
            <a:xfrm>
              <a:off x="1037959" y="9097866"/>
              <a:ext cx="17972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Measured LN  IC50</a:t>
              </a: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58A9F9CA-E379-9F77-F596-B1EF002723A0}"/>
                </a:ext>
              </a:extLst>
            </p:cNvPr>
            <p:cNvSpPr txBox="1"/>
            <p:nvPr/>
          </p:nvSpPr>
          <p:spPr>
            <a:xfrm rot="16200000">
              <a:off x="-570126" y="7492560"/>
              <a:ext cx="17972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Predicted  LN  IC50</a:t>
              </a:r>
            </a:p>
          </p:txBody>
        </p:sp>
      </p:grpSp>
      <p:sp>
        <p:nvSpPr>
          <p:cNvPr id="73" name="文本框 72">
            <a:extLst>
              <a:ext uri="{FF2B5EF4-FFF2-40B4-BE49-F238E27FC236}">
                <a16:creationId xmlns:a16="http://schemas.microsoft.com/office/drawing/2014/main" id="{A2C8308F-B018-1605-A4D3-C07314C15539}"/>
              </a:ext>
            </a:extLst>
          </p:cNvPr>
          <p:cNvSpPr txBox="1"/>
          <p:nvPr/>
        </p:nvSpPr>
        <p:spPr>
          <a:xfrm>
            <a:off x="79993" y="346031"/>
            <a:ext cx="3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5CCDACC6-A1D8-19A6-C4E3-36E03516E729}"/>
              </a:ext>
            </a:extLst>
          </p:cNvPr>
          <p:cNvSpPr txBox="1"/>
          <p:nvPr/>
        </p:nvSpPr>
        <p:spPr>
          <a:xfrm>
            <a:off x="79993" y="6772573"/>
            <a:ext cx="3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A3F4F13C-F1CD-8D31-CF2A-D9FD5A303587}"/>
              </a:ext>
            </a:extLst>
          </p:cNvPr>
          <p:cNvSpPr txBox="1"/>
          <p:nvPr/>
        </p:nvSpPr>
        <p:spPr>
          <a:xfrm>
            <a:off x="3250738" y="6772573"/>
            <a:ext cx="3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pic>
        <p:nvPicPr>
          <p:cNvPr id="77" name="图片 76" descr="图表, 散点图&#10;&#10;描述已自动生成">
            <a:extLst>
              <a:ext uri="{FF2B5EF4-FFF2-40B4-BE49-F238E27FC236}">
                <a16:creationId xmlns:a16="http://schemas.microsoft.com/office/drawing/2014/main" id="{DA86565A-F14A-628B-C467-C79399AF53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7681656"/>
            <a:ext cx="2808000" cy="2808000"/>
          </a:xfrm>
          <a:prstGeom prst="rect">
            <a:avLst/>
          </a:prstGeom>
        </p:spPr>
      </p:pic>
      <p:pic>
        <p:nvPicPr>
          <p:cNvPr id="80" name="图片 79" descr="图表, 散点图&#10;&#10;描述已自动生成">
            <a:extLst>
              <a:ext uri="{FF2B5EF4-FFF2-40B4-BE49-F238E27FC236}">
                <a16:creationId xmlns:a16="http://schemas.microsoft.com/office/drawing/2014/main" id="{A584654B-7D29-37CC-75BB-5ADDA78F8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855" b="937"/>
          <a:stretch/>
        </p:blipFill>
        <p:spPr>
          <a:xfrm>
            <a:off x="3409849" y="10580478"/>
            <a:ext cx="5334324" cy="158750"/>
          </a:xfrm>
          <a:prstGeom prst="rect">
            <a:avLst/>
          </a:prstGeom>
        </p:spPr>
      </p:pic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531A0F12-64D5-BF06-0293-6E45B0AA42C1}"/>
              </a:ext>
            </a:extLst>
          </p:cNvPr>
          <p:cNvCxnSpPr>
            <a:cxnSpLocks/>
          </p:cNvCxnSpPr>
          <p:nvPr/>
        </p:nvCxnSpPr>
        <p:spPr>
          <a:xfrm>
            <a:off x="3881082" y="10540632"/>
            <a:ext cx="929044" cy="0"/>
          </a:xfrm>
          <a:prstGeom prst="line">
            <a:avLst/>
          </a:prstGeom>
          <a:ln w="6350">
            <a:solidFill>
              <a:schemeClr val="tx2">
                <a:lumMod val="90000"/>
                <a:lumOff val="10000"/>
              </a:schemeClr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84584C21-E68B-F9F1-2E4A-57F29A1C89DF}"/>
              </a:ext>
            </a:extLst>
          </p:cNvPr>
          <p:cNvCxnSpPr>
            <a:cxnSpLocks/>
          </p:cNvCxnSpPr>
          <p:nvPr/>
        </p:nvCxnSpPr>
        <p:spPr>
          <a:xfrm>
            <a:off x="5211565" y="10540632"/>
            <a:ext cx="929044" cy="0"/>
          </a:xfrm>
          <a:prstGeom prst="line">
            <a:avLst/>
          </a:prstGeom>
          <a:ln w="6350">
            <a:solidFill>
              <a:schemeClr val="tx2">
                <a:lumMod val="90000"/>
                <a:lumOff val="10000"/>
              </a:schemeClr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717FA42D-6A3A-77A8-3421-262D45EFE6DC}"/>
              </a:ext>
            </a:extLst>
          </p:cNvPr>
          <p:cNvCxnSpPr>
            <a:cxnSpLocks/>
          </p:cNvCxnSpPr>
          <p:nvPr/>
        </p:nvCxnSpPr>
        <p:spPr>
          <a:xfrm>
            <a:off x="6475679" y="10540632"/>
            <a:ext cx="929044" cy="0"/>
          </a:xfrm>
          <a:prstGeom prst="line">
            <a:avLst/>
          </a:prstGeom>
          <a:ln w="6350">
            <a:solidFill>
              <a:schemeClr val="tx2">
                <a:lumMod val="90000"/>
                <a:lumOff val="10000"/>
              </a:schemeClr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68B0976B-2577-E8F7-88E9-3A0C39073568}"/>
              </a:ext>
            </a:extLst>
          </p:cNvPr>
          <p:cNvCxnSpPr>
            <a:cxnSpLocks/>
          </p:cNvCxnSpPr>
          <p:nvPr/>
        </p:nvCxnSpPr>
        <p:spPr>
          <a:xfrm>
            <a:off x="7757566" y="10540632"/>
            <a:ext cx="929044" cy="0"/>
          </a:xfrm>
          <a:prstGeom prst="line">
            <a:avLst/>
          </a:prstGeom>
          <a:ln w="6350">
            <a:solidFill>
              <a:schemeClr val="tx2">
                <a:lumMod val="90000"/>
                <a:lumOff val="10000"/>
              </a:schemeClr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任意多边形: 形状 89">
            <a:extLst>
              <a:ext uri="{FF2B5EF4-FFF2-40B4-BE49-F238E27FC236}">
                <a16:creationId xmlns:a16="http://schemas.microsoft.com/office/drawing/2014/main" id="{A1830DF1-B82A-34ED-A75C-D6E8A29B746B}"/>
              </a:ext>
            </a:extLst>
          </p:cNvPr>
          <p:cNvSpPr/>
          <p:nvPr/>
        </p:nvSpPr>
        <p:spPr>
          <a:xfrm>
            <a:off x="345989" y="7107734"/>
            <a:ext cx="8307559" cy="369333"/>
          </a:xfrm>
          <a:custGeom>
            <a:avLst/>
            <a:gdLst>
              <a:gd name="connsiteX0" fmla="*/ 342907 w 8515350"/>
              <a:gd name="connsiteY0" fmla="*/ 0 h 449580"/>
              <a:gd name="connsiteX1" fmla="*/ 8172443 w 8515350"/>
              <a:gd name="connsiteY1" fmla="*/ 0 h 449580"/>
              <a:gd name="connsiteX2" fmla="*/ 8515350 w 8515350"/>
              <a:gd name="connsiteY2" fmla="*/ 288296 h 449580"/>
              <a:gd name="connsiteX3" fmla="*/ 8515350 w 8515350"/>
              <a:gd name="connsiteY3" fmla="*/ 449580 h 449580"/>
              <a:gd name="connsiteX4" fmla="*/ 0 w 8515350"/>
              <a:gd name="connsiteY4" fmla="*/ 449580 h 449580"/>
              <a:gd name="connsiteX5" fmla="*/ 0 w 8515350"/>
              <a:gd name="connsiteY5" fmla="*/ 288296 h 449580"/>
              <a:gd name="connsiteX6" fmla="*/ 342907 w 8515350"/>
              <a:gd name="connsiteY6" fmla="*/ 0 h 4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15350" h="449580">
                <a:moveTo>
                  <a:pt x="342907" y="0"/>
                </a:moveTo>
                <a:lnTo>
                  <a:pt x="8172443" y="0"/>
                </a:lnTo>
                <a:cubicBezTo>
                  <a:pt x="8361825" y="0"/>
                  <a:pt x="8515350" y="129075"/>
                  <a:pt x="8515350" y="288296"/>
                </a:cubicBezTo>
                <a:lnTo>
                  <a:pt x="8515350" y="449580"/>
                </a:lnTo>
                <a:lnTo>
                  <a:pt x="0" y="449580"/>
                </a:lnTo>
                <a:lnTo>
                  <a:pt x="0" y="288296"/>
                </a:lnTo>
                <a:cubicBezTo>
                  <a:pt x="0" y="129075"/>
                  <a:pt x="153525" y="0"/>
                  <a:pt x="342907" y="0"/>
                </a:cubicBezTo>
                <a:close/>
              </a:path>
            </a:pathLst>
          </a:custGeom>
          <a:solidFill>
            <a:srgbClr val="D9D9D9"/>
          </a:soli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8493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A83AC541-1356-DF62-C175-221BF13202AD}"/>
              </a:ext>
            </a:extLst>
          </p:cNvPr>
          <p:cNvSpPr/>
          <p:nvPr/>
        </p:nvSpPr>
        <p:spPr>
          <a:xfrm>
            <a:off x="157163" y="4130040"/>
            <a:ext cx="8515350" cy="449580"/>
          </a:xfrm>
          <a:custGeom>
            <a:avLst/>
            <a:gdLst>
              <a:gd name="connsiteX0" fmla="*/ 342907 w 8515350"/>
              <a:gd name="connsiteY0" fmla="*/ 0 h 449580"/>
              <a:gd name="connsiteX1" fmla="*/ 8172443 w 8515350"/>
              <a:gd name="connsiteY1" fmla="*/ 0 h 449580"/>
              <a:gd name="connsiteX2" fmla="*/ 8515350 w 8515350"/>
              <a:gd name="connsiteY2" fmla="*/ 288296 h 449580"/>
              <a:gd name="connsiteX3" fmla="*/ 8515350 w 8515350"/>
              <a:gd name="connsiteY3" fmla="*/ 449580 h 449580"/>
              <a:gd name="connsiteX4" fmla="*/ 0 w 8515350"/>
              <a:gd name="connsiteY4" fmla="*/ 449580 h 449580"/>
              <a:gd name="connsiteX5" fmla="*/ 0 w 8515350"/>
              <a:gd name="connsiteY5" fmla="*/ 288296 h 449580"/>
              <a:gd name="connsiteX6" fmla="*/ 342907 w 8515350"/>
              <a:gd name="connsiteY6" fmla="*/ 0 h 4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15350" h="449580">
                <a:moveTo>
                  <a:pt x="342907" y="0"/>
                </a:moveTo>
                <a:lnTo>
                  <a:pt x="8172443" y="0"/>
                </a:lnTo>
                <a:cubicBezTo>
                  <a:pt x="8361825" y="0"/>
                  <a:pt x="8515350" y="129075"/>
                  <a:pt x="8515350" y="288296"/>
                </a:cubicBezTo>
                <a:lnTo>
                  <a:pt x="8515350" y="449580"/>
                </a:lnTo>
                <a:lnTo>
                  <a:pt x="0" y="449580"/>
                </a:lnTo>
                <a:lnTo>
                  <a:pt x="0" y="288296"/>
                </a:lnTo>
                <a:cubicBezTo>
                  <a:pt x="0" y="129075"/>
                  <a:pt x="153525" y="0"/>
                  <a:pt x="342907" y="0"/>
                </a:cubicBezTo>
                <a:close/>
              </a:path>
            </a:pathLst>
          </a:custGeom>
          <a:solidFill>
            <a:srgbClr val="D9D9D9"/>
          </a:soli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6438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19</Words>
  <Application>Microsoft Office PowerPoint</Application>
  <PresentationFormat>自定义</PresentationFormat>
  <Paragraphs>13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志豪 徐</dc:creator>
  <cp:lastModifiedBy>志豪 徐</cp:lastModifiedBy>
  <cp:revision>1</cp:revision>
  <dcterms:created xsi:type="dcterms:W3CDTF">2024-10-11T15:58:34Z</dcterms:created>
  <dcterms:modified xsi:type="dcterms:W3CDTF">2024-10-11T17:05:17Z</dcterms:modified>
</cp:coreProperties>
</file>