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438529d56b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438529d56b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438529d56b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438529d56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438529d56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438529d56b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438529d56b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438529d56b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438529d56b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438529d56b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438529d56b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438529d56b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438529d56b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438529d56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438529d56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438529d56b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438529d56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438529d56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438529d56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438529d56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438529d56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438529d56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438529d56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438529d56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438529d56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438529d56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438529d56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438529d56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438529d56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438529d56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Final Project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Jax Lehmann, Chibuzo Ifezue, Vincent Guminski"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ANOVA Testing</a:t>
            </a:r>
            <a:endParaRPr/>
          </a:p>
        </p:txBody>
      </p:sp>
      <p:pic>
        <p:nvPicPr>
          <p:cNvPr id="109" name="Google Shape;109;p22" title="Screenshot 2025-03-25 at 6.34.07 PM.png"/>
          <p:cNvPicPr preferRelativeResize="0"/>
          <p:nvPr/>
        </p:nvPicPr>
        <p:blipFill>
          <a:blip r:embed="rId3">
            <a:alphaModFix/>
          </a:blip>
          <a:stretch>
            <a:fillRect/>
          </a:stretch>
        </p:blipFill>
        <p:spPr>
          <a:xfrm>
            <a:off x="513650" y="1321550"/>
            <a:ext cx="8116700" cy="3267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Reading our Findings</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Null hypothesis - Home and Away teams commit similar number of fouls.</a:t>
            </a:r>
            <a:endParaRPr/>
          </a:p>
          <a:p>
            <a:pPr indent="-342900" lvl="0" marL="457200" rtl="0" algn="l">
              <a:spcBef>
                <a:spcPts val="0"/>
              </a:spcBef>
              <a:spcAft>
                <a:spcPts val="0"/>
              </a:spcAft>
              <a:buSzPts val="1800"/>
              <a:buChar char="●"/>
            </a:pPr>
            <a:r>
              <a:rPr lang="en"/>
              <a:t>Alternative hypothesis - One side commits more fouls than the other.</a:t>
            </a:r>
            <a:endParaRPr/>
          </a:p>
          <a:p>
            <a:pPr indent="-342900" lvl="0" marL="457200" rtl="0" algn="l">
              <a:spcBef>
                <a:spcPts val="0"/>
              </a:spcBef>
              <a:spcAft>
                <a:spcPts val="0"/>
              </a:spcAft>
              <a:buSzPts val="1800"/>
              <a:buChar char="●"/>
            </a:pPr>
            <a:r>
              <a:rPr lang="en"/>
              <a:t>P-value = &lt;2e-16 (essentially 0)</a:t>
            </a:r>
            <a:endParaRPr/>
          </a:p>
          <a:p>
            <a:pPr indent="-342900" lvl="0" marL="457200" rtl="0" algn="l">
              <a:spcBef>
                <a:spcPts val="0"/>
              </a:spcBef>
              <a:spcAft>
                <a:spcPts val="0"/>
              </a:spcAft>
              <a:buSzPts val="1800"/>
              <a:buChar char="●"/>
            </a:pPr>
            <a:r>
              <a:rPr lang="en"/>
              <a:t>Our findings mean that we can reject the null </a:t>
            </a:r>
            <a:r>
              <a:rPr lang="en"/>
              <a:t>hypothesis, since the P-value is less than 0.05!</a:t>
            </a:r>
            <a:endParaRPr/>
          </a:p>
          <a:p>
            <a:pPr indent="-342900" lvl="0" marL="457200" rtl="0" algn="l">
              <a:spcBef>
                <a:spcPts val="0"/>
              </a:spcBef>
              <a:spcAft>
                <a:spcPts val="0"/>
              </a:spcAft>
              <a:buSzPts val="1800"/>
              <a:buChar char="●"/>
            </a:pPr>
            <a:r>
              <a:rPr lang="en"/>
              <a:t>However, this does not tell us which side is committing more fouls.</a:t>
            </a:r>
            <a:endParaRPr/>
          </a:p>
          <a:p>
            <a:pPr indent="-342900" lvl="0" marL="457200" rtl="0" algn="l">
              <a:spcBef>
                <a:spcPts val="0"/>
              </a:spcBef>
              <a:spcAft>
                <a:spcPts val="0"/>
              </a:spcAft>
              <a:buSzPts val="1800"/>
              <a:buChar char="●"/>
            </a:pPr>
            <a:r>
              <a:rPr lang="en"/>
              <a:t>Can compare means to see the side committing more fouls.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Mean Comparison</a:t>
            </a:r>
            <a:endParaRPr/>
          </a:p>
        </p:txBody>
      </p:sp>
      <p:sp>
        <p:nvSpPr>
          <p:cNvPr id="121" name="Google Shape;121;p24"/>
          <p:cNvSpPr txBox="1"/>
          <p:nvPr>
            <p:ph idx="1" type="body"/>
          </p:nvPr>
        </p:nvSpPr>
        <p:spPr>
          <a:xfrm>
            <a:off x="311700" y="3640800"/>
            <a:ext cx="8520600" cy="927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Home mean - 11.3</a:t>
            </a:r>
            <a:endParaRPr/>
          </a:p>
          <a:p>
            <a:pPr indent="-342900" lvl="0" marL="457200" rtl="0" algn="l">
              <a:spcBef>
                <a:spcPts val="0"/>
              </a:spcBef>
              <a:spcAft>
                <a:spcPts val="0"/>
              </a:spcAft>
              <a:buSzPts val="1800"/>
              <a:buChar char="●"/>
            </a:pPr>
            <a:r>
              <a:rPr lang="en"/>
              <a:t>Away mean - 11.78</a:t>
            </a:r>
            <a:endParaRPr/>
          </a:p>
        </p:txBody>
      </p:sp>
      <p:pic>
        <p:nvPicPr>
          <p:cNvPr id="122" name="Google Shape;122;p24" title="Screenshot 2025-03-25 at 6.39.49 PM.png"/>
          <p:cNvPicPr preferRelativeResize="0"/>
          <p:nvPr/>
        </p:nvPicPr>
        <p:blipFill>
          <a:blip r:embed="rId3">
            <a:alphaModFix/>
          </a:blip>
          <a:stretch>
            <a:fillRect/>
          </a:stretch>
        </p:blipFill>
        <p:spPr>
          <a:xfrm>
            <a:off x="1195400" y="1256338"/>
            <a:ext cx="6753200" cy="2384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Interpreting the means!</a:t>
            </a:r>
            <a:endParaRPr/>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11.78 (Away) compared to 11.30 (Home) does not seem like a big difference,  yet our ANOVA was statistically significant! What gives?</a:t>
            </a:r>
            <a:endParaRPr/>
          </a:p>
          <a:p>
            <a:pPr indent="-342900" lvl="0" marL="457200" rtl="0" algn="l">
              <a:spcBef>
                <a:spcPts val="0"/>
              </a:spcBef>
              <a:spcAft>
                <a:spcPts val="0"/>
              </a:spcAft>
              <a:buSzPts val="1800"/>
              <a:buChar char="●"/>
            </a:pPr>
            <a:r>
              <a:rPr lang="en"/>
              <a:t>This is because statistically significant does not always mean it is practically significant.</a:t>
            </a:r>
            <a:endParaRPr/>
          </a:p>
          <a:p>
            <a:pPr indent="-342900" lvl="0" marL="457200" rtl="0" algn="l">
              <a:spcBef>
                <a:spcPts val="0"/>
              </a:spcBef>
              <a:spcAft>
                <a:spcPts val="0"/>
              </a:spcAft>
              <a:buSzPts val="1800"/>
              <a:buChar char="●"/>
            </a:pPr>
            <a:r>
              <a:rPr lang="en"/>
              <a:t>This specific data set has thousands upon thousands of variables as well as over 25 unique variables.</a:t>
            </a:r>
            <a:endParaRPr/>
          </a:p>
          <a:p>
            <a:pPr indent="-342900" lvl="0" marL="457200" rtl="0" algn="l">
              <a:spcBef>
                <a:spcPts val="0"/>
              </a:spcBef>
              <a:spcAft>
                <a:spcPts val="0"/>
              </a:spcAft>
              <a:buSzPts val="1800"/>
              <a:buChar char="●"/>
            </a:pPr>
            <a:r>
              <a:rPr lang="en"/>
              <a:t>Whilst there is a significant difference, there is NOT a practical difference.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Linear Model</a:t>
            </a:r>
            <a:endParaRPr/>
          </a:p>
        </p:txBody>
      </p:sp>
      <p:pic>
        <p:nvPicPr>
          <p:cNvPr id="134" name="Google Shape;134;p26" title="Screenshot 2025-03-25 at 6.46.24 PM.png"/>
          <p:cNvPicPr preferRelativeResize="0"/>
          <p:nvPr/>
        </p:nvPicPr>
        <p:blipFill>
          <a:blip r:embed="rId3">
            <a:alphaModFix/>
          </a:blip>
          <a:stretch>
            <a:fillRect/>
          </a:stretch>
        </p:blipFill>
        <p:spPr>
          <a:xfrm>
            <a:off x="2053050" y="1195875"/>
            <a:ext cx="5037901" cy="382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Interpreting the Linear Model</a:t>
            </a:r>
            <a:endParaRPr/>
          </a:p>
        </p:txBody>
      </p:sp>
      <p:sp>
        <p:nvSpPr>
          <p:cNvPr id="140" name="Google Shape;14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R^2 is only 0.003844 meaning team type only has a 0.38 variance in fouls.</a:t>
            </a:r>
            <a:endParaRPr/>
          </a:p>
          <a:p>
            <a:pPr indent="-342900" lvl="0" marL="457200" rtl="0" algn="l">
              <a:spcBef>
                <a:spcPts val="0"/>
              </a:spcBef>
              <a:spcAft>
                <a:spcPts val="0"/>
              </a:spcAft>
              <a:buSzPts val="1800"/>
              <a:buChar char="●"/>
            </a:pPr>
            <a:r>
              <a:rPr lang="en"/>
              <a:t>Home teams commit 0.48 less fouls than Away teams.</a:t>
            </a:r>
            <a:endParaRPr/>
          </a:p>
          <a:p>
            <a:pPr indent="-342900" lvl="0" marL="457200" rtl="0" algn="l">
              <a:spcBef>
                <a:spcPts val="0"/>
              </a:spcBef>
              <a:spcAft>
                <a:spcPts val="0"/>
              </a:spcAft>
              <a:buSzPts val="1800"/>
              <a:buChar char="●"/>
            </a:pPr>
            <a:r>
              <a:rPr lang="en"/>
              <a:t>P-value is statistically significant and small.</a:t>
            </a:r>
            <a:endParaRPr/>
          </a:p>
          <a:p>
            <a:pPr indent="-342900" lvl="0" marL="457200" rtl="0" algn="l">
              <a:spcBef>
                <a:spcPts val="0"/>
              </a:spcBef>
              <a:spcAft>
                <a:spcPts val="0"/>
              </a:spcAft>
              <a:buSzPts val="1800"/>
              <a:buChar char="●"/>
            </a:pPr>
            <a:r>
              <a:rPr lang="en"/>
              <a:t>However, as previously mentioned, this is not practically significant.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(ANSWERS)</a:t>
            </a:r>
            <a:endParaRPr/>
          </a:p>
        </p:txBody>
      </p:sp>
      <p:sp>
        <p:nvSpPr>
          <p:cNvPr id="146" name="Google Shape;14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is the average number of goals scored each match in the Premiere League for the Home teams? </a:t>
            </a:r>
            <a:r>
              <a:rPr lang="en">
                <a:solidFill>
                  <a:schemeClr val="accent6"/>
                </a:solidFill>
              </a:rPr>
              <a:t>The average, by mean, for Home Goals is roughly 1.5 goals scored each game. </a:t>
            </a:r>
            <a:endParaRPr>
              <a:solidFill>
                <a:schemeClr val="accent6"/>
              </a:solidFill>
            </a:endParaRPr>
          </a:p>
          <a:p>
            <a:pPr indent="-342900" lvl="0" marL="457200" rtl="0" algn="l">
              <a:spcBef>
                <a:spcPts val="0"/>
              </a:spcBef>
              <a:spcAft>
                <a:spcPts val="0"/>
              </a:spcAft>
              <a:buSzPts val="1800"/>
              <a:buChar char="●"/>
            </a:pPr>
            <a:r>
              <a:rPr lang="en"/>
              <a:t>How does the average number of fouls committed differ between Home and Away teams/does being Home or Away impact number of fouls?</a:t>
            </a:r>
            <a:r>
              <a:rPr lang="en">
                <a:solidFill>
                  <a:schemeClr val="accent6"/>
                </a:solidFill>
              </a:rPr>
              <a:t> P-value = &lt;2e-16 (essentially 0) and less than 0.05. R^2 is only 0.003844 meaning team type only has a 0.38 variance in fouls. Home teams commit 0.48 less fouls than Away teams. There is in fact a statistically significant difference between Home and Away fouls that IS NOT practically significant.</a:t>
            </a:r>
            <a:endParaRPr>
              <a:solidFill>
                <a:schemeClr val="accent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 to be Answered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is the average number of goals scored each match in the Premiere League for the Home teams? (Goals - Numeric Discrete. Home Teams- Categorical.)</a:t>
            </a:r>
            <a:endParaRPr/>
          </a:p>
          <a:p>
            <a:pPr indent="-342900" lvl="0" marL="457200" rtl="0" algn="l">
              <a:spcBef>
                <a:spcPts val="0"/>
              </a:spcBef>
              <a:spcAft>
                <a:spcPts val="0"/>
              </a:spcAft>
              <a:buSzPts val="1800"/>
              <a:buChar char="●"/>
            </a:pPr>
            <a:r>
              <a:rPr lang="en"/>
              <a:t>How does the average number of fouls committed differ between Home and Away teams/does being Home or Away impact number of fouls? (Fouls - Numeric Continuous. Home/Away Teams - Categorical.)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Using a Histogram!</a:t>
            </a:r>
            <a:endParaRPr/>
          </a:p>
        </p:txBody>
      </p:sp>
      <p:pic>
        <p:nvPicPr>
          <p:cNvPr id="67" name="Google Shape;67;p15" title="Screenshot 2025-03-25 at 6.05.50 PM.png"/>
          <p:cNvPicPr preferRelativeResize="0"/>
          <p:nvPr/>
        </p:nvPicPr>
        <p:blipFill>
          <a:blip r:embed="rId3">
            <a:alphaModFix/>
          </a:blip>
          <a:stretch>
            <a:fillRect/>
          </a:stretch>
        </p:blipFill>
        <p:spPr>
          <a:xfrm>
            <a:off x="848522" y="1017725"/>
            <a:ext cx="7446953" cy="3962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Histogram Analysis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Histogram gives us the total number of goals between H</a:t>
            </a:r>
            <a:r>
              <a:rPr lang="en"/>
              <a:t>ome</a:t>
            </a:r>
            <a:r>
              <a:rPr lang="en"/>
              <a:t> and Away.</a:t>
            </a:r>
            <a:endParaRPr/>
          </a:p>
          <a:p>
            <a:pPr indent="-342900" lvl="0" marL="457200" rtl="0" algn="l">
              <a:spcBef>
                <a:spcPts val="0"/>
              </a:spcBef>
              <a:spcAft>
                <a:spcPts val="0"/>
              </a:spcAft>
              <a:buSzPts val="1800"/>
              <a:buChar char="●"/>
            </a:pPr>
            <a:r>
              <a:rPr lang="en"/>
              <a:t>This does not give conclusive information about the question we asked, being “What is the average number of goals scored for the Home team in the Premiere League?”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Better Approach!</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would be better to calculate the mean by piping in Home goals with mean!</a:t>
            </a:r>
            <a:endParaRPr/>
          </a:p>
          <a:p>
            <a:pPr indent="-342900" lvl="0" marL="457200" rtl="0" algn="l">
              <a:spcBef>
                <a:spcPts val="0"/>
              </a:spcBef>
              <a:spcAft>
                <a:spcPts val="0"/>
              </a:spcAft>
              <a:buSzPts val="1800"/>
              <a:buChar char="●"/>
            </a:pPr>
            <a:r>
              <a:rPr lang="en"/>
              <a:t>The average, by mean, for Home goals is </a:t>
            </a:r>
            <a:r>
              <a:rPr lang="en"/>
              <a:t>roughly 1.5 goals scored each game.</a:t>
            </a:r>
            <a:endParaRPr/>
          </a:p>
          <a:p>
            <a:pPr indent="0" lvl="0" marL="457200" rtl="0" algn="l">
              <a:spcBef>
                <a:spcPts val="1200"/>
              </a:spcBef>
              <a:spcAft>
                <a:spcPts val="1200"/>
              </a:spcAft>
              <a:buNone/>
            </a:pPr>
            <a:r>
              <a:t/>
            </a:r>
            <a:endParaRPr/>
          </a:p>
        </p:txBody>
      </p:sp>
      <p:pic>
        <p:nvPicPr>
          <p:cNvPr id="80" name="Google Shape;80;p17" title="Screenshot 2025-03-25 at 6.14.44 PM.png"/>
          <p:cNvPicPr preferRelativeResize="0"/>
          <p:nvPr/>
        </p:nvPicPr>
        <p:blipFill>
          <a:blip r:embed="rId3">
            <a:alphaModFix/>
          </a:blip>
          <a:stretch>
            <a:fillRect/>
          </a:stretch>
        </p:blipFill>
        <p:spPr>
          <a:xfrm>
            <a:off x="888750" y="2470825"/>
            <a:ext cx="7366475" cy="2098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Fouls - Home vs Away Boxplot</a:t>
            </a:r>
            <a:endParaRPr/>
          </a:p>
        </p:txBody>
      </p:sp>
      <p:pic>
        <p:nvPicPr>
          <p:cNvPr id="86" name="Google Shape;86;p18" title="Screenshot 2025-03-25 at 6.19.37 PM.png"/>
          <p:cNvPicPr preferRelativeResize="0"/>
          <p:nvPr/>
        </p:nvPicPr>
        <p:blipFill>
          <a:blip r:embed="rId3">
            <a:alphaModFix/>
          </a:blip>
          <a:stretch>
            <a:fillRect/>
          </a:stretch>
        </p:blipFill>
        <p:spPr>
          <a:xfrm>
            <a:off x="1481532" y="1017725"/>
            <a:ext cx="6253194" cy="3945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Better Approach!</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Since both variables are numeric discrete, a box plot does not give the best information.</a:t>
            </a:r>
            <a:endParaRPr/>
          </a:p>
          <a:p>
            <a:pPr indent="-342900" lvl="0" marL="457200" rtl="0" algn="l">
              <a:spcBef>
                <a:spcPts val="0"/>
              </a:spcBef>
              <a:spcAft>
                <a:spcPts val="0"/>
              </a:spcAft>
              <a:buSzPts val="1800"/>
              <a:buChar char="●"/>
            </a:pPr>
            <a:r>
              <a:rPr lang="en"/>
              <a:t>Better to use a scatter plot!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20" title="Screenshot 2025-03-25 at 6.26.16 PM.png"/>
          <p:cNvPicPr preferRelativeResize="0"/>
          <p:nvPr/>
        </p:nvPicPr>
        <p:blipFill>
          <a:blip r:embed="rId3">
            <a:alphaModFix/>
          </a:blip>
          <a:stretch>
            <a:fillRect/>
          </a:stretch>
        </p:blipFill>
        <p:spPr>
          <a:xfrm>
            <a:off x="1806860" y="0"/>
            <a:ext cx="553028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Reading the plot</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Visually, we </a:t>
            </a:r>
            <a:r>
              <a:rPr lang="en"/>
              <a:t>cannot</a:t>
            </a:r>
            <a:r>
              <a:rPr lang="en"/>
              <a:t> notice much of a trend with Home and Away fouls comparatively, as the scatterplot is very clustered.</a:t>
            </a:r>
            <a:endParaRPr/>
          </a:p>
          <a:p>
            <a:pPr indent="-342900" lvl="0" marL="457200" rtl="0" algn="l">
              <a:spcBef>
                <a:spcPts val="0"/>
              </a:spcBef>
              <a:spcAft>
                <a:spcPts val="0"/>
              </a:spcAft>
              <a:buSzPts val="1800"/>
              <a:buChar char="●"/>
            </a:pPr>
            <a:r>
              <a:rPr lang="en"/>
              <a:t>However, the trend seems that the more fouls committed via. one team directly has an effect on the other.</a:t>
            </a:r>
            <a:endParaRPr/>
          </a:p>
          <a:p>
            <a:pPr indent="-342900" lvl="0" marL="457200" rtl="0" algn="l">
              <a:spcBef>
                <a:spcPts val="0"/>
              </a:spcBef>
              <a:spcAft>
                <a:spcPts val="0"/>
              </a:spcAft>
              <a:buSzPts val="1800"/>
              <a:buChar char="●"/>
            </a:pPr>
            <a:r>
              <a:rPr lang="en"/>
              <a:t>This is not the question we are trying to answer, so that data can be ignored. But if we wanted more input on that specific data, we could maybe ask something like “Are teams more aggressive or passive in conjunction with the opposition’s nature?” Then conduct further linear testing for a more conclusive answer.</a:t>
            </a:r>
            <a:endParaRPr/>
          </a:p>
          <a:p>
            <a:pPr indent="-342900" lvl="0" marL="457200" rtl="0" algn="l">
              <a:spcBef>
                <a:spcPts val="0"/>
              </a:spcBef>
              <a:spcAft>
                <a:spcPts val="0"/>
              </a:spcAft>
              <a:buSzPts val="1800"/>
              <a:buChar char="●"/>
            </a:pPr>
            <a:r>
              <a:rPr lang="en"/>
              <a:t>To answer our question, we can run ANOVA.</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