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2.xml" ContentType="application/vnd.openxmlformats-officedocument.presentationml.notesSlide+xml"/>
  <Override PartName="/ppt/theme/themeOverride15.xml" ContentType="application/vnd.openxmlformats-officedocument.themeOverride+xml"/>
  <Override PartName="/ppt/media/image10.jpg" ContentType="image/jpeg"/>
  <Override PartName="/ppt/notesSlides/notesSlide3.xml" ContentType="application/vnd.openxmlformats-officedocument.presentationml.notesSl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notesSlides/notesSlide4.xml" ContentType="application/vnd.openxmlformats-officedocument.presentationml.notesSl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notesSlides/notesSlide5.xml" ContentType="application/vnd.openxmlformats-officedocument.presentationml.notesSl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02"/>
  </p:notesMasterIdLst>
  <p:sldIdLst>
    <p:sldId id="256" r:id="rId5"/>
    <p:sldId id="704" r:id="rId6"/>
    <p:sldId id="658" r:id="rId7"/>
    <p:sldId id="705" r:id="rId8"/>
    <p:sldId id="258" r:id="rId9"/>
    <p:sldId id="259" r:id="rId10"/>
    <p:sldId id="262" r:id="rId11"/>
    <p:sldId id="263" r:id="rId12"/>
    <p:sldId id="264" r:id="rId13"/>
    <p:sldId id="260" r:id="rId14"/>
    <p:sldId id="261" r:id="rId15"/>
    <p:sldId id="265" r:id="rId16"/>
    <p:sldId id="267" r:id="rId17"/>
    <p:sldId id="272" r:id="rId18"/>
    <p:sldId id="706" r:id="rId19"/>
    <p:sldId id="370" r:id="rId20"/>
    <p:sldId id="274" r:id="rId21"/>
    <p:sldId id="275" r:id="rId22"/>
    <p:sldId id="684" r:id="rId23"/>
    <p:sldId id="685" r:id="rId24"/>
    <p:sldId id="686" r:id="rId25"/>
    <p:sldId id="688" r:id="rId26"/>
    <p:sldId id="689" r:id="rId27"/>
    <p:sldId id="707" r:id="rId28"/>
    <p:sldId id="690" r:id="rId29"/>
    <p:sldId id="691" r:id="rId30"/>
    <p:sldId id="692" r:id="rId31"/>
    <p:sldId id="693" r:id="rId32"/>
    <p:sldId id="694" r:id="rId33"/>
    <p:sldId id="695" r:id="rId34"/>
    <p:sldId id="696" r:id="rId35"/>
    <p:sldId id="697" r:id="rId36"/>
    <p:sldId id="382" r:id="rId37"/>
    <p:sldId id="383" r:id="rId38"/>
    <p:sldId id="384" r:id="rId39"/>
    <p:sldId id="385" r:id="rId40"/>
    <p:sldId id="708" r:id="rId41"/>
    <p:sldId id="709" r:id="rId42"/>
    <p:sldId id="389" r:id="rId43"/>
    <p:sldId id="282" r:id="rId44"/>
    <p:sldId id="281" r:id="rId45"/>
    <p:sldId id="283" r:id="rId46"/>
    <p:sldId id="324" r:id="rId47"/>
    <p:sldId id="661" r:id="rId48"/>
    <p:sldId id="662" r:id="rId49"/>
    <p:sldId id="663" r:id="rId50"/>
    <p:sldId id="664" r:id="rId51"/>
    <p:sldId id="665" r:id="rId52"/>
    <p:sldId id="666" r:id="rId53"/>
    <p:sldId id="667" r:id="rId54"/>
    <p:sldId id="668" r:id="rId55"/>
    <p:sldId id="669" r:id="rId56"/>
    <p:sldId id="699" r:id="rId57"/>
    <p:sldId id="701" r:id="rId58"/>
    <p:sldId id="703" r:id="rId59"/>
    <p:sldId id="670" r:id="rId60"/>
    <p:sldId id="671" r:id="rId61"/>
    <p:sldId id="673" r:id="rId62"/>
    <p:sldId id="674" r:id="rId63"/>
    <p:sldId id="678" r:id="rId64"/>
    <p:sldId id="680" r:id="rId65"/>
    <p:sldId id="681" r:id="rId66"/>
    <p:sldId id="682" r:id="rId67"/>
    <p:sldId id="294" r:id="rId68"/>
    <p:sldId id="295" r:id="rId69"/>
    <p:sldId id="296" r:id="rId70"/>
    <p:sldId id="305" r:id="rId71"/>
    <p:sldId id="304" r:id="rId72"/>
    <p:sldId id="303" r:id="rId73"/>
    <p:sldId id="306" r:id="rId74"/>
    <p:sldId id="297" r:id="rId75"/>
    <p:sldId id="298" r:id="rId76"/>
    <p:sldId id="299" r:id="rId77"/>
    <p:sldId id="300" r:id="rId78"/>
    <p:sldId id="301" r:id="rId79"/>
    <p:sldId id="302" r:id="rId80"/>
    <p:sldId id="712" r:id="rId81"/>
    <p:sldId id="710" r:id="rId82"/>
    <p:sldId id="711" r:id="rId83"/>
    <p:sldId id="713" r:id="rId84"/>
    <p:sldId id="715" r:id="rId85"/>
    <p:sldId id="716" r:id="rId86"/>
    <p:sldId id="717" r:id="rId87"/>
    <p:sldId id="718" r:id="rId88"/>
    <p:sldId id="719" r:id="rId89"/>
    <p:sldId id="720" r:id="rId90"/>
    <p:sldId id="348" r:id="rId91"/>
    <p:sldId id="714" r:id="rId92"/>
    <p:sldId id="349" r:id="rId93"/>
    <p:sldId id="350" r:id="rId94"/>
    <p:sldId id="351" r:id="rId95"/>
    <p:sldId id="352" r:id="rId96"/>
    <p:sldId id="353" r:id="rId97"/>
    <p:sldId id="354" r:id="rId98"/>
    <p:sldId id="355" r:id="rId99"/>
    <p:sldId id="677" r:id="rId100"/>
    <p:sldId id="683" r:id="rId10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78356" autoAdjust="0"/>
  </p:normalViewPr>
  <p:slideViewPr>
    <p:cSldViewPr>
      <p:cViewPr varScale="1">
        <p:scale>
          <a:sx n="45" d="100"/>
          <a:sy n="45" d="100"/>
        </p:scale>
        <p:origin x="2092" y="5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03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microsoft.com/office/2016/11/relationships/changesInfo" Target="changesInfos/changesInfo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userId="S::vinay.20211com0015@presidencyuniversity.in::3721a8bd-08d4-4445-9f88-a8db407628fd" providerId="AD" clId="Web-{C61591B3-4E3B-4B76-B231-7DB593B10025}"/>
    <pc:docChg chg="addSld delSld">
      <pc:chgData name="VINAY" userId="S::vinay.20211com0015@presidencyuniversity.in::3721a8bd-08d4-4445-9f88-a8db407628fd" providerId="AD" clId="Web-{C61591B3-4E3B-4B76-B231-7DB593B10025}" dt="2023-06-19T12:03:17.318" v="1"/>
      <pc:docMkLst>
        <pc:docMk/>
      </pc:docMkLst>
      <pc:sldChg chg="new del">
        <pc:chgData name="VINAY" userId="S::vinay.20211com0015@presidencyuniversity.in::3721a8bd-08d4-4445-9f88-a8db407628fd" providerId="AD" clId="Web-{C61591B3-4E3B-4B76-B231-7DB593B10025}" dt="2023-06-19T12:03:17.318" v="1"/>
        <pc:sldMkLst>
          <pc:docMk/>
          <pc:sldMk cId="4050480748" sldId="704"/>
        </pc:sldMkLst>
      </pc:sldChg>
    </pc:docChg>
  </pc:docChgLst>
  <pc:docChgLst>
    <pc:chgData name="sudhaviju@gmail.com" userId="e331e48d68882657" providerId="LiveId" clId="{772EED4B-48C4-44F4-A9C6-44AC52CB6640}"/>
    <pc:docChg chg="modSld">
      <pc:chgData name="sudhaviju@gmail.com" userId="e331e48d68882657" providerId="LiveId" clId="{772EED4B-48C4-44F4-A9C6-44AC52CB6640}" dt="2023-09-04T04:59:02.715" v="31" actId="20577"/>
      <pc:docMkLst>
        <pc:docMk/>
      </pc:docMkLst>
      <pc:sldChg chg="modSp mod">
        <pc:chgData name="sudhaviju@gmail.com" userId="e331e48d68882657" providerId="LiveId" clId="{772EED4B-48C4-44F4-A9C6-44AC52CB6640}" dt="2023-09-04T04:59:02.715" v="31" actId="20577"/>
        <pc:sldMkLst>
          <pc:docMk/>
          <pc:sldMk cId="0" sldId="259"/>
        </pc:sldMkLst>
        <pc:graphicFrameChg chg="modGraphic">
          <ac:chgData name="sudhaviju@gmail.com" userId="e331e48d68882657" providerId="LiveId" clId="{772EED4B-48C4-44F4-A9C6-44AC52CB6640}" dt="2023-09-04T04:59:02.715" v="31" actId="20577"/>
          <ac:graphicFrameMkLst>
            <pc:docMk/>
            <pc:sldMk cId="0" sldId="259"/>
            <ac:graphicFrameMk id="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4CE9D12-10F2-4946-8000-9FD732E4BB29}" type="datetimeFigureOut">
              <a:rPr lang="en-IN" smtClean="0"/>
              <a:t>04-09-2023</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842296B-B9DE-4380-94E9-0019CAD3C638}" type="slidenum">
              <a:rPr lang="en-IN" smtClean="0"/>
              <a:t>‹#›</a:t>
            </a:fld>
            <a:endParaRPr lang="en-IN"/>
          </a:p>
        </p:txBody>
      </p:sp>
    </p:spTree>
    <p:extLst>
      <p:ext uri="{BB962C8B-B14F-4D97-AF65-F5344CB8AC3E}">
        <p14:creationId xmlns:p14="http://schemas.microsoft.com/office/powerpoint/2010/main" val="1638515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42296B-B9DE-4380-94E9-0019CAD3C638}" type="slidenum">
              <a:rPr lang="en-IN" smtClean="0"/>
              <a:t>1</a:t>
            </a:fld>
            <a:endParaRPr lang="en-IN"/>
          </a:p>
        </p:txBody>
      </p:sp>
    </p:spTree>
    <p:extLst>
      <p:ext uri="{BB962C8B-B14F-4D97-AF65-F5344CB8AC3E}">
        <p14:creationId xmlns:p14="http://schemas.microsoft.com/office/powerpoint/2010/main" val="356550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Tay</a:t>
            </a:r>
            <a:r>
              <a:rPr lang="en-US" dirty="0"/>
              <a:t> was</a:t>
            </a:r>
            <a:r>
              <a:rPr lang="en-US" baseline="0" dirty="0"/>
              <a:t> an AI chatter bot originally released by Microsoft via Twitter on March 23, 2016. It caused subsequent controversy when the bot began to post inflammatory and offensive tweets through its twitter account, forcing MS to shut down the service only 16 </a:t>
            </a:r>
            <a:r>
              <a:rPr lang="en-US" baseline="0" dirty="0" err="1"/>
              <a:t>hrs</a:t>
            </a:r>
            <a:r>
              <a:rPr lang="en-US" baseline="0" dirty="0"/>
              <a:t> after its launch</a:t>
            </a:r>
            <a:endParaRPr lang="en-US" dirty="0"/>
          </a:p>
          <a:p>
            <a:endParaRPr lang="en-US" dirty="0"/>
          </a:p>
          <a:p>
            <a:r>
              <a:rPr lang="en-US" dirty="0"/>
              <a:t>COMPAS</a:t>
            </a:r>
            <a:r>
              <a:rPr lang="en-US" baseline="0" dirty="0"/>
              <a:t> is a case management and decision support tool developed and owned by </a:t>
            </a:r>
            <a:r>
              <a:rPr lang="en-US" baseline="0" dirty="0" err="1"/>
              <a:t>Northpointe</a:t>
            </a:r>
            <a:r>
              <a:rPr lang="en-US" baseline="0" dirty="0"/>
              <a:t>, used by U.S. courts to assess the likelihood of a defendant becoming a recidivist (recurring offender)</a:t>
            </a:r>
            <a:endParaRPr lang="en-IN" dirty="0"/>
          </a:p>
        </p:txBody>
      </p:sp>
      <p:sp>
        <p:nvSpPr>
          <p:cNvPr id="4" name="Slide Number Placeholder 3"/>
          <p:cNvSpPr>
            <a:spLocks noGrp="1"/>
          </p:cNvSpPr>
          <p:nvPr>
            <p:ph type="sldNum" sz="quarter" idx="10"/>
          </p:nvPr>
        </p:nvSpPr>
        <p:spPr/>
        <p:txBody>
          <a:bodyPr/>
          <a:lstStyle/>
          <a:p>
            <a:fld id="{4842296B-B9DE-4380-94E9-0019CAD3C638}" type="slidenum">
              <a:rPr lang="en-IN" smtClean="0"/>
              <a:t>17</a:t>
            </a:fld>
            <a:endParaRPr lang="en-IN"/>
          </a:p>
        </p:txBody>
      </p:sp>
    </p:spTree>
    <p:extLst>
      <p:ext uri="{BB962C8B-B14F-4D97-AF65-F5344CB8AC3E}">
        <p14:creationId xmlns:p14="http://schemas.microsoft.com/office/powerpoint/2010/main" val="20173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42296B-B9DE-4380-94E9-0019CAD3C638}" type="slidenum">
              <a:rPr lang="en-IN" smtClean="0"/>
              <a:t>37</a:t>
            </a:fld>
            <a:endParaRPr lang="en-IN"/>
          </a:p>
        </p:txBody>
      </p:sp>
    </p:spTree>
    <p:extLst>
      <p:ext uri="{BB962C8B-B14F-4D97-AF65-F5344CB8AC3E}">
        <p14:creationId xmlns:p14="http://schemas.microsoft.com/office/powerpoint/2010/main" val="241422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42296B-B9DE-4380-94E9-0019CAD3C638}" type="slidenum">
              <a:rPr lang="en-IN" smtClean="0"/>
              <a:t>57</a:t>
            </a:fld>
            <a:endParaRPr lang="en-IN"/>
          </a:p>
        </p:txBody>
      </p:sp>
    </p:spTree>
    <p:extLst>
      <p:ext uri="{BB962C8B-B14F-4D97-AF65-F5344CB8AC3E}">
        <p14:creationId xmlns:p14="http://schemas.microsoft.com/office/powerpoint/2010/main" val="340722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42296B-B9DE-4380-94E9-0019CAD3C638}" type="slidenum">
              <a:rPr lang="en-IN" smtClean="0"/>
              <a:t>83</a:t>
            </a:fld>
            <a:endParaRPr lang="en-IN"/>
          </a:p>
        </p:txBody>
      </p:sp>
    </p:spTree>
    <p:extLst>
      <p:ext uri="{BB962C8B-B14F-4D97-AF65-F5344CB8AC3E}">
        <p14:creationId xmlns:p14="http://schemas.microsoft.com/office/powerpoint/2010/main" val="399142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42296B-B9DE-4380-94E9-0019CAD3C638}" type="slidenum">
              <a:rPr lang="en-IN" smtClean="0"/>
              <a:t>97</a:t>
            </a:fld>
            <a:endParaRPr lang="en-IN"/>
          </a:p>
        </p:txBody>
      </p:sp>
    </p:spTree>
    <p:extLst>
      <p:ext uri="{BB962C8B-B14F-4D97-AF65-F5344CB8AC3E}">
        <p14:creationId xmlns:p14="http://schemas.microsoft.com/office/powerpoint/2010/main" val="72796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920C3E-FB77-42A6-AFFD-F19A4EB62DD8}" type="datetime1">
              <a:rPr lang="en-US"/>
              <a:pPr>
                <a:defRPr/>
              </a:pPr>
              <a:t>9/4/2023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85013" y="6381750"/>
            <a:ext cx="2057400" cy="365125"/>
          </a:xfrm>
        </p:spPr>
        <p:txBody>
          <a:bodyPr/>
          <a:lstStyle>
            <a:lvl1pPr>
              <a:defRPr sz="1600" b="1">
                <a:solidFill>
                  <a:schemeClr val="bg1"/>
                </a:solidFill>
                <a:latin typeface="Cambria" panose="02040503050406030204" pitchFamily="18" charset="0"/>
              </a:defRPr>
            </a:lvl1pPr>
          </a:lstStyle>
          <a:p>
            <a:pPr>
              <a:defRPr/>
            </a:pPr>
            <a:fld id="{B26EE276-99AC-4C63-95EF-23ACAA489D7F}" type="slidenum">
              <a:rPr lang="en-US"/>
              <a:pPr>
                <a:defRPr/>
              </a:pPr>
              <a:t>‹#›</a:t>
            </a:fld>
            <a:endParaRPr lang="en-US"/>
          </a:p>
        </p:txBody>
      </p:sp>
    </p:spTree>
    <p:extLst>
      <p:ext uri="{BB962C8B-B14F-4D97-AF65-F5344CB8AC3E}">
        <p14:creationId xmlns:p14="http://schemas.microsoft.com/office/powerpoint/2010/main" val="413020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C48232-C80B-4A1B-A6FE-0E7728F50751}" type="datetime1">
              <a:rPr lang="en-US"/>
              <a:pPr>
                <a:defRPr/>
              </a:pPr>
              <a:t>9/4/2023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9032B2-7F34-47DB-A6A4-3403287EEDBF}" type="slidenum">
              <a:rPr lang="en-US"/>
              <a:pPr>
                <a:defRPr/>
              </a:pPr>
              <a:t>‹#›</a:t>
            </a:fld>
            <a:endParaRPr lang="en-US"/>
          </a:p>
        </p:txBody>
      </p:sp>
    </p:spTree>
    <p:extLst>
      <p:ext uri="{BB962C8B-B14F-4D97-AF65-F5344CB8AC3E}">
        <p14:creationId xmlns:p14="http://schemas.microsoft.com/office/powerpoint/2010/main" val="259179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C03245F-183F-4155-9385-B0F5ECFCB596}" type="datetime1">
              <a:rPr lang="en-US"/>
              <a:pPr>
                <a:defRPr/>
              </a:pPr>
              <a:t>9/4/2023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DBDEC7-B372-4959-8261-240102A9EEF5}" type="slidenum">
              <a:rPr lang="en-US"/>
              <a:pPr>
                <a:defRPr/>
              </a:pPr>
              <a:t>‹#›</a:t>
            </a:fld>
            <a:endParaRPr lang="en-US"/>
          </a:p>
        </p:txBody>
      </p:sp>
    </p:spTree>
    <p:extLst>
      <p:ext uri="{BB962C8B-B14F-4D97-AF65-F5344CB8AC3E}">
        <p14:creationId xmlns:p14="http://schemas.microsoft.com/office/powerpoint/2010/main" val="404518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1AF03E40-3197-494D-A22D-1E8B858F02FD}" type="slidenum">
              <a:rPr lang="en-US" altLang="en-US"/>
              <a:pPr/>
              <a:t>‹#›</a:t>
            </a:fld>
            <a:endParaRPr lang="en-US" altLang="en-US"/>
          </a:p>
        </p:txBody>
      </p:sp>
    </p:spTree>
    <p:extLst>
      <p:ext uri="{BB962C8B-B14F-4D97-AF65-F5344CB8AC3E}">
        <p14:creationId xmlns:p14="http://schemas.microsoft.com/office/powerpoint/2010/main" val="97168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fld id="{C9FC182C-9A43-494F-BA4E-D249F3E5DE8B}" type="slidenum">
              <a:rPr lang="en-US" altLang="en-US"/>
              <a:pPr/>
              <a:t>‹#›</a:t>
            </a:fld>
            <a:endParaRPr lang="en-US" altLang="en-US"/>
          </a:p>
        </p:txBody>
      </p:sp>
    </p:spTree>
    <p:extLst>
      <p:ext uri="{BB962C8B-B14F-4D97-AF65-F5344CB8AC3E}">
        <p14:creationId xmlns:p14="http://schemas.microsoft.com/office/powerpoint/2010/main" val="336521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36103A-DADC-47C1-B430-B75C13325C31}" type="datetime1">
              <a:rPr lang="en-US"/>
              <a:pPr>
                <a:defRPr/>
              </a:pPr>
              <a:t>9/4/2023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pPr>
              <a:defRPr/>
            </a:pPr>
            <a:fld id="{ABC515CB-251B-430B-8B36-975003BC8E78}" type="slidenum">
              <a:rPr lang="en-US"/>
              <a:pPr>
                <a:defRPr/>
              </a:pPr>
              <a:t>‹#›</a:t>
            </a:fld>
            <a:endParaRPr lang="en-US"/>
          </a:p>
        </p:txBody>
      </p:sp>
    </p:spTree>
    <p:extLst>
      <p:ext uri="{BB962C8B-B14F-4D97-AF65-F5344CB8AC3E}">
        <p14:creationId xmlns:p14="http://schemas.microsoft.com/office/powerpoint/2010/main" val="409781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5941F43A-FCFE-4648-B9C8-2B58C41F369F}" type="datetime1">
              <a:rPr lang="en-US"/>
              <a:pPr>
                <a:defRPr/>
              </a:pPr>
              <a:t>9/4/2023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C211A3-966A-4A23-9C94-DC3FF5890C5A}" type="slidenum">
              <a:rPr lang="en-US"/>
              <a:pPr>
                <a:defRPr/>
              </a:pPr>
              <a:t>‹#›</a:t>
            </a:fld>
            <a:endParaRPr lang="en-US"/>
          </a:p>
        </p:txBody>
      </p:sp>
    </p:spTree>
    <p:extLst>
      <p:ext uri="{BB962C8B-B14F-4D97-AF65-F5344CB8AC3E}">
        <p14:creationId xmlns:p14="http://schemas.microsoft.com/office/powerpoint/2010/main" val="258165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271EF4A-EDDE-4954-B4F2-21615195BD19}" type="datetime1">
              <a:rPr lang="en-US"/>
              <a:pPr>
                <a:defRPr/>
              </a:pPr>
              <a:t>9/4/2023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8953AB-B673-4DA0-B8E5-6EBFEB44FC00}" type="slidenum">
              <a:rPr lang="en-US"/>
              <a:pPr>
                <a:defRPr/>
              </a:pPr>
              <a:t>‹#›</a:t>
            </a:fld>
            <a:endParaRPr lang="en-US"/>
          </a:p>
        </p:txBody>
      </p:sp>
    </p:spTree>
    <p:extLst>
      <p:ext uri="{BB962C8B-B14F-4D97-AF65-F5344CB8AC3E}">
        <p14:creationId xmlns:p14="http://schemas.microsoft.com/office/powerpoint/2010/main" val="343779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9A8AFDA0-83CC-47E2-942A-FC54C6CF776E}" type="datetime1">
              <a:rPr lang="en-US"/>
              <a:pPr>
                <a:defRPr/>
              </a:pPr>
              <a:t>9/4/2023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0A1DEDC-1E52-4341-A5F1-1D467AF82E1E}" type="slidenum">
              <a:rPr lang="en-US"/>
              <a:pPr>
                <a:defRPr/>
              </a:pPr>
              <a:t>‹#›</a:t>
            </a:fld>
            <a:endParaRPr lang="en-US"/>
          </a:p>
        </p:txBody>
      </p:sp>
    </p:spTree>
    <p:extLst>
      <p:ext uri="{BB962C8B-B14F-4D97-AF65-F5344CB8AC3E}">
        <p14:creationId xmlns:p14="http://schemas.microsoft.com/office/powerpoint/2010/main" val="337745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EAD80420-5DA5-4ED5-AC9B-DE906BF6B727}" type="datetime1">
              <a:rPr lang="en-US"/>
              <a:pPr>
                <a:defRPr/>
              </a:pPr>
              <a:t>9/4/2023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3BC462C-F78C-4BED-9E5D-8B3DB4710ACB}" type="slidenum">
              <a:rPr lang="en-US"/>
              <a:pPr>
                <a:defRPr/>
              </a:pPr>
              <a:t>‹#›</a:t>
            </a:fld>
            <a:endParaRPr lang="en-US"/>
          </a:p>
        </p:txBody>
      </p:sp>
    </p:spTree>
    <p:extLst>
      <p:ext uri="{BB962C8B-B14F-4D97-AF65-F5344CB8AC3E}">
        <p14:creationId xmlns:p14="http://schemas.microsoft.com/office/powerpoint/2010/main" val="140663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E8372A1-F72A-4257-93DA-EA6D72658D07}" type="datetime1">
              <a:rPr lang="en-US"/>
              <a:pPr>
                <a:defRPr/>
              </a:pPr>
              <a:t>9/4/2023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FD01A55-797E-4767-B758-6FB481E2F601}" type="slidenum">
              <a:rPr lang="en-US"/>
              <a:pPr>
                <a:defRPr/>
              </a:pPr>
              <a:t>‹#›</a:t>
            </a:fld>
            <a:endParaRPr lang="en-US"/>
          </a:p>
        </p:txBody>
      </p:sp>
    </p:spTree>
    <p:extLst>
      <p:ext uri="{BB962C8B-B14F-4D97-AF65-F5344CB8AC3E}">
        <p14:creationId xmlns:p14="http://schemas.microsoft.com/office/powerpoint/2010/main" val="177293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71B340A-7FFB-4477-95E1-CED892A815E3}" type="datetime1">
              <a:rPr lang="en-US"/>
              <a:pPr>
                <a:defRPr/>
              </a:pPr>
              <a:t>9/4/2023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BFA74E-5137-4FFA-AFDC-1C0FB6BEC010}" type="slidenum">
              <a:rPr lang="en-US"/>
              <a:pPr>
                <a:defRPr/>
              </a:pPr>
              <a:t>‹#›</a:t>
            </a:fld>
            <a:endParaRPr lang="en-US"/>
          </a:p>
        </p:txBody>
      </p:sp>
    </p:spTree>
    <p:extLst>
      <p:ext uri="{BB962C8B-B14F-4D97-AF65-F5344CB8AC3E}">
        <p14:creationId xmlns:p14="http://schemas.microsoft.com/office/powerpoint/2010/main" val="417820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2C42A07-AA7C-440F-B0CD-9F5ECF1AC513}" type="datetime1">
              <a:rPr lang="en-US"/>
              <a:pPr>
                <a:defRPr/>
              </a:pPr>
              <a:t>9/4/2023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1C8FF2-5209-47E7-A3FB-109F4E4E6962}" type="slidenum">
              <a:rPr lang="en-US"/>
              <a:pPr>
                <a:defRPr/>
              </a:pPr>
              <a:t>‹#›</a:t>
            </a:fld>
            <a:endParaRPr lang="en-US"/>
          </a:p>
        </p:txBody>
      </p:sp>
    </p:spTree>
    <p:extLst>
      <p:ext uri="{BB962C8B-B14F-4D97-AF65-F5344CB8AC3E}">
        <p14:creationId xmlns:p14="http://schemas.microsoft.com/office/powerpoint/2010/main" val="426133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AEA952A-7A13-4821-B0C2-EE974F621F60}" type="datetime1">
              <a:rPr lang="en-US"/>
              <a:pPr>
                <a:defRPr/>
              </a:pPr>
              <a:t>9/4/2023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78FD6F9-8F9F-46A7-8026-DFF74B2CB91C}" type="slidenum">
              <a:rPr lang="en-US"/>
              <a:pPr>
                <a:defRPr/>
              </a:pPr>
              <a:t>‹#›</a:t>
            </a:fld>
            <a:endParaRPr lang="en-US"/>
          </a:p>
        </p:txBody>
      </p:sp>
      <p:pic>
        <p:nvPicPr>
          <p:cNvPr id="1031"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8389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6.xml"/><Relationship Id="rId1" Type="http://schemas.openxmlformats.org/officeDocument/2006/relationships/themeOverride" Target="../theme/themeOverride12.xml"/><Relationship Id="rId4" Type="http://schemas.openxmlformats.org/officeDocument/2006/relationships/hyperlink" Target="http://www.javatpoint.com/history-of-artificial-intellige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2.xml"/><Relationship Id="rId1" Type="http://schemas.openxmlformats.org/officeDocument/2006/relationships/themeOverride" Target="../theme/themeOverride17.xml"/><Relationship Id="rId5" Type="http://schemas.openxmlformats.org/officeDocument/2006/relationships/image" Target="../media/image17.png"/><Relationship Id="rId4" Type="http://schemas.openxmlformats.org/officeDocument/2006/relationships/hyperlink" Target="http://www.javatpoint.com/knowledge-representation-in-ai"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6.xml"/><Relationship Id="rId1" Type="http://schemas.openxmlformats.org/officeDocument/2006/relationships/themeOverride" Target="../theme/themeOverride19.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hyperlink" Target="http://www.javatpoint.com/ai-techniques-of-knowledge-representation"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erve.com/kacy/knowledge-representation-techniques" TargetMode="External"/><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6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slideLayout" Target="../slideLayouts/slideLayout6.xml"/><Relationship Id="rId1" Type="http://schemas.openxmlformats.org/officeDocument/2006/relationships/themeOverride" Target="../theme/themeOverride23.xml"/><Relationship Id="rId4" Type="http://schemas.openxmlformats.org/officeDocument/2006/relationships/hyperlink" Target="http://www.researchgate.net/figure/Expert-System-Architecture-23-Knowledge-Base_fig1_319208444"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6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openxmlformats.org/officeDocument/2006/relationships/image" Target="../media/image45.jpg"/><Relationship Id="rId4" Type="http://schemas.openxmlformats.org/officeDocument/2006/relationships/image" Target="../media/image44.png"/></Relationships>
</file>

<file path=ppt/slides/_rels/slide9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slideLayout" Target="../slideLayouts/slideLayout6.xml"/><Relationship Id="rId1" Type="http://schemas.openxmlformats.org/officeDocument/2006/relationships/themeOverride" Target="../theme/themeOverride37.xml"/></Relationships>
</file>

<file path=ppt/slides/_rels/slide9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9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slideLayout" Target="../slideLayouts/slideLayout6.xml"/><Relationship Id="rId1" Type="http://schemas.openxmlformats.org/officeDocument/2006/relationships/themeOverride" Target="../theme/themeOverride39.xml"/></Relationships>
</file>

<file path=ppt/slides/_rels/slide9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slideLayout" Target="../slideLayouts/slideLayout6.xml"/><Relationship Id="rId1" Type="http://schemas.openxmlformats.org/officeDocument/2006/relationships/themeOverride" Target="../theme/themeOverride41.xml"/></Relationships>
</file>

<file path=ppt/slides/_rels/slide96.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034533"/>
            <a:ext cx="7772400" cy="1243289"/>
          </a:xfrm>
          <a:prstGeom prst="rect">
            <a:avLst/>
          </a:prstGeom>
        </p:spPr>
        <p:txBody>
          <a:bodyPr vert="horz" wrap="square" lIns="0" tIns="12065" rIns="0" bIns="0" rtlCol="0">
            <a:spAutoFit/>
          </a:bodyPr>
          <a:lstStyle/>
          <a:p>
            <a:pPr marL="12700" algn="ctr">
              <a:lnSpc>
                <a:spcPct val="100000"/>
              </a:lnSpc>
              <a:spcBef>
                <a:spcPts val="95"/>
              </a:spcBef>
            </a:pPr>
            <a:r>
              <a:rPr lang="en-US" sz="4000" b="1" dirty="0"/>
              <a:t>CSE3001 - Artificial Intelligence and Machine Learning</a:t>
            </a:r>
            <a:endParaRPr sz="4000" b="1" dirty="0">
              <a:latin typeface="+mn-lt"/>
            </a:endParaRPr>
          </a:p>
        </p:txBody>
      </p:sp>
      <p:sp>
        <p:nvSpPr>
          <p:cNvPr id="5" name="Slide Number Placeholder 4"/>
          <p:cNvSpPr>
            <a:spLocks noGrp="1"/>
          </p:cNvSpPr>
          <p:nvPr>
            <p:ph type="sldNum" sz="quarter" idx="12"/>
          </p:nvPr>
        </p:nvSpPr>
        <p:spPr/>
        <p:txBody>
          <a:bodyPr/>
          <a:lstStyle/>
          <a:p>
            <a:fld id="{B6F15528-21DE-4FAA-801E-634DDDAF4B2B}" type="slidenum">
              <a:rPr lang="en-IN" smtClean="0"/>
              <a:t>1</a:t>
            </a:fld>
            <a:endParaRPr lang="en-IN"/>
          </a:p>
        </p:txBody>
      </p:sp>
      <p:sp>
        <p:nvSpPr>
          <p:cNvPr id="3" name="object 3"/>
          <p:cNvSpPr txBox="1"/>
          <p:nvPr/>
        </p:nvSpPr>
        <p:spPr>
          <a:xfrm>
            <a:off x="1524000" y="3657600"/>
            <a:ext cx="6096000" cy="1880643"/>
          </a:xfrm>
          <a:prstGeom prst="rect">
            <a:avLst/>
          </a:prstGeom>
        </p:spPr>
        <p:txBody>
          <a:bodyPr vert="horz" wrap="square" lIns="0" tIns="109855" rIns="0" bIns="0" rtlCol="0">
            <a:spAutoFit/>
          </a:bodyPr>
          <a:lstStyle/>
          <a:p>
            <a:pPr algn="ctr">
              <a:lnSpc>
                <a:spcPct val="100000"/>
              </a:lnSpc>
              <a:spcBef>
                <a:spcPts val="770"/>
              </a:spcBef>
            </a:pPr>
            <a:endParaRPr lang="en-US" sz="2000" b="1" dirty="0">
              <a:cs typeface="Arial" pitchFamily="34" charset="0"/>
            </a:endParaRPr>
          </a:p>
          <a:p>
            <a:pPr algn="ctr"/>
            <a:r>
              <a:rPr lang="en-IN" sz="2500" b="1" dirty="0">
                <a:solidFill>
                  <a:schemeClr val="tx2"/>
                </a:solidFill>
                <a:latin typeface="Cambria" panose="02040503050406030204" pitchFamily="18" charset="0"/>
                <a:ea typeface="Cambria" panose="02040503050406030204" pitchFamily="18" charset="0"/>
                <a:cs typeface="Arial" pitchFamily="34" charset="0"/>
              </a:rPr>
              <a:t>SCHOOL OF CSE &amp; IS,</a:t>
            </a:r>
          </a:p>
          <a:p>
            <a:pPr algn="ctr"/>
            <a:r>
              <a:rPr lang="en-IN" sz="2500" b="1" dirty="0">
                <a:solidFill>
                  <a:schemeClr val="tx2"/>
                </a:solidFill>
                <a:latin typeface="Cambria" panose="02040503050406030204" pitchFamily="18" charset="0"/>
                <a:ea typeface="Cambria" panose="02040503050406030204" pitchFamily="18" charset="0"/>
                <a:cs typeface="Arial" pitchFamily="34" charset="0"/>
              </a:rPr>
              <a:t>PRESIDENCY UNIVERSITY,</a:t>
            </a:r>
          </a:p>
          <a:p>
            <a:pPr algn="ctr"/>
            <a:r>
              <a:rPr lang="en-IN" sz="2500" b="1" dirty="0">
                <a:solidFill>
                  <a:schemeClr val="tx2"/>
                </a:solidFill>
                <a:latin typeface="Cambria" panose="02040503050406030204" pitchFamily="18" charset="0"/>
                <a:ea typeface="Cambria" panose="02040503050406030204" pitchFamily="18" charset="0"/>
                <a:cs typeface="Arial" pitchFamily="34" charset="0"/>
              </a:rPr>
              <a:t>BANGALORE</a:t>
            </a:r>
          </a:p>
          <a:p>
            <a:pPr algn="ctr"/>
            <a:endParaRPr sz="2000" b="1" dirty="0">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81000"/>
            <a:ext cx="7706385" cy="398186"/>
          </a:xfrm>
          <a:prstGeom prst="rect">
            <a:avLst/>
          </a:prstGeom>
        </p:spPr>
        <p:txBody>
          <a:bodyPr vert="horz" wrap="square" lIns="0" tIns="13335" rIns="0" bIns="0" rtlCol="0">
            <a:spAutoFit/>
          </a:bodyPr>
          <a:lstStyle/>
          <a:p>
            <a:pPr marL="12700">
              <a:lnSpc>
                <a:spcPct val="100000"/>
              </a:lnSpc>
              <a:spcBef>
                <a:spcPts val="105"/>
              </a:spcBef>
            </a:pPr>
            <a:r>
              <a:rPr sz="2500" b="1" dirty="0"/>
              <a:t>Acting humanly: </a:t>
            </a:r>
            <a:r>
              <a:rPr sz="2500" b="1" spc="-30" dirty="0"/>
              <a:t>Turing</a:t>
            </a:r>
            <a:r>
              <a:rPr sz="2500" b="1" spc="-235" dirty="0"/>
              <a:t> </a:t>
            </a:r>
            <a:r>
              <a:rPr sz="2500" b="1" spc="-125" dirty="0"/>
              <a:t>Test</a:t>
            </a:r>
          </a:p>
        </p:txBody>
      </p:sp>
      <p:sp>
        <p:nvSpPr>
          <p:cNvPr id="6" name="Date Placeholder 5"/>
          <p:cNvSpPr>
            <a:spLocks noGrp="1"/>
          </p:cNvSpPr>
          <p:nvPr>
            <p:ph type="dt" sz="half" idx="10"/>
          </p:nvPr>
        </p:nvSpPr>
        <p:spPr/>
        <p:txBody>
          <a:bodyPr/>
          <a:lstStyle/>
          <a:p>
            <a:fld id="{E31CE7E8-ECEB-4E4C-8187-73E2A1501DA9}" type="datetime1">
              <a:rPr lang="en-US" smtClean="0"/>
              <a:t>9/4/2023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10</a:t>
            </a:fld>
            <a:endParaRPr lang="en-IN"/>
          </a:p>
        </p:txBody>
      </p:sp>
      <p:sp>
        <p:nvSpPr>
          <p:cNvPr id="3" name="object 3"/>
          <p:cNvSpPr txBox="1"/>
          <p:nvPr/>
        </p:nvSpPr>
        <p:spPr>
          <a:xfrm>
            <a:off x="530328" y="1169341"/>
            <a:ext cx="8150860" cy="1063753"/>
          </a:xfrm>
          <a:prstGeom prst="rect">
            <a:avLst/>
          </a:prstGeom>
        </p:spPr>
        <p:txBody>
          <a:bodyPr vert="horz" wrap="square" lIns="0" tIns="85725" rIns="0" bIns="0" rtlCol="0">
            <a:spAutoFit/>
          </a:bodyPr>
          <a:lstStyle/>
          <a:p>
            <a:pPr marL="355600" marR="132080" indent="-342900" algn="just">
              <a:lnSpc>
                <a:spcPct val="80000"/>
              </a:lnSpc>
              <a:spcBef>
                <a:spcPts val="675"/>
              </a:spcBef>
              <a:buChar char="•"/>
              <a:tabLst>
                <a:tab pos="354965" algn="l"/>
                <a:tab pos="355600" algn="l"/>
              </a:tabLst>
            </a:pPr>
            <a:r>
              <a:rPr sz="2000" spc="-15" dirty="0">
                <a:solidFill>
                  <a:schemeClr val="tx2"/>
                </a:solidFill>
                <a:latin typeface="Cambria" panose="02040503050406030204" pitchFamily="18" charset="0"/>
                <a:ea typeface="Cambria" panose="02040503050406030204" pitchFamily="18" charset="0"/>
                <a:cs typeface="Arial"/>
              </a:rPr>
              <a:t>Turing </a:t>
            </a:r>
            <a:r>
              <a:rPr sz="2000" spc="-5" dirty="0">
                <a:solidFill>
                  <a:schemeClr val="tx2"/>
                </a:solidFill>
                <a:latin typeface="Cambria" panose="02040503050406030204" pitchFamily="18" charset="0"/>
                <a:ea typeface="Cambria" panose="02040503050406030204" pitchFamily="18" charset="0"/>
                <a:cs typeface="Arial"/>
              </a:rPr>
              <a:t>(1950) developed "Computing machinery and  </a:t>
            </a:r>
            <a:r>
              <a:rPr sz="2000" dirty="0">
                <a:solidFill>
                  <a:schemeClr val="tx2"/>
                </a:solidFill>
                <a:latin typeface="Cambria" panose="02040503050406030204" pitchFamily="18" charset="0"/>
                <a:ea typeface="Cambria" panose="02040503050406030204" pitchFamily="18" charset="0"/>
                <a:cs typeface="Arial"/>
              </a:rPr>
              <a:t>intelligence":</a:t>
            </a:r>
          </a:p>
          <a:p>
            <a:pPr marL="355600" marR="535940" indent="-342900" algn="just">
              <a:lnSpc>
                <a:spcPts val="2320"/>
              </a:lnSpc>
              <a:spcBef>
                <a:spcPts val="535"/>
              </a:spcBef>
              <a:buChar char="•"/>
              <a:tabLst>
                <a:tab pos="354965" algn="l"/>
                <a:tab pos="355600" algn="l"/>
              </a:tabLst>
            </a:pPr>
            <a:r>
              <a:rPr sz="2000" spc="-5" dirty="0">
                <a:solidFill>
                  <a:schemeClr val="tx2"/>
                </a:solidFill>
                <a:latin typeface="Cambria" panose="02040503050406030204" pitchFamily="18" charset="0"/>
                <a:ea typeface="Cambria" panose="02040503050406030204" pitchFamily="18" charset="0"/>
                <a:cs typeface="Arial"/>
              </a:rPr>
              <a:t>"Can machines think?" </a:t>
            </a:r>
            <a:r>
              <a:rPr sz="2000" dirty="0">
                <a:solidFill>
                  <a:schemeClr val="tx2"/>
                </a:solidFill>
                <a:latin typeface="Cambria" panose="02040503050406030204" pitchFamily="18" charset="0"/>
                <a:ea typeface="Cambria" panose="02040503050406030204" pitchFamily="18" charset="0"/>
                <a:cs typeface="Wingdings"/>
              </a:rPr>
              <a:t></a:t>
            </a:r>
            <a:r>
              <a:rPr sz="2000" dirty="0">
                <a:solidFill>
                  <a:schemeClr val="tx2"/>
                </a:solidFill>
                <a:latin typeface="Cambria" panose="02040503050406030204" pitchFamily="18" charset="0"/>
                <a:ea typeface="Cambria" panose="02040503050406030204" pitchFamily="18" charset="0"/>
                <a:cs typeface="Times New Roman"/>
              </a:rPr>
              <a:t> </a:t>
            </a:r>
            <a:r>
              <a:rPr sz="2000" spc="-5" dirty="0">
                <a:solidFill>
                  <a:schemeClr val="tx2"/>
                </a:solidFill>
                <a:latin typeface="Cambria" panose="02040503050406030204" pitchFamily="18" charset="0"/>
                <a:ea typeface="Cambria" panose="02040503050406030204" pitchFamily="18" charset="0"/>
                <a:cs typeface="Arial"/>
              </a:rPr>
              <a:t>"Can machines behave  intelligently?"</a:t>
            </a:r>
            <a:endParaRPr sz="2000" dirty="0">
              <a:solidFill>
                <a:schemeClr val="tx2"/>
              </a:solidFill>
              <a:latin typeface="Cambria" panose="02040503050406030204" pitchFamily="18" charset="0"/>
              <a:ea typeface="Cambria" panose="02040503050406030204" pitchFamily="18" charset="0"/>
              <a:cs typeface="Arial"/>
            </a:endParaRPr>
          </a:p>
          <a:p>
            <a:pPr marL="355600" marR="5080" indent="-342900" algn="just">
              <a:lnSpc>
                <a:spcPts val="2300"/>
              </a:lnSpc>
              <a:spcBef>
                <a:spcPts val="570"/>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Operational test for </a:t>
            </a:r>
            <a:r>
              <a:rPr sz="2000" spc="-5" dirty="0">
                <a:solidFill>
                  <a:schemeClr val="tx2"/>
                </a:solidFill>
                <a:latin typeface="Cambria" panose="02040503050406030204" pitchFamily="18" charset="0"/>
                <a:ea typeface="Cambria" panose="02040503050406030204" pitchFamily="18" charset="0"/>
                <a:cs typeface="Arial"/>
              </a:rPr>
              <a:t>intelligent behavior: </a:t>
            </a:r>
            <a:r>
              <a:rPr sz="2000" b="1" spc="-5" dirty="0">
                <a:solidFill>
                  <a:schemeClr val="tx2"/>
                </a:solidFill>
                <a:latin typeface="Cambria" panose="02040503050406030204" pitchFamily="18" charset="0"/>
                <a:ea typeface="Cambria" panose="02040503050406030204" pitchFamily="18" charset="0"/>
                <a:cs typeface="Arial"/>
              </a:rPr>
              <a:t>the </a:t>
            </a:r>
            <a:r>
              <a:rPr sz="2000" b="1" dirty="0">
                <a:solidFill>
                  <a:schemeClr val="tx2"/>
                </a:solidFill>
                <a:latin typeface="Cambria" panose="02040503050406030204" pitchFamily="18" charset="0"/>
                <a:ea typeface="Cambria" panose="02040503050406030204" pitchFamily="18" charset="0"/>
                <a:cs typeface="Arial"/>
              </a:rPr>
              <a:t>Imitation  Game</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4" name="object 4"/>
          <p:cNvSpPr txBox="1"/>
          <p:nvPr/>
        </p:nvSpPr>
        <p:spPr>
          <a:xfrm>
            <a:off x="530328" y="3821056"/>
            <a:ext cx="8303260" cy="1628651"/>
          </a:xfrm>
          <a:prstGeom prst="rect">
            <a:avLst/>
          </a:prstGeom>
        </p:spPr>
        <p:txBody>
          <a:bodyPr vert="horz" wrap="square" lIns="0" tIns="73660" rIns="0" bIns="0" rtlCol="0">
            <a:spAutoFit/>
          </a:bodyPr>
          <a:lstStyle/>
          <a:p>
            <a:pPr marL="355600" marR="5080" indent="-342900" algn="just">
              <a:lnSpc>
                <a:spcPct val="80100"/>
              </a:lnSpc>
              <a:spcBef>
                <a:spcPts val="580"/>
              </a:spcBef>
              <a:buFont typeface="Arial" panose="020B0604020202020204" pitchFamily="34" charset="0"/>
              <a:buChar char="•"/>
            </a:pPr>
            <a:r>
              <a:rPr sz="2000" b="1" dirty="0">
                <a:solidFill>
                  <a:schemeClr val="tx2"/>
                </a:solidFill>
                <a:latin typeface="Cambria" panose="02040503050406030204" pitchFamily="18" charset="0"/>
                <a:ea typeface="Cambria" panose="02040503050406030204" pitchFamily="18" charset="0"/>
                <a:cs typeface="Arial"/>
              </a:rPr>
              <a:t>A computer passes the test if a human </a:t>
            </a:r>
            <a:r>
              <a:rPr sz="2000" b="1" spc="-10" dirty="0">
                <a:solidFill>
                  <a:schemeClr val="tx2"/>
                </a:solidFill>
                <a:latin typeface="Cambria" panose="02040503050406030204" pitchFamily="18" charset="0"/>
                <a:ea typeface="Cambria" panose="02040503050406030204" pitchFamily="18" charset="0"/>
                <a:cs typeface="Arial"/>
              </a:rPr>
              <a:t>interrogator, </a:t>
            </a:r>
            <a:r>
              <a:rPr sz="2000" b="1" dirty="0">
                <a:solidFill>
                  <a:schemeClr val="tx2"/>
                </a:solidFill>
                <a:latin typeface="Cambria" panose="02040503050406030204" pitchFamily="18" charset="0"/>
                <a:ea typeface="Cambria" panose="02040503050406030204" pitchFamily="18" charset="0"/>
                <a:cs typeface="Arial"/>
              </a:rPr>
              <a:t>after posing  some written questions, cannot tell whether the written</a:t>
            </a:r>
            <a:r>
              <a:rPr sz="2000" b="1" spc="-240" dirty="0">
                <a:solidFill>
                  <a:schemeClr val="tx2"/>
                </a:solidFill>
                <a:latin typeface="Cambria" panose="02040503050406030204" pitchFamily="18" charset="0"/>
                <a:ea typeface="Cambria" panose="02040503050406030204" pitchFamily="18" charset="0"/>
                <a:cs typeface="Arial"/>
              </a:rPr>
              <a:t> </a:t>
            </a:r>
            <a:r>
              <a:rPr sz="2000" b="1" dirty="0">
                <a:solidFill>
                  <a:schemeClr val="tx2"/>
                </a:solidFill>
                <a:latin typeface="Cambria" panose="02040503050406030204" pitchFamily="18" charset="0"/>
                <a:ea typeface="Cambria" panose="02040503050406030204" pitchFamily="18" charset="0"/>
                <a:cs typeface="Arial"/>
              </a:rPr>
              <a:t>responses  come from a person or from a</a:t>
            </a:r>
            <a:r>
              <a:rPr sz="2000" b="1" spc="-120" dirty="0">
                <a:solidFill>
                  <a:schemeClr val="tx2"/>
                </a:solidFill>
                <a:latin typeface="Cambria" panose="02040503050406030204" pitchFamily="18" charset="0"/>
                <a:ea typeface="Cambria" panose="02040503050406030204" pitchFamily="18" charset="0"/>
                <a:cs typeface="Arial"/>
              </a:rPr>
              <a:t> </a:t>
            </a:r>
            <a:r>
              <a:rPr sz="2000" b="1" dirty="0">
                <a:solidFill>
                  <a:schemeClr val="tx2"/>
                </a:solidFill>
                <a:latin typeface="Cambria" panose="02040503050406030204" pitchFamily="18" charset="0"/>
                <a:ea typeface="Cambria" panose="02040503050406030204" pitchFamily="18" charset="0"/>
                <a:cs typeface="Arial"/>
              </a:rPr>
              <a:t>machine.</a:t>
            </a:r>
            <a:endParaRPr lang="en-US" sz="2000" b="1" dirty="0">
              <a:solidFill>
                <a:schemeClr val="tx2"/>
              </a:solidFill>
              <a:latin typeface="Cambria" panose="02040503050406030204" pitchFamily="18" charset="0"/>
              <a:ea typeface="Cambria" panose="02040503050406030204" pitchFamily="18" charset="0"/>
              <a:cs typeface="Arial"/>
            </a:endParaRPr>
          </a:p>
          <a:p>
            <a:pPr marL="12700" marR="5080" algn="just">
              <a:lnSpc>
                <a:spcPct val="80100"/>
              </a:lnSpc>
              <a:spcBef>
                <a:spcPts val="580"/>
              </a:spcBef>
            </a:pPr>
            <a:endParaRPr sz="2000" dirty="0">
              <a:solidFill>
                <a:schemeClr val="tx2"/>
              </a:solidFill>
              <a:latin typeface="Cambria" panose="02040503050406030204" pitchFamily="18" charset="0"/>
              <a:ea typeface="Cambria" panose="02040503050406030204" pitchFamily="18" charset="0"/>
              <a:cs typeface="Times New Roman"/>
            </a:endParaRPr>
          </a:p>
          <a:p>
            <a:pPr marL="355600" marR="1177290" indent="-342900" algn="just">
              <a:lnSpc>
                <a:spcPct val="80000"/>
              </a:lnSpc>
              <a:buChar char="•"/>
              <a:tabLst>
                <a:tab pos="354965" algn="l"/>
                <a:tab pos="355600" algn="l"/>
              </a:tabLst>
            </a:pPr>
            <a:r>
              <a:rPr sz="2000" spc="-5" dirty="0">
                <a:solidFill>
                  <a:schemeClr val="tx2"/>
                </a:solidFill>
                <a:latin typeface="Cambria" panose="02040503050406030204" pitchFamily="18" charset="0"/>
                <a:ea typeface="Cambria" panose="02040503050406030204" pitchFamily="18" charset="0"/>
                <a:cs typeface="Arial"/>
              </a:rPr>
              <a:t>Suggested </a:t>
            </a:r>
            <a:r>
              <a:rPr sz="2000" dirty="0">
                <a:solidFill>
                  <a:schemeClr val="tx2"/>
                </a:solidFill>
                <a:latin typeface="Cambria" panose="02040503050406030204" pitchFamily="18" charset="0"/>
                <a:ea typeface="Cambria" panose="02040503050406030204" pitchFamily="18" charset="0"/>
                <a:cs typeface="Arial"/>
              </a:rPr>
              <a:t>major components of AI:</a:t>
            </a:r>
            <a:r>
              <a:rPr sz="2000" spc="-10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knowledge,  reasoning, language </a:t>
            </a:r>
            <a:r>
              <a:rPr sz="2000" dirty="0">
                <a:solidFill>
                  <a:schemeClr val="tx2"/>
                </a:solidFill>
                <a:latin typeface="Cambria" panose="02040503050406030204" pitchFamily="18" charset="0"/>
                <a:ea typeface="Cambria" panose="02040503050406030204" pitchFamily="18" charset="0"/>
                <a:cs typeface="Arial"/>
              </a:rPr>
              <a:t>understanding,</a:t>
            </a:r>
            <a:r>
              <a:rPr sz="2000" spc="114"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learning</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5" name="object 5"/>
          <p:cNvSpPr/>
          <p:nvPr/>
        </p:nvSpPr>
        <p:spPr>
          <a:xfrm>
            <a:off x="2332458" y="2389493"/>
            <a:ext cx="4699000" cy="1333097"/>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6881495" cy="397545"/>
          </a:xfrm>
          <a:prstGeom prst="rect">
            <a:avLst/>
          </a:prstGeom>
        </p:spPr>
        <p:txBody>
          <a:bodyPr vert="horz" wrap="square" lIns="0" tIns="12700" rIns="0" bIns="0" rtlCol="0">
            <a:spAutoFit/>
          </a:bodyPr>
          <a:lstStyle/>
          <a:p>
            <a:pPr marL="12700">
              <a:lnSpc>
                <a:spcPct val="100000"/>
              </a:lnSpc>
              <a:spcBef>
                <a:spcPts val="100"/>
              </a:spcBef>
            </a:pPr>
            <a:r>
              <a:rPr sz="2500" b="1" dirty="0"/>
              <a:t>Acting humanly: </a:t>
            </a:r>
            <a:r>
              <a:rPr sz="2500" b="1" spc="-30" dirty="0"/>
              <a:t>Turing</a:t>
            </a:r>
            <a:r>
              <a:rPr sz="2500" b="1" spc="-235" dirty="0"/>
              <a:t> </a:t>
            </a:r>
            <a:r>
              <a:rPr sz="2500" b="1" spc="-125" dirty="0"/>
              <a:t>Test</a:t>
            </a:r>
          </a:p>
        </p:txBody>
      </p:sp>
      <p:sp>
        <p:nvSpPr>
          <p:cNvPr id="4" name="Date Placeholder 3"/>
          <p:cNvSpPr>
            <a:spLocks noGrp="1"/>
          </p:cNvSpPr>
          <p:nvPr>
            <p:ph type="dt" sz="half" idx="10"/>
          </p:nvPr>
        </p:nvSpPr>
        <p:spPr/>
        <p:txBody>
          <a:bodyPr/>
          <a:lstStyle/>
          <a:p>
            <a:fld id="{BF501C8D-492F-4C0A-BF71-5D89BDC4AACC}"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11</a:t>
            </a:fld>
            <a:endParaRPr lang="en-IN"/>
          </a:p>
        </p:txBody>
      </p:sp>
      <p:sp>
        <p:nvSpPr>
          <p:cNvPr id="3" name="object 3"/>
          <p:cNvSpPr txBox="1"/>
          <p:nvPr/>
        </p:nvSpPr>
        <p:spPr>
          <a:xfrm>
            <a:off x="381000" y="1219200"/>
            <a:ext cx="8394700" cy="4065215"/>
          </a:xfrm>
          <a:prstGeom prst="rect">
            <a:avLst/>
          </a:prstGeom>
        </p:spPr>
        <p:txBody>
          <a:bodyPr vert="horz" wrap="square" lIns="0" tIns="12700" rIns="0" bIns="0" rtlCol="0">
            <a:spAutoFit/>
          </a:bodyPr>
          <a:lstStyle/>
          <a:p>
            <a:pPr marL="12700" algn="just">
              <a:lnSpc>
                <a:spcPct val="100000"/>
              </a:lnSpc>
              <a:spcBef>
                <a:spcPts val="100"/>
              </a:spcBef>
            </a:pPr>
            <a:r>
              <a:rPr sz="2000" spc="-5" dirty="0">
                <a:solidFill>
                  <a:schemeClr val="tx2"/>
                </a:solidFill>
                <a:latin typeface="Cambria" panose="02040503050406030204" pitchFamily="18" charset="0"/>
                <a:ea typeface="Cambria" panose="02040503050406030204" pitchFamily="18" charset="0"/>
                <a:cs typeface="Arial"/>
              </a:rPr>
              <a:t>The computer would need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posses </a:t>
            </a:r>
            <a:r>
              <a:rPr sz="2000" dirty="0">
                <a:solidFill>
                  <a:schemeClr val="tx2"/>
                </a:solidFill>
                <a:latin typeface="Cambria" panose="02040503050406030204" pitchFamily="18" charset="0"/>
                <a:ea typeface="Cambria" panose="02040503050406030204" pitchFamily="18" charset="0"/>
                <a:cs typeface="Arial"/>
              </a:rPr>
              <a:t>the </a:t>
            </a:r>
            <a:r>
              <a:rPr sz="2000" spc="-5" dirty="0">
                <a:solidFill>
                  <a:schemeClr val="tx2"/>
                </a:solidFill>
                <a:latin typeface="Cambria" panose="02040503050406030204" pitchFamily="18" charset="0"/>
                <a:ea typeface="Cambria" panose="02040503050406030204" pitchFamily="18" charset="0"/>
                <a:cs typeface="Arial"/>
              </a:rPr>
              <a:t>following</a:t>
            </a:r>
            <a:r>
              <a:rPr sz="2000" spc="114"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capabilities:</a:t>
            </a:r>
            <a:endParaRPr sz="2000" dirty="0">
              <a:solidFill>
                <a:schemeClr val="tx2"/>
              </a:solidFill>
              <a:latin typeface="Cambria" panose="02040503050406030204" pitchFamily="18" charset="0"/>
              <a:ea typeface="Cambria" panose="02040503050406030204" pitchFamily="18" charset="0"/>
              <a:cs typeface="Arial"/>
            </a:endParaRPr>
          </a:p>
          <a:p>
            <a:pPr algn="just">
              <a:lnSpc>
                <a:spcPct val="100000"/>
              </a:lnSpc>
              <a:spcBef>
                <a:spcPts val="10"/>
              </a:spcBef>
            </a:pPr>
            <a:endParaRPr sz="2000" dirty="0">
              <a:solidFill>
                <a:schemeClr val="tx2"/>
              </a:solidFill>
              <a:latin typeface="Cambria" panose="02040503050406030204" pitchFamily="18" charset="0"/>
              <a:ea typeface="Cambria" panose="02040503050406030204" pitchFamily="18" charset="0"/>
              <a:cs typeface="Times New Roman"/>
            </a:endParaRPr>
          </a:p>
          <a:p>
            <a:pPr marL="355600" indent="-342900" algn="just">
              <a:lnSpc>
                <a:spcPct val="100000"/>
              </a:lnSpc>
              <a:buFont typeface="Arial" pitchFamily="34" charset="0"/>
              <a:buChar char="•"/>
            </a:pPr>
            <a:r>
              <a:rPr sz="2000" b="1" spc="-5" dirty="0">
                <a:solidFill>
                  <a:schemeClr val="tx2"/>
                </a:solidFill>
                <a:latin typeface="Cambria" panose="02040503050406030204" pitchFamily="18" charset="0"/>
                <a:ea typeface="Cambria" panose="02040503050406030204" pitchFamily="18" charset="0"/>
                <a:cs typeface="Arial"/>
              </a:rPr>
              <a:t>Natural Language Processing:</a:t>
            </a:r>
            <a:endParaRPr sz="2000" dirty="0">
              <a:solidFill>
                <a:schemeClr val="tx2"/>
              </a:solidFill>
              <a:latin typeface="Cambria" panose="02040503050406030204" pitchFamily="18" charset="0"/>
              <a:ea typeface="Cambria" panose="02040503050406030204" pitchFamily="18" charset="0"/>
              <a:cs typeface="Arial"/>
            </a:endParaRPr>
          </a:p>
          <a:p>
            <a:pPr marL="927100" algn="just">
              <a:lnSpc>
                <a:spcPct val="100000"/>
              </a:lnSpc>
              <a:spcBef>
                <a:spcPts val="575"/>
              </a:spcBef>
            </a:pPr>
            <a:r>
              <a:rPr sz="2000" spc="-135"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enable </a:t>
            </a:r>
            <a:r>
              <a:rPr sz="2000" dirty="0">
                <a:solidFill>
                  <a:schemeClr val="tx2"/>
                </a:solidFill>
                <a:latin typeface="Cambria" panose="02040503050406030204" pitchFamily="18" charset="0"/>
                <a:ea typeface="Cambria" panose="02040503050406030204" pitchFamily="18" charset="0"/>
                <a:cs typeface="Arial"/>
              </a:rPr>
              <a:t>it to </a:t>
            </a:r>
            <a:r>
              <a:rPr sz="2000" spc="-5" dirty="0">
                <a:solidFill>
                  <a:schemeClr val="tx2"/>
                </a:solidFill>
                <a:latin typeface="Cambria" panose="02040503050406030204" pitchFamily="18" charset="0"/>
                <a:ea typeface="Cambria" panose="02040503050406030204" pitchFamily="18" charset="0"/>
                <a:cs typeface="Arial"/>
              </a:rPr>
              <a:t>communicate successfully in</a:t>
            </a:r>
            <a:r>
              <a:rPr sz="2000" spc="18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English</a:t>
            </a:r>
            <a:r>
              <a:rPr lang="en-US" sz="2000" spc="-5"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Times New Roman"/>
            </a:endParaRPr>
          </a:p>
          <a:p>
            <a:pPr marL="355600" indent="-342900" algn="just">
              <a:lnSpc>
                <a:spcPct val="100000"/>
              </a:lnSpc>
              <a:buFont typeface="Arial" pitchFamily="34" charset="0"/>
              <a:buChar char="•"/>
            </a:pPr>
            <a:r>
              <a:rPr sz="2000" b="1" dirty="0">
                <a:solidFill>
                  <a:schemeClr val="tx2"/>
                </a:solidFill>
                <a:latin typeface="Cambria" panose="02040503050406030204" pitchFamily="18" charset="0"/>
                <a:ea typeface="Cambria" panose="02040503050406030204" pitchFamily="18" charset="0"/>
                <a:cs typeface="Arial"/>
              </a:rPr>
              <a:t>Knowledge</a:t>
            </a:r>
            <a:r>
              <a:rPr sz="2000" b="1" spc="-40" dirty="0">
                <a:solidFill>
                  <a:schemeClr val="tx2"/>
                </a:solidFill>
                <a:latin typeface="Cambria" panose="02040503050406030204" pitchFamily="18" charset="0"/>
                <a:ea typeface="Cambria" panose="02040503050406030204" pitchFamily="18" charset="0"/>
                <a:cs typeface="Arial"/>
              </a:rPr>
              <a:t> </a:t>
            </a:r>
            <a:r>
              <a:rPr sz="2000" b="1" spc="-5" dirty="0">
                <a:solidFill>
                  <a:schemeClr val="tx2"/>
                </a:solidFill>
                <a:latin typeface="Cambria" panose="02040503050406030204" pitchFamily="18" charset="0"/>
                <a:ea typeface="Cambria" panose="02040503050406030204" pitchFamily="18" charset="0"/>
                <a:cs typeface="Arial"/>
              </a:rPr>
              <a:t>representation:</a:t>
            </a:r>
            <a:endParaRPr sz="2000" dirty="0">
              <a:solidFill>
                <a:schemeClr val="tx2"/>
              </a:solidFill>
              <a:latin typeface="Cambria" panose="02040503050406030204" pitchFamily="18" charset="0"/>
              <a:ea typeface="Cambria" panose="02040503050406030204" pitchFamily="18" charset="0"/>
              <a:cs typeface="Arial"/>
            </a:endParaRPr>
          </a:p>
          <a:p>
            <a:pPr marL="927100" algn="just">
              <a:lnSpc>
                <a:spcPct val="100000"/>
              </a:lnSpc>
              <a:spcBef>
                <a:spcPts val="580"/>
              </a:spcBef>
            </a:pPr>
            <a:r>
              <a:rPr sz="2000" spc="-135"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store what </a:t>
            </a:r>
            <a:r>
              <a:rPr sz="2000" dirty="0">
                <a:solidFill>
                  <a:schemeClr val="tx2"/>
                </a:solidFill>
                <a:latin typeface="Cambria" panose="02040503050406030204" pitchFamily="18" charset="0"/>
                <a:ea typeface="Cambria" panose="02040503050406030204" pitchFamily="18" charset="0"/>
                <a:cs typeface="Arial"/>
              </a:rPr>
              <a:t>it </a:t>
            </a:r>
            <a:r>
              <a:rPr sz="2000" spc="-5" dirty="0">
                <a:solidFill>
                  <a:schemeClr val="tx2"/>
                </a:solidFill>
                <a:latin typeface="Cambria" panose="02040503050406030204" pitchFamily="18" charset="0"/>
                <a:ea typeface="Cambria" panose="02040503050406030204" pitchFamily="18" charset="0"/>
                <a:cs typeface="Arial"/>
              </a:rPr>
              <a:t>knows or</a:t>
            </a:r>
            <a:r>
              <a:rPr sz="2000" spc="140" dirty="0">
                <a:solidFill>
                  <a:schemeClr val="tx2"/>
                </a:solidFill>
                <a:latin typeface="Cambria" panose="02040503050406030204" pitchFamily="18" charset="0"/>
                <a:ea typeface="Cambria" panose="02040503050406030204" pitchFamily="18" charset="0"/>
                <a:cs typeface="Arial"/>
              </a:rPr>
              <a:t> </a:t>
            </a:r>
            <a:r>
              <a:rPr sz="2000" spc="-30" dirty="0">
                <a:solidFill>
                  <a:schemeClr val="tx2"/>
                </a:solidFill>
                <a:latin typeface="Cambria" panose="02040503050406030204" pitchFamily="18" charset="0"/>
                <a:ea typeface="Cambria" panose="02040503050406030204" pitchFamily="18" charset="0"/>
                <a:cs typeface="Arial"/>
              </a:rPr>
              <a:t>hear.</a:t>
            </a:r>
            <a:endParaRPr sz="2000" dirty="0">
              <a:solidFill>
                <a:schemeClr val="tx2"/>
              </a:solidFill>
              <a:latin typeface="Cambria" panose="02040503050406030204" pitchFamily="18" charset="0"/>
              <a:ea typeface="Cambria" panose="02040503050406030204" pitchFamily="18" charset="0"/>
              <a:cs typeface="Arial"/>
            </a:endParaRPr>
          </a:p>
          <a:p>
            <a:pPr marL="355600" indent="-342900" algn="just">
              <a:lnSpc>
                <a:spcPct val="100000"/>
              </a:lnSpc>
              <a:spcBef>
                <a:spcPts val="575"/>
              </a:spcBef>
              <a:buFont typeface="Arial" pitchFamily="34" charset="0"/>
              <a:buChar char="•"/>
            </a:pPr>
            <a:r>
              <a:rPr sz="2000" b="1" spc="-5" dirty="0">
                <a:solidFill>
                  <a:schemeClr val="tx2"/>
                </a:solidFill>
                <a:latin typeface="Cambria" panose="02040503050406030204" pitchFamily="18" charset="0"/>
                <a:ea typeface="Cambria" panose="02040503050406030204" pitchFamily="18" charset="0"/>
                <a:cs typeface="Arial"/>
              </a:rPr>
              <a:t>Automated reasoning:</a:t>
            </a:r>
            <a:endParaRPr sz="2000" dirty="0">
              <a:solidFill>
                <a:schemeClr val="tx2"/>
              </a:solidFill>
              <a:latin typeface="Cambria" panose="02040503050406030204" pitchFamily="18" charset="0"/>
              <a:ea typeface="Cambria" panose="02040503050406030204" pitchFamily="18" charset="0"/>
              <a:cs typeface="Arial"/>
            </a:endParaRPr>
          </a:p>
          <a:p>
            <a:pPr marL="926465" marR="139065" algn="just">
              <a:lnSpc>
                <a:spcPts val="3460"/>
              </a:lnSpc>
              <a:spcBef>
                <a:spcPts val="210"/>
              </a:spcBef>
            </a:pPr>
            <a:r>
              <a:rPr sz="2000" spc="-135"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use </a:t>
            </a:r>
            <a:r>
              <a:rPr sz="2000" dirty="0">
                <a:solidFill>
                  <a:schemeClr val="tx2"/>
                </a:solidFill>
                <a:latin typeface="Cambria" panose="02040503050406030204" pitchFamily="18" charset="0"/>
                <a:ea typeface="Cambria" panose="02040503050406030204" pitchFamily="18" charset="0"/>
                <a:cs typeface="Arial"/>
              </a:rPr>
              <a:t>the stored </a:t>
            </a:r>
            <a:r>
              <a:rPr sz="2000" spc="-5" dirty="0">
                <a:solidFill>
                  <a:schemeClr val="tx2"/>
                </a:solidFill>
                <a:latin typeface="Cambria" panose="02040503050406030204" pitchFamily="18" charset="0"/>
                <a:ea typeface="Cambria" panose="02040503050406030204" pitchFamily="18" charset="0"/>
                <a:cs typeface="Arial"/>
              </a:rPr>
              <a:t>information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answer questions and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draw new conclusions.</a:t>
            </a:r>
            <a:endParaRPr sz="2000" dirty="0">
              <a:solidFill>
                <a:schemeClr val="tx2"/>
              </a:solidFill>
              <a:latin typeface="Cambria" panose="02040503050406030204" pitchFamily="18" charset="0"/>
              <a:ea typeface="Cambria" panose="02040503050406030204" pitchFamily="18" charset="0"/>
              <a:cs typeface="Arial"/>
            </a:endParaRPr>
          </a:p>
          <a:p>
            <a:pPr marL="355600" indent="-342900" algn="just">
              <a:lnSpc>
                <a:spcPct val="100000"/>
              </a:lnSpc>
              <a:spcBef>
                <a:spcPts val="360"/>
              </a:spcBef>
              <a:buFont typeface="Arial" pitchFamily="34" charset="0"/>
              <a:buChar char="•"/>
            </a:pPr>
            <a:r>
              <a:rPr sz="2000" b="1" spc="-5" dirty="0">
                <a:solidFill>
                  <a:schemeClr val="tx2"/>
                </a:solidFill>
                <a:latin typeface="Cambria" panose="02040503050406030204" pitchFamily="18" charset="0"/>
                <a:ea typeface="Cambria" panose="02040503050406030204" pitchFamily="18" charset="0"/>
                <a:cs typeface="Arial"/>
              </a:rPr>
              <a:t>Computer </a:t>
            </a:r>
            <a:r>
              <a:rPr sz="2000" b="1" dirty="0">
                <a:solidFill>
                  <a:schemeClr val="tx2"/>
                </a:solidFill>
                <a:latin typeface="Cambria" panose="02040503050406030204" pitchFamily="18" charset="0"/>
                <a:ea typeface="Cambria" panose="02040503050406030204" pitchFamily="18" charset="0"/>
                <a:cs typeface="Arial"/>
              </a:rPr>
              <a:t>vision:</a:t>
            </a:r>
            <a:r>
              <a:rPr lang="en-US" sz="2000" b="1" dirty="0">
                <a:solidFill>
                  <a:schemeClr val="tx2"/>
                </a:solidFill>
                <a:latin typeface="Cambria" panose="02040503050406030204" pitchFamily="18" charset="0"/>
                <a:ea typeface="Cambria" panose="02040503050406030204" pitchFamily="18" charset="0"/>
                <a:cs typeface="Arial"/>
              </a:rPr>
              <a:t> </a:t>
            </a:r>
            <a:r>
              <a:rPr sz="2000" spc="-135"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perceive</a:t>
            </a:r>
            <a:r>
              <a:rPr sz="2000" spc="14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objects.</a:t>
            </a:r>
          </a:p>
          <a:p>
            <a:pPr marL="355600" indent="-342900" algn="just">
              <a:lnSpc>
                <a:spcPct val="100000"/>
              </a:lnSpc>
              <a:spcBef>
                <a:spcPts val="580"/>
              </a:spcBef>
              <a:buFont typeface="Arial" pitchFamily="34" charset="0"/>
              <a:buChar char="•"/>
            </a:pPr>
            <a:r>
              <a:rPr sz="2000" b="1" spc="-5" dirty="0">
                <a:solidFill>
                  <a:schemeClr val="tx2"/>
                </a:solidFill>
                <a:latin typeface="Cambria" panose="02040503050406030204" pitchFamily="18" charset="0"/>
                <a:ea typeface="Cambria" panose="02040503050406030204" pitchFamily="18" charset="0"/>
                <a:cs typeface="Arial"/>
              </a:rPr>
              <a:t>Robotics: </a:t>
            </a:r>
            <a:r>
              <a:rPr lang="en-US" sz="2000" b="1" spc="-5" dirty="0">
                <a:solidFill>
                  <a:schemeClr val="tx2"/>
                </a:solidFill>
                <a:latin typeface="Cambria" panose="02040503050406030204" pitchFamily="18" charset="0"/>
                <a:ea typeface="Cambria" panose="02040503050406030204" pitchFamily="18" charset="0"/>
                <a:cs typeface="Arial"/>
              </a:rPr>
              <a:t> </a:t>
            </a:r>
            <a:r>
              <a:rPr sz="2000" spc="-135"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manipulate objects and move</a:t>
            </a:r>
            <a:r>
              <a:rPr sz="2000" spc="19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about.</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96189" y="378125"/>
            <a:ext cx="8140065" cy="397545"/>
          </a:xfrm>
          <a:prstGeom prst="rect">
            <a:avLst/>
          </a:prstGeom>
        </p:spPr>
        <p:txBody>
          <a:bodyPr vert="horz" wrap="square" lIns="0" tIns="12700" rIns="0" bIns="0" rtlCol="0">
            <a:spAutoFit/>
          </a:bodyPr>
          <a:lstStyle/>
          <a:p>
            <a:pPr marL="12700">
              <a:lnSpc>
                <a:spcPct val="100000"/>
              </a:lnSpc>
              <a:spcBef>
                <a:spcPts val="100"/>
              </a:spcBef>
            </a:pPr>
            <a:r>
              <a:rPr sz="2500" b="1" dirty="0"/>
              <a:t>Acting Rationally: Rational</a:t>
            </a:r>
            <a:r>
              <a:rPr sz="2500" b="1" spc="-310" dirty="0"/>
              <a:t> </a:t>
            </a:r>
            <a:r>
              <a:rPr sz="2500" b="1" dirty="0"/>
              <a:t>Agent</a:t>
            </a:r>
          </a:p>
        </p:txBody>
      </p:sp>
      <p:sp>
        <p:nvSpPr>
          <p:cNvPr id="4" name="Date Placeholder 3"/>
          <p:cNvSpPr>
            <a:spLocks noGrp="1"/>
          </p:cNvSpPr>
          <p:nvPr>
            <p:ph type="dt" sz="half" idx="10"/>
          </p:nvPr>
        </p:nvSpPr>
        <p:spPr/>
        <p:txBody>
          <a:bodyPr/>
          <a:lstStyle/>
          <a:p>
            <a:fld id="{2FC4B548-D3A4-4408-9A69-1C17318E61B5}"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12</a:t>
            </a:fld>
            <a:endParaRPr lang="en-IN"/>
          </a:p>
        </p:txBody>
      </p:sp>
      <p:sp>
        <p:nvSpPr>
          <p:cNvPr id="3" name="object 3"/>
          <p:cNvSpPr txBox="1"/>
          <p:nvPr/>
        </p:nvSpPr>
        <p:spPr>
          <a:xfrm>
            <a:off x="307340" y="1295400"/>
            <a:ext cx="8491855" cy="2920030"/>
          </a:xfrm>
          <a:prstGeom prst="rect">
            <a:avLst/>
          </a:prstGeom>
        </p:spPr>
        <p:txBody>
          <a:bodyPr vert="horz" wrap="square" lIns="0" tIns="97790" rIns="0" bIns="0" rtlCol="0">
            <a:spAutoFit/>
          </a:bodyPr>
          <a:lstStyle/>
          <a:p>
            <a:pPr marL="355600" indent="-342900" algn="just">
              <a:lnSpc>
                <a:spcPct val="100000"/>
              </a:lnSpc>
              <a:spcBef>
                <a:spcPts val="770"/>
              </a:spcBef>
              <a:buChar char="•"/>
              <a:tabLst>
                <a:tab pos="354965" algn="l"/>
                <a:tab pos="355600" algn="l"/>
              </a:tabLst>
            </a:pPr>
            <a:r>
              <a:rPr sz="2000" spc="-5" dirty="0">
                <a:solidFill>
                  <a:schemeClr val="tx2"/>
                </a:solidFill>
                <a:latin typeface="Cambria" panose="02040503050406030204" pitchFamily="18" charset="0"/>
                <a:ea typeface="Cambria" panose="02040503050406030204" pitchFamily="18" charset="0"/>
                <a:cs typeface="Arial"/>
              </a:rPr>
              <a:t>An </a:t>
            </a:r>
            <a:r>
              <a:rPr sz="2000" dirty="0">
                <a:solidFill>
                  <a:srgbClr val="FF0000"/>
                </a:solidFill>
                <a:latin typeface="Cambria" panose="02040503050406030204" pitchFamily="18" charset="0"/>
                <a:ea typeface="Cambria" panose="02040503050406030204" pitchFamily="18" charset="0"/>
                <a:cs typeface="Arial"/>
              </a:rPr>
              <a:t>agent</a:t>
            </a:r>
            <a:r>
              <a:rPr sz="200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is an </a:t>
            </a:r>
            <a:r>
              <a:rPr sz="2000" dirty="0">
                <a:solidFill>
                  <a:schemeClr val="tx2"/>
                </a:solidFill>
                <a:latin typeface="Cambria" panose="02040503050406030204" pitchFamily="18" charset="0"/>
                <a:ea typeface="Cambria" panose="02040503050406030204" pitchFamily="18" charset="0"/>
                <a:cs typeface="Arial"/>
              </a:rPr>
              <a:t>entity </a:t>
            </a:r>
            <a:r>
              <a:rPr sz="2000" spc="-5" dirty="0">
                <a:solidFill>
                  <a:schemeClr val="tx2"/>
                </a:solidFill>
                <a:latin typeface="Cambria" panose="02040503050406030204" pitchFamily="18" charset="0"/>
                <a:ea typeface="Cambria" panose="02040503050406030204" pitchFamily="18" charset="0"/>
                <a:cs typeface="Arial"/>
              </a:rPr>
              <a:t>that perceives </a:t>
            </a:r>
            <a:r>
              <a:rPr sz="2000" dirty="0">
                <a:solidFill>
                  <a:schemeClr val="tx2"/>
                </a:solidFill>
                <a:latin typeface="Cambria" panose="02040503050406030204" pitchFamily="18" charset="0"/>
                <a:ea typeface="Cambria" panose="02040503050406030204" pitchFamily="18" charset="0"/>
                <a:cs typeface="Arial"/>
              </a:rPr>
              <a:t>and</a:t>
            </a:r>
            <a:r>
              <a:rPr sz="2000" spc="1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acts</a:t>
            </a:r>
          </a:p>
          <a:p>
            <a:pPr marL="355600" marR="98425" indent="-342900" algn="just">
              <a:lnSpc>
                <a:spcPct val="100000"/>
              </a:lnSpc>
              <a:spcBef>
                <a:spcPts val="670"/>
              </a:spcBef>
              <a:buChar char="•"/>
              <a:tabLst>
                <a:tab pos="354965" algn="l"/>
                <a:tab pos="355600" algn="l"/>
              </a:tabLst>
            </a:pPr>
            <a:r>
              <a:rPr sz="2000" spc="-5" dirty="0">
                <a:solidFill>
                  <a:schemeClr val="tx2"/>
                </a:solidFill>
                <a:latin typeface="Cambria" panose="02040503050406030204" pitchFamily="18" charset="0"/>
                <a:ea typeface="Cambria" panose="02040503050406030204" pitchFamily="18" charset="0"/>
                <a:cs typeface="Arial"/>
              </a:rPr>
              <a:t>A </a:t>
            </a:r>
            <a:r>
              <a:rPr sz="2000" dirty="0">
                <a:solidFill>
                  <a:schemeClr val="tx2"/>
                </a:solidFill>
                <a:latin typeface="Cambria" panose="02040503050406030204" pitchFamily="18" charset="0"/>
                <a:ea typeface="Cambria" panose="02040503050406030204" pitchFamily="18" charset="0"/>
                <a:cs typeface="Arial"/>
              </a:rPr>
              <a:t>system </a:t>
            </a:r>
            <a:r>
              <a:rPr sz="2000" spc="-5" dirty="0">
                <a:solidFill>
                  <a:schemeClr val="tx2"/>
                </a:solidFill>
                <a:latin typeface="Cambria" panose="02040503050406030204" pitchFamily="18" charset="0"/>
                <a:ea typeface="Cambria" panose="02040503050406030204" pitchFamily="18" charset="0"/>
                <a:cs typeface="Arial"/>
              </a:rPr>
              <a:t>is rational if it does the “right thing,” given  what it</a:t>
            </a:r>
            <a:r>
              <a:rPr sz="2000" spc="1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knows.</a:t>
            </a:r>
            <a:endParaRPr sz="2000" dirty="0">
              <a:solidFill>
                <a:schemeClr val="tx2"/>
              </a:solidFill>
              <a:latin typeface="Cambria" panose="02040503050406030204" pitchFamily="18" charset="0"/>
              <a:ea typeface="Cambria" panose="02040503050406030204" pitchFamily="18" charset="0"/>
              <a:cs typeface="Arial"/>
            </a:endParaRPr>
          </a:p>
          <a:p>
            <a:pPr marL="355600" indent="-342900" algn="just">
              <a:lnSpc>
                <a:spcPct val="100000"/>
              </a:lnSpc>
              <a:spcBef>
                <a:spcPts val="675"/>
              </a:spcBef>
              <a:buChar char="•"/>
              <a:tabLst>
                <a:tab pos="354965" algn="l"/>
                <a:tab pos="355600" algn="l"/>
              </a:tabLst>
            </a:pPr>
            <a:r>
              <a:rPr sz="2000" spc="-5" dirty="0">
                <a:solidFill>
                  <a:schemeClr val="tx2"/>
                </a:solidFill>
                <a:latin typeface="Cambria" panose="02040503050406030204" pitchFamily="18" charset="0"/>
                <a:ea typeface="Cambria" panose="02040503050406030204" pitchFamily="18" charset="0"/>
                <a:cs typeface="Arial"/>
              </a:rPr>
              <a:t>This </a:t>
            </a:r>
            <a:r>
              <a:rPr sz="2000" dirty="0">
                <a:solidFill>
                  <a:schemeClr val="tx2"/>
                </a:solidFill>
                <a:latin typeface="Cambria" panose="02040503050406030204" pitchFamily="18" charset="0"/>
                <a:ea typeface="Cambria" panose="02040503050406030204" pitchFamily="18" charset="0"/>
                <a:cs typeface="Arial"/>
              </a:rPr>
              <a:t>course is </a:t>
            </a:r>
            <a:r>
              <a:rPr sz="2000" spc="-5" dirty="0">
                <a:solidFill>
                  <a:schemeClr val="tx2"/>
                </a:solidFill>
                <a:latin typeface="Cambria" panose="02040503050406030204" pitchFamily="18" charset="0"/>
                <a:ea typeface="Cambria" panose="02040503050406030204" pitchFamily="18" charset="0"/>
                <a:cs typeface="Arial"/>
              </a:rPr>
              <a:t>about designing </a:t>
            </a:r>
            <a:r>
              <a:rPr sz="2000" dirty="0">
                <a:solidFill>
                  <a:schemeClr val="tx2"/>
                </a:solidFill>
                <a:latin typeface="Cambria" panose="02040503050406030204" pitchFamily="18" charset="0"/>
                <a:ea typeface="Cambria" panose="02040503050406030204" pitchFamily="18" charset="0"/>
                <a:cs typeface="Arial"/>
              </a:rPr>
              <a:t>rational</a:t>
            </a:r>
            <a:r>
              <a:rPr sz="2000" spc="2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agents</a:t>
            </a:r>
            <a:endParaRPr sz="2000" dirty="0">
              <a:solidFill>
                <a:schemeClr val="tx2"/>
              </a:solidFill>
              <a:latin typeface="Cambria" panose="02040503050406030204" pitchFamily="18" charset="0"/>
              <a:ea typeface="Cambria" panose="02040503050406030204" pitchFamily="18" charset="0"/>
              <a:cs typeface="Arial"/>
            </a:endParaRPr>
          </a:p>
          <a:p>
            <a:pPr marL="355600" marR="5080" indent="-342900" algn="just">
              <a:lnSpc>
                <a:spcPct val="100000"/>
              </a:lnSpc>
              <a:spcBef>
                <a:spcPts val="670"/>
              </a:spcBef>
              <a:buChar char="•"/>
              <a:tabLst>
                <a:tab pos="355600" algn="l"/>
              </a:tabLst>
            </a:pPr>
            <a:r>
              <a:rPr sz="2000" spc="-5" dirty="0">
                <a:solidFill>
                  <a:schemeClr val="tx2"/>
                </a:solidFill>
                <a:latin typeface="Cambria" panose="02040503050406030204" pitchFamily="18" charset="0"/>
                <a:ea typeface="Cambria" panose="02040503050406030204" pitchFamily="18" charset="0"/>
                <a:cs typeface="Arial"/>
              </a:rPr>
              <a:t>Rational agent </a:t>
            </a:r>
            <a:r>
              <a:rPr sz="2000" dirty="0">
                <a:solidFill>
                  <a:schemeClr val="tx2"/>
                </a:solidFill>
                <a:latin typeface="Cambria" panose="02040503050406030204" pitchFamily="18" charset="0"/>
                <a:ea typeface="Cambria" panose="02040503050406030204" pitchFamily="18" charset="0"/>
                <a:cs typeface="Arial"/>
              </a:rPr>
              <a:t>is </a:t>
            </a:r>
            <a:r>
              <a:rPr sz="2000" spc="-5" dirty="0">
                <a:solidFill>
                  <a:schemeClr val="tx2"/>
                </a:solidFill>
                <a:latin typeface="Cambria" panose="02040503050406030204" pitchFamily="18" charset="0"/>
                <a:ea typeface="Cambria" panose="02040503050406030204" pitchFamily="18" charset="0"/>
                <a:cs typeface="Arial"/>
              </a:rPr>
              <a:t>one </a:t>
            </a:r>
            <a:r>
              <a:rPr sz="2000" dirty="0">
                <a:solidFill>
                  <a:schemeClr val="tx2"/>
                </a:solidFill>
                <a:latin typeface="Cambria" panose="02040503050406030204" pitchFamily="18" charset="0"/>
                <a:ea typeface="Cambria" panose="02040503050406030204" pitchFamily="18" charset="0"/>
                <a:cs typeface="Arial"/>
              </a:rPr>
              <a:t>that acts </a:t>
            </a:r>
            <a:r>
              <a:rPr sz="2000" spc="-5" dirty="0">
                <a:solidFill>
                  <a:schemeClr val="tx2"/>
                </a:solidFill>
                <a:latin typeface="Cambria" panose="02040503050406030204" pitchFamily="18" charset="0"/>
                <a:ea typeface="Cambria" panose="02040503050406030204" pitchFamily="18" charset="0"/>
                <a:cs typeface="Arial"/>
              </a:rPr>
              <a:t>so as to </a:t>
            </a:r>
            <a:r>
              <a:rPr sz="2000" dirty="0">
                <a:solidFill>
                  <a:schemeClr val="tx2"/>
                </a:solidFill>
                <a:latin typeface="Cambria" panose="02040503050406030204" pitchFamily="18" charset="0"/>
                <a:ea typeface="Cambria" panose="02040503050406030204" pitchFamily="18" charset="0"/>
                <a:cs typeface="Arial"/>
              </a:rPr>
              <a:t>achieve </a:t>
            </a:r>
            <a:r>
              <a:rPr sz="2000" spc="-5" dirty="0">
                <a:solidFill>
                  <a:schemeClr val="tx2"/>
                </a:solidFill>
                <a:latin typeface="Cambria" panose="02040503050406030204" pitchFamily="18" charset="0"/>
                <a:ea typeface="Cambria" panose="02040503050406030204" pitchFamily="18" charset="0"/>
                <a:cs typeface="Arial"/>
              </a:rPr>
              <a:t>the  best outcome </a:t>
            </a:r>
            <a:r>
              <a:rPr sz="2000" spc="-55" dirty="0">
                <a:solidFill>
                  <a:schemeClr val="tx2"/>
                </a:solidFill>
                <a:latin typeface="Cambria" panose="02040503050406030204" pitchFamily="18" charset="0"/>
                <a:ea typeface="Cambria" panose="02040503050406030204" pitchFamily="18" charset="0"/>
                <a:cs typeface="Arial"/>
              </a:rPr>
              <a:t>or, </a:t>
            </a:r>
            <a:r>
              <a:rPr sz="2000" spc="-5" dirty="0">
                <a:solidFill>
                  <a:schemeClr val="tx2"/>
                </a:solidFill>
                <a:latin typeface="Cambria" panose="02040503050406030204" pitchFamily="18" charset="0"/>
                <a:ea typeface="Cambria" panose="02040503050406030204" pitchFamily="18" charset="0"/>
                <a:cs typeface="Arial"/>
              </a:rPr>
              <a:t>when </a:t>
            </a:r>
            <a:r>
              <a:rPr sz="2000" dirty="0">
                <a:solidFill>
                  <a:schemeClr val="tx2"/>
                </a:solidFill>
                <a:latin typeface="Cambria" panose="02040503050406030204" pitchFamily="18" charset="0"/>
                <a:ea typeface="Cambria" panose="02040503050406030204" pitchFamily="18" charset="0"/>
                <a:cs typeface="Arial"/>
              </a:rPr>
              <a:t>there </a:t>
            </a:r>
            <a:r>
              <a:rPr sz="2000" spc="-5" dirty="0">
                <a:solidFill>
                  <a:schemeClr val="tx2"/>
                </a:solidFill>
                <a:latin typeface="Cambria" panose="02040503050406030204" pitchFamily="18" charset="0"/>
                <a:ea typeface="Cambria" panose="02040503050406030204" pitchFamily="18" charset="0"/>
                <a:cs typeface="Arial"/>
              </a:rPr>
              <a:t>is </a:t>
            </a:r>
            <a:r>
              <a:rPr sz="2000" spc="-20" dirty="0">
                <a:solidFill>
                  <a:schemeClr val="tx2"/>
                </a:solidFill>
                <a:latin typeface="Cambria" panose="02040503050406030204" pitchFamily="18" charset="0"/>
                <a:ea typeface="Cambria" panose="02040503050406030204" pitchFamily="18" charset="0"/>
                <a:cs typeface="Arial"/>
              </a:rPr>
              <a:t>uncertainty, </a:t>
            </a:r>
            <a:r>
              <a:rPr sz="2000" spc="-5" dirty="0">
                <a:solidFill>
                  <a:schemeClr val="tx2"/>
                </a:solidFill>
                <a:latin typeface="Cambria" panose="02040503050406030204" pitchFamily="18" charset="0"/>
                <a:ea typeface="Cambria" panose="02040503050406030204" pitchFamily="18" charset="0"/>
                <a:cs typeface="Arial"/>
              </a:rPr>
              <a:t>the </a:t>
            </a:r>
            <a:r>
              <a:rPr sz="2000" dirty="0">
                <a:solidFill>
                  <a:schemeClr val="tx2"/>
                </a:solidFill>
                <a:latin typeface="Cambria" panose="02040503050406030204" pitchFamily="18" charset="0"/>
                <a:ea typeface="Cambria" panose="02040503050406030204" pitchFamily="18" charset="0"/>
                <a:cs typeface="Arial"/>
              </a:rPr>
              <a:t>best  </a:t>
            </a:r>
            <a:r>
              <a:rPr sz="2000" spc="-5" dirty="0">
                <a:solidFill>
                  <a:schemeClr val="tx2"/>
                </a:solidFill>
                <a:latin typeface="Cambria" panose="02040503050406030204" pitchFamily="18" charset="0"/>
                <a:ea typeface="Cambria" panose="02040503050406030204" pitchFamily="18" charset="0"/>
                <a:cs typeface="Arial"/>
              </a:rPr>
              <a:t>expected</a:t>
            </a:r>
            <a:r>
              <a:rPr sz="2000" dirty="0">
                <a:solidFill>
                  <a:schemeClr val="tx2"/>
                </a:solidFill>
                <a:latin typeface="Cambria" panose="02040503050406030204" pitchFamily="18" charset="0"/>
                <a:ea typeface="Cambria" panose="02040503050406030204" pitchFamily="18" charset="0"/>
                <a:cs typeface="Arial"/>
              </a:rPr>
              <a:t> outcome.</a:t>
            </a:r>
          </a:p>
          <a:p>
            <a:pPr algn="just">
              <a:lnSpc>
                <a:spcPct val="100000"/>
              </a:lnSpc>
              <a:spcBef>
                <a:spcPts val="50"/>
              </a:spcBef>
              <a:buFont typeface="Arial"/>
              <a:buChar char="•"/>
            </a:pPr>
            <a:endParaRPr sz="2000" dirty="0">
              <a:solidFill>
                <a:schemeClr val="tx2"/>
              </a:solidFill>
              <a:latin typeface="Cambria" panose="02040503050406030204" pitchFamily="18" charset="0"/>
              <a:ea typeface="Cambria" panose="02040503050406030204" pitchFamily="18" charset="0"/>
              <a:cs typeface="Times New Roman"/>
            </a:endParaRPr>
          </a:p>
          <a:p>
            <a:pPr marL="355600" marR="915669" indent="-342900" algn="just">
              <a:lnSpc>
                <a:spcPct val="100000"/>
              </a:lnSpc>
              <a:buChar char="•"/>
              <a:tabLst>
                <a:tab pos="354965" algn="l"/>
                <a:tab pos="355600" algn="l"/>
              </a:tabLst>
            </a:pPr>
            <a:r>
              <a:rPr sz="2000" spc="-20" dirty="0">
                <a:solidFill>
                  <a:schemeClr val="tx2"/>
                </a:solidFill>
                <a:latin typeface="Cambria" panose="02040503050406030204" pitchFamily="18" charset="0"/>
                <a:ea typeface="Cambria" panose="02040503050406030204" pitchFamily="18" charset="0"/>
                <a:cs typeface="Arial"/>
              </a:rPr>
              <a:t>Abstractly, </a:t>
            </a:r>
            <a:r>
              <a:rPr sz="2000" spc="-5" dirty="0">
                <a:solidFill>
                  <a:schemeClr val="tx2"/>
                </a:solidFill>
                <a:latin typeface="Cambria" panose="02040503050406030204" pitchFamily="18" charset="0"/>
                <a:ea typeface="Cambria" panose="02040503050406030204" pitchFamily="18" charset="0"/>
                <a:cs typeface="Arial"/>
              </a:rPr>
              <a:t>an agent </a:t>
            </a:r>
            <a:r>
              <a:rPr sz="2000" dirty="0">
                <a:solidFill>
                  <a:schemeClr val="tx2"/>
                </a:solidFill>
                <a:latin typeface="Cambria" panose="02040503050406030204" pitchFamily="18" charset="0"/>
                <a:ea typeface="Cambria" panose="02040503050406030204" pitchFamily="18" charset="0"/>
                <a:cs typeface="Arial"/>
              </a:rPr>
              <a:t>is </a:t>
            </a:r>
            <a:r>
              <a:rPr sz="2000" spc="-5" dirty="0">
                <a:solidFill>
                  <a:schemeClr val="tx2"/>
                </a:solidFill>
                <a:latin typeface="Cambria" panose="02040503050406030204" pitchFamily="18" charset="0"/>
                <a:ea typeface="Cambria" panose="02040503050406030204" pitchFamily="18" charset="0"/>
                <a:cs typeface="Arial"/>
              </a:rPr>
              <a:t>a </a:t>
            </a:r>
            <a:r>
              <a:rPr sz="2000" dirty="0">
                <a:solidFill>
                  <a:schemeClr val="tx2"/>
                </a:solidFill>
                <a:latin typeface="Cambria" panose="02040503050406030204" pitchFamily="18" charset="0"/>
                <a:ea typeface="Cambria" panose="02040503050406030204" pitchFamily="18" charset="0"/>
                <a:cs typeface="Arial"/>
              </a:rPr>
              <a:t>function from percept</a:t>
            </a:r>
            <a:r>
              <a:rPr lang="en-US" sz="200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histories </a:t>
            </a:r>
            <a:r>
              <a:rPr sz="2000" spc="-5" dirty="0">
                <a:solidFill>
                  <a:schemeClr val="tx2"/>
                </a:solidFill>
                <a:latin typeface="Cambria" panose="02040503050406030204" pitchFamily="18" charset="0"/>
                <a:ea typeface="Cambria" panose="02040503050406030204" pitchFamily="18" charset="0"/>
                <a:cs typeface="Arial"/>
              </a:rPr>
              <a:t>to</a:t>
            </a:r>
            <a:r>
              <a:rPr sz="2000" spc="-1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actions:</a:t>
            </a:r>
          </a:p>
          <a:p>
            <a:pPr marL="190500" algn="just">
              <a:lnSpc>
                <a:spcPct val="100000"/>
              </a:lnSpc>
              <a:spcBef>
                <a:spcPts val="560"/>
              </a:spcBef>
            </a:pPr>
            <a:r>
              <a:rPr sz="2000" spc="-5" dirty="0">
                <a:solidFill>
                  <a:schemeClr val="tx2"/>
                </a:solidFill>
                <a:latin typeface="Cambria" panose="02040503050406030204" pitchFamily="18" charset="0"/>
                <a:ea typeface="Cambria" panose="02040503050406030204" pitchFamily="18" charset="0"/>
                <a:cs typeface="Arial"/>
              </a:rPr>
              <a:t>[</a:t>
            </a:r>
            <a:r>
              <a:rPr sz="2000" i="1" spc="-5" dirty="0">
                <a:solidFill>
                  <a:schemeClr val="tx2"/>
                </a:solidFill>
                <a:latin typeface="Cambria" panose="02040503050406030204" pitchFamily="18" charset="0"/>
                <a:ea typeface="Cambria" panose="02040503050406030204" pitchFamily="18" charset="0"/>
                <a:cs typeface="Arial"/>
              </a:rPr>
              <a:t>f</a:t>
            </a:r>
            <a:r>
              <a:rPr sz="2000" spc="-5" dirty="0">
                <a:solidFill>
                  <a:schemeClr val="tx2"/>
                </a:solidFill>
                <a:latin typeface="Cambria" panose="02040503050406030204" pitchFamily="18" charset="0"/>
                <a:ea typeface="Cambria" panose="02040503050406030204" pitchFamily="18" charset="0"/>
                <a:cs typeface="Arial"/>
              </a:rPr>
              <a:t>: </a:t>
            </a:r>
            <a:r>
              <a:rPr sz="2000" i="1" spc="-5" dirty="0">
                <a:solidFill>
                  <a:schemeClr val="tx2"/>
                </a:solidFill>
                <a:latin typeface="Cambria" panose="02040503050406030204" pitchFamily="18" charset="0"/>
                <a:ea typeface="Cambria" panose="02040503050406030204" pitchFamily="18" charset="0"/>
                <a:cs typeface="Monotype Corsiva"/>
              </a:rPr>
              <a:t>P* </a:t>
            </a:r>
            <a:r>
              <a:rPr sz="2000" dirty="0">
                <a:solidFill>
                  <a:schemeClr val="tx2"/>
                </a:solidFill>
                <a:latin typeface="Cambria" panose="02040503050406030204" pitchFamily="18" charset="0"/>
                <a:ea typeface="Cambria" panose="02040503050406030204" pitchFamily="18" charset="0"/>
                <a:cs typeface="Wingdings"/>
              </a:rPr>
              <a:t></a:t>
            </a:r>
            <a:r>
              <a:rPr sz="2000" spc="310" dirty="0">
                <a:solidFill>
                  <a:schemeClr val="tx2"/>
                </a:solidFill>
                <a:latin typeface="Cambria" panose="02040503050406030204" pitchFamily="18" charset="0"/>
                <a:ea typeface="Cambria" panose="02040503050406030204" pitchFamily="18" charset="0"/>
                <a:cs typeface="Times New Roman"/>
              </a:rPr>
              <a:t> </a:t>
            </a:r>
            <a:r>
              <a:rPr sz="2000" i="1" spc="-5" dirty="0">
                <a:solidFill>
                  <a:schemeClr val="tx2"/>
                </a:solidFill>
                <a:latin typeface="Cambria" panose="02040503050406030204" pitchFamily="18" charset="0"/>
                <a:ea typeface="Cambria" panose="02040503050406030204" pitchFamily="18" charset="0"/>
                <a:cs typeface="Monotype Corsiva"/>
              </a:rPr>
              <a:t>A</a:t>
            </a:r>
            <a:r>
              <a:rPr sz="2000" spc="-5"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0063" y="418403"/>
            <a:ext cx="4056633" cy="397545"/>
          </a:xfrm>
          <a:prstGeom prst="rect">
            <a:avLst/>
          </a:prstGeom>
        </p:spPr>
        <p:txBody>
          <a:bodyPr vert="horz" wrap="square" lIns="0" tIns="12700" rIns="0" bIns="0" rtlCol="0">
            <a:spAutoFit/>
          </a:bodyPr>
          <a:lstStyle/>
          <a:p>
            <a:pPr marL="12700">
              <a:lnSpc>
                <a:spcPct val="100000"/>
              </a:lnSpc>
              <a:spcBef>
                <a:spcPts val="100"/>
              </a:spcBef>
            </a:pPr>
            <a:r>
              <a:rPr sz="2500" b="1" spc="-5" dirty="0">
                <a:cs typeface="Arial"/>
              </a:rPr>
              <a:t>Definition </a:t>
            </a:r>
            <a:r>
              <a:rPr sz="2500" b="1" dirty="0">
                <a:cs typeface="Arial"/>
              </a:rPr>
              <a:t>of</a:t>
            </a:r>
            <a:r>
              <a:rPr lang="en-US" sz="2500" b="1" dirty="0">
                <a:cs typeface="Arial"/>
              </a:rPr>
              <a:t> </a:t>
            </a:r>
            <a:r>
              <a:rPr sz="2500" b="1" spc="-480" dirty="0">
                <a:cs typeface="Arial"/>
              </a:rPr>
              <a:t> </a:t>
            </a:r>
            <a:r>
              <a:rPr sz="2500" b="1" dirty="0">
                <a:cs typeface="Arial"/>
              </a:rPr>
              <a:t>AI</a:t>
            </a:r>
          </a:p>
        </p:txBody>
      </p:sp>
      <p:sp>
        <p:nvSpPr>
          <p:cNvPr id="4" name="Date Placeholder 3"/>
          <p:cNvSpPr>
            <a:spLocks noGrp="1"/>
          </p:cNvSpPr>
          <p:nvPr>
            <p:ph type="dt" sz="half" idx="10"/>
          </p:nvPr>
        </p:nvSpPr>
        <p:spPr/>
        <p:txBody>
          <a:bodyPr/>
          <a:lstStyle/>
          <a:p>
            <a:fld id="{16699A8D-8F9B-490B-B9FC-F45E0433BF7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13</a:t>
            </a:fld>
            <a:endParaRPr lang="en-IN"/>
          </a:p>
        </p:txBody>
      </p:sp>
      <p:sp>
        <p:nvSpPr>
          <p:cNvPr id="3" name="object 3"/>
          <p:cNvSpPr txBox="1"/>
          <p:nvPr/>
        </p:nvSpPr>
        <p:spPr>
          <a:xfrm>
            <a:off x="381000" y="1600200"/>
            <a:ext cx="8465820" cy="3719608"/>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pitchFamily="34" charset="0"/>
              <a:buChar char="•"/>
            </a:pPr>
            <a:r>
              <a:rPr sz="2000" dirty="0">
                <a:solidFill>
                  <a:schemeClr val="tx2"/>
                </a:solidFill>
                <a:latin typeface="Cambria" panose="02040503050406030204" pitchFamily="18" charset="0"/>
                <a:ea typeface="Cambria" panose="02040503050406030204" pitchFamily="18" charset="0"/>
                <a:cs typeface="Arial"/>
              </a:rPr>
              <a:t>Existing definitions advocate everything from replicating human</a:t>
            </a:r>
            <a:r>
              <a:rPr sz="2000" spc="-16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intelligence  to simply solving knowledge-intensive</a:t>
            </a:r>
            <a:r>
              <a:rPr sz="2000" spc="-7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tasks.</a:t>
            </a:r>
          </a:p>
          <a:p>
            <a:pPr algn="just">
              <a:lnSpc>
                <a:spcPct val="100000"/>
              </a:lnSpc>
              <a:spcBef>
                <a:spcPts val="5"/>
              </a:spcBef>
            </a:pPr>
            <a:endParaRPr sz="2000" dirty="0">
              <a:solidFill>
                <a:schemeClr val="tx2"/>
              </a:solidFill>
              <a:latin typeface="Cambria" panose="02040503050406030204" pitchFamily="18" charset="0"/>
              <a:ea typeface="Cambria" panose="02040503050406030204" pitchFamily="18" charset="0"/>
              <a:cs typeface="Times New Roman"/>
            </a:endParaRPr>
          </a:p>
          <a:p>
            <a:pPr marL="12700" algn="just">
              <a:lnSpc>
                <a:spcPct val="100000"/>
              </a:lnSpc>
              <a:spcBef>
                <a:spcPts val="5"/>
              </a:spcBef>
            </a:pPr>
            <a:r>
              <a:rPr sz="2000" spc="-5" dirty="0">
                <a:solidFill>
                  <a:schemeClr val="tx2"/>
                </a:solidFill>
                <a:latin typeface="Cambria" panose="02040503050406030204" pitchFamily="18" charset="0"/>
                <a:ea typeface="Cambria" panose="02040503050406030204" pitchFamily="18" charset="0"/>
                <a:cs typeface="Arial"/>
              </a:rPr>
              <a:t>Examples:</a:t>
            </a:r>
            <a:endParaRPr sz="2000" dirty="0">
              <a:solidFill>
                <a:schemeClr val="tx2"/>
              </a:solidFill>
              <a:latin typeface="Cambria" panose="02040503050406030204" pitchFamily="18" charset="0"/>
              <a:ea typeface="Cambria" panose="02040503050406030204" pitchFamily="18" charset="0"/>
              <a:cs typeface="Arial"/>
            </a:endParaRPr>
          </a:p>
          <a:p>
            <a:pPr algn="just">
              <a:lnSpc>
                <a:spcPct val="100000"/>
              </a:lnSpc>
            </a:pPr>
            <a:endParaRPr sz="2000" dirty="0">
              <a:solidFill>
                <a:schemeClr val="tx2"/>
              </a:solidFill>
              <a:latin typeface="Cambria" panose="02040503050406030204" pitchFamily="18" charset="0"/>
              <a:ea typeface="Cambria" panose="02040503050406030204" pitchFamily="18" charset="0"/>
              <a:cs typeface="Times New Roman"/>
            </a:endParaRPr>
          </a:p>
          <a:p>
            <a:pPr algn="just">
              <a:lnSpc>
                <a:spcPct val="100000"/>
              </a:lnSpc>
              <a:spcBef>
                <a:spcPts val="5"/>
              </a:spcBef>
            </a:pPr>
            <a:endParaRPr sz="2000" b="1" dirty="0">
              <a:solidFill>
                <a:schemeClr val="tx2"/>
              </a:solidFill>
              <a:latin typeface="Cambria" panose="02040503050406030204" pitchFamily="18" charset="0"/>
              <a:ea typeface="Cambria" panose="02040503050406030204" pitchFamily="18" charset="0"/>
              <a:cs typeface="Times New Roman"/>
            </a:endParaRPr>
          </a:p>
          <a:p>
            <a:pPr marL="756285" marR="237490" indent="-287020" algn="just">
              <a:lnSpc>
                <a:spcPct val="100000"/>
              </a:lnSpc>
            </a:pPr>
            <a:r>
              <a:rPr sz="2000" b="1" spc="-5" dirty="0">
                <a:solidFill>
                  <a:schemeClr val="tx2"/>
                </a:solidFill>
                <a:latin typeface="Cambria" panose="02040503050406030204" pitchFamily="18" charset="0"/>
                <a:ea typeface="Cambria" panose="02040503050406030204" pitchFamily="18" charset="0"/>
                <a:cs typeface="Arial"/>
              </a:rPr>
              <a:t>“Artificial Intelligence is </a:t>
            </a:r>
            <a:r>
              <a:rPr sz="2000" b="1" dirty="0">
                <a:solidFill>
                  <a:schemeClr val="tx2"/>
                </a:solidFill>
                <a:latin typeface="Cambria" panose="02040503050406030204" pitchFamily="18" charset="0"/>
                <a:ea typeface="Cambria" panose="02040503050406030204" pitchFamily="18" charset="0"/>
                <a:cs typeface="Arial"/>
              </a:rPr>
              <a:t>the design, </a:t>
            </a:r>
            <a:r>
              <a:rPr sz="2000" b="1" spc="-5" dirty="0">
                <a:solidFill>
                  <a:schemeClr val="tx2"/>
                </a:solidFill>
                <a:latin typeface="Cambria" panose="02040503050406030204" pitchFamily="18" charset="0"/>
                <a:ea typeface="Cambria" panose="02040503050406030204" pitchFamily="18" charset="0"/>
                <a:cs typeface="Arial"/>
              </a:rPr>
              <a:t>study and  </a:t>
            </a:r>
            <a:r>
              <a:rPr sz="2000" b="1" dirty="0">
                <a:solidFill>
                  <a:schemeClr val="tx2"/>
                </a:solidFill>
                <a:latin typeface="Cambria" panose="02040503050406030204" pitchFamily="18" charset="0"/>
                <a:ea typeface="Cambria" panose="02040503050406030204" pitchFamily="18" charset="0"/>
                <a:cs typeface="Arial"/>
              </a:rPr>
              <a:t>construction </a:t>
            </a:r>
            <a:r>
              <a:rPr sz="2000" b="1" spc="-5" dirty="0">
                <a:solidFill>
                  <a:schemeClr val="tx2"/>
                </a:solidFill>
                <a:latin typeface="Cambria" panose="02040503050406030204" pitchFamily="18" charset="0"/>
                <a:ea typeface="Cambria" panose="02040503050406030204" pitchFamily="18" charset="0"/>
                <a:cs typeface="Arial"/>
              </a:rPr>
              <a:t>of computer </a:t>
            </a:r>
            <a:r>
              <a:rPr sz="2000" b="1" dirty="0">
                <a:solidFill>
                  <a:schemeClr val="tx2"/>
                </a:solidFill>
                <a:latin typeface="Cambria" panose="02040503050406030204" pitchFamily="18" charset="0"/>
                <a:ea typeface="Cambria" panose="02040503050406030204" pitchFamily="18" charset="0"/>
                <a:cs typeface="Arial"/>
              </a:rPr>
              <a:t>programs that </a:t>
            </a:r>
            <a:r>
              <a:rPr sz="2000" b="1" spc="-5" dirty="0">
                <a:solidFill>
                  <a:schemeClr val="tx2"/>
                </a:solidFill>
                <a:latin typeface="Cambria" panose="02040503050406030204" pitchFamily="18" charset="0"/>
                <a:ea typeface="Cambria" panose="02040503050406030204" pitchFamily="18" charset="0"/>
                <a:cs typeface="Arial"/>
              </a:rPr>
              <a:t>behave  </a:t>
            </a:r>
            <a:r>
              <a:rPr sz="2000" b="1" spc="-20" dirty="0">
                <a:solidFill>
                  <a:schemeClr val="tx2"/>
                </a:solidFill>
                <a:latin typeface="Cambria" panose="02040503050406030204" pitchFamily="18" charset="0"/>
                <a:ea typeface="Cambria" panose="02040503050406030204" pitchFamily="18" charset="0"/>
                <a:cs typeface="Arial"/>
              </a:rPr>
              <a:t>intelligently.” </a:t>
            </a:r>
            <a:r>
              <a:rPr sz="2000" b="1" spc="-5" dirty="0">
                <a:solidFill>
                  <a:schemeClr val="tx2"/>
                </a:solidFill>
                <a:latin typeface="Cambria" panose="02040503050406030204" pitchFamily="18" charset="0"/>
                <a:ea typeface="Cambria" panose="02040503050406030204" pitchFamily="18" charset="0"/>
                <a:cs typeface="Arial"/>
              </a:rPr>
              <a:t>-- </a:t>
            </a:r>
            <a:r>
              <a:rPr sz="2000" b="1" spc="-110" dirty="0">
                <a:solidFill>
                  <a:schemeClr val="tx2"/>
                </a:solidFill>
                <a:latin typeface="Cambria" panose="02040503050406030204" pitchFamily="18" charset="0"/>
                <a:ea typeface="Cambria" panose="02040503050406030204" pitchFamily="18" charset="0"/>
                <a:cs typeface="Arial"/>
              </a:rPr>
              <a:t>Tom</a:t>
            </a:r>
            <a:r>
              <a:rPr sz="2000" b="1" dirty="0">
                <a:solidFill>
                  <a:schemeClr val="tx2"/>
                </a:solidFill>
                <a:latin typeface="Cambria" panose="02040503050406030204" pitchFamily="18" charset="0"/>
                <a:ea typeface="Cambria" panose="02040503050406030204" pitchFamily="18" charset="0"/>
                <a:cs typeface="Arial"/>
              </a:rPr>
              <a:t> </a:t>
            </a:r>
            <a:r>
              <a:rPr sz="2000" b="1" spc="-5" dirty="0">
                <a:solidFill>
                  <a:schemeClr val="tx2"/>
                </a:solidFill>
                <a:latin typeface="Cambria" panose="02040503050406030204" pitchFamily="18" charset="0"/>
                <a:ea typeface="Cambria" panose="02040503050406030204" pitchFamily="18" charset="0"/>
                <a:cs typeface="Arial"/>
              </a:rPr>
              <a:t>Dean.</a:t>
            </a:r>
            <a:endParaRPr sz="2000" b="1" dirty="0">
              <a:solidFill>
                <a:schemeClr val="tx2"/>
              </a:solidFill>
              <a:latin typeface="Cambria" panose="02040503050406030204" pitchFamily="18" charset="0"/>
              <a:ea typeface="Cambria" panose="02040503050406030204" pitchFamily="18" charset="0"/>
              <a:cs typeface="Arial"/>
            </a:endParaRPr>
          </a:p>
          <a:p>
            <a:pPr algn="just">
              <a:lnSpc>
                <a:spcPct val="100000"/>
              </a:lnSpc>
              <a:spcBef>
                <a:spcPts val="50"/>
              </a:spcBef>
            </a:pPr>
            <a:endParaRPr sz="2000" b="1" dirty="0">
              <a:solidFill>
                <a:schemeClr val="tx2"/>
              </a:solidFill>
              <a:latin typeface="Cambria" panose="02040503050406030204" pitchFamily="18" charset="0"/>
              <a:ea typeface="Cambria" panose="02040503050406030204" pitchFamily="18" charset="0"/>
              <a:cs typeface="Times New Roman"/>
            </a:endParaRPr>
          </a:p>
          <a:p>
            <a:pPr marL="756285" marR="284480" indent="-287020" algn="just">
              <a:lnSpc>
                <a:spcPct val="100000"/>
              </a:lnSpc>
            </a:pPr>
            <a:r>
              <a:rPr sz="2000" b="1" spc="-5" dirty="0">
                <a:solidFill>
                  <a:schemeClr val="tx2"/>
                </a:solidFill>
                <a:latin typeface="Cambria" panose="02040503050406030204" pitchFamily="18" charset="0"/>
                <a:ea typeface="Cambria" panose="02040503050406030204" pitchFamily="18" charset="0"/>
                <a:cs typeface="Arial"/>
              </a:rPr>
              <a:t>“Artificial Intelligence is </a:t>
            </a:r>
            <a:r>
              <a:rPr sz="2000" b="1" dirty="0">
                <a:solidFill>
                  <a:schemeClr val="tx2"/>
                </a:solidFill>
                <a:latin typeface="Cambria" panose="02040503050406030204" pitchFamily="18" charset="0"/>
                <a:ea typeface="Cambria" panose="02040503050406030204" pitchFamily="18" charset="0"/>
                <a:cs typeface="Arial"/>
              </a:rPr>
              <a:t>the enterprise </a:t>
            </a:r>
            <a:r>
              <a:rPr sz="2000" b="1" spc="-10" dirty="0">
                <a:solidFill>
                  <a:schemeClr val="tx2"/>
                </a:solidFill>
                <a:latin typeface="Cambria" panose="02040503050406030204" pitchFamily="18" charset="0"/>
                <a:ea typeface="Cambria" panose="02040503050406030204" pitchFamily="18" charset="0"/>
                <a:cs typeface="Arial"/>
              </a:rPr>
              <a:t>of  </a:t>
            </a:r>
            <a:r>
              <a:rPr sz="2000" b="1" dirty="0">
                <a:solidFill>
                  <a:schemeClr val="tx2"/>
                </a:solidFill>
                <a:latin typeface="Cambria" panose="02040503050406030204" pitchFamily="18" charset="0"/>
                <a:ea typeface="Cambria" panose="02040503050406030204" pitchFamily="18" charset="0"/>
                <a:cs typeface="Arial"/>
              </a:rPr>
              <a:t>constructing </a:t>
            </a:r>
            <a:r>
              <a:rPr sz="2000" b="1" spc="-5" dirty="0">
                <a:solidFill>
                  <a:schemeClr val="tx2"/>
                </a:solidFill>
                <a:latin typeface="Cambria" panose="02040503050406030204" pitchFamily="18" charset="0"/>
                <a:ea typeface="Cambria" panose="02040503050406030204" pitchFamily="18" charset="0"/>
                <a:cs typeface="Arial"/>
              </a:rPr>
              <a:t>a </a:t>
            </a:r>
            <a:r>
              <a:rPr sz="2000" b="1" dirty="0">
                <a:solidFill>
                  <a:schemeClr val="tx2"/>
                </a:solidFill>
                <a:latin typeface="Cambria" panose="02040503050406030204" pitchFamily="18" charset="0"/>
                <a:ea typeface="Cambria" panose="02040503050406030204" pitchFamily="18" charset="0"/>
                <a:cs typeface="Arial"/>
              </a:rPr>
              <a:t>physical </a:t>
            </a:r>
            <a:r>
              <a:rPr sz="2000" b="1" spc="-5" dirty="0">
                <a:solidFill>
                  <a:schemeClr val="tx2"/>
                </a:solidFill>
                <a:latin typeface="Cambria" panose="02040503050406030204" pitchFamily="18" charset="0"/>
                <a:ea typeface="Cambria" panose="02040503050406030204" pitchFamily="18" charset="0"/>
                <a:cs typeface="Arial"/>
              </a:rPr>
              <a:t>symbol </a:t>
            </a:r>
            <a:r>
              <a:rPr sz="2000" b="1" dirty="0">
                <a:solidFill>
                  <a:schemeClr val="tx2"/>
                </a:solidFill>
                <a:latin typeface="Cambria" panose="02040503050406030204" pitchFamily="18" charset="0"/>
                <a:ea typeface="Cambria" panose="02040503050406030204" pitchFamily="18" charset="0"/>
                <a:cs typeface="Arial"/>
              </a:rPr>
              <a:t>system that </a:t>
            </a:r>
            <a:r>
              <a:rPr sz="2000" b="1" spc="-5" dirty="0">
                <a:solidFill>
                  <a:schemeClr val="tx2"/>
                </a:solidFill>
                <a:latin typeface="Cambria" panose="02040503050406030204" pitchFamily="18" charset="0"/>
                <a:ea typeface="Cambria" panose="02040503050406030204" pitchFamily="18" charset="0"/>
                <a:cs typeface="Arial"/>
              </a:rPr>
              <a:t>can  reliably pass the </a:t>
            </a:r>
            <a:r>
              <a:rPr sz="2000" b="1" spc="-25" dirty="0">
                <a:solidFill>
                  <a:schemeClr val="tx2"/>
                </a:solidFill>
                <a:latin typeface="Cambria" panose="02040503050406030204" pitchFamily="18" charset="0"/>
                <a:ea typeface="Cambria" panose="02040503050406030204" pitchFamily="18" charset="0"/>
                <a:cs typeface="Arial"/>
              </a:rPr>
              <a:t>Turing </a:t>
            </a:r>
            <a:r>
              <a:rPr sz="2000" b="1" dirty="0">
                <a:solidFill>
                  <a:schemeClr val="tx2"/>
                </a:solidFill>
                <a:latin typeface="Cambria" panose="02040503050406030204" pitchFamily="18" charset="0"/>
                <a:ea typeface="Cambria" panose="02040503050406030204" pitchFamily="18" charset="0"/>
                <a:cs typeface="Arial"/>
              </a:rPr>
              <a:t>test.” </a:t>
            </a:r>
            <a:r>
              <a:rPr sz="2000" b="1" spc="-5" dirty="0">
                <a:solidFill>
                  <a:schemeClr val="tx2"/>
                </a:solidFill>
                <a:latin typeface="Cambria" panose="02040503050406030204" pitchFamily="18" charset="0"/>
                <a:ea typeface="Cambria" panose="02040503050406030204" pitchFamily="18" charset="0"/>
                <a:cs typeface="Arial"/>
              </a:rPr>
              <a:t>-- Matt</a:t>
            </a:r>
            <a:r>
              <a:rPr sz="2000" b="1" spc="80" dirty="0">
                <a:solidFill>
                  <a:schemeClr val="tx2"/>
                </a:solidFill>
                <a:latin typeface="Cambria" panose="02040503050406030204" pitchFamily="18" charset="0"/>
                <a:ea typeface="Cambria" panose="02040503050406030204" pitchFamily="18" charset="0"/>
                <a:cs typeface="Arial"/>
              </a:rPr>
              <a:t> </a:t>
            </a:r>
            <a:r>
              <a:rPr sz="2000" b="1" spc="-5" dirty="0">
                <a:solidFill>
                  <a:schemeClr val="tx2"/>
                </a:solidFill>
                <a:latin typeface="Cambria" panose="02040503050406030204" pitchFamily="18" charset="0"/>
                <a:ea typeface="Cambria" panose="02040503050406030204" pitchFamily="18" charset="0"/>
                <a:cs typeface="Arial"/>
              </a:rPr>
              <a:t>Ginsberg.</a:t>
            </a:r>
            <a:endParaRPr sz="2000" b="1" dirty="0">
              <a:solidFill>
                <a:schemeClr val="tx2"/>
              </a:solidFill>
              <a:latin typeface="Cambria" panose="02040503050406030204" pitchFamily="18" charset="0"/>
              <a:ea typeface="Cambria" panose="02040503050406030204" pitchFamily="18" charset="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42911" y="252374"/>
            <a:ext cx="3038475" cy="398186"/>
          </a:xfrm>
          <a:prstGeom prst="rect">
            <a:avLst/>
          </a:prstGeom>
        </p:spPr>
        <p:txBody>
          <a:bodyPr vert="horz" wrap="square" lIns="0" tIns="13335" rIns="0" bIns="0" rtlCol="0">
            <a:spAutoFit/>
          </a:bodyPr>
          <a:lstStyle/>
          <a:p>
            <a:pPr marL="12700">
              <a:lnSpc>
                <a:spcPct val="100000"/>
              </a:lnSpc>
              <a:spcBef>
                <a:spcPts val="105"/>
              </a:spcBef>
            </a:pPr>
            <a:r>
              <a:rPr sz="2500" b="1" dirty="0"/>
              <a:t>History of</a:t>
            </a:r>
            <a:r>
              <a:rPr sz="2500" b="1" spc="-345" dirty="0"/>
              <a:t> </a:t>
            </a:r>
            <a:r>
              <a:rPr lang="en-US" sz="2500" b="1" spc="-345" dirty="0"/>
              <a:t> </a:t>
            </a:r>
            <a:r>
              <a:rPr sz="2500" b="1" dirty="0"/>
              <a:t>AI</a:t>
            </a:r>
          </a:p>
        </p:txBody>
      </p:sp>
      <p:sp>
        <p:nvSpPr>
          <p:cNvPr id="5" name="Date Placeholder 4"/>
          <p:cNvSpPr>
            <a:spLocks noGrp="1"/>
          </p:cNvSpPr>
          <p:nvPr>
            <p:ph type="dt" sz="half" idx="10"/>
          </p:nvPr>
        </p:nvSpPr>
        <p:spPr/>
        <p:txBody>
          <a:bodyPr/>
          <a:lstStyle/>
          <a:p>
            <a:fld id="{63A09207-4524-4695-BB62-63ABEFF4F3CE}" type="datetime1">
              <a:rPr lang="en-US" smtClean="0"/>
              <a:t>9/4/2023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14</a:t>
            </a:fld>
            <a:endParaRPr lang="en-IN"/>
          </a:p>
        </p:txBody>
      </p:sp>
      <p:sp>
        <p:nvSpPr>
          <p:cNvPr id="3" name="object 3"/>
          <p:cNvSpPr/>
          <p:nvPr/>
        </p:nvSpPr>
        <p:spPr>
          <a:xfrm>
            <a:off x="628649" y="1219200"/>
            <a:ext cx="8115843" cy="433699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8739" y="6611518"/>
            <a:ext cx="376682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Ref </a:t>
            </a:r>
            <a:r>
              <a:rPr sz="1100" dirty="0">
                <a:latin typeface="Arial"/>
                <a:cs typeface="Arial"/>
              </a:rPr>
              <a:t>:</a:t>
            </a:r>
            <a:r>
              <a:rPr sz="1100" spc="110" dirty="0">
                <a:latin typeface="Arial"/>
                <a:cs typeface="Arial"/>
              </a:rPr>
              <a:t> </a:t>
            </a:r>
            <a:r>
              <a:rPr sz="1100" spc="-5" dirty="0">
                <a:latin typeface="Arial"/>
                <a:cs typeface="Arial"/>
              </a:rPr>
              <a:t>https://</a:t>
            </a:r>
            <a:r>
              <a:rPr sz="1050" spc="-5" dirty="0">
                <a:latin typeface="Arial"/>
                <a:cs typeface="Arial"/>
                <a:hlinkClick r:id="rId4"/>
              </a:rPr>
              <a:t>www.javatpoint.com/history-of-artificial-intelligence</a:t>
            </a:r>
            <a:endParaRPr sz="105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b="1" dirty="0"/>
              <a:t>Applications of AI</a:t>
            </a:r>
          </a:p>
        </p:txBody>
      </p:sp>
      <p:sp>
        <p:nvSpPr>
          <p:cNvPr id="3" name="Content Placeholder 2"/>
          <p:cNvSpPr>
            <a:spLocks noGrp="1"/>
          </p:cNvSpPr>
          <p:nvPr>
            <p:ph idx="1"/>
          </p:nvPr>
        </p:nvSpPr>
        <p:spPr/>
        <p:txBody>
          <a:bodyPr/>
          <a:lstStyle/>
          <a:p>
            <a:pPr marL="355600" marR="99695" indent="-343535" algn="just">
              <a:lnSpc>
                <a:spcPct val="80000"/>
              </a:lnSpc>
              <a:spcBef>
                <a:spcPts val="5"/>
              </a:spcBef>
              <a:buFont typeface="Arial"/>
              <a:buChar char="•"/>
              <a:tabLst>
                <a:tab pos="355600" algn="l"/>
                <a:tab pos="356235" algn="l"/>
              </a:tabLst>
            </a:pPr>
            <a:r>
              <a:rPr lang="en-US" sz="2000" b="1" spc="-5" dirty="0">
                <a:solidFill>
                  <a:schemeClr val="tx2"/>
                </a:solidFill>
                <a:cs typeface="Arial"/>
              </a:rPr>
              <a:t>Deep Blue(chess-playing computer) </a:t>
            </a:r>
            <a:r>
              <a:rPr lang="en-US" sz="2000" spc="-5" dirty="0">
                <a:solidFill>
                  <a:schemeClr val="tx2"/>
                </a:solidFill>
                <a:cs typeface="Arial"/>
              </a:rPr>
              <a:t>defeated </a:t>
            </a:r>
            <a:r>
              <a:rPr lang="en-US" sz="2000" dirty="0">
                <a:solidFill>
                  <a:schemeClr val="tx2"/>
                </a:solidFill>
                <a:cs typeface="Arial"/>
              </a:rPr>
              <a:t>the  </a:t>
            </a:r>
            <a:r>
              <a:rPr lang="en-US" sz="2000" spc="-5" dirty="0">
                <a:solidFill>
                  <a:schemeClr val="tx2"/>
                </a:solidFill>
                <a:cs typeface="Arial"/>
              </a:rPr>
              <a:t>world chess champion </a:t>
            </a:r>
            <a:r>
              <a:rPr lang="en-US" sz="2000" dirty="0">
                <a:solidFill>
                  <a:schemeClr val="tx2"/>
                </a:solidFill>
                <a:cs typeface="Arial"/>
              </a:rPr>
              <a:t>Garry </a:t>
            </a:r>
            <a:r>
              <a:rPr lang="en-US" sz="2000" spc="-5" dirty="0">
                <a:solidFill>
                  <a:schemeClr val="tx2"/>
                </a:solidFill>
                <a:cs typeface="Arial"/>
              </a:rPr>
              <a:t>Kasparov in</a:t>
            </a:r>
            <a:r>
              <a:rPr lang="en-US" sz="2000" spc="55" dirty="0">
                <a:solidFill>
                  <a:schemeClr val="tx2"/>
                </a:solidFill>
                <a:cs typeface="Arial"/>
              </a:rPr>
              <a:t> </a:t>
            </a:r>
            <a:r>
              <a:rPr lang="en-US" sz="2000" spc="-5" dirty="0">
                <a:solidFill>
                  <a:schemeClr val="tx2"/>
                </a:solidFill>
                <a:cs typeface="Arial"/>
              </a:rPr>
              <a:t>1997</a:t>
            </a:r>
            <a:endParaRPr lang="en-US" sz="2000" dirty="0">
              <a:solidFill>
                <a:schemeClr val="tx2"/>
              </a:solidFill>
              <a:cs typeface="Arial"/>
            </a:endParaRPr>
          </a:p>
          <a:p>
            <a:pPr marL="355600" marR="5080" indent="-343535" algn="just">
              <a:lnSpc>
                <a:spcPts val="2310"/>
              </a:lnSpc>
              <a:spcBef>
                <a:spcPts val="5"/>
              </a:spcBef>
              <a:tabLst>
                <a:tab pos="355600" algn="l"/>
                <a:tab pos="356235" algn="l"/>
              </a:tabLst>
            </a:pPr>
            <a:r>
              <a:rPr lang="en-US" sz="2000" spc="-5" dirty="0">
                <a:solidFill>
                  <a:schemeClr val="tx2"/>
                </a:solidFill>
                <a:cs typeface="Arial"/>
              </a:rPr>
              <a:t>During </a:t>
            </a:r>
            <a:r>
              <a:rPr lang="en-US" sz="2000" dirty="0">
                <a:solidFill>
                  <a:schemeClr val="tx2"/>
                </a:solidFill>
                <a:cs typeface="Arial"/>
              </a:rPr>
              <a:t>the </a:t>
            </a:r>
            <a:r>
              <a:rPr lang="en-US" sz="2000" spc="-5" dirty="0">
                <a:solidFill>
                  <a:schemeClr val="tx2"/>
                </a:solidFill>
                <a:cs typeface="Arial"/>
              </a:rPr>
              <a:t>1991 </a:t>
            </a:r>
            <a:r>
              <a:rPr lang="en-US" sz="2000" dirty="0">
                <a:solidFill>
                  <a:schemeClr val="tx2"/>
                </a:solidFill>
                <a:cs typeface="Arial"/>
              </a:rPr>
              <a:t>Gulf </a:t>
            </a:r>
            <a:r>
              <a:rPr lang="en-US" sz="2000" spc="-55" dirty="0">
                <a:solidFill>
                  <a:schemeClr val="tx2"/>
                </a:solidFill>
                <a:cs typeface="Arial"/>
              </a:rPr>
              <a:t>War, </a:t>
            </a:r>
            <a:r>
              <a:rPr lang="en-US" sz="2000" spc="-5" dirty="0">
                <a:solidFill>
                  <a:schemeClr val="tx2"/>
                </a:solidFill>
                <a:cs typeface="Arial"/>
              </a:rPr>
              <a:t>US </a:t>
            </a:r>
            <a:r>
              <a:rPr lang="en-US" sz="2000" dirty="0">
                <a:solidFill>
                  <a:schemeClr val="tx2"/>
                </a:solidFill>
                <a:cs typeface="Arial"/>
              </a:rPr>
              <a:t>forces </a:t>
            </a:r>
            <a:r>
              <a:rPr lang="en-US" sz="2000" spc="-5" dirty="0">
                <a:solidFill>
                  <a:schemeClr val="tx2"/>
                </a:solidFill>
                <a:cs typeface="Arial"/>
              </a:rPr>
              <a:t>deployed an </a:t>
            </a:r>
            <a:r>
              <a:rPr lang="en-US" sz="2000" b="1" spc="-5" dirty="0">
                <a:solidFill>
                  <a:schemeClr val="tx2"/>
                </a:solidFill>
                <a:cs typeface="Arial"/>
              </a:rPr>
              <a:t>AI  </a:t>
            </a:r>
            <a:r>
              <a:rPr lang="en-US" sz="2000" b="1" dirty="0">
                <a:solidFill>
                  <a:schemeClr val="tx2"/>
                </a:solidFill>
                <a:cs typeface="Arial"/>
              </a:rPr>
              <a:t>logistics </a:t>
            </a:r>
            <a:r>
              <a:rPr lang="en-US" sz="2000" b="1" spc="-5" dirty="0">
                <a:solidFill>
                  <a:schemeClr val="tx2"/>
                </a:solidFill>
                <a:cs typeface="Arial"/>
              </a:rPr>
              <a:t>planning and scheduling program </a:t>
            </a:r>
            <a:r>
              <a:rPr lang="en-US" sz="2000" dirty="0">
                <a:solidFill>
                  <a:schemeClr val="tx2"/>
                </a:solidFill>
                <a:cs typeface="Arial"/>
              </a:rPr>
              <a:t>that  </a:t>
            </a:r>
            <a:r>
              <a:rPr lang="en-US" sz="2000" spc="-5" dirty="0">
                <a:solidFill>
                  <a:schemeClr val="tx2"/>
                </a:solidFill>
                <a:cs typeface="Arial"/>
              </a:rPr>
              <a:t>involved up </a:t>
            </a:r>
            <a:r>
              <a:rPr lang="en-US" sz="2000" dirty="0">
                <a:solidFill>
                  <a:schemeClr val="tx2"/>
                </a:solidFill>
                <a:cs typeface="Arial"/>
              </a:rPr>
              <a:t>to </a:t>
            </a:r>
            <a:r>
              <a:rPr lang="en-US" sz="2000" spc="-5" dirty="0">
                <a:solidFill>
                  <a:schemeClr val="tx2"/>
                </a:solidFill>
                <a:cs typeface="Arial"/>
              </a:rPr>
              <a:t>50,000 vehicles, cargo, and</a:t>
            </a:r>
            <a:r>
              <a:rPr lang="en-US" sz="2000" spc="100" dirty="0">
                <a:solidFill>
                  <a:schemeClr val="tx2"/>
                </a:solidFill>
                <a:cs typeface="Arial"/>
              </a:rPr>
              <a:t> </a:t>
            </a:r>
            <a:r>
              <a:rPr lang="en-US" sz="2000" spc="-5" dirty="0">
                <a:solidFill>
                  <a:schemeClr val="tx2"/>
                </a:solidFill>
                <a:cs typeface="Arial"/>
              </a:rPr>
              <a:t>people</a:t>
            </a:r>
            <a:endParaRPr lang="en-US" sz="2000" dirty="0">
              <a:solidFill>
                <a:schemeClr val="tx2"/>
              </a:solidFill>
              <a:cs typeface="Arial"/>
            </a:endParaRPr>
          </a:p>
          <a:p>
            <a:pPr marL="927100" marR="846455" algn="just">
              <a:lnSpc>
                <a:spcPct val="100000"/>
              </a:lnSpc>
              <a:spcBef>
                <a:spcPts val="5"/>
              </a:spcBef>
            </a:pPr>
            <a:r>
              <a:rPr lang="en-US" sz="2000" spc="-5" dirty="0">
                <a:solidFill>
                  <a:schemeClr val="tx2"/>
                </a:solidFill>
                <a:cs typeface="Arial"/>
              </a:rPr>
              <a:t>Planning </a:t>
            </a:r>
            <a:r>
              <a:rPr lang="en-US" sz="2000" dirty="0">
                <a:solidFill>
                  <a:schemeClr val="tx2"/>
                </a:solidFill>
                <a:cs typeface="Arial"/>
              </a:rPr>
              <a:t>– </a:t>
            </a:r>
            <a:r>
              <a:rPr lang="en-US" sz="2000" spc="-5" dirty="0">
                <a:solidFill>
                  <a:schemeClr val="tx2"/>
                </a:solidFill>
                <a:cs typeface="Arial"/>
              </a:rPr>
              <a:t>How </a:t>
            </a:r>
            <a:r>
              <a:rPr lang="en-US" sz="2000" dirty="0">
                <a:solidFill>
                  <a:schemeClr val="tx2"/>
                </a:solidFill>
                <a:cs typeface="Arial"/>
              </a:rPr>
              <a:t>to </a:t>
            </a:r>
            <a:r>
              <a:rPr lang="en-US" sz="2000" spc="-5" dirty="0">
                <a:solidFill>
                  <a:schemeClr val="tx2"/>
                </a:solidFill>
                <a:cs typeface="Arial"/>
              </a:rPr>
              <a:t>use resources?  </a:t>
            </a:r>
          </a:p>
          <a:p>
            <a:pPr marL="927100" marR="846455" algn="just">
              <a:lnSpc>
                <a:spcPct val="100000"/>
              </a:lnSpc>
              <a:spcBef>
                <a:spcPts val="5"/>
              </a:spcBef>
            </a:pPr>
            <a:r>
              <a:rPr lang="en-US" sz="2000" spc="-5" dirty="0">
                <a:solidFill>
                  <a:schemeClr val="tx2"/>
                </a:solidFill>
                <a:cs typeface="Arial"/>
              </a:rPr>
              <a:t>Scheduling </a:t>
            </a:r>
            <a:r>
              <a:rPr lang="en-US" sz="2000" dirty="0">
                <a:solidFill>
                  <a:schemeClr val="tx2"/>
                </a:solidFill>
                <a:cs typeface="Arial"/>
              </a:rPr>
              <a:t>– </a:t>
            </a:r>
            <a:r>
              <a:rPr lang="en-US" sz="2000" spc="-5" dirty="0">
                <a:solidFill>
                  <a:schemeClr val="tx2"/>
                </a:solidFill>
                <a:cs typeface="Arial"/>
              </a:rPr>
              <a:t>When </a:t>
            </a:r>
            <a:r>
              <a:rPr lang="en-US" sz="2000" dirty="0">
                <a:solidFill>
                  <a:schemeClr val="tx2"/>
                </a:solidFill>
                <a:cs typeface="Arial"/>
              </a:rPr>
              <a:t>to </a:t>
            </a:r>
            <a:r>
              <a:rPr lang="en-US" sz="2000" spc="-5" dirty="0">
                <a:solidFill>
                  <a:schemeClr val="tx2"/>
                </a:solidFill>
                <a:cs typeface="Arial"/>
              </a:rPr>
              <a:t>use </a:t>
            </a:r>
            <a:r>
              <a:rPr lang="en-US" sz="2000" dirty="0">
                <a:solidFill>
                  <a:schemeClr val="tx2"/>
                </a:solidFill>
                <a:cs typeface="Arial"/>
              </a:rPr>
              <a:t>the</a:t>
            </a:r>
            <a:r>
              <a:rPr lang="en-US" sz="2000" spc="40" dirty="0">
                <a:solidFill>
                  <a:schemeClr val="tx2"/>
                </a:solidFill>
                <a:cs typeface="Arial"/>
              </a:rPr>
              <a:t> </a:t>
            </a:r>
            <a:r>
              <a:rPr lang="en-US" sz="2000" spc="-5" dirty="0">
                <a:solidFill>
                  <a:schemeClr val="tx2"/>
                </a:solidFill>
                <a:cs typeface="Arial"/>
              </a:rPr>
              <a:t>resources?</a:t>
            </a:r>
            <a:endParaRPr lang="en-US" sz="2000" dirty="0">
              <a:solidFill>
                <a:schemeClr val="tx2"/>
              </a:solidFill>
              <a:cs typeface="Arial"/>
            </a:endParaRPr>
          </a:p>
          <a:p>
            <a:pPr marL="355600" marR="508634" indent="-343535" algn="just">
              <a:lnSpc>
                <a:spcPct val="80000"/>
              </a:lnSpc>
              <a:tabLst>
                <a:tab pos="355600" algn="l"/>
                <a:tab pos="356235" algn="l"/>
              </a:tabLst>
            </a:pPr>
            <a:r>
              <a:rPr lang="en-US" sz="2000" spc="-5" dirty="0">
                <a:solidFill>
                  <a:schemeClr val="tx2"/>
                </a:solidFill>
                <a:cs typeface="Arial"/>
              </a:rPr>
              <a:t>NASA's on-board autonomous planning program  controlled </a:t>
            </a:r>
            <a:r>
              <a:rPr lang="en-US" sz="2000" dirty="0">
                <a:solidFill>
                  <a:schemeClr val="tx2"/>
                </a:solidFill>
                <a:cs typeface="Arial"/>
              </a:rPr>
              <a:t>the </a:t>
            </a:r>
            <a:r>
              <a:rPr lang="en-US" sz="2000" b="1" spc="-5" dirty="0">
                <a:solidFill>
                  <a:schemeClr val="tx2"/>
                </a:solidFill>
                <a:cs typeface="Arial"/>
              </a:rPr>
              <a:t>scheduling </a:t>
            </a:r>
            <a:r>
              <a:rPr lang="en-US" sz="2000" b="1" dirty="0">
                <a:solidFill>
                  <a:schemeClr val="tx2"/>
                </a:solidFill>
                <a:cs typeface="Arial"/>
              </a:rPr>
              <a:t>of </a:t>
            </a:r>
            <a:r>
              <a:rPr lang="en-US" sz="2000" b="1" spc="-5" dirty="0">
                <a:solidFill>
                  <a:schemeClr val="tx2"/>
                </a:solidFill>
                <a:cs typeface="Arial"/>
              </a:rPr>
              <a:t>operations for a  spacecraft</a:t>
            </a:r>
            <a:endParaRPr lang="en-US" sz="2000" dirty="0">
              <a:solidFill>
                <a:schemeClr val="tx2"/>
              </a:solidFill>
              <a:cs typeface="Arial"/>
            </a:endParaRPr>
          </a:p>
          <a:p>
            <a:pPr marL="355600" indent="-343535" algn="just">
              <a:lnSpc>
                <a:spcPct val="100000"/>
              </a:lnSpc>
              <a:buFont typeface="Arial"/>
              <a:buChar char="•"/>
              <a:tabLst>
                <a:tab pos="355600" algn="l"/>
                <a:tab pos="356235" algn="l"/>
              </a:tabLst>
            </a:pPr>
            <a:r>
              <a:rPr lang="en-US" sz="2000" b="1" dirty="0">
                <a:solidFill>
                  <a:schemeClr val="tx2"/>
                </a:solidFill>
                <a:cs typeface="Arial"/>
              </a:rPr>
              <a:t>Google</a:t>
            </a:r>
            <a:r>
              <a:rPr lang="en-US" sz="2000" b="1" spc="-25" dirty="0">
                <a:solidFill>
                  <a:schemeClr val="tx2"/>
                </a:solidFill>
                <a:cs typeface="Arial"/>
              </a:rPr>
              <a:t> </a:t>
            </a:r>
            <a:r>
              <a:rPr lang="en-US" sz="2000" b="1" dirty="0">
                <a:solidFill>
                  <a:schemeClr val="tx2"/>
                </a:solidFill>
                <a:cs typeface="Arial"/>
              </a:rPr>
              <a:t>duplex</a:t>
            </a:r>
          </a:p>
          <a:p>
            <a:pPr marL="355600" indent="-343535" algn="just">
              <a:buFont typeface="Arial"/>
              <a:buChar char="•"/>
              <a:tabLst>
                <a:tab pos="355600" algn="l"/>
                <a:tab pos="356235" algn="l"/>
              </a:tabLst>
            </a:pPr>
            <a:r>
              <a:rPr lang="en-US" altLang="en-US" sz="2000" dirty="0">
                <a:solidFill>
                  <a:schemeClr val="tx2"/>
                </a:solidFill>
              </a:rPr>
              <a:t>The GPS developed in 1957 by Alan Newell and </a:t>
            </a:r>
            <a:r>
              <a:rPr lang="en-US" altLang="en-US" sz="2000" dirty="0" err="1">
                <a:solidFill>
                  <a:schemeClr val="tx2"/>
                </a:solidFill>
              </a:rPr>
              <a:t>Hervert</a:t>
            </a:r>
            <a:r>
              <a:rPr lang="en-US" altLang="en-US" sz="2000" dirty="0">
                <a:solidFill>
                  <a:schemeClr val="tx2"/>
                </a:solidFill>
              </a:rPr>
              <a:t> Simon, embodied a grandiose vision</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15</a:t>
            </a:fld>
            <a:endParaRPr lang="en-US"/>
          </a:p>
        </p:txBody>
      </p:sp>
    </p:spTree>
    <p:extLst>
      <p:ext uri="{BB962C8B-B14F-4D97-AF65-F5344CB8AC3E}">
        <p14:creationId xmlns:p14="http://schemas.microsoft.com/office/powerpoint/2010/main" val="3844640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244929"/>
            <a:ext cx="7772400" cy="914400"/>
          </a:xfrm>
        </p:spPr>
        <p:txBody>
          <a:bodyPr/>
          <a:lstStyle/>
          <a:p>
            <a:r>
              <a:rPr lang="en-US" altLang="en-US" sz="2500" b="1" dirty="0">
                <a:solidFill>
                  <a:schemeClr val="tx2"/>
                </a:solidFill>
              </a:rPr>
              <a:t>Future Perspective</a:t>
            </a:r>
          </a:p>
        </p:txBody>
      </p:sp>
      <p:sp>
        <p:nvSpPr>
          <p:cNvPr id="11267" name="Rectangle 3"/>
          <p:cNvSpPr>
            <a:spLocks noGrp="1" noChangeArrowheads="1"/>
          </p:cNvSpPr>
          <p:nvPr>
            <p:ph idx="1"/>
          </p:nvPr>
        </p:nvSpPr>
        <p:spPr>
          <a:xfrm>
            <a:off x="228600" y="1143000"/>
            <a:ext cx="8001000" cy="5539978"/>
          </a:xfrm>
        </p:spPr>
        <p:txBody>
          <a:bodyPr/>
          <a:lstStyle/>
          <a:p>
            <a:pPr marL="457200" indent="-457200" algn="just">
              <a:buAutoNum type="arabicParenBoth"/>
            </a:pPr>
            <a:r>
              <a:rPr lang="en-US" altLang="en-US" sz="2000" dirty="0">
                <a:solidFill>
                  <a:schemeClr val="tx2"/>
                </a:solidFill>
              </a:rPr>
              <a:t>Reducing the time and cost of development is a big plan for AI.</a:t>
            </a:r>
          </a:p>
          <a:p>
            <a:pPr marL="457200" indent="-457200" algn="just">
              <a:buAutoNum type="arabicParenBoth"/>
            </a:pPr>
            <a:r>
              <a:rPr lang="en-US" altLang="en-US" sz="2000" dirty="0">
                <a:solidFill>
                  <a:schemeClr val="tx2"/>
                </a:solidFill>
              </a:rPr>
              <a:t>To develop applications towards strong AI.</a:t>
            </a:r>
          </a:p>
          <a:p>
            <a:pPr marL="0" indent="0" algn="just">
              <a:buNone/>
            </a:pPr>
            <a:r>
              <a:rPr lang="en-US" altLang="en-US" sz="2000" dirty="0">
                <a:solidFill>
                  <a:schemeClr val="tx2"/>
                </a:solidFill>
              </a:rPr>
              <a:t>(3) Allowing students to work collaboratively is another plan from Researchers.</a:t>
            </a:r>
          </a:p>
          <a:p>
            <a:pPr algn="just"/>
            <a:r>
              <a:rPr lang="en-US" altLang="en-US" sz="2000" b="1" dirty="0">
                <a:solidFill>
                  <a:schemeClr val="tx2"/>
                </a:solidFill>
              </a:rPr>
              <a:t>Perfect rationality:</a:t>
            </a:r>
            <a:r>
              <a:rPr lang="en-US" altLang="en-US" sz="2000" dirty="0">
                <a:solidFill>
                  <a:schemeClr val="tx2"/>
                </a:solidFill>
              </a:rPr>
              <a:t> the classical notion of rationality in decision theory.</a:t>
            </a:r>
          </a:p>
          <a:p>
            <a:pPr algn="just"/>
            <a:r>
              <a:rPr lang="en-US" altLang="en-US" sz="2000" b="1" dirty="0">
                <a:solidFill>
                  <a:schemeClr val="tx2"/>
                </a:solidFill>
              </a:rPr>
              <a:t>Bounded optimality:</a:t>
            </a:r>
            <a:r>
              <a:rPr lang="en-US" altLang="en-US" sz="2000" dirty="0">
                <a:solidFill>
                  <a:schemeClr val="tx2"/>
                </a:solidFill>
              </a:rPr>
              <a:t> A bounded optimal agent behaves as well as possible given its computational resources.</a:t>
            </a:r>
          </a:p>
          <a:p>
            <a:pPr algn="just"/>
            <a:r>
              <a:rPr lang="en-US" altLang="en-US" sz="2000" b="1" dirty="0">
                <a:solidFill>
                  <a:schemeClr val="tx2"/>
                </a:solidFill>
              </a:rPr>
              <a:t>Game theory</a:t>
            </a:r>
            <a:r>
              <a:rPr lang="en-US" altLang="en-US" sz="2000" dirty="0">
                <a:solidFill>
                  <a:schemeClr val="tx2"/>
                </a:solidFill>
              </a:rPr>
              <a:t> studies decision problems in which the utility of a given action depends not only on changing events in the environment but also on the actions of other agents. </a:t>
            </a:r>
          </a:p>
        </p:txBody>
      </p:sp>
    </p:spTree>
    <p:extLst>
      <p:ext uri="{BB962C8B-B14F-4D97-AF65-F5344CB8AC3E}">
        <p14:creationId xmlns:p14="http://schemas.microsoft.com/office/powerpoint/2010/main" val="2120874759"/>
      </p:ext>
    </p:extLst>
  </p:cSld>
  <p:clrMapOvr>
    <a:overrideClrMapping bg1="lt1" tx1="dk1" bg2="lt2" tx2="dk2" accent1="accent1" accent2="accent2" accent3="accent3" accent4="accent4" accent5="accent5" accent6="accent6" hlink="hlink" folHlink="folHlink"/>
  </p:clrMapOvr>
  <p:transition advTm="5030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181355" y="1007363"/>
            <a:ext cx="1905000" cy="1905000"/>
          </a:xfrm>
          <a:prstGeom prst="rect">
            <a:avLst/>
          </a:prstGeom>
          <a:blipFill>
            <a:blip r:embed="rId4" cstate="print"/>
            <a:stretch>
              <a:fillRect/>
            </a:stretch>
          </a:blipFill>
        </p:spPr>
        <p:txBody>
          <a:bodyPr wrap="square" lIns="0" tIns="0" rIns="0" bIns="0" rtlCol="0"/>
          <a:lstStyle/>
          <a:p>
            <a:endParaRPr/>
          </a:p>
        </p:txBody>
      </p:sp>
      <p:sp>
        <p:nvSpPr>
          <p:cNvPr id="3" name="object 3"/>
          <p:cNvSpPr txBox="1"/>
          <p:nvPr/>
        </p:nvSpPr>
        <p:spPr>
          <a:xfrm>
            <a:off x="2225420" y="1519554"/>
            <a:ext cx="438784"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Arial"/>
                <a:cs typeface="Arial"/>
              </a:rPr>
              <a:t>T</a:t>
            </a:r>
            <a:r>
              <a:rPr sz="1800" spc="-135" dirty="0">
                <a:latin typeface="Arial"/>
                <a:cs typeface="Arial"/>
              </a:rPr>
              <a:t>A</a:t>
            </a:r>
            <a:r>
              <a:rPr sz="1800" dirty="0">
                <a:latin typeface="Arial"/>
                <a:cs typeface="Arial"/>
              </a:rPr>
              <a:t>Y</a:t>
            </a:r>
            <a:endParaRPr sz="1800">
              <a:latin typeface="Arial"/>
              <a:cs typeface="Arial"/>
            </a:endParaRPr>
          </a:p>
        </p:txBody>
      </p:sp>
      <p:sp>
        <p:nvSpPr>
          <p:cNvPr id="4" name="object 4"/>
          <p:cNvSpPr/>
          <p:nvPr/>
        </p:nvSpPr>
        <p:spPr>
          <a:xfrm>
            <a:off x="180398" y="2983992"/>
            <a:ext cx="1680553" cy="2010155"/>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85841" y="9973"/>
            <a:ext cx="4584224" cy="690574"/>
          </a:xfrm>
          <a:prstGeom prst="rect">
            <a:avLst/>
          </a:prstGeom>
        </p:spPr>
        <p:txBody>
          <a:bodyPr vert="horz" wrap="square" lIns="0" tIns="13335" rIns="0" bIns="0" rtlCol="0">
            <a:spAutoFit/>
          </a:bodyPr>
          <a:lstStyle/>
          <a:p>
            <a:pPr marL="12700">
              <a:lnSpc>
                <a:spcPct val="100000"/>
              </a:lnSpc>
              <a:spcBef>
                <a:spcPts val="105"/>
              </a:spcBef>
            </a:pPr>
            <a:r>
              <a:rPr lang="en-US" b="1" dirty="0">
                <a:latin typeface="+mn-lt"/>
              </a:rPr>
              <a:t> </a:t>
            </a:r>
            <a:r>
              <a:rPr lang="en-US" sz="2500" b="1" dirty="0"/>
              <a:t>Major Concerns</a:t>
            </a:r>
            <a:endParaRPr sz="2500" b="1" dirty="0"/>
          </a:p>
        </p:txBody>
      </p:sp>
      <p:sp>
        <p:nvSpPr>
          <p:cNvPr id="9" name="Date Placeholder 8"/>
          <p:cNvSpPr>
            <a:spLocks noGrp="1"/>
          </p:cNvSpPr>
          <p:nvPr>
            <p:ph type="dt" sz="half" idx="10"/>
          </p:nvPr>
        </p:nvSpPr>
        <p:spPr/>
        <p:txBody>
          <a:bodyPr/>
          <a:lstStyle/>
          <a:p>
            <a:fld id="{0B2E93DB-5257-4C3C-AE17-CD8F90050DD5}" type="datetime1">
              <a:rPr lang="en-US" smtClean="0"/>
              <a:t>9/4/2023</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IN" smtClean="0"/>
              <a:t>17</a:t>
            </a:fld>
            <a:endParaRPr lang="en-IN"/>
          </a:p>
        </p:txBody>
      </p:sp>
      <p:sp>
        <p:nvSpPr>
          <p:cNvPr id="6" name="object 6"/>
          <p:cNvSpPr/>
          <p:nvPr/>
        </p:nvSpPr>
        <p:spPr>
          <a:xfrm>
            <a:off x="3831335" y="810768"/>
            <a:ext cx="5312663" cy="3659124"/>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1600200" y="4498035"/>
            <a:ext cx="5333999" cy="729615"/>
          </a:xfrm>
          <a:prstGeom prst="rect">
            <a:avLst/>
          </a:prstGeom>
        </p:spPr>
        <p:txBody>
          <a:bodyPr vert="horz" wrap="square" lIns="0" tIns="8890" rIns="0" bIns="0" rtlCol="0">
            <a:spAutoFit/>
          </a:bodyPr>
          <a:lstStyle/>
          <a:p>
            <a:pPr marL="12700" marR="5080">
              <a:lnSpc>
                <a:spcPct val="100800"/>
              </a:lnSpc>
              <a:spcBef>
                <a:spcPts val="70"/>
              </a:spcBef>
            </a:pPr>
            <a:r>
              <a:rPr sz="2800" b="1" spc="-40" dirty="0">
                <a:solidFill>
                  <a:srgbClr val="212121"/>
                </a:solidFill>
                <a:cs typeface="Arial"/>
              </a:rPr>
              <a:t>COMPAS </a:t>
            </a:r>
            <a:r>
              <a:rPr sz="1800" dirty="0">
                <a:solidFill>
                  <a:srgbClr val="212121"/>
                </a:solidFill>
                <a:cs typeface="Arial"/>
              </a:rPr>
              <a:t>- </a:t>
            </a:r>
            <a:r>
              <a:rPr sz="1800" spc="-5" dirty="0">
                <a:solidFill>
                  <a:srgbClr val="212121"/>
                </a:solidFill>
                <a:cs typeface="Arial"/>
              </a:rPr>
              <a:t>Correctional </a:t>
            </a:r>
            <a:r>
              <a:rPr sz="1800" spc="-10" dirty="0">
                <a:solidFill>
                  <a:srgbClr val="212121"/>
                </a:solidFill>
                <a:cs typeface="Arial"/>
              </a:rPr>
              <a:t>Offender </a:t>
            </a:r>
            <a:r>
              <a:rPr sz="1800" spc="-5" dirty="0">
                <a:solidFill>
                  <a:srgbClr val="212121"/>
                </a:solidFill>
                <a:cs typeface="Arial"/>
              </a:rPr>
              <a:t>Management  Profiling </a:t>
            </a:r>
            <a:r>
              <a:rPr sz="1800" dirty="0">
                <a:solidFill>
                  <a:srgbClr val="212121"/>
                </a:solidFill>
                <a:cs typeface="Arial"/>
              </a:rPr>
              <a:t>for </a:t>
            </a:r>
            <a:r>
              <a:rPr sz="1800" spc="-5" dirty="0">
                <a:solidFill>
                  <a:srgbClr val="212121"/>
                </a:solidFill>
                <a:cs typeface="Arial"/>
              </a:rPr>
              <a:t>Alternative</a:t>
            </a:r>
            <a:r>
              <a:rPr sz="1800" spc="-85" dirty="0">
                <a:solidFill>
                  <a:srgbClr val="212121"/>
                </a:solidFill>
                <a:cs typeface="Arial"/>
              </a:rPr>
              <a:t> </a:t>
            </a:r>
            <a:r>
              <a:rPr sz="1800" spc="-5" dirty="0">
                <a:solidFill>
                  <a:srgbClr val="212121"/>
                </a:solidFill>
                <a:cs typeface="Arial"/>
              </a:rPr>
              <a:t>Sanctions</a:t>
            </a:r>
            <a:endParaRPr sz="1800" dirty="0">
              <a:cs typeface="Arial"/>
            </a:endParaRPr>
          </a:p>
        </p:txBody>
      </p:sp>
      <p:sp>
        <p:nvSpPr>
          <p:cNvPr id="8" name="object 8"/>
          <p:cNvSpPr/>
          <p:nvPr/>
        </p:nvSpPr>
        <p:spPr>
          <a:xfrm>
            <a:off x="5791200" y="4876800"/>
            <a:ext cx="2933700" cy="1869946"/>
          </a:xfrm>
          <a:prstGeom prst="rect">
            <a:avLst/>
          </a:prstGeom>
          <a:blipFill>
            <a:blip r:embed="rId7"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61823" y="343242"/>
            <a:ext cx="2915920" cy="398186"/>
          </a:xfrm>
          <a:prstGeom prst="rect">
            <a:avLst/>
          </a:prstGeom>
        </p:spPr>
        <p:txBody>
          <a:bodyPr vert="horz" wrap="square" lIns="0" tIns="13335" rIns="0" bIns="0" rtlCol="0">
            <a:spAutoFit/>
          </a:bodyPr>
          <a:lstStyle/>
          <a:p>
            <a:pPr marL="12700">
              <a:lnSpc>
                <a:spcPct val="100000"/>
              </a:lnSpc>
              <a:spcBef>
                <a:spcPts val="105"/>
              </a:spcBef>
            </a:pPr>
            <a:r>
              <a:rPr sz="2500" b="1" dirty="0">
                <a:cs typeface="Arial"/>
              </a:rPr>
              <a:t>Singularity</a:t>
            </a:r>
          </a:p>
        </p:txBody>
      </p:sp>
      <p:sp>
        <p:nvSpPr>
          <p:cNvPr id="6" name="Date Placeholder 5"/>
          <p:cNvSpPr>
            <a:spLocks noGrp="1"/>
          </p:cNvSpPr>
          <p:nvPr>
            <p:ph type="dt" sz="half" idx="10"/>
          </p:nvPr>
        </p:nvSpPr>
        <p:spPr/>
        <p:txBody>
          <a:bodyPr/>
          <a:lstStyle/>
          <a:p>
            <a:fld id="{3FE1C404-AFB2-4765-BFEF-B938D5E59141}" type="datetime1">
              <a:rPr lang="en-US" smtClean="0"/>
              <a:t>9/4/2023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18</a:t>
            </a:fld>
            <a:endParaRPr lang="en-IN"/>
          </a:p>
        </p:txBody>
      </p:sp>
      <p:sp>
        <p:nvSpPr>
          <p:cNvPr id="3" name="object 3"/>
          <p:cNvSpPr txBox="1"/>
          <p:nvPr/>
        </p:nvSpPr>
        <p:spPr>
          <a:xfrm>
            <a:off x="361822" y="1295400"/>
            <a:ext cx="4667377" cy="1552348"/>
          </a:xfrm>
          <a:prstGeom prst="rect">
            <a:avLst/>
          </a:prstGeom>
        </p:spPr>
        <p:txBody>
          <a:bodyPr vert="horz" wrap="square" lIns="0" tIns="13335" rIns="0" bIns="0" rtlCol="0">
            <a:spAutoFit/>
          </a:bodyPr>
          <a:lstStyle/>
          <a:p>
            <a:pPr marL="12700" marR="5080" algn="just">
              <a:lnSpc>
                <a:spcPct val="100000"/>
              </a:lnSpc>
              <a:spcBef>
                <a:spcPts val="105"/>
              </a:spcBef>
            </a:pPr>
            <a:r>
              <a:rPr sz="2000" b="1" dirty="0">
                <a:solidFill>
                  <a:schemeClr val="tx2"/>
                </a:solidFill>
                <a:latin typeface="Cambria" panose="02040503050406030204" pitchFamily="18" charset="0"/>
                <a:ea typeface="Cambria" panose="02040503050406030204" pitchFamily="18" charset="0"/>
                <a:cs typeface="Arial"/>
              </a:rPr>
              <a:t>Singularity </a:t>
            </a:r>
            <a:r>
              <a:rPr sz="2000" dirty="0">
                <a:solidFill>
                  <a:schemeClr val="tx2"/>
                </a:solidFill>
                <a:latin typeface="Cambria" panose="02040503050406030204" pitchFamily="18" charset="0"/>
                <a:ea typeface="Cambria" panose="02040503050406030204" pitchFamily="18" charset="0"/>
                <a:cs typeface="Arial"/>
              </a:rPr>
              <a:t>is a  </a:t>
            </a:r>
            <a:r>
              <a:rPr sz="2000" spc="-5" dirty="0">
                <a:solidFill>
                  <a:schemeClr val="tx2"/>
                </a:solidFill>
                <a:latin typeface="Cambria" panose="02040503050406030204" pitchFamily="18" charset="0"/>
                <a:ea typeface="Cambria" panose="02040503050406030204" pitchFamily="18" charset="0"/>
                <a:cs typeface="Arial"/>
              </a:rPr>
              <a:t>hypothetical </a:t>
            </a:r>
            <a:r>
              <a:rPr sz="2000" dirty="0">
                <a:solidFill>
                  <a:schemeClr val="tx2"/>
                </a:solidFill>
                <a:latin typeface="Cambria" panose="02040503050406030204" pitchFamily="18" charset="0"/>
                <a:ea typeface="Cambria" panose="02040503050406030204" pitchFamily="18" charset="0"/>
                <a:cs typeface="Arial"/>
              </a:rPr>
              <a:t>future</a:t>
            </a:r>
            <a:r>
              <a:rPr sz="2000" spc="-7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point  </a:t>
            </a:r>
            <a:r>
              <a:rPr sz="2000" dirty="0">
                <a:solidFill>
                  <a:schemeClr val="tx2"/>
                </a:solidFill>
                <a:latin typeface="Cambria" panose="02040503050406030204" pitchFamily="18" charset="0"/>
                <a:ea typeface="Cambria" panose="02040503050406030204" pitchFamily="18" charset="0"/>
                <a:cs typeface="Arial"/>
              </a:rPr>
              <a:t>in time </a:t>
            </a:r>
            <a:r>
              <a:rPr sz="2000" spc="-5" dirty="0">
                <a:solidFill>
                  <a:schemeClr val="tx2"/>
                </a:solidFill>
                <a:latin typeface="Cambria" panose="02040503050406030204" pitchFamily="18" charset="0"/>
                <a:ea typeface="Cambria" panose="02040503050406030204" pitchFamily="18" charset="0"/>
                <a:cs typeface="Arial"/>
              </a:rPr>
              <a:t>at which  technological </a:t>
            </a:r>
            <a:r>
              <a:rPr sz="2000" dirty="0">
                <a:solidFill>
                  <a:schemeClr val="tx2"/>
                </a:solidFill>
                <a:latin typeface="Cambria" panose="02040503050406030204" pitchFamily="18" charset="0"/>
                <a:ea typeface="Cambria" panose="02040503050406030204" pitchFamily="18" charset="0"/>
                <a:cs typeface="Arial"/>
              </a:rPr>
              <a:t>growth  </a:t>
            </a:r>
            <a:r>
              <a:rPr sz="2000" spc="-5" dirty="0">
                <a:solidFill>
                  <a:schemeClr val="tx2"/>
                </a:solidFill>
                <a:latin typeface="Cambria" panose="02040503050406030204" pitchFamily="18" charset="0"/>
                <a:ea typeface="Cambria" panose="02040503050406030204" pitchFamily="18" charset="0"/>
                <a:cs typeface="Arial"/>
              </a:rPr>
              <a:t>becomes uncontrollable  and </a:t>
            </a:r>
            <a:r>
              <a:rPr sz="2000" dirty="0">
                <a:solidFill>
                  <a:schemeClr val="tx2"/>
                </a:solidFill>
                <a:latin typeface="Cambria" panose="02040503050406030204" pitchFamily="18" charset="0"/>
                <a:ea typeface="Cambria" panose="02040503050406030204" pitchFamily="18" charset="0"/>
                <a:cs typeface="Arial"/>
              </a:rPr>
              <a:t>irreversible,  resulting in  </a:t>
            </a:r>
            <a:r>
              <a:rPr sz="2000" spc="-5" dirty="0">
                <a:solidFill>
                  <a:schemeClr val="tx2"/>
                </a:solidFill>
                <a:latin typeface="Cambria" panose="02040503050406030204" pitchFamily="18" charset="0"/>
                <a:ea typeface="Cambria" panose="02040503050406030204" pitchFamily="18" charset="0"/>
                <a:cs typeface="Arial"/>
              </a:rPr>
              <a:t>unfathomable changes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human</a:t>
            </a:r>
            <a:r>
              <a:rPr sz="2000" spc="-5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civilization</a:t>
            </a:r>
            <a:r>
              <a:rPr lang="en-US" sz="2000"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4" name="object 4"/>
          <p:cNvSpPr/>
          <p:nvPr/>
        </p:nvSpPr>
        <p:spPr>
          <a:xfrm>
            <a:off x="6096000" y="304799"/>
            <a:ext cx="1905000" cy="142985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486400" y="1828800"/>
            <a:ext cx="3482340" cy="4876800"/>
          </a:xfrm>
          <a:prstGeom prst="rect">
            <a:avLst/>
          </a:prstGeom>
          <a:blipFill>
            <a:blip r:embed="rId4"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44979" y="2133600"/>
            <a:ext cx="7729524" cy="369332"/>
          </a:xfrm>
        </p:spPr>
        <p:txBody>
          <a:bodyPr/>
          <a:lstStyle/>
          <a:p>
            <a:pPr marL="0" indent="0" algn="ctr">
              <a:buNone/>
            </a:pPr>
            <a:r>
              <a:rPr lang="en-US" sz="4500" b="1" dirty="0">
                <a:solidFill>
                  <a:schemeClr val="tx2"/>
                </a:solidFill>
              </a:rPr>
              <a:t>AGENTS</a:t>
            </a:r>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153142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7886700" cy="832370"/>
          </a:xfrm>
        </p:spPr>
        <p:txBody>
          <a:bodyPr/>
          <a:lstStyle/>
          <a:p>
            <a:pPr algn="ctr"/>
            <a:r>
              <a:rPr lang="en-US" b="1" dirty="0"/>
              <a:t>MODULE 1</a:t>
            </a:r>
          </a:p>
        </p:txBody>
      </p:sp>
      <p:sp>
        <p:nvSpPr>
          <p:cNvPr id="3" name="Content Placeholder 2"/>
          <p:cNvSpPr>
            <a:spLocks noGrp="1"/>
          </p:cNvSpPr>
          <p:nvPr>
            <p:ph idx="1"/>
          </p:nvPr>
        </p:nvSpPr>
        <p:spPr>
          <a:xfrm>
            <a:off x="762000" y="2743200"/>
            <a:ext cx="8153400" cy="1219200"/>
          </a:xfrm>
        </p:spPr>
        <p:txBody>
          <a:bodyPr/>
          <a:lstStyle/>
          <a:p>
            <a:pPr marL="0" indent="0" algn="ctr">
              <a:buNone/>
            </a:pPr>
            <a:r>
              <a:rPr lang="en-US" b="1" dirty="0">
                <a:solidFill>
                  <a:schemeClr val="tx2"/>
                </a:solidFill>
              </a:rPr>
              <a:t>Introduction to Artificial Intelligence and Knowledge based systems</a:t>
            </a:r>
            <a:endParaRPr lang="en-US" dirty="0">
              <a:solidFill>
                <a:schemeClr val="tx2"/>
              </a:solidFill>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a:t>
            </a:fld>
            <a:endParaRPr lang="en-US"/>
          </a:p>
        </p:txBody>
      </p:sp>
    </p:spTree>
    <p:extLst>
      <p:ext uri="{BB962C8B-B14F-4D97-AF65-F5344CB8AC3E}">
        <p14:creationId xmlns:p14="http://schemas.microsoft.com/office/powerpoint/2010/main" val="1356596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7642"/>
            <a:ext cx="7701558" cy="533400"/>
          </a:xfrm>
        </p:spPr>
        <p:txBody>
          <a:bodyPr/>
          <a:lstStyle/>
          <a:p>
            <a:r>
              <a:rPr lang="en-US" sz="2500" b="1" dirty="0"/>
              <a:t>Agents in Artificial Intelligence</a:t>
            </a:r>
            <a:endParaRPr lang="en-US" b="1" dirty="0"/>
          </a:p>
        </p:txBody>
      </p:sp>
      <p:sp>
        <p:nvSpPr>
          <p:cNvPr id="3" name="Text Placeholder 2"/>
          <p:cNvSpPr>
            <a:spLocks noGrp="1"/>
          </p:cNvSpPr>
          <p:nvPr>
            <p:ph idx="1"/>
          </p:nvPr>
        </p:nvSpPr>
        <p:spPr>
          <a:xfrm>
            <a:off x="707236" y="1447800"/>
            <a:ext cx="7750963" cy="4267200"/>
          </a:xfrm>
        </p:spPr>
        <p:txBody>
          <a:bodyPr/>
          <a:lstStyle/>
          <a:p>
            <a:pPr algn="just" fontAlgn="base"/>
            <a:r>
              <a:rPr lang="en-US" sz="2000" dirty="0">
                <a:solidFill>
                  <a:schemeClr val="tx2"/>
                </a:solidFill>
              </a:rPr>
              <a:t>Artificial intelligence is defined as a study of rational agents. A rational agent could be anything which makes decisions, as a person, firm, machine, or software. It carries out an action with the best outcome after considering past and current percepts(agent’s perceptual inputs at a given instance).</a:t>
            </a:r>
            <a:br>
              <a:rPr lang="en-US" sz="2000" dirty="0">
                <a:solidFill>
                  <a:schemeClr val="tx2"/>
                </a:solidFill>
              </a:rPr>
            </a:br>
            <a:r>
              <a:rPr lang="en-US" sz="2000" dirty="0">
                <a:solidFill>
                  <a:schemeClr val="tx2"/>
                </a:solidFill>
              </a:rPr>
              <a:t>An AI system is composed of an </a:t>
            </a:r>
            <a:r>
              <a:rPr lang="en-US" sz="2000" b="1" dirty="0">
                <a:solidFill>
                  <a:schemeClr val="tx2"/>
                </a:solidFill>
              </a:rPr>
              <a:t>agent and its environment</a:t>
            </a:r>
            <a:r>
              <a:rPr lang="en-US" sz="2000" dirty="0">
                <a:solidFill>
                  <a:schemeClr val="tx2"/>
                </a:solidFill>
              </a:rPr>
              <a:t>. The agents act in their environment. </a:t>
            </a:r>
          </a:p>
          <a:p>
            <a:pPr algn="just" fontAlgn="base"/>
            <a:r>
              <a:rPr lang="en-US" sz="2000" dirty="0">
                <a:solidFill>
                  <a:schemeClr val="tx2"/>
                </a:solidFill>
              </a:rPr>
              <a:t>The environment may contain other agents. An agent is anything that can be viewed as :</a:t>
            </a:r>
          </a:p>
          <a:p>
            <a:pPr marL="285750" indent="-285750" algn="just" fontAlgn="base">
              <a:buFont typeface="Arial" panose="020B0604020202020204" pitchFamily="34" charset="0"/>
              <a:buChar char="•"/>
            </a:pPr>
            <a:r>
              <a:rPr lang="en-US" sz="2000" dirty="0">
                <a:solidFill>
                  <a:schemeClr val="tx2"/>
                </a:solidFill>
              </a:rPr>
              <a:t>perceiving its environment through </a:t>
            </a:r>
            <a:r>
              <a:rPr lang="en-US" sz="2000" b="1" dirty="0">
                <a:solidFill>
                  <a:schemeClr val="tx2"/>
                </a:solidFill>
              </a:rPr>
              <a:t>sensors</a:t>
            </a:r>
            <a:r>
              <a:rPr lang="en-US" sz="2000" dirty="0">
                <a:solidFill>
                  <a:schemeClr val="tx2"/>
                </a:solidFill>
              </a:rPr>
              <a:t> and</a:t>
            </a:r>
          </a:p>
          <a:p>
            <a:pPr marL="285750" indent="-285750" algn="just" fontAlgn="base">
              <a:buFont typeface="Arial" panose="020B0604020202020204" pitchFamily="34" charset="0"/>
              <a:buChar char="•"/>
            </a:pPr>
            <a:r>
              <a:rPr lang="en-US" sz="2000" dirty="0">
                <a:solidFill>
                  <a:schemeClr val="tx2"/>
                </a:solidFill>
              </a:rPr>
              <a:t>acting upon that environment through </a:t>
            </a:r>
            <a:r>
              <a:rPr lang="en-US" sz="2000" b="1" dirty="0">
                <a:solidFill>
                  <a:schemeClr val="tx2"/>
                </a:solidFill>
              </a:rPr>
              <a:t>actuators</a:t>
            </a:r>
            <a:endParaRPr lang="en-US" sz="2000" dirty="0">
              <a:solidFill>
                <a:schemeClr val="tx2"/>
              </a:solidFill>
            </a:endParaRPr>
          </a:p>
          <a:p>
            <a:pPr algn="just"/>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120117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03679"/>
            <a:ext cx="7173518" cy="722073"/>
          </a:xfrm>
        </p:spPr>
        <p:txBody>
          <a:bodyPr/>
          <a:lstStyle/>
          <a:p>
            <a:r>
              <a:rPr lang="en-US" sz="2500" b="1" dirty="0"/>
              <a:t>The Structure of Intelligent Agents</a:t>
            </a:r>
            <a:endParaRPr lang="en-US" b="1" dirty="0"/>
          </a:p>
        </p:txBody>
      </p:sp>
      <p:sp>
        <p:nvSpPr>
          <p:cNvPr id="3" name="Text Placeholder 2"/>
          <p:cNvSpPr>
            <a:spLocks noGrp="1"/>
          </p:cNvSpPr>
          <p:nvPr>
            <p:ph idx="1"/>
          </p:nvPr>
        </p:nvSpPr>
        <p:spPr>
          <a:xfrm>
            <a:off x="628650" y="1447800"/>
            <a:ext cx="7729524" cy="3886200"/>
          </a:xfrm>
        </p:spPr>
        <p:txBody>
          <a:bodyPr/>
          <a:lstStyle/>
          <a:p>
            <a:pPr algn="just"/>
            <a:r>
              <a:rPr lang="en-US" sz="2000" dirty="0">
                <a:solidFill>
                  <a:schemeClr val="tx2"/>
                </a:solidFill>
              </a:rPr>
              <a:t>Agent’s structure can be viewed as −</a:t>
            </a:r>
          </a:p>
          <a:p>
            <a:pPr lvl="1" algn="just"/>
            <a:r>
              <a:rPr lang="en-US" sz="1600" dirty="0">
                <a:solidFill>
                  <a:schemeClr val="tx2"/>
                </a:solidFill>
              </a:rPr>
              <a:t>Agent = Architecture + Agent Program</a:t>
            </a:r>
          </a:p>
          <a:p>
            <a:pPr algn="just"/>
            <a:r>
              <a:rPr lang="en-US" sz="2000" dirty="0">
                <a:solidFill>
                  <a:schemeClr val="tx2"/>
                </a:solidFill>
              </a:rPr>
              <a:t>Architecture = the machinery that an agent executes on.</a:t>
            </a:r>
          </a:p>
          <a:p>
            <a:pPr algn="just"/>
            <a:r>
              <a:rPr lang="en-US" sz="2000" dirty="0">
                <a:solidFill>
                  <a:schemeClr val="tx2"/>
                </a:solidFill>
              </a:rPr>
              <a:t>Agent Program = an implementation of an agent function.</a:t>
            </a:r>
          </a:p>
          <a:p>
            <a:pPr algn="just"/>
            <a:r>
              <a:rPr lang="en-US" sz="2000" dirty="0">
                <a:solidFill>
                  <a:schemeClr val="tx2"/>
                </a:solidFill>
              </a:rPr>
              <a:t>To understand the structure of Intelligent Agents, we should be familiar with </a:t>
            </a:r>
            <a:r>
              <a:rPr lang="en-US" sz="2000" i="1" dirty="0">
                <a:solidFill>
                  <a:schemeClr val="tx2"/>
                </a:solidFill>
              </a:rPr>
              <a:t>Architecture</a:t>
            </a:r>
            <a:r>
              <a:rPr lang="en-US" sz="2000" dirty="0">
                <a:solidFill>
                  <a:schemeClr val="tx2"/>
                </a:solidFill>
              </a:rPr>
              <a:t> and </a:t>
            </a:r>
            <a:r>
              <a:rPr lang="en-US" sz="2000" i="1" dirty="0">
                <a:solidFill>
                  <a:schemeClr val="tx2"/>
                </a:solidFill>
              </a:rPr>
              <a:t>Agent Program</a:t>
            </a:r>
            <a:r>
              <a:rPr lang="en-US" sz="2000" dirty="0">
                <a:solidFill>
                  <a:schemeClr val="tx2"/>
                </a:solidFill>
              </a:rPr>
              <a:t>. </a:t>
            </a:r>
            <a:r>
              <a:rPr lang="en-US" sz="2000" b="1" dirty="0">
                <a:solidFill>
                  <a:schemeClr val="tx2"/>
                </a:solidFill>
              </a:rPr>
              <a:t>Architecture</a:t>
            </a:r>
            <a:r>
              <a:rPr lang="en-US" sz="2000" dirty="0">
                <a:solidFill>
                  <a:schemeClr val="tx2"/>
                </a:solidFill>
              </a:rPr>
              <a:t> is the machinery that the agent executes on. It is a device with sensors and actuators, for example : a robotic car, a camera, a PC. </a:t>
            </a:r>
            <a:r>
              <a:rPr lang="en-US" sz="2000" b="1" dirty="0">
                <a:solidFill>
                  <a:schemeClr val="tx2"/>
                </a:solidFill>
              </a:rPr>
              <a:t>Agent program</a:t>
            </a:r>
            <a:r>
              <a:rPr lang="en-US" sz="2000" dirty="0">
                <a:solidFill>
                  <a:schemeClr val="tx2"/>
                </a:solidFill>
              </a:rPr>
              <a:t> is an implementation of an agent function. An </a:t>
            </a:r>
            <a:r>
              <a:rPr lang="en-US" sz="2000" b="1" dirty="0">
                <a:solidFill>
                  <a:schemeClr val="tx2"/>
                </a:solidFill>
              </a:rPr>
              <a:t>agent function</a:t>
            </a:r>
            <a:r>
              <a:rPr lang="en-US" sz="2000" dirty="0">
                <a:solidFill>
                  <a:schemeClr val="tx2"/>
                </a:solidFill>
              </a:rPr>
              <a:t> is a map from the percept sequence(history of all that an agent has perceived till date) to an action. </a:t>
            </a:r>
          </a:p>
          <a:p>
            <a:pPr marL="0" indent="0" algn="just">
              <a:buNone/>
            </a:pPr>
            <a:endParaRPr lang="en-US" sz="2000" dirty="0">
              <a:solidFill>
                <a:schemeClr val="tx2"/>
              </a:solidFill>
            </a:endParaRP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159125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88471"/>
            <a:ext cx="7886700" cy="832370"/>
          </a:xfrm>
        </p:spPr>
        <p:txBody>
          <a:bodyPr/>
          <a:lstStyle/>
          <a:p>
            <a:r>
              <a:rPr lang="en-US" sz="2500" b="1" dirty="0"/>
              <a:t>Agent Terminology</a:t>
            </a:r>
            <a:endParaRPr lang="en-US" b="1" dirty="0"/>
          </a:p>
        </p:txBody>
      </p:sp>
      <p:sp>
        <p:nvSpPr>
          <p:cNvPr id="3" name="Text Placeholder 2"/>
          <p:cNvSpPr>
            <a:spLocks noGrp="1"/>
          </p:cNvSpPr>
          <p:nvPr>
            <p:ph idx="1"/>
          </p:nvPr>
        </p:nvSpPr>
        <p:spPr>
          <a:xfrm>
            <a:off x="762000" y="1371600"/>
            <a:ext cx="7729524" cy="3554819"/>
          </a:xfrm>
        </p:spPr>
        <p:txBody>
          <a:bodyPr/>
          <a:lstStyle/>
          <a:p>
            <a:pPr algn="just"/>
            <a:r>
              <a:rPr lang="en-US" sz="2000" b="1" dirty="0">
                <a:solidFill>
                  <a:schemeClr val="tx2"/>
                </a:solidFill>
              </a:rPr>
              <a:t>Performance Measure of Agent</a:t>
            </a:r>
            <a:r>
              <a:rPr lang="en-US" sz="2000" dirty="0">
                <a:solidFill>
                  <a:schemeClr val="tx2"/>
                </a:solidFill>
              </a:rPr>
              <a:t> − It is the criteria, which determines how successful an agent is.</a:t>
            </a:r>
          </a:p>
          <a:p>
            <a:pPr algn="just"/>
            <a:r>
              <a:rPr lang="en-US" sz="2000" b="1" dirty="0">
                <a:solidFill>
                  <a:schemeClr val="tx2"/>
                </a:solidFill>
              </a:rPr>
              <a:t>Behavior of Agent</a:t>
            </a:r>
            <a:r>
              <a:rPr lang="en-US" sz="2000" dirty="0">
                <a:solidFill>
                  <a:schemeClr val="tx2"/>
                </a:solidFill>
              </a:rPr>
              <a:t> − It is the action that agent performs after any given sequence of percepts.</a:t>
            </a:r>
          </a:p>
          <a:p>
            <a:pPr algn="just"/>
            <a:r>
              <a:rPr lang="en-US" sz="2000" b="1" dirty="0">
                <a:solidFill>
                  <a:schemeClr val="tx2"/>
                </a:solidFill>
              </a:rPr>
              <a:t>Percept</a:t>
            </a:r>
            <a:r>
              <a:rPr lang="en-US" sz="2000" dirty="0">
                <a:solidFill>
                  <a:schemeClr val="tx2"/>
                </a:solidFill>
              </a:rPr>
              <a:t> − It is agent’s perceptual inputs at a given instance.</a:t>
            </a:r>
          </a:p>
          <a:p>
            <a:pPr algn="just"/>
            <a:r>
              <a:rPr lang="en-US" sz="2000" b="1" dirty="0">
                <a:solidFill>
                  <a:schemeClr val="tx2"/>
                </a:solidFill>
              </a:rPr>
              <a:t>Percept Sequence</a:t>
            </a:r>
            <a:r>
              <a:rPr lang="en-US" sz="2000" dirty="0">
                <a:solidFill>
                  <a:schemeClr val="tx2"/>
                </a:solidFill>
              </a:rPr>
              <a:t> − It is the history of all that an agent has perceived till date.</a:t>
            </a:r>
          </a:p>
          <a:p>
            <a:pPr algn="just"/>
            <a:r>
              <a:rPr lang="en-US" sz="2000" b="1" dirty="0">
                <a:solidFill>
                  <a:schemeClr val="tx2"/>
                </a:solidFill>
              </a:rPr>
              <a:t>Agent Function</a:t>
            </a:r>
            <a:r>
              <a:rPr lang="en-US" sz="2000" dirty="0">
                <a:solidFill>
                  <a:schemeClr val="tx2"/>
                </a:solidFill>
              </a:rPr>
              <a:t> − It is a map from the precept sequence to an action.</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186673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75955" cy="1107996"/>
          </a:xfrm>
        </p:spPr>
        <p:txBody>
          <a:bodyPr/>
          <a:lstStyle/>
          <a:p>
            <a:pPr algn="l"/>
            <a:r>
              <a:rPr lang="en-US" sz="2500" b="1" dirty="0"/>
              <a:t>Rationality</a:t>
            </a:r>
            <a:br>
              <a:rPr lang="en-US" dirty="0"/>
            </a:br>
            <a:endParaRPr lang="en-US" dirty="0"/>
          </a:p>
        </p:txBody>
      </p:sp>
      <p:sp>
        <p:nvSpPr>
          <p:cNvPr id="3" name="Text Placeholder 2"/>
          <p:cNvSpPr>
            <a:spLocks noGrp="1"/>
          </p:cNvSpPr>
          <p:nvPr>
            <p:ph idx="1"/>
          </p:nvPr>
        </p:nvSpPr>
        <p:spPr>
          <a:xfrm>
            <a:off x="707236" y="914400"/>
            <a:ext cx="8055763" cy="4724400"/>
          </a:xfrm>
        </p:spPr>
        <p:txBody>
          <a:bodyPr/>
          <a:lstStyle/>
          <a:p>
            <a:pPr algn="just"/>
            <a:r>
              <a:rPr lang="en-US" sz="2000" dirty="0">
                <a:solidFill>
                  <a:schemeClr val="tx2"/>
                </a:solidFill>
              </a:rPr>
              <a:t>Rationality is nothing but status of being reasonable, sensible, and having good sense of judgment.</a:t>
            </a:r>
          </a:p>
          <a:p>
            <a:pPr algn="just"/>
            <a:r>
              <a:rPr lang="en-US" sz="2000" dirty="0">
                <a:solidFill>
                  <a:schemeClr val="tx2"/>
                </a:solidFill>
              </a:rPr>
              <a:t>Rationality is concerned with expected actions and results depending upon what the agent has perceived. Performing actions with the aim of obtaining useful information is an important part of rationality.</a:t>
            </a:r>
          </a:p>
          <a:p>
            <a:pPr marL="0" indent="0" algn="just">
              <a:buNone/>
            </a:pPr>
            <a:r>
              <a:rPr lang="en-US" sz="2000" b="1" dirty="0">
                <a:solidFill>
                  <a:schemeClr val="tx2"/>
                </a:solidFill>
              </a:rPr>
              <a:t>What is Ideal Rational Agent?</a:t>
            </a:r>
          </a:p>
          <a:p>
            <a:pPr algn="just"/>
            <a:r>
              <a:rPr lang="en-US" sz="2000" dirty="0">
                <a:solidFill>
                  <a:schemeClr val="tx2"/>
                </a:solidFill>
              </a:rPr>
              <a:t>An ideal rational agent is the one, which is capable of doing expected actions to maximize its performance measure, on the basis of −</a:t>
            </a:r>
          </a:p>
          <a:p>
            <a:pPr algn="just"/>
            <a:r>
              <a:rPr lang="en-US" sz="2000" dirty="0">
                <a:solidFill>
                  <a:schemeClr val="tx2"/>
                </a:solidFill>
              </a:rPr>
              <a:t>Its percept sequence, built-in knowledge base</a:t>
            </a:r>
          </a:p>
          <a:p>
            <a:pPr algn="just"/>
            <a:r>
              <a:rPr lang="en-US" sz="2000" dirty="0">
                <a:solidFill>
                  <a:schemeClr val="tx2"/>
                </a:solidFill>
              </a:rPr>
              <a:t>Rationality of an agent depends on the following −</a:t>
            </a:r>
          </a:p>
          <a:p>
            <a:pPr algn="just"/>
            <a:r>
              <a:rPr lang="en-US" sz="2000" dirty="0">
                <a:solidFill>
                  <a:schemeClr val="tx2"/>
                </a:solidFill>
              </a:rPr>
              <a:t>The </a:t>
            </a:r>
            <a:r>
              <a:rPr lang="en-US" sz="2000" b="1" dirty="0">
                <a:solidFill>
                  <a:schemeClr val="tx2"/>
                </a:solidFill>
              </a:rPr>
              <a:t>performance measures</a:t>
            </a:r>
            <a:r>
              <a:rPr lang="en-US" sz="2000" dirty="0">
                <a:solidFill>
                  <a:schemeClr val="tx2"/>
                </a:solidFill>
              </a:rPr>
              <a:t>, which determine the degree of success.</a:t>
            </a:r>
          </a:p>
          <a:p>
            <a:pPr marL="342900" indent="-342900" algn="just">
              <a:buFont typeface="Arial" panose="020B0604020202020204" pitchFamily="34" charset="0"/>
              <a:buChar char="•"/>
            </a:pPr>
            <a:r>
              <a:rPr lang="en-US" sz="2000" dirty="0">
                <a:solidFill>
                  <a:schemeClr val="tx2"/>
                </a:solidFill>
              </a:rPr>
              <a:t>Agent’s </a:t>
            </a:r>
            <a:r>
              <a:rPr lang="en-US" sz="2000" b="1" dirty="0">
                <a:solidFill>
                  <a:schemeClr val="tx2"/>
                </a:solidFill>
              </a:rPr>
              <a:t>Percept Sequence</a:t>
            </a:r>
            <a:r>
              <a:rPr lang="en-US" sz="2000" dirty="0">
                <a:solidFill>
                  <a:schemeClr val="tx2"/>
                </a:solidFill>
              </a:rPr>
              <a:t> till now. The agent’s </a:t>
            </a:r>
            <a:r>
              <a:rPr lang="en-US" sz="2000" b="1" dirty="0">
                <a:solidFill>
                  <a:schemeClr val="tx2"/>
                </a:solidFill>
              </a:rPr>
              <a:t>prior knowledge about the environment</a:t>
            </a:r>
            <a:r>
              <a:rPr lang="en-US" sz="2000" dirty="0">
                <a:solidFill>
                  <a:schemeClr val="tx2"/>
                </a:solidFill>
              </a:rPr>
              <a:t>.</a:t>
            </a:r>
          </a:p>
          <a:p>
            <a:endParaRPr lang="en-US" sz="1400"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2239207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2875"/>
            <a:ext cx="8210550" cy="832370"/>
          </a:xfrm>
        </p:spPr>
        <p:txBody>
          <a:bodyPr/>
          <a:lstStyle/>
          <a:p>
            <a:r>
              <a:rPr lang="en-US" sz="2500" b="1" dirty="0"/>
              <a:t>Rationality</a:t>
            </a:r>
            <a:endParaRPr lang="en-US" sz="2500" dirty="0"/>
          </a:p>
        </p:txBody>
      </p:sp>
      <p:sp>
        <p:nvSpPr>
          <p:cNvPr id="3" name="Content Placeholder 2"/>
          <p:cNvSpPr>
            <a:spLocks noGrp="1"/>
          </p:cNvSpPr>
          <p:nvPr>
            <p:ph idx="1"/>
          </p:nvPr>
        </p:nvSpPr>
        <p:spPr>
          <a:xfrm>
            <a:off x="628650" y="1306285"/>
            <a:ext cx="7886700" cy="2427515"/>
          </a:xfrm>
        </p:spPr>
        <p:txBody>
          <a:bodyPr/>
          <a:lstStyle/>
          <a:p>
            <a:pPr algn="just"/>
            <a:r>
              <a:rPr lang="en-US" sz="2000" dirty="0">
                <a:solidFill>
                  <a:schemeClr val="tx2"/>
                </a:solidFill>
              </a:rPr>
              <a:t>The </a:t>
            </a:r>
            <a:r>
              <a:rPr lang="en-US" sz="2000" b="1" dirty="0">
                <a:solidFill>
                  <a:schemeClr val="tx2"/>
                </a:solidFill>
              </a:rPr>
              <a:t>actions</a:t>
            </a:r>
            <a:r>
              <a:rPr lang="en-US" sz="2000" dirty="0">
                <a:solidFill>
                  <a:schemeClr val="tx2"/>
                </a:solidFill>
              </a:rPr>
              <a:t> that the agent can carry out.</a:t>
            </a:r>
          </a:p>
          <a:p>
            <a:pPr algn="just"/>
            <a:r>
              <a:rPr lang="en-US" sz="2000" dirty="0">
                <a:solidFill>
                  <a:schemeClr val="tx2"/>
                </a:solidFill>
              </a:rPr>
              <a:t>A rational agent always performs right action, where the right action means the action that causes the agent to be most successful in the given percept sequence. The problem the agent solves is characterized by Performance Measure, Environment, Actuators, and Sensors (PEAS).</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24</a:t>
            </a:fld>
            <a:endParaRPr lang="en-US"/>
          </a:p>
        </p:txBody>
      </p:sp>
    </p:spTree>
    <p:extLst>
      <p:ext uri="{BB962C8B-B14F-4D97-AF65-F5344CB8AC3E}">
        <p14:creationId xmlns:p14="http://schemas.microsoft.com/office/powerpoint/2010/main" val="452623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7955"/>
            <a:ext cx="7173518" cy="677108"/>
          </a:xfrm>
        </p:spPr>
        <p:txBody>
          <a:bodyPr/>
          <a:lstStyle/>
          <a:p>
            <a:r>
              <a:rPr lang="en-US" sz="2500" b="1" dirty="0"/>
              <a:t>Examples of Agent Environment:-</a:t>
            </a:r>
          </a:p>
        </p:txBody>
      </p:sp>
      <p:sp>
        <p:nvSpPr>
          <p:cNvPr id="3" name="Text Placeholder 2"/>
          <p:cNvSpPr>
            <a:spLocks noGrp="1"/>
          </p:cNvSpPr>
          <p:nvPr>
            <p:ph idx="1"/>
          </p:nvPr>
        </p:nvSpPr>
        <p:spPr>
          <a:xfrm>
            <a:off x="707237" y="825063"/>
            <a:ext cx="7729524" cy="2431435"/>
          </a:xfrm>
        </p:spPr>
        <p:txBody>
          <a:bodyPr/>
          <a:lstStyle/>
          <a:p>
            <a:pPr algn="just"/>
            <a:r>
              <a:rPr lang="en-US" sz="2000" dirty="0">
                <a:solidFill>
                  <a:schemeClr val="tx2"/>
                </a:solidFill>
              </a:rPr>
              <a:t>An </a:t>
            </a:r>
            <a:r>
              <a:rPr lang="en-US" sz="2000" b="1" dirty="0">
                <a:solidFill>
                  <a:schemeClr val="tx2"/>
                </a:solidFill>
              </a:rPr>
              <a:t>agent</a:t>
            </a:r>
            <a:r>
              <a:rPr lang="en-US" sz="2000" dirty="0">
                <a:solidFill>
                  <a:schemeClr val="tx2"/>
                </a:solidFill>
              </a:rPr>
              <a:t> is anything that can perceive its environment through </a:t>
            </a:r>
            <a:r>
              <a:rPr lang="en-US" sz="2000" b="1" dirty="0">
                <a:solidFill>
                  <a:schemeClr val="tx2"/>
                </a:solidFill>
              </a:rPr>
              <a:t>sensors</a:t>
            </a:r>
            <a:r>
              <a:rPr lang="en-US" sz="2000" dirty="0">
                <a:solidFill>
                  <a:schemeClr val="tx2"/>
                </a:solidFill>
              </a:rPr>
              <a:t> and acts upon that environment through </a:t>
            </a:r>
            <a:r>
              <a:rPr lang="en-US" sz="2000" b="1" dirty="0">
                <a:solidFill>
                  <a:schemeClr val="tx2"/>
                </a:solidFill>
              </a:rPr>
              <a:t>effectors.</a:t>
            </a:r>
          </a:p>
          <a:p>
            <a:pPr marL="285750" indent="-285750" algn="just">
              <a:buFont typeface="Arial" panose="020B0604020202020204" pitchFamily="34" charset="0"/>
              <a:buChar char="•"/>
            </a:pPr>
            <a:r>
              <a:rPr lang="en-US" sz="2000" dirty="0">
                <a:solidFill>
                  <a:schemeClr val="tx2"/>
                </a:solidFill>
              </a:rPr>
              <a:t>A </a:t>
            </a:r>
            <a:r>
              <a:rPr lang="en-US" sz="2000" b="1" dirty="0">
                <a:solidFill>
                  <a:schemeClr val="tx2"/>
                </a:solidFill>
              </a:rPr>
              <a:t>human agent</a:t>
            </a:r>
            <a:r>
              <a:rPr lang="en-US" sz="2000" dirty="0">
                <a:solidFill>
                  <a:schemeClr val="tx2"/>
                </a:solidFill>
              </a:rPr>
              <a:t> has sensory organs such as eyes, ears, nose, tongue and skin parallel to the sensors, and other organs such as hands, legs, mouth, for effectors.</a:t>
            </a:r>
          </a:p>
          <a:p>
            <a:pPr marL="285750" indent="-285750" algn="just">
              <a:buFont typeface="Arial" panose="020B0604020202020204" pitchFamily="34" charset="0"/>
              <a:buChar char="•"/>
            </a:pPr>
            <a:r>
              <a:rPr lang="en-US" sz="2000" dirty="0">
                <a:solidFill>
                  <a:schemeClr val="tx2"/>
                </a:solidFill>
              </a:rPr>
              <a:t>A </a:t>
            </a:r>
            <a:r>
              <a:rPr lang="en-US" sz="2000" b="1" dirty="0">
                <a:solidFill>
                  <a:schemeClr val="tx2"/>
                </a:solidFill>
              </a:rPr>
              <a:t>robotic agent</a:t>
            </a:r>
            <a:r>
              <a:rPr lang="en-US" sz="2000" dirty="0">
                <a:solidFill>
                  <a:schemeClr val="tx2"/>
                </a:solidFill>
              </a:rPr>
              <a:t> replaces cameras and infrared range finders for the sensors, and various motors and actuators for effectors.</a:t>
            </a:r>
          </a:p>
          <a:p>
            <a:pPr marL="285750" indent="-285750" algn="just">
              <a:buFont typeface="Arial" panose="020B0604020202020204" pitchFamily="34" charset="0"/>
              <a:buChar char="•"/>
            </a:pPr>
            <a:r>
              <a:rPr lang="en-US" sz="2000" dirty="0">
                <a:solidFill>
                  <a:schemeClr val="tx2"/>
                </a:solidFill>
              </a:rPr>
              <a:t>A </a:t>
            </a:r>
            <a:r>
              <a:rPr lang="en-US" sz="2000" b="1" dirty="0">
                <a:solidFill>
                  <a:schemeClr val="tx2"/>
                </a:solidFill>
              </a:rPr>
              <a:t>software agent</a:t>
            </a:r>
            <a:r>
              <a:rPr lang="en-US" sz="2000" dirty="0">
                <a:solidFill>
                  <a:schemeClr val="tx2"/>
                </a:solidFill>
              </a:rPr>
              <a:t> has encoded bit strings as its programs and actions.</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997940"/>
            <a:ext cx="6781800" cy="1717060"/>
          </a:xfrm>
          <a:prstGeom prst="rect">
            <a:avLst/>
          </a:prstGeom>
        </p:spPr>
      </p:pic>
    </p:spTree>
    <p:extLst>
      <p:ext uri="{BB962C8B-B14F-4D97-AF65-F5344CB8AC3E}">
        <p14:creationId xmlns:p14="http://schemas.microsoft.com/office/powerpoint/2010/main" val="1455392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85583"/>
            <a:ext cx="7886700" cy="832370"/>
          </a:xfrm>
        </p:spPr>
        <p:txBody>
          <a:bodyPr/>
          <a:lstStyle/>
          <a:p>
            <a:r>
              <a:rPr lang="en-US" sz="2500" b="1" dirty="0"/>
              <a:t>Types of Agents</a:t>
            </a:r>
            <a:endParaRPr lang="en-US" dirty="0"/>
          </a:p>
        </p:txBody>
      </p:sp>
      <p:sp>
        <p:nvSpPr>
          <p:cNvPr id="3" name="Text Placeholder 2"/>
          <p:cNvSpPr>
            <a:spLocks noGrp="1"/>
          </p:cNvSpPr>
          <p:nvPr>
            <p:ph idx="1"/>
          </p:nvPr>
        </p:nvSpPr>
        <p:spPr>
          <a:xfrm>
            <a:off x="642706" y="1145245"/>
            <a:ext cx="7729524" cy="3924151"/>
          </a:xfrm>
        </p:spPr>
        <p:txBody>
          <a:bodyPr/>
          <a:lstStyle/>
          <a:p>
            <a:pPr algn="just"/>
            <a:r>
              <a:rPr lang="en-US" sz="2000" dirty="0"/>
              <a:t>Agents can be grouped into five classes based on their degree of perceived intelligence and capability. All these agents can improve their performance and generate better action over the time. These are given below:</a:t>
            </a:r>
          </a:p>
          <a:p>
            <a:pPr marL="800100" lvl="1" indent="-342900" algn="just"/>
            <a:r>
              <a:rPr lang="en-US" sz="2000" dirty="0"/>
              <a:t>Simple Reflex Agent</a:t>
            </a:r>
          </a:p>
          <a:p>
            <a:pPr marL="800100" lvl="1" indent="-342900" algn="just"/>
            <a:r>
              <a:rPr lang="en-US" sz="2000" dirty="0"/>
              <a:t>Model-based reflex agent</a:t>
            </a:r>
          </a:p>
          <a:p>
            <a:pPr marL="800100" lvl="1" indent="-342900" algn="just"/>
            <a:r>
              <a:rPr lang="en-US" sz="2000" dirty="0"/>
              <a:t>Goal-based agents</a:t>
            </a:r>
          </a:p>
          <a:p>
            <a:pPr marL="800100" lvl="1" indent="-342900" algn="just"/>
            <a:r>
              <a:rPr lang="en-US" sz="2000" dirty="0"/>
              <a:t>Utility-based agent</a:t>
            </a:r>
          </a:p>
          <a:p>
            <a:pPr marL="800100" lvl="1" indent="-342900" algn="just"/>
            <a:r>
              <a:rPr lang="en-US" sz="2000" dirty="0"/>
              <a:t>Learning agent</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26</a:t>
            </a:fld>
            <a:endParaRPr lang="en-US"/>
          </a:p>
        </p:txBody>
      </p:sp>
    </p:spTree>
    <p:extLst>
      <p:ext uri="{BB962C8B-B14F-4D97-AF65-F5344CB8AC3E}">
        <p14:creationId xmlns:p14="http://schemas.microsoft.com/office/powerpoint/2010/main" val="3581130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913"/>
            <a:ext cx="7173518" cy="369332"/>
          </a:xfrm>
        </p:spPr>
        <p:txBody>
          <a:bodyPr/>
          <a:lstStyle/>
          <a:p>
            <a:r>
              <a:rPr lang="en-US" sz="2500" b="1" dirty="0"/>
              <a:t>Simple Reflex Agent</a:t>
            </a:r>
          </a:p>
        </p:txBody>
      </p:sp>
      <p:sp>
        <p:nvSpPr>
          <p:cNvPr id="3" name="Text Placeholder 2"/>
          <p:cNvSpPr>
            <a:spLocks noGrp="1"/>
          </p:cNvSpPr>
          <p:nvPr>
            <p:ph idx="1"/>
          </p:nvPr>
        </p:nvSpPr>
        <p:spPr>
          <a:xfrm>
            <a:off x="628650" y="629245"/>
            <a:ext cx="7903363" cy="4966137"/>
          </a:xfrm>
        </p:spPr>
        <p:txBody>
          <a:bodyPr/>
          <a:lstStyle/>
          <a:p>
            <a:pPr marL="342900" indent="-342900" algn="just">
              <a:buFont typeface="Arial" panose="020B0604020202020204" pitchFamily="34" charset="0"/>
              <a:buChar char="•"/>
            </a:pPr>
            <a:r>
              <a:rPr lang="en-US" sz="2000" dirty="0">
                <a:solidFill>
                  <a:schemeClr val="tx2"/>
                </a:solidFill>
              </a:rPr>
              <a:t>The Simple reflex agents are the simplest agents. These agents take decisions on the basis of the current percepts and ignore the rest of the percept history.</a:t>
            </a:r>
          </a:p>
          <a:p>
            <a:pPr marL="342900" indent="-342900" algn="just">
              <a:buFont typeface="Arial" panose="020B0604020202020204" pitchFamily="34" charset="0"/>
              <a:buChar char="•"/>
            </a:pPr>
            <a:r>
              <a:rPr lang="en-US" sz="2000" dirty="0">
                <a:solidFill>
                  <a:schemeClr val="tx2"/>
                </a:solidFill>
              </a:rPr>
              <a:t>These agents only succeed in the fully observable environment.</a:t>
            </a:r>
          </a:p>
          <a:p>
            <a:pPr marL="342900" indent="-342900" algn="just">
              <a:buFont typeface="Arial" panose="020B0604020202020204" pitchFamily="34" charset="0"/>
              <a:buChar char="•"/>
            </a:pPr>
            <a:r>
              <a:rPr lang="en-US" sz="2000" dirty="0">
                <a:solidFill>
                  <a:schemeClr val="tx2"/>
                </a:solidFill>
              </a:rPr>
              <a:t>The Simple reflex agent does not consider any part of percepts history during their decision and action process.</a:t>
            </a:r>
          </a:p>
          <a:p>
            <a:pPr marL="342900" indent="-342900" algn="just">
              <a:buFont typeface="Arial" panose="020B0604020202020204" pitchFamily="34" charset="0"/>
              <a:buChar char="•"/>
            </a:pPr>
            <a:r>
              <a:rPr lang="en-US" sz="2000" dirty="0">
                <a:solidFill>
                  <a:schemeClr val="tx2"/>
                </a:solidFill>
              </a:rPr>
              <a:t>The Simple reflex agent works on Condition-action rule, which means it maps the current state to action. Such as a Room Cleaner agent, it works only if there is dirt in the room.</a:t>
            </a:r>
          </a:p>
          <a:p>
            <a:pPr marL="342900" indent="-342900" algn="just">
              <a:buFont typeface="Arial" panose="020B0604020202020204" pitchFamily="34" charset="0"/>
              <a:buChar char="•"/>
            </a:pPr>
            <a:r>
              <a:rPr lang="en-US" sz="2000" dirty="0">
                <a:solidFill>
                  <a:schemeClr val="tx2"/>
                </a:solidFill>
              </a:rPr>
              <a:t>Problems for the simple reflex agent design approach:</a:t>
            </a:r>
          </a:p>
          <a:p>
            <a:pPr marL="800100" lvl="1" indent="-342900" algn="just">
              <a:buFont typeface="Arial" panose="020B0604020202020204" pitchFamily="34" charset="0"/>
              <a:buChar char="•"/>
            </a:pPr>
            <a:r>
              <a:rPr lang="en-US" sz="2000" dirty="0">
                <a:solidFill>
                  <a:schemeClr val="tx2"/>
                </a:solidFill>
              </a:rPr>
              <a:t>They have very limited intelligence</a:t>
            </a:r>
          </a:p>
          <a:p>
            <a:pPr marL="800100" lvl="1" indent="-342900" algn="just">
              <a:buFont typeface="Arial" panose="020B0604020202020204" pitchFamily="34" charset="0"/>
              <a:buChar char="•"/>
            </a:pPr>
            <a:r>
              <a:rPr lang="en-US" sz="2000" dirty="0">
                <a:solidFill>
                  <a:schemeClr val="tx2"/>
                </a:solidFill>
              </a:rPr>
              <a:t>They do not have knowledge of non-perceptual parts of the current state</a:t>
            </a:r>
          </a:p>
          <a:p>
            <a:pPr marL="800100" lvl="1" indent="-342900" algn="just">
              <a:buFont typeface="Arial" panose="020B0604020202020204" pitchFamily="34" charset="0"/>
              <a:buChar char="•"/>
            </a:pPr>
            <a:r>
              <a:rPr lang="en-US" sz="2000" dirty="0">
                <a:solidFill>
                  <a:schemeClr val="tx2"/>
                </a:solidFill>
              </a:rPr>
              <a:t>Mostly too big to generate and to store also not adaptive to changes in the environment.</a:t>
            </a:r>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879659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7610"/>
            <a:ext cx="7173518" cy="369332"/>
          </a:xfrm>
        </p:spPr>
        <p:txBody>
          <a:bodyPr/>
          <a:lstStyle/>
          <a:p>
            <a:r>
              <a:rPr lang="en-US" sz="2500" b="1" dirty="0"/>
              <a:t>Simple Reflex Agent</a:t>
            </a:r>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38200"/>
            <a:ext cx="7010400" cy="4683564"/>
          </a:xfrm>
          <a:prstGeom prst="rect">
            <a:avLst/>
          </a:prstGeom>
        </p:spPr>
      </p:pic>
    </p:spTree>
    <p:extLst>
      <p:ext uri="{BB962C8B-B14F-4D97-AF65-F5344CB8AC3E}">
        <p14:creationId xmlns:p14="http://schemas.microsoft.com/office/powerpoint/2010/main" val="2165043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7955"/>
            <a:ext cx="7853958" cy="614045"/>
          </a:xfrm>
        </p:spPr>
        <p:txBody>
          <a:bodyPr/>
          <a:lstStyle/>
          <a:p>
            <a:r>
              <a:rPr lang="en-US" sz="2500" b="1" dirty="0"/>
              <a:t>Model-based reflex agent</a:t>
            </a:r>
          </a:p>
        </p:txBody>
      </p:sp>
      <p:sp>
        <p:nvSpPr>
          <p:cNvPr id="3" name="Text Placeholder 2"/>
          <p:cNvSpPr>
            <a:spLocks noGrp="1"/>
          </p:cNvSpPr>
          <p:nvPr>
            <p:ph idx="1"/>
          </p:nvPr>
        </p:nvSpPr>
        <p:spPr>
          <a:xfrm>
            <a:off x="707237" y="1143000"/>
            <a:ext cx="7729524" cy="4724400"/>
          </a:xfrm>
        </p:spPr>
        <p:txBody>
          <a:bodyPr/>
          <a:lstStyle/>
          <a:p>
            <a:pPr algn="just"/>
            <a:r>
              <a:rPr lang="en-US" sz="2000" dirty="0">
                <a:solidFill>
                  <a:schemeClr val="tx2"/>
                </a:solidFill>
              </a:rPr>
              <a:t>The Model-based agent can work in a partially observable environment, and track the situation.</a:t>
            </a:r>
          </a:p>
          <a:p>
            <a:pPr algn="just"/>
            <a:r>
              <a:rPr lang="en-US" sz="2000" dirty="0">
                <a:solidFill>
                  <a:schemeClr val="tx2"/>
                </a:solidFill>
              </a:rPr>
              <a:t>A model-based agent has two important factors:</a:t>
            </a:r>
          </a:p>
          <a:p>
            <a:pPr marL="800100" lvl="1" indent="-342900" algn="just">
              <a:buFont typeface="Arial" panose="020B0604020202020204" pitchFamily="34" charset="0"/>
              <a:buChar char="•"/>
            </a:pPr>
            <a:r>
              <a:rPr lang="en-US" sz="2000" b="1" dirty="0">
                <a:solidFill>
                  <a:schemeClr val="tx2"/>
                </a:solidFill>
              </a:rPr>
              <a:t>Model:</a:t>
            </a:r>
            <a:r>
              <a:rPr lang="en-US" sz="2000" dirty="0">
                <a:solidFill>
                  <a:schemeClr val="tx2"/>
                </a:solidFill>
              </a:rPr>
              <a:t> It is knowledge about "how things happen in the world," so it is called a Model-based agent.</a:t>
            </a:r>
          </a:p>
          <a:p>
            <a:pPr marL="800100" lvl="1" indent="-342900" algn="just">
              <a:buFont typeface="Arial" panose="020B0604020202020204" pitchFamily="34" charset="0"/>
              <a:buChar char="•"/>
            </a:pPr>
            <a:r>
              <a:rPr lang="en-US" sz="2000" b="1" dirty="0">
                <a:solidFill>
                  <a:schemeClr val="tx2"/>
                </a:solidFill>
              </a:rPr>
              <a:t>Internal State:</a:t>
            </a:r>
            <a:r>
              <a:rPr lang="en-US" sz="2000" dirty="0">
                <a:solidFill>
                  <a:schemeClr val="tx2"/>
                </a:solidFill>
              </a:rPr>
              <a:t> It is a representation of the current state based on percept history.</a:t>
            </a:r>
          </a:p>
          <a:p>
            <a:pPr algn="just"/>
            <a:r>
              <a:rPr lang="en-US" sz="2000" dirty="0">
                <a:solidFill>
                  <a:schemeClr val="tx2"/>
                </a:solidFill>
              </a:rPr>
              <a:t>These agents have the model, "which is knowledge of the world" and based on the model they perform actions.</a:t>
            </a:r>
          </a:p>
          <a:p>
            <a:pPr algn="just"/>
            <a:r>
              <a:rPr lang="en-US" sz="2000" dirty="0">
                <a:solidFill>
                  <a:schemeClr val="tx2"/>
                </a:solidFill>
              </a:rPr>
              <a:t>Updating the agent state requires information about:</a:t>
            </a:r>
          </a:p>
          <a:p>
            <a:pPr marL="800100" lvl="1" indent="-342900" algn="just">
              <a:buFont typeface="Arial" panose="020B0604020202020204" pitchFamily="34" charset="0"/>
              <a:buChar char="•"/>
            </a:pPr>
            <a:r>
              <a:rPr lang="en-US" sz="2000" dirty="0">
                <a:solidFill>
                  <a:schemeClr val="tx2"/>
                </a:solidFill>
              </a:rPr>
              <a:t>How the world evolves</a:t>
            </a:r>
          </a:p>
          <a:p>
            <a:pPr marL="800100" lvl="1" indent="-342900" algn="just">
              <a:buFont typeface="Arial" panose="020B0604020202020204" pitchFamily="34" charset="0"/>
              <a:buChar char="•"/>
            </a:pPr>
            <a:r>
              <a:rPr lang="en-US" sz="2000" dirty="0">
                <a:solidFill>
                  <a:schemeClr val="tx2"/>
                </a:solidFill>
              </a:rPr>
              <a:t>How the agent's action affects the world.</a:t>
            </a:r>
          </a:p>
          <a:p>
            <a:endParaRPr lang="en-US" sz="2200"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260640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52B3F855-BF2A-4CCF-91BE-56E56F3E6B20}"/>
              </a:ext>
            </a:extLst>
          </p:cNvPr>
          <p:cNvSpPr txBox="1">
            <a:spLocks noGrp="1"/>
          </p:cNvSpPr>
          <p:nvPr>
            <p:ph type="title"/>
          </p:nvPr>
        </p:nvSpPr>
        <p:spPr>
          <a:xfrm>
            <a:off x="381000" y="260122"/>
            <a:ext cx="2346198" cy="475130"/>
          </a:xfrm>
          <a:prstGeom prst="rect">
            <a:avLst/>
          </a:prstGeom>
        </p:spPr>
        <p:txBody>
          <a:bodyPr vert="horz" wrap="square" lIns="0" tIns="13335" rIns="0" bIns="0" rtlCol="0">
            <a:spAutoFit/>
          </a:bodyPr>
          <a:lstStyle/>
          <a:p>
            <a:pPr marL="12700">
              <a:lnSpc>
                <a:spcPct val="100000"/>
              </a:lnSpc>
              <a:spcBef>
                <a:spcPts val="105"/>
              </a:spcBef>
            </a:pPr>
            <a:r>
              <a:rPr lang="en-US" sz="3000" b="1" dirty="0"/>
              <a:t>CONTENTS</a:t>
            </a:r>
            <a:endParaRPr sz="3000" b="1" dirty="0"/>
          </a:p>
        </p:txBody>
      </p:sp>
      <p:sp>
        <p:nvSpPr>
          <p:cNvPr id="4" name="Slide Number Placeholder 3"/>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ABC515CB-251B-430B-8B36-975003BC8E78}" type="slidenum">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7" name="object 3">
            <a:extLst>
              <a:ext uri="{FF2B5EF4-FFF2-40B4-BE49-F238E27FC236}">
                <a16:creationId xmlns:a16="http://schemas.microsoft.com/office/drawing/2014/main" id="{8908EE5F-99B2-46F4-A031-E63C70F9D86B}"/>
              </a:ext>
            </a:extLst>
          </p:cNvPr>
          <p:cNvSpPr txBox="1"/>
          <p:nvPr/>
        </p:nvSpPr>
        <p:spPr>
          <a:xfrm>
            <a:off x="685801" y="726387"/>
            <a:ext cx="7315200" cy="5300810"/>
          </a:xfrm>
          <a:prstGeom prst="rect">
            <a:avLst/>
          </a:prstGeom>
        </p:spPr>
        <p:txBody>
          <a:bodyPr vert="horz" wrap="square" lIns="0" tIns="98425" rIns="0" bIns="0" rtlCol="0">
            <a:spAutoFit/>
          </a:bodyPr>
          <a:lstStyle/>
          <a:p>
            <a:pPr marL="298450"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Artificial Intelligence </a:t>
            </a:r>
          </a:p>
          <a:p>
            <a:pPr marL="1670050" lvl="3"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Introduction</a:t>
            </a:r>
          </a:p>
          <a:p>
            <a:pPr marL="1670050" lvl="3"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Definitions</a:t>
            </a:r>
          </a:p>
          <a:p>
            <a:pPr marL="1670050" lvl="3"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Foundation</a:t>
            </a:r>
          </a:p>
          <a:p>
            <a:pPr marL="1670050" lvl="3"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History</a:t>
            </a:r>
          </a:p>
          <a:p>
            <a:pPr marL="1670050" lvl="3"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Applications</a:t>
            </a:r>
          </a:p>
          <a:p>
            <a:pPr marL="298450"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Agents</a:t>
            </a:r>
          </a:p>
          <a:p>
            <a:pPr marL="1670050" lvl="3"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Types of Agents, Structure and functions</a:t>
            </a:r>
          </a:p>
          <a:p>
            <a:pPr marL="1670050" lvl="3"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Agents and Environment</a:t>
            </a:r>
          </a:p>
          <a:p>
            <a:pPr marL="298450"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Knowledge Representation</a:t>
            </a:r>
          </a:p>
          <a:p>
            <a:pPr marL="1670050" lvl="3"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Introduction, Approaches and Issues </a:t>
            </a:r>
          </a:p>
          <a:p>
            <a:pPr marL="298450"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Searching Algorithm in AI</a:t>
            </a:r>
          </a:p>
          <a:p>
            <a:pPr marL="298450"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Conceptual graphs:</a:t>
            </a:r>
          </a:p>
          <a:p>
            <a:pPr marL="298450" indent="-285750">
              <a:spcBef>
                <a:spcPts val="775"/>
              </a:spcBef>
              <a:buFont typeface="Wingdings" panose="05000000000000000000" pitchFamily="2" charset="2"/>
              <a:buChar char="§"/>
              <a:tabLst>
                <a:tab pos="354965" algn="l"/>
                <a:tab pos="355600" algn="l"/>
              </a:tabLst>
            </a:pPr>
            <a:r>
              <a:rPr lang="en-US" sz="1500" dirty="0">
                <a:solidFill>
                  <a:schemeClr val="tx2"/>
                </a:solidFill>
                <a:latin typeface="Cambria" panose="02040503050406030204" pitchFamily="18" charset="0"/>
                <a:ea typeface="Cambria" panose="02040503050406030204" pitchFamily="18" charset="0"/>
              </a:rPr>
              <a:t>Methods of Logic representation(POL, FOL)</a:t>
            </a:r>
          </a:p>
          <a:p>
            <a:pPr marL="12700">
              <a:spcBef>
                <a:spcPts val="775"/>
              </a:spcBef>
              <a:tabLst>
                <a:tab pos="354965" algn="l"/>
                <a:tab pos="355600" algn="l"/>
              </a:tabLst>
            </a:pPr>
            <a:r>
              <a:rPr lang="en-US" sz="1400" dirty="0"/>
              <a:t>				</a:t>
            </a:r>
          </a:p>
          <a:p>
            <a:pPr marL="12700">
              <a:spcBef>
                <a:spcPts val="775"/>
              </a:spcBef>
              <a:tabLst>
                <a:tab pos="354965" algn="l"/>
                <a:tab pos="355600" algn="l"/>
              </a:tabLst>
            </a:pPr>
            <a:r>
              <a:rPr lang="en-US" sz="1400" dirty="0">
                <a:cs typeface="Arial"/>
              </a:rPr>
              <a:t>				</a:t>
            </a:r>
            <a:endParaRPr sz="1400" dirty="0">
              <a:cs typeface="Arial"/>
            </a:endParaRPr>
          </a:p>
        </p:txBody>
      </p:sp>
    </p:spTree>
    <p:extLst>
      <p:ext uri="{BB962C8B-B14F-4D97-AF65-F5344CB8AC3E}">
        <p14:creationId xmlns:p14="http://schemas.microsoft.com/office/powerpoint/2010/main" val="346984519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8140"/>
            <a:ext cx="7173518" cy="677108"/>
          </a:xfrm>
        </p:spPr>
        <p:txBody>
          <a:bodyPr/>
          <a:lstStyle/>
          <a:p>
            <a:r>
              <a:rPr lang="en-US" sz="2500" b="1" dirty="0"/>
              <a:t>Model-based reflex agent</a:t>
            </a:r>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40" y="911577"/>
            <a:ext cx="7451521" cy="4362552"/>
          </a:xfrm>
          <a:prstGeom prst="rect">
            <a:avLst/>
          </a:prstGeom>
        </p:spPr>
      </p:pic>
    </p:spTree>
    <p:extLst>
      <p:ext uri="{BB962C8B-B14F-4D97-AF65-F5344CB8AC3E}">
        <p14:creationId xmlns:p14="http://schemas.microsoft.com/office/powerpoint/2010/main" val="3195798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21" y="346316"/>
            <a:ext cx="7886700" cy="832370"/>
          </a:xfrm>
        </p:spPr>
        <p:txBody>
          <a:bodyPr/>
          <a:lstStyle/>
          <a:p>
            <a:r>
              <a:rPr lang="en-US" sz="2500" b="1" dirty="0"/>
              <a:t>Goal-based agents</a:t>
            </a:r>
            <a:br>
              <a:rPr lang="en-US" sz="2500" b="1" dirty="0"/>
            </a:br>
            <a:endParaRPr lang="en-US" sz="2500" b="1" dirty="0"/>
          </a:p>
        </p:txBody>
      </p:sp>
      <p:sp>
        <p:nvSpPr>
          <p:cNvPr id="3" name="Text Placeholder 2"/>
          <p:cNvSpPr>
            <a:spLocks noGrp="1"/>
          </p:cNvSpPr>
          <p:nvPr>
            <p:ph idx="1"/>
          </p:nvPr>
        </p:nvSpPr>
        <p:spPr>
          <a:xfrm>
            <a:off x="628650" y="1140066"/>
            <a:ext cx="7981950" cy="4422534"/>
          </a:xfrm>
        </p:spPr>
        <p:txBody>
          <a:bodyPr/>
          <a:lstStyle/>
          <a:p>
            <a:pPr marL="285750" indent="-285750" algn="just">
              <a:buFont typeface="Arial" panose="020B0604020202020204" pitchFamily="34" charset="0"/>
              <a:buChar char="•"/>
            </a:pPr>
            <a:r>
              <a:rPr lang="en-US" sz="2000" dirty="0">
                <a:solidFill>
                  <a:schemeClr val="tx2"/>
                </a:solidFill>
              </a:rPr>
              <a:t>The knowledge of the current state environment is not always sufficient to decide for an agent to what to do.</a:t>
            </a:r>
          </a:p>
          <a:p>
            <a:pPr marL="285750" indent="-285750" algn="just">
              <a:buFont typeface="Arial" panose="020B0604020202020204" pitchFamily="34" charset="0"/>
              <a:buChar char="•"/>
            </a:pPr>
            <a:r>
              <a:rPr lang="en-US" sz="2000" dirty="0">
                <a:solidFill>
                  <a:schemeClr val="tx2"/>
                </a:solidFill>
              </a:rPr>
              <a:t>The agent needs to know its goal which describes desirable situations.</a:t>
            </a:r>
          </a:p>
          <a:p>
            <a:pPr marL="285750" indent="-285750" algn="just">
              <a:buFont typeface="Arial" panose="020B0604020202020204" pitchFamily="34" charset="0"/>
              <a:buChar char="•"/>
            </a:pPr>
            <a:r>
              <a:rPr lang="en-US" sz="2000" dirty="0">
                <a:solidFill>
                  <a:schemeClr val="tx2"/>
                </a:solidFill>
              </a:rPr>
              <a:t>Goal-based agents expand the capabilities of the model-based agent by having the "goal" information.</a:t>
            </a:r>
          </a:p>
          <a:p>
            <a:pPr marL="285750" indent="-285750" algn="just">
              <a:buFont typeface="Arial" panose="020B0604020202020204" pitchFamily="34" charset="0"/>
              <a:buChar char="•"/>
            </a:pPr>
            <a:r>
              <a:rPr lang="en-US" sz="2000" dirty="0">
                <a:solidFill>
                  <a:schemeClr val="tx2"/>
                </a:solidFill>
              </a:rPr>
              <a:t>They choose an action, so that they can achieve the goal.</a:t>
            </a:r>
          </a:p>
          <a:p>
            <a:pPr marL="285750" indent="-285750" algn="just">
              <a:buFont typeface="Arial" panose="020B0604020202020204" pitchFamily="34" charset="0"/>
              <a:buChar char="•"/>
            </a:pPr>
            <a:r>
              <a:rPr lang="en-US" sz="2000" dirty="0">
                <a:solidFill>
                  <a:schemeClr val="tx2"/>
                </a:solidFill>
              </a:rPr>
              <a:t>These agents may have to consider a long sequence of possible actions before deciding whether the goal is achieved or not. Such considerations of different scenario are called searching and planning, which makes an agent proactive.</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3641573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29" y="326755"/>
            <a:ext cx="7886700" cy="832370"/>
          </a:xfrm>
        </p:spPr>
        <p:txBody>
          <a:bodyPr/>
          <a:lstStyle/>
          <a:p>
            <a:r>
              <a:rPr lang="en-US" sz="2500" b="1" dirty="0"/>
              <a:t>Goal-based agents</a:t>
            </a:r>
            <a:br>
              <a:rPr lang="en-US" sz="2500" b="1" dirty="0"/>
            </a:br>
            <a:endParaRPr lang="en-US" sz="2500" b="1"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61999"/>
            <a:ext cx="7805723" cy="4952487"/>
          </a:xfrm>
          <a:prstGeom prst="rect">
            <a:avLst/>
          </a:prstGeom>
        </p:spPr>
      </p:pic>
    </p:spTree>
    <p:extLst>
      <p:ext uri="{BB962C8B-B14F-4D97-AF65-F5344CB8AC3E}">
        <p14:creationId xmlns:p14="http://schemas.microsoft.com/office/powerpoint/2010/main" val="1528809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1" y="339226"/>
            <a:ext cx="7886700" cy="832370"/>
          </a:xfrm>
        </p:spPr>
        <p:txBody>
          <a:bodyPr/>
          <a:lstStyle/>
          <a:p>
            <a:r>
              <a:rPr lang="en-US" sz="2500" b="1" dirty="0"/>
              <a:t>Utility-based agents</a:t>
            </a:r>
          </a:p>
        </p:txBody>
      </p:sp>
      <p:sp>
        <p:nvSpPr>
          <p:cNvPr id="3" name="Text Placeholder 2"/>
          <p:cNvSpPr>
            <a:spLocks noGrp="1"/>
          </p:cNvSpPr>
          <p:nvPr>
            <p:ph idx="1"/>
          </p:nvPr>
        </p:nvSpPr>
        <p:spPr>
          <a:xfrm>
            <a:off x="636048" y="1219200"/>
            <a:ext cx="7729524" cy="4293483"/>
          </a:xfrm>
        </p:spPr>
        <p:txBody>
          <a:bodyPr/>
          <a:lstStyle/>
          <a:p>
            <a:pPr marL="285750" indent="-285750" algn="just">
              <a:buFont typeface="Arial" panose="020B0604020202020204" pitchFamily="34" charset="0"/>
              <a:buChar char="•"/>
            </a:pPr>
            <a:r>
              <a:rPr lang="en-US" sz="2000" dirty="0">
                <a:solidFill>
                  <a:schemeClr val="tx2"/>
                </a:solidFill>
              </a:rPr>
              <a:t>These agents are similar to the goal-based agent but provide an extra component of utility measurement which makes them different by providing a measure of success at a given state.</a:t>
            </a:r>
          </a:p>
          <a:p>
            <a:pPr marL="285750" indent="-285750" algn="just">
              <a:buFont typeface="Arial" panose="020B0604020202020204" pitchFamily="34" charset="0"/>
              <a:buChar char="•"/>
            </a:pPr>
            <a:r>
              <a:rPr lang="en-US" sz="2000" dirty="0">
                <a:solidFill>
                  <a:schemeClr val="tx2"/>
                </a:solidFill>
              </a:rPr>
              <a:t>Utility-based agent act based not only goals but also the best way to achieve the goal.</a:t>
            </a:r>
          </a:p>
          <a:p>
            <a:pPr marL="285750" indent="-285750" algn="just">
              <a:buFont typeface="Arial" panose="020B0604020202020204" pitchFamily="34" charset="0"/>
              <a:buChar char="•"/>
            </a:pPr>
            <a:r>
              <a:rPr lang="en-US" sz="2000" dirty="0">
                <a:solidFill>
                  <a:schemeClr val="tx2"/>
                </a:solidFill>
              </a:rPr>
              <a:t>The Utility-based agent is useful when there are multiple possible alternatives, and an agent has to choose in order to perform the best action.</a:t>
            </a:r>
          </a:p>
          <a:p>
            <a:pPr marL="285750" indent="-285750" algn="just">
              <a:buFont typeface="Arial" panose="020B0604020202020204" pitchFamily="34" charset="0"/>
              <a:buChar char="•"/>
            </a:pPr>
            <a:r>
              <a:rPr lang="en-US" sz="2000" dirty="0">
                <a:solidFill>
                  <a:schemeClr val="tx2"/>
                </a:solidFill>
              </a:rPr>
              <a:t>The utility function maps each state to a real number to check how efficiently each action achieves the goals.</a:t>
            </a:r>
          </a:p>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2093072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31605"/>
            <a:ext cx="7886700" cy="832370"/>
          </a:xfrm>
        </p:spPr>
        <p:txBody>
          <a:bodyPr/>
          <a:lstStyle/>
          <a:p>
            <a:r>
              <a:rPr lang="en-US" sz="2500" b="1" dirty="0"/>
              <a:t>Utility-based agents</a:t>
            </a:r>
            <a:br>
              <a:rPr lang="en-US" sz="2500" b="1" dirty="0"/>
            </a:br>
            <a:endParaRPr lang="en-US" sz="2500" b="1" dirty="0"/>
          </a:p>
        </p:txBody>
      </p:sp>
      <p:sp>
        <p:nvSpPr>
          <p:cNvPr id="3" name="Text Placeholder 2"/>
          <p:cNvSpPr>
            <a:spLocks noGrp="1"/>
          </p:cNvSpPr>
          <p:nvPr>
            <p:ph idx="1"/>
          </p:nvPr>
        </p:nvSpPr>
        <p:spPr>
          <a:xfrm>
            <a:off x="707237" y="1817319"/>
            <a:ext cx="7729524" cy="230832"/>
          </a:xfrm>
        </p:spPr>
        <p:txBody>
          <a:bodyPr/>
          <a:lstStyle/>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37" y="1083129"/>
            <a:ext cx="7729524" cy="4362070"/>
          </a:xfrm>
          <a:prstGeom prst="rect">
            <a:avLst/>
          </a:prstGeom>
        </p:spPr>
      </p:pic>
    </p:spTree>
    <p:extLst>
      <p:ext uri="{BB962C8B-B14F-4D97-AF65-F5344CB8AC3E}">
        <p14:creationId xmlns:p14="http://schemas.microsoft.com/office/powerpoint/2010/main" val="2905127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93" y="294380"/>
            <a:ext cx="7886700" cy="620020"/>
          </a:xfrm>
        </p:spPr>
        <p:txBody>
          <a:bodyPr/>
          <a:lstStyle/>
          <a:p>
            <a:r>
              <a:rPr lang="en-US" sz="2500" b="1" dirty="0"/>
              <a:t>Learning Agents</a:t>
            </a:r>
          </a:p>
        </p:txBody>
      </p:sp>
      <p:sp>
        <p:nvSpPr>
          <p:cNvPr id="3" name="Text Placeholder 2"/>
          <p:cNvSpPr>
            <a:spLocks noGrp="1"/>
          </p:cNvSpPr>
          <p:nvPr>
            <p:ph idx="1"/>
          </p:nvPr>
        </p:nvSpPr>
        <p:spPr>
          <a:xfrm>
            <a:off x="654542" y="914400"/>
            <a:ext cx="7879857" cy="5311140"/>
          </a:xfrm>
        </p:spPr>
        <p:txBody>
          <a:bodyPr/>
          <a:lstStyle/>
          <a:p>
            <a:pPr marL="285750" indent="-285750" algn="just">
              <a:buFont typeface="Arial" panose="020B0604020202020204" pitchFamily="34" charset="0"/>
              <a:buChar char="•"/>
            </a:pPr>
            <a:r>
              <a:rPr lang="en-US" sz="1800" dirty="0">
                <a:solidFill>
                  <a:schemeClr val="tx2"/>
                </a:solidFill>
              </a:rPr>
              <a:t>A learning agent in AI is the type of agent that can learn from its past experiences, or it has learning capabilities.</a:t>
            </a:r>
          </a:p>
          <a:p>
            <a:pPr marL="285750" indent="-285750" algn="just">
              <a:buFont typeface="Arial" panose="020B0604020202020204" pitchFamily="34" charset="0"/>
              <a:buChar char="•"/>
            </a:pPr>
            <a:r>
              <a:rPr lang="en-US" sz="1800" dirty="0">
                <a:solidFill>
                  <a:schemeClr val="tx2"/>
                </a:solidFill>
              </a:rPr>
              <a:t>It starts to act with basic knowledge and then is able to act and adapt automatically through learning.</a:t>
            </a:r>
          </a:p>
          <a:p>
            <a:pPr marL="285750" indent="-285750" algn="just">
              <a:buFont typeface="Arial" panose="020B0604020202020204" pitchFamily="34" charset="0"/>
              <a:buChar char="•"/>
            </a:pPr>
            <a:r>
              <a:rPr lang="en-US" sz="1800" dirty="0">
                <a:solidFill>
                  <a:schemeClr val="tx2"/>
                </a:solidFill>
              </a:rPr>
              <a:t>A learning agent has mainly four conceptual components, which are:</a:t>
            </a:r>
          </a:p>
          <a:p>
            <a:pPr marL="742950" lvl="1" indent="-285750" algn="just">
              <a:buFont typeface="Arial" panose="020B0604020202020204" pitchFamily="34" charset="0"/>
              <a:buChar char="•"/>
            </a:pPr>
            <a:r>
              <a:rPr lang="en-US" sz="1800" b="1" dirty="0">
                <a:solidFill>
                  <a:schemeClr val="tx2"/>
                </a:solidFill>
              </a:rPr>
              <a:t>Learning element:</a:t>
            </a:r>
            <a:r>
              <a:rPr lang="en-US" sz="1800" dirty="0">
                <a:solidFill>
                  <a:schemeClr val="tx2"/>
                </a:solidFill>
              </a:rPr>
              <a:t> It is responsible for making improvements by learning from the environment</a:t>
            </a:r>
          </a:p>
          <a:p>
            <a:pPr marL="742950" lvl="1" indent="-285750" algn="just">
              <a:buFont typeface="Arial" panose="020B0604020202020204" pitchFamily="34" charset="0"/>
              <a:buChar char="•"/>
            </a:pPr>
            <a:r>
              <a:rPr lang="en-US" sz="1800" b="1" dirty="0">
                <a:solidFill>
                  <a:schemeClr val="tx2"/>
                </a:solidFill>
              </a:rPr>
              <a:t>Critic:</a:t>
            </a:r>
            <a:r>
              <a:rPr lang="en-US" sz="1800" dirty="0">
                <a:solidFill>
                  <a:schemeClr val="tx2"/>
                </a:solidFill>
              </a:rPr>
              <a:t> The learning element takes feedback from the critic which describes that how well the agent is doing with respect to a fixed performance standard.</a:t>
            </a:r>
          </a:p>
          <a:p>
            <a:pPr marL="742950" lvl="1" indent="-285750" algn="just">
              <a:buFont typeface="Arial" panose="020B0604020202020204" pitchFamily="34" charset="0"/>
              <a:buChar char="•"/>
            </a:pPr>
            <a:r>
              <a:rPr lang="en-US" sz="1800" b="1" dirty="0">
                <a:solidFill>
                  <a:schemeClr val="tx2"/>
                </a:solidFill>
              </a:rPr>
              <a:t>Performance element:</a:t>
            </a:r>
            <a:r>
              <a:rPr lang="en-US" sz="1800" dirty="0">
                <a:solidFill>
                  <a:schemeClr val="tx2"/>
                </a:solidFill>
              </a:rPr>
              <a:t> It is responsible for selecting external action</a:t>
            </a:r>
          </a:p>
          <a:p>
            <a:pPr marL="742950" lvl="1" indent="-285750" algn="just">
              <a:buFont typeface="Arial" panose="020B0604020202020204" pitchFamily="34" charset="0"/>
              <a:buChar char="•"/>
            </a:pPr>
            <a:r>
              <a:rPr lang="en-US" sz="1800" b="1" dirty="0">
                <a:solidFill>
                  <a:schemeClr val="tx2"/>
                </a:solidFill>
              </a:rPr>
              <a:t>Problem generator:</a:t>
            </a:r>
            <a:r>
              <a:rPr lang="en-US" sz="1800" dirty="0">
                <a:solidFill>
                  <a:schemeClr val="tx2"/>
                </a:solidFill>
              </a:rPr>
              <a:t> This component is responsible for suggesting actions that will lead to new and informative experiences.</a:t>
            </a:r>
          </a:p>
          <a:p>
            <a:pPr marL="285750" indent="-285750" algn="just">
              <a:buFont typeface="Arial" panose="020B0604020202020204" pitchFamily="34" charset="0"/>
              <a:buChar char="•"/>
            </a:pPr>
            <a:r>
              <a:rPr lang="en-US" sz="1800" dirty="0">
                <a:solidFill>
                  <a:schemeClr val="tx2"/>
                </a:solidFill>
              </a:rPr>
              <a:t>Hence, learning agents are able to learn, analyze performance, and look for new ways to improve performance.</a:t>
            </a:r>
          </a:p>
          <a:p>
            <a:endParaRPr lang="en-US" sz="1800"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35</a:t>
            </a:fld>
            <a:endParaRPr lang="en-US"/>
          </a:p>
        </p:txBody>
      </p:sp>
    </p:spTree>
    <p:extLst>
      <p:ext uri="{BB962C8B-B14F-4D97-AF65-F5344CB8AC3E}">
        <p14:creationId xmlns:p14="http://schemas.microsoft.com/office/powerpoint/2010/main" val="110401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62057"/>
            <a:ext cx="7173518" cy="677108"/>
          </a:xfrm>
        </p:spPr>
        <p:txBody>
          <a:bodyPr/>
          <a:lstStyle/>
          <a:p>
            <a:r>
              <a:rPr lang="en-US" sz="2500" b="1" dirty="0">
                <a:solidFill>
                  <a:schemeClr val="tx2"/>
                </a:solidFill>
              </a:rPr>
              <a:t>Learning Agents</a:t>
            </a:r>
          </a:p>
        </p:txBody>
      </p:sp>
      <p:sp>
        <p:nvSpPr>
          <p:cNvPr id="3" name="Tex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006928"/>
            <a:ext cx="8208161" cy="4022272"/>
          </a:xfrm>
          <a:prstGeom prst="rect">
            <a:avLst/>
          </a:prstGeom>
        </p:spPr>
      </p:pic>
    </p:spTree>
    <p:extLst>
      <p:ext uri="{BB962C8B-B14F-4D97-AF65-F5344CB8AC3E}">
        <p14:creationId xmlns:p14="http://schemas.microsoft.com/office/powerpoint/2010/main" val="3029789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95944"/>
            <a:ext cx="7886700" cy="607910"/>
          </a:xfrm>
        </p:spPr>
        <p:txBody>
          <a:bodyPr/>
          <a:lstStyle/>
          <a:p>
            <a:r>
              <a:rPr lang="en-US" sz="2500" b="1" dirty="0">
                <a:solidFill>
                  <a:schemeClr val="tx2"/>
                </a:solidFill>
              </a:rPr>
              <a:t>AGENTS AND ENVIRONMENT</a:t>
            </a:r>
          </a:p>
        </p:txBody>
      </p:sp>
      <p:sp>
        <p:nvSpPr>
          <p:cNvPr id="3" name="Content Placeholder 2"/>
          <p:cNvSpPr>
            <a:spLocks noGrp="1"/>
          </p:cNvSpPr>
          <p:nvPr>
            <p:ph idx="1"/>
          </p:nvPr>
        </p:nvSpPr>
        <p:spPr>
          <a:xfrm>
            <a:off x="609600" y="685800"/>
            <a:ext cx="8001000" cy="3583090"/>
          </a:xfrm>
        </p:spPr>
        <p:txBody>
          <a:bodyPr/>
          <a:lstStyle/>
          <a:p>
            <a:pPr algn="just"/>
            <a:r>
              <a:rPr lang="en-US" sz="2000" dirty="0">
                <a:solidFill>
                  <a:schemeClr val="tx2"/>
                </a:solidFill>
              </a:rPr>
              <a:t>Some programs operate in the entirely </a:t>
            </a:r>
            <a:r>
              <a:rPr lang="en-US" sz="2000" b="1" dirty="0">
                <a:solidFill>
                  <a:schemeClr val="tx2"/>
                </a:solidFill>
              </a:rPr>
              <a:t>artificial environment</a:t>
            </a:r>
            <a:r>
              <a:rPr lang="en-US" sz="2000" dirty="0">
                <a:solidFill>
                  <a:schemeClr val="tx2"/>
                </a:solidFill>
              </a:rPr>
              <a:t> confined to keyboard input, database, computer file systems and character output on a screen.</a:t>
            </a:r>
          </a:p>
          <a:p>
            <a:pPr algn="just"/>
            <a:r>
              <a:rPr lang="en-US" sz="2000" dirty="0">
                <a:solidFill>
                  <a:schemeClr val="tx2"/>
                </a:solidFill>
              </a:rPr>
              <a:t>In contrast, some software agents (software robots or soft bots) exist in rich, unlimited soft bots domains. The simulator has a </a:t>
            </a:r>
            <a:r>
              <a:rPr lang="en-US" sz="2000" b="1" dirty="0">
                <a:solidFill>
                  <a:schemeClr val="tx2"/>
                </a:solidFill>
              </a:rPr>
              <a:t>very detailed, complex environment.</a:t>
            </a:r>
          </a:p>
          <a:p>
            <a:pPr algn="just"/>
            <a:r>
              <a:rPr lang="en-US" sz="2000" dirty="0">
                <a:solidFill>
                  <a:schemeClr val="tx2"/>
                </a:solidFill>
              </a:rPr>
              <a:t>The most famous </a:t>
            </a:r>
            <a:r>
              <a:rPr lang="en-US" sz="2000" b="1" dirty="0">
                <a:solidFill>
                  <a:schemeClr val="tx2"/>
                </a:solidFill>
              </a:rPr>
              <a:t>artificial environment</a:t>
            </a:r>
            <a:r>
              <a:rPr lang="en-US" sz="2000" dirty="0">
                <a:solidFill>
                  <a:schemeClr val="tx2"/>
                </a:solidFill>
              </a:rPr>
              <a:t> is the </a:t>
            </a:r>
            <a:r>
              <a:rPr lang="en-US" sz="2000" b="1" dirty="0">
                <a:solidFill>
                  <a:schemeClr val="tx2"/>
                </a:solidFill>
              </a:rPr>
              <a:t>Turing Test environment</a:t>
            </a:r>
            <a:r>
              <a:rPr lang="en-US" sz="2000" dirty="0">
                <a:solidFill>
                  <a:schemeClr val="tx2"/>
                </a:solidFill>
              </a:rPr>
              <a:t>, in which one real and other artificial agents are tested on equal ground.</a:t>
            </a:r>
          </a:p>
          <a:p>
            <a:pPr algn="just"/>
            <a:r>
              <a:rPr lang="en-US" sz="2000" dirty="0">
                <a:solidFill>
                  <a:schemeClr val="tx2"/>
                </a:solidFill>
              </a:rPr>
              <a:t>The success of an intelligent behavior of a system can be measured with Turing Test.</a:t>
            </a:r>
          </a:p>
          <a:p>
            <a:pPr algn="just"/>
            <a:r>
              <a:rPr lang="en-US" sz="2000" dirty="0">
                <a:solidFill>
                  <a:schemeClr val="tx2"/>
                </a:solidFill>
              </a:rPr>
              <a:t>Two persons and a machine to be evaluated participate in the test. Out of the two persons, one plays the role of the tester. Each of them sits in different rooms. The tester is unaware of who is machine and who is a human.</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37</a:t>
            </a:fld>
            <a:endParaRPr lang="en-US"/>
          </a:p>
        </p:txBody>
      </p:sp>
    </p:spTree>
    <p:extLst>
      <p:ext uri="{BB962C8B-B14F-4D97-AF65-F5344CB8AC3E}">
        <p14:creationId xmlns:p14="http://schemas.microsoft.com/office/powerpoint/2010/main" val="11914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90161"/>
            <a:ext cx="7886700" cy="832370"/>
          </a:xfrm>
        </p:spPr>
        <p:txBody>
          <a:bodyPr/>
          <a:lstStyle/>
          <a:p>
            <a:r>
              <a:rPr lang="en-US" sz="2500" b="1" dirty="0"/>
              <a:t>Properties/Features of Environment</a:t>
            </a:r>
          </a:p>
        </p:txBody>
      </p:sp>
      <p:sp>
        <p:nvSpPr>
          <p:cNvPr id="3" name="Content Placeholder 2"/>
          <p:cNvSpPr>
            <a:spLocks noGrp="1"/>
          </p:cNvSpPr>
          <p:nvPr>
            <p:ph idx="1"/>
          </p:nvPr>
        </p:nvSpPr>
        <p:spPr/>
        <p:txBody>
          <a:bodyPr/>
          <a:lstStyle/>
          <a:p>
            <a:r>
              <a:rPr lang="en-US" sz="2000" b="1" dirty="0">
                <a:solidFill>
                  <a:schemeClr val="tx2"/>
                </a:solidFill>
              </a:rPr>
              <a:t>Discrete / Continuous</a:t>
            </a:r>
            <a:r>
              <a:rPr lang="en-US" sz="2000" dirty="0">
                <a:solidFill>
                  <a:schemeClr val="tx2"/>
                </a:solidFill>
              </a:rPr>
              <a:t> </a:t>
            </a:r>
          </a:p>
          <a:p>
            <a:r>
              <a:rPr lang="en-US" sz="2000" b="1" dirty="0">
                <a:solidFill>
                  <a:schemeClr val="tx2"/>
                </a:solidFill>
              </a:rPr>
              <a:t>Observable / Partially Observable</a:t>
            </a:r>
          </a:p>
          <a:p>
            <a:r>
              <a:rPr lang="en-US" sz="2000" b="1" dirty="0">
                <a:solidFill>
                  <a:schemeClr val="tx2"/>
                </a:solidFill>
              </a:rPr>
              <a:t>Static / Dynamic</a:t>
            </a:r>
            <a:r>
              <a:rPr lang="en-US" sz="2000" dirty="0">
                <a:solidFill>
                  <a:schemeClr val="tx2"/>
                </a:solidFill>
              </a:rPr>
              <a:t> </a:t>
            </a:r>
          </a:p>
          <a:p>
            <a:r>
              <a:rPr lang="en-US" sz="2000" b="1" dirty="0">
                <a:solidFill>
                  <a:schemeClr val="tx2"/>
                </a:solidFill>
              </a:rPr>
              <a:t>Single agent / Multiple agents</a:t>
            </a:r>
          </a:p>
          <a:p>
            <a:r>
              <a:rPr lang="en-US" sz="2000" b="1" dirty="0">
                <a:solidFill>
                  <a:schemeClr val="tx2"/>
                </a:solidFill>
              </a:rPr>
              <a:t>Accessible / Inaccessible</a:t>
            </a:r>
            <a:r>
              <a:rPr lang="en-US" sz="2000" dirty="0">
                <a:solidFill>
                  <a:schemeClr val="tx2"/>
                </a:solidFill>
              </a:rPr>
              <a:t> </a:t>
            </a:r>
          </a:p>
          <a:p>
            <a:r>
              <a:rPr lang="en-US" sz="2000" b="1" dirty="0">
                <a:solidFill>
                  <a:schemeClr val="tx2"/>
                </a:solidFill>
              </a:rPr>
              <a:t>Deterministic / Non-deterministic</a:t>
            </a:r>
            <a:r>
              <a:rPr lang="en-US" sz="2000" dirty="0">
                <a:solidFill>
                  <a:schemeClr val="tx2"/>
                </a:solidFill>
              </a:rPr>
              <a:t> </a:t>
            </a:r>
          </a:p>
          <a:p>
            <a:r>
              <a:rPr lang="en-US" sz="2000" b="1" dirty="0">
                <a:solidFill>
                  <a:schemeClr val="tx2"/>
                </a:solidFill>
              </a:rPr>
              <a:t>Episodic / Non-episodic</a:t>
            </a:r>
            <a:endParaRPr lang="en-US" sz="2000" dirty="0">
              <a:solidFill>
                <a:schemeClr val="tx2"/>
              </a:solidFill>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38</a:t>
            </a:fld>
            <a:endParaRPr lang="en-US"/>
          </a:p>
        </p:txBody>
      </p:sp>
    </p:spTree>
    <p:extLst>
      <p:ext uri="{BB962C8B-B14F-4D97-AF65-F5344CB8AC3E}">
        <p14:creationId xmlns:p14="http://schemas.microsoft.com/office/powerpoint/2010/main" val="2422186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914400" y="1905000"/>
            <a:ext cx="7598562" cy="1752600"/>
          </a:xfrm>
        </p:spPr>
        <p:txBody>
          <a:bodyPr/>
          <a:lstStyle/>
          <a:p>
            <a:pPr marL="0" indent="0" algn="ctr">
              <a:buNone/>
            </a:pPr>
            <a:r>
              <a:rPr lang="en-US" sz="4500" b="1" dirty="0">
                <a:solidFill>
                  <a:schemeClr val="tx2"/>
                </a:solidFill>
              </a:rPr>
              <a:t>KNOWLEDGE REPRESENTATION</a:t>
            </a:r>
          </a:p>
        </p:txBody>
      </p:sp>
      <p:sp>
        <p:nvSpPr>
          <p:cNvPr id="4" name="Date Placeholder 3"/>
          <p:cNvSpPr>
            <a:spLocks noGrp="1"/>
          </p:cNvSpPr>
          <p:nvPr>
            <p:ph type="dt" sz="half" idx="10"/>
          </p:nvPr>
        </p:nvSpPr>
        <p:spPr/>
        <p:txBody>
          <a:bodyPr/>
          <a:lstStyle/>
          <a:p>
            <a:fld id="{726AAD33-0B1B-4E47-A2B8-201666C84E1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39</a:t>
            </a:fld>
            <a:endParaRPr lang="en-US"/>
          </a:p>
        </p:txBody>
      </p:sp>
    </p:spTree>
    <p:extLst>
      <p:ext uri="{BB962C8B-B14F-4D97-AF65-F5344CB8AC3E}">
        <p14:creationId xmlns:p14="http://schemas.microsoft.com/office/powerpoint/2010/main" val="80606157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093" y="152400"/>
            <a:ext cx="7886700" cy="601525"/>
          </a:xfrm>
        </p:spPr>
        <p:txBody>
          <a:bodyPr/>
          <a:lstStyle/>
          <a:p>
            <a:r>
              <a:rPr lang="en-US" sz="2500" b="1" dirty="0"/>
              <a:t>ARTIFICIAL INTELLIGENCE - INTRODUCTION</a:t>
            </a:r>
            <a:endParaRPr lang="en-US" sz="2500" dirty="0"/>
          </a:p>
        </p:txBody>
      </p:sp>
      <p:sp>
        <p:nvSpPr>
          <p:cNvPr id="3" name="Content Placeholder 2"/>
          <p:cNvSpPr>
            <a:spLocks noGrp="1"/>
          </p:cNvSpPr>
          <p:nvPr>
            <p:ph idx="1"/>
          </p:nvPr>
        </p:nvSpPr>
        <p:spPr>
          <a:xfrm>
            <a:off x="634093" y="914400"/>
            <a:ext cx="7886700" cy="3879669"/>
          </a:xfrm>
        </p:spPr>
        <p:txBody>
          <a:bodyPr/>
          <a:lstStyle/>
          <a:p>
            <a:pPr marL="355600" indent="-342900" algn="just">
              <a:lnSpc>
                <a:spcPct val="100000"/>
              </a:lnSpc>
              <a:spcBef>
                <a:spcPts val="100"/>
              </a:spcBef>
              <a:tabLst>
                <a:tab pos="354965" algn="l"/>
                <a:tab pos="355600" algn="l"/>
              </a:tabLst>
            </a:pPr>
            <a:r>
              <a:rPr lang="en-US" sz="2000" spc="-5" dirty="0">
                <a:solidFill>
                  <a:schemeClr val="tx2"/>
                </a:solidFill>
                <a:cs typeface="Arial"/>
              </a:rPr>
              <a:t>Homo Sapiens </a:t>
            </a:r>
            <a:r>
              <a:rPr lang="en-US" sz="2000" dirty="0">
                <a:solidFill>
                  <a:schemeClr val="tx2"/>
                </a:solidFill>
                <a:cs typeface="Arial"/>
              </a:rPr>
              <a:t>: The </a:t>
            </a:r>
            <a:r>
              <a:rPr lang="en-US" sz="2000" spc="-5" dirty="0">
                <a:solidFill>
                  <a:schemeClr val="tx2"/>
                </a:solidFill>
                <a:cs typeface="Arial"/>
              </a:rPr>
              <a:t>name is Latin </a:t>
            </a:r>
            <a:r>
              <a:rPr lang="en-US" sz="2000" dirty="0">
                <a:solidFill>
                  <a:schemeClr val="tx2"/>
                </a:solidFill>
                <a:cs typeface="Arial"/>
              </a:rPr>
              <a:t>for </a:t>
            </a:r>
            <a:r>
              <a:rPr lang="en-US" sz="2000" spc="-5" dirty="0">
                <a:solidFill>
                  <a:schemeClr val="tx2"/>
                </a:solidFill>
                <a:cs typeface="Arial"/>
              </a:rPr>
              <a:t>"</a:t>
            </a:r>
            <a:r>
              <a:rPr lang="en-US" sz="2000" i="1" spc="-5" dirty="0">
                <a:solidFill>
                  <a:schemeClr val="tx2"/>
                </a:solidFill>
                <a:cs typeface="Arial"/>
              </a:rPr>
              <a:t>wise</a:t>
            </a:r>
            <a:r>
              <a:rPr lang="en-US" sz="2000" i="1" spc="-10" dirty="0">
                <a:solidFill>
                  <a:schemeClr val="tx2"/>
                </a:solidFill>
                <a:cs typeface="Arial"/>
              </a:rPr>
              <a:t> man</a:t>
            </a:r>
            <a:r>
              <a:rPr lang="en-US" sz="2000" spc="-10" dirty="0">
                <a:solidFill>
                  <a:schemeClr val="tx2"/>
                </a:solidFill>
                <a:cs typeface="Arial"/>
              </a:rPr>
              <a:t>“</a:t>
            </a:r>
            <a:endParaRPr lang="en-US" sz="2000" dirty="0">
              <a:solidFill>
                <a:schemeClr val="tx2"/>
              </a:solidFill>
              <a:cs typeface="Arial"/>
            </a:endParaRPr>
          </a:p>
          <a:p>
            <a:pPr algn="just">
              <a:lnSpc>
                <a:spcPct val="100000"/>
              </a:lnSpc>
              <a:spcBef>
                <a:spcPts val="30"/>
              </a:spcBef>
              <a:buFont typeface="Arial"/>
              <a:buChar char="•"/>
            </a:pPr>
            <a:endParaRPr lang="en-US" sz="2000" dirty="0">
              <a:solidFill>
                <a:schemeClr val="tx2"/>
              </a:solidFill>
              <a:cs typeface="Times New Roman"/>
            </a:endParaRPr>
          </a:p>
          <a:p>
            <a:pPr marL="355600" indent="-342900" algn="just">
              <a:lnSpc>
                <a:spcPct val="100000"/>
              </a:lnSpc>
              <a:tabLst>
                <a:tab pos="354965" algn="l"/>
                <a:tab pos="355600" algn="l"/>
              </a:tabLst>
            </a:pPr>
            <a:r>
              <a:rPr lang="en-US" sz="2000" spc="-5" dirty="0">
                <a:solidFill>
                  <a:schemeClr val="tx2"/>
                </a:solidFill>
                <a:cs typeface="Arial"/>
              </a:rPr>
              <a:t>Philosophy of </a:t>
            </a:r>
            <a:r>
              <a:rPr lang="en-US" sz="2000" dirty="0">
                <a:solidFill>
                  <a:schemeClr val="tx2"/>
                </a:solidFill>
                <a:cs typeface="Arial"/>
              </a:rPr>
              <a:t>AI - </a:t>
            </a:r>
            <a:r>
              <a:rPr lang="en-US" sz="2000" spc="-5" dirty="0">
                <a:solidFill>
                  <a:schemeClr val="tx2"/>
                </a:solidFill>
                <a:cs typeface="Arial"/>
              </a:rPr>
              <a:t>“</a:t>
            </a:r>
            <a:r>
              <a:rPr lang="en-US" sz="2000" i="1" spc="-5" dirty="0">
                <a:solidFill>
                  <a:schemeClr val="tx2"/>
                </a:solidFill>
                <a:cs typeface="Arial"/>
              </a:rPr>
              <a:t>Can a </a:t>
            </a:r>
            <a:r>
              <a:rPr lang="en-US" sz="2000" i="1" spc="-10" dirty="0">
                <a:solidFill>
                  <a:schemeClr val="tx2"/>
                </a:solidFill>
                <a:cs typeface="Arial"/>
              </a:rPr>
              <a:t>machine </a:t>
            </a:r>
            <a:r>
              <a:rPr lang="en-US" sz="2000" i="1" spc="-5" dirty="0">
                <a:solidFill>
                  <a:schemeClr val="tx2"/>
                </a:solidFill>
                <a:cs typeface="Arial"/>
              </a:rPr>
              <a:t>think and behave like </a:t>
            </a:r>
            <a:r>
              <a:rPr lang="en-US" sz="2000" i="1" spc="-10" dirty="0">
                <a:solidFill>
                  <a:schemeClr val="tx2"/>
                </a:solidFill>
                <a:cs typeface="Arial"/>
              </a:rPr>
              <a:t>humans</a:t>
            </a:r>
            <a:r>
              <a:rPr lang="en-US" sz="2000" i="1" spc="60" dirty="0">
                <a:solidFill>
                  <a:schemeClr val="tx2"/>
                </a:solidFill>
                <a:cs typeface="Arial"/>
              </a:rPr>
              <a:t> </a:t>
            </a:r>
            <a:r>
              <a:rPr lang="en-US" sz="2000" i="1" spc="-10" dirty="0">
                <a:solidFill>
                  <a:schemeClr val="tx2"/>
                </a:solidFill>
                <a:cs typeface="Arial"/>
              </a:rPr>
              <a:t>do?”</a:t>
            </a:r>
            <a:endParaRPr lang="en-US" sz="2000" dirty="0">
              <a:solidFill>
                <a:schemeClr val="tx2"/>
              </a:solidFill>
              <a:cs typeface="Arial"/>
            </a:endParaRPr>
          </a:p>
          <a:p>
            <a:pPr algn="just">
              <a:lnSpc>
                <a:spcPct val="100000"/>
              </a:lnSpc>
              <a:spcBef>
                <a:spcPts val="5"/>
              </a:spcBef>
              <a:buFont typeface="Arial"/>
              <a:buChar char="•"/>
            </a:pPr>
            <a:endParaRPr lang="en-US" sz="2000" dirty="0">
              <a:solidFill>
                <a:schemeClr val="tx2"/>
              </a:solidFill>
              <a:cs typeface="Times New Roman"/>
            </a:endParaRPr>
          </a:p>
          <a:p>
            <a:pPr marL="355600" marR="5080" indent="-342900" algn="just">
              <a:lnSpc>
                <a:spcPct val="80000"/>
              </a:lnSpc>
              <a:tabLst>
                <a:tab pos="355600" algn="l"/>
              </a:tabLst>
            </a:pPr>
            <a:r>
              <a:rPr lang="en-US" sz="2000" dirty="0">
                <a:solidFill>
                  <a:schemeClr val="tx2"/>
                </a:solidFill>
                <a:cs typeface="Arial"/>
              </a:rPr>
              <a:t>In </a:t>
            </a:r>
            <a:r>
              <a:rPr lang="en-US" sz="2000" spc="-5" dirty="0">
                <a:solidFill>
                  <a:schemeClr val="tx2"/>
                </a:solidFill>
                <a:cs typeface="Arial"/>
              </a:rPr>
              <a:t>Simple </a:t>
            </a:r>
            <a:r>
              <a:rPr lang="en-US" sz="2000" spc="-10" dirty="0">
                <a:solidFill>
                  <a:schemeClr val="tx2"/>
                </a:solidFill>
                <a:cs typeface="Arial"/>
              </a:rPr>
              <a:t>Words </a:t>
            </a:r>
            <a:r>
              <a:rPr lang="en-US" sz="2000" dirty="0">
                <a:solidFill>
                  <a:schemeClr val="tx2"/>
                </a:solidFill>
                <a:cs typeface="Arial"/>
              </a:rPr>
              <a:t>- </a:t>
            </a:r>
            <a:r>
              <a:rPr lang="en-US" sz="2000" i="1" spc="-5" dirty="0">
                <a:solidFill>
                  <a:schemeClr val="tx2"/>
                </a:solidFill>
                <a:cs typeface="Arial"/>
              </a:rPr>
              <a:t>Artificial Intelligence is </a:t>
            </a:r>
            <a:r>
              <a:rPr lang="en-US" sz="2000" i="1" dirty="0">
                <a:solidFill>
                  <a:schemeClr val="tx2"/>
                </a:solidFill>
                <a:cs typeface="Arial"/>
              </a:rPr>
              <a:t>a </a:t>
            </a:r>
            <a:r>
              <a:rPr lang="en-US" sz="2000" i="1" spc="-5" dirty="0">
                <a:solidFill>
                  <a:schemeClr val="tx2"/>
                </a:solidFill>
                <a:cs typeface="Arial"/>
              </a:rPr>
              <a:t>way of </a:t>
            </a:r>
            <a:r>
              <a:rPr lang="en-US" sz="2000" b="1" i="1" spc="-5" dirty="0">
                <a:solidFill>
                  <a:schemeClr val="tx2"/>
                </a:solidFill>
                <a:cs typeface="Arial"/>
              </a:rPr>
              <a:t>making </a:t>
            </a:r>
            <a:r>
              <a:rPr lang="en-US" sz="2000" b="1" i="1" dirty="0">
                <a:solidFill>
                  <a:schemeClr val="tx2"/>
                </a:solidFill>
                <a:cs typeface="Arial"/>
              </a:rPr>
              <a:t>a </a:t>
            </a:r>
            <a:r>
              <a:rPr lang="en-US" sz="2000" b="1" i="1" spc="-15" dirty="0">
                <a:solidFill>
                  <a:schemeClr val="tx2"/>
                </a:solidFill>
                <a:cs typeface="Arial"/>
              </a:rPr>
              <a:t>computer, </a:t>
            </a:r>
            <a:r>
              <a:rPr lang="en-US" sz="2000" b="1" i="1" dirty="0">
                <a:solidFill>
                  <a:schemeClr val="tx2"/>
                </a:solidFill>
                <a:cs typeface="Arial"/>
              </a:rPr>
              <a:t>a  </a:t>
            </a:r>
            <a:r>
              <a:rPr lang="en-US" sz="2000" b="1" i="1" spc="-5" dirty="0">
                <a:solidFill>
                  <a:schemeClr val="tx2"/>
                </a:solidFill>
                <a:cs typeface="Arial"/>
              </a:rPr>
              <a:t>computer-controlled robot, or a </a:t>
            </a:r>
            <a:r>
              <a:rPr lang="en-US" sz="2000" b="1" i="1" dirty="0">
                <a:solidFill>
                  <a:schemeClr val="tx2"/>
                </a:solidFill>
                <a:cs typeface="Arial"/>
              </a:rPr>
              <a:t>software think </a:t>
            </a:r>
            <a:r>
              <a:rPr lang="en-US" sz="2000" b="1" i="1" spc="-5" dirty="0">
                <a:solidFill>
                  <a:schemeClr val="tx2"/>
                </a:solidFill>
                <a:cs typeface="Arial"/>
              </a:rPr>
              <a:t>intelligently</a:t>
            </a:r>
            <a:r>
              <a:rPr lang="en-US" sz="2000" i="1" spc="-5" dirty="0">
                <a:solidFill>
                  <a:schemeClr val="tx2"/>
                </a:solidFill>
                <a:cs typeface="Arial"/>
              </a:rPr>
              <a:t>, in the </a:t>
            </a:r>
            <a:r>
              <a:rPr lang="en-US" sz="2000" i="1" dirty="0">
                <a:solidFill>
                  <a:schemeClr val="tx2"/>
                </a:solidFill>
                <a:cs typeface="Arial"/>
              </a:rPr>
              <a:t>similar  </a:t>
            </a:r>
            <a:r>
              <a:rPr lang="en-US" sz="2000" i="1" spc="-10" dirty="0">
                <a:solidFill>
                  <a:schemeClr val="tx2"/>
                </a:solidFill>
                <a:cs typeface="Arial"/>
              </a:rPr>
              <a:t>manner </a:t>
            </a:r>
            <a:r>
              <a:rPr lang="en-US" sz="2000" i="1" spc="-5" dirty="0">
                <a:solidFill>
                  <a:schemeClr val="tx2"/>
                </a:solidFill>
                <a:cs typeface="Arial"/>
              </a:rPr>
              <a:t>the intelligent </a:t>
            </a:r>
            <a:r>
              <a:rPr lang="en-US" sz="2000" i="1" spc="-10" dirty="0">
                <a:solidFill>
                  <a:schemeClr val="tx2"/>
                </a:solidFill>
                <a:cs typeface="Arial"/>
              </a:rPr>
              <a:t>humans</a:t>
            </a:r>
            <a:r>
              <a:rPr lang="en-US" sz="2000" i="1" spc="90" dirty="0">
                <a:solidFill>
                  <a:schemeClr val="tx2"/>
                </a:solidFill>
                <a:cs typeface="Arial"/>
              </a:rPr>
              <a:t> </a:t>
            </a:r>
            <a:r>
              <a:rPr lang="en-US" sz="2000" i="1" spc="-5" dirty="0">
                <a:solidFill>
                  <a:schemeClr val="tx2"/>
                </a:solidFill>
                <a:cs typeface="Arial"/>
              </a:rPr>
              <a:t>think.</a:t>
            </a:r>
            <a:endParaRPr lang="en-US" sz="2000" dirty="0">
              <a:solidFill>
                <a:schemeClr val="tx2"/>
              </a:solidFill>
              <a:cs typeface="Arial"/>
            </a:endParaRPr>
          </a:p>
          <a:p>
            <a:pPr algn="just">
              <a:lnSpc>
                <a:spcPct val="100000"/>
              </a:lnSpc>
              <a:spcBef>
                <a:spcPts val="5"/>
              </a:spcBef>
              <a:buFont typeface="Arial"/>
              <a:buChar char="•"/>
            </a:pPr>
            <a:endParaRPr lang="en-US" sz="2000" dirty="0">
              <a:solidFill>
                <a:schemeClr val="tx2"/>
              </a:solidFill>
              <a:cs typeface="Times New Roman"/>
            </a:endParaRPr>
          </a:p>
          <a:p>
            <a:pPr marL="355600" marR="6350" indent="-342900" algn="just">
              <a:lnSpc>
                <a:spcPct val="80000"/>
              </a:lnSpc>
              <a:buFont typeface="Arial"/>
              <a:buChar char="•"/>
              <a:tabLst>
                <a:tab pos="355600" algn="l"/>
              </a:tabLst>
            </a:pPr>
            <a:r>
              <a:rPr lang="en-US" sz="2000" b="1" spc="-5" dirty="0">
                <a:solidFill>
                  <a:schemeClr val="tx2"/>
                </a:solidFill>
                <a:cs typeface="Arial"/>
              </a:rPr>
              <a:t>Artificial </a:t>
            </a:r>
            <a:r>
              <a:rPr lang="en-US" sz="2000" b="1" dirty="0">
                <a:solidFill>
                  <a:schemeClr val="tx2"/>
                </a:solidFill>
                <a:cs typeface="Arial"/>
              </a:rPr>
              <a:t>intelligence </a:t>
            </a:r>
            <a:r>
              <a:rPr lang="en-US" sz="2000" spc="-10" dirty="0">
                <a:solidFill>
                  <a:schemeClr val="tx2"/>
                </a:solidFill>
                <a:cs typeface="Arial"/>
              </a:rPr>
              <a:t>(</a:t>
            </a:r>
            <a:r>
              <a:rPr lang="en-US" sz="2000" b="1" spc="-10" dirty="0">
                <a:solidFill>
                  <a:schemeClr val="tx2"/>
                </a:solidFill>
                <a:cs typeface="Arial"/>
              </a:rPr>
              <a:t>AI</a:t>
            </a:r>
            <a:r>
              <a:rPr lang="en-US" sz="2000" spc="-10" dirty="0">
                <a:solidFill>
                  <a:schemeClr val="tx2"/>
                </a:solidFill>
                <a:cs typeface="Arial"/>
              </a:rPr>
              <a:t>) </a:t>
            </a:r>
            <a:r>
              <a:rPr lang="en-US" sz="2000" spc="-5" dirty="0">
                <a:solidFill>
                  <a:schemeClr val="tx2"/>
                </a:solidFill>
                <a:cs typeface="Arial"/>
              </a:rPr>
              <a:t>is an area of computer science that emphasizes </a:t>
            </a:r>
            <a:r>
              <a:rPr lang="en-US" sz="2000" dirty="0">
                <a:solidFill>
                  <a:schemeClr val="tx2"/>
                </a:solidFill>
                <a:cs typeface="Arial"/>
              </a:rPr>
              <a:t>the  </a:t>
            </a:r>
            <a:r>
              <a:rPr lang="en-US" sz="2000" spc="-5" dirty="0">
                <a:solidFill>
                  <a:schemeClr val="tx2"/>
                </a:solidFill>
                <a:cs typeface="Arial"/>
              </a:rPr>
              <a:t>creation of </a:t>
            </a:r>
            <a:r>
              <a:rPr lang="en-US" sz="2000" b="1" dirty="0">
                <a:solidFill>
                  <a:schemeClr val="tx2"/>
                </a:solidFill>
                <a:cs typeface="Arial"/>
              </a:rPr>
              <a:t>intelligent </a:t>
            </a:r>
            <a:r>
              <a:rPr lang="en-US" sz="2000" spc="-5" dirty="0">
                <a:solidFill>
                  <a:schemeClr val="tx2"/>
                </a:solidFill>
                <a:cs typeface="Arial"/>
              </a:rPr>
              <a:t>machines that </a:t>
            </a:r>
            <a:r>
              <a:rPr lang="en-US" sz="2000" spc="-15" dirty="0">
                <a:solidFill>
                  <a:schemeClr val="tx2"/>
                </a:solidFill>
                <a:cs typeface="Arial"/>
              </a:rPr>
              <a:t>work </a:t>
            </a:r>
            <a:r>
              <a:rPr lang="en-US" sz="2000" spc="-5" dirty="0">
                <a:solidFill>
                  <a:schemeClr val="tx2"/>
                </a:solidFill>
                <a:cs typeface="Arial"/>
              </a:rPr>
              <a:t>and react like</a:t>
            </a:r>
            <a:r>
              <a:rPr lang="en-US" sz="2000" spc="114" dirty="0">
                <a:solidFill>
                  <a:schemeClr val="tx2"/>
                </a:solidFill>
                <a:cs typeface="Arial"/>
              </a:rPr>
              <a:t> </a:t>
            </a:r>
            <a:r>
              <a:rPr lang="en-US" sz="2000" spc="-5" dirty="0">
                <a:solidFill>
                  <a:schemeClr val="tx2"/>
                </a:solidFill>
                <a:cs typeface="Arial"/>
              </a:rPr>
              <a:t>humans.</a:t>
            </a:r>
            <a:endParaRPr lang="en-US" sz="2000" dirty="0">
              <a:solidFill>
                <a:schemeClr val="tx2"/>
              </a:solidFill>
              <a:cs typeface="Arial"/>
            </a:endParaRPr>
          </a:p>
          <a:p>
            <a:pPr marL="355600" marR="6350" indent="-342900" algn="just">
              <a:lnSpc>
                <a:spcPts val="1730"/>
              </a:lnSpc>
              <a:tabLst>
                <a:tab pos="355600" algn="l"/>
              </a:tabLst>
            </a:pPr>
            <a:r>
              <a:rPr lang="en-US" sz="2000" spc="-5" dirty="0">
                <a:solidFill>
                  <a:schemeClr val="tx2"/>
                </a:solidFill>
                <a:cs typeface="Arial"/>
              </a:rPr>
              <a:t>AI is accomplished </a:t>
            </a:r>
            <a:r>
              <a:rPr lang="en-US" sz="2000" dirty="0">
                <a:solidFill>
                  <a:schemeClr val="tx2"/>
                </a:solidFill>
                <a:cs typeface="Arial"/>
              </a:rPr>
              <a:t>by </a:t>
            </a:r>
            <a:r>
              <a:rPr lang="en-US" sz="2000" spc="-5" dirty="0">
                <a:solidFill>
                  <a:schemeClr val="tx2"/>
                </a:solidFill>
                <a:cs typeface="Arial"/>
              </a:rPr>
              <a:t>studying </a:t>
            </a:r>
            <a:r>
              <a:rPr lang="en-US" sz="2000" dirty="0">
                <a:solidFill>
                  <a:schemeClr val="tx2"/>
                </a:solidFill>
                <a:cs typeface="Arial"/>
              </a:rPr>
              <a:t>how </a:t>
            </a:r>
            <a:r>
              <a:rPr lang="en-US" sz="2000" spc="-5" dirty="0">
                <a:solidFill>
                  <a:schemeClr val="tx2"/>
                </a:solidFill>
                <a:cs typeface="Arial"/>
              </a:rPr>
              <a:t>human brain thinks, </a:t>
            </a:r>
            <a:r>
              <a:rPr lang="en-US" sz="2000" dirty="0">
                <a:solidFill>
                  <a:schemeClr val="tx2"/>
                </a:solidFill>
                <a:cs typeface="Arial"/>
              </a:rPr>
              <a:t>and how </a:t>
            </a:r>
            <a:r>
              <a:rPr lang="en-US" sz="2000" spc="-5" dirty="0">
                <a:solidFill>
                  <a:schemeClr val="tx2"/>
                </a:solidFill>
                <a:cs typeface="Arial"/>
              </a:rPr>
              <a:t>humans learn,  decide, and </a:t>
            </a:r>
            <a:r>
              <a:rPr lang="en-US" sz="2000" spc="-10" dirty="0">
                <a:solidFill>
                  <a:schemeClr val="tx2"/>
                </a:solidFill>
                <a:cs typeface="Arial"/>
              </a:rPr>
              <a:t>work while </a:t>
            </a:r>
            <a:r>
              <a:rPr lang="en-US" sz="2000" spc="-5" dirty="0">
                <a:solidFill>
                  <a:schemeClr val="tx2"/>
                </a:solidFill>
                <a:cs typeface="Arial"/>
              </a:rPr>
              <a:t>trying </a:t>
            </a:r>
            <a:r>
              <a:rPr lang="en-US" sz="2000" dirty="0">
                <a:solidFill>
                  <a:schemeClr val="tx2"/>
                </a:solidFill>
                <a:cs typeface="Arial"/>
              </a:rPr>
              <a:t>to </a:t>
            </a:r>
            <a:r>
              <a:rPr lang="en-US" sz="2000" spc="-5" dirty="0">
                <a:solidFill>
                  <a:schemeClr val="tx2"/>
                </a:solidFill>
                <a:cs typeface="Arial"/>
              </a:rPr>
              <a:t>solve a problem, and then using </a:t>
            </a:r>
            <a:r>
              <a:rPr lang="en-US" sz="2000" dirty="0">
                <a:solidFill>
                  <a:schemeClr val="tx2"/>
                </a:solidFill>
                <a:cs typeface="Arial"/>
              </a:rPr>
              <a:t>the </a:t>
            </a:r>
            <a:r>
              <a:rPr lang="en-US" sz="2000" spc="-5" dirty="0">
                <a:solidFill>
                  <a:schemeClr val="tx2"/>
                </a:solidFill>
                <a:cs typeface="Arial"/>
              </a:rPr>
              <a:t>outcomes of  this study as a basis of developing intelligent </a:t>
            </a:r>
            <a:r>
              <a:rPr lang="en-US" sz="2000" spc="-10" dirty="0">
                <a:solidFill>
                  <a:schemeClr val="tx2"/>
                </a:solidFill>
                <a:cs typeface="Arial"/>
              </a:rPr>
              <a:t>software </a:t>
            </a:r>
            <a:r>
              <a:rPr lang="en-US" sz="2000" spc="-5" dirty="0">
                <a:solidFill>
                  <a:schemeClr val="tx2"/>
                </a:solidFill>
                <a:cs typeface="Arial"/>
              </a:rPr>
              <a:t>and</a:t>
            </a:r>
            <a:r>
              <a:rPr lang="en-US" sz="2000" spc="145" dirty="0">
                <a:solidFill>
                  <a:schemeClr val="tx2"/>
                </a:solidFill>
                <a:cs typeface="Arial"/>
              </a:rPr>
              <a:t> </a:t>
            </a:r>
            <a:r>
              <a:rPr lang="en-US" sz="2000" spc="-5" dirty="0">
                <a:solidFill>
                  <a:schemeClr val="tx2"/>
                </a:solidFill>
                <a:cs typeface="Arial"/>
              </a:rPr>
              <a:t>systems.</a:t>
            </a:r>
            <a:endParaRPr lang="en-US" sz="2000" dirty="0">
              <a:solidFill>
                <a:schemeClr val="tx2"/>
              </a:solidFill>
              <a:cs typeface="Arial"/>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a:t>
            </a:fld>
            <a:endParaRPr lang="en-US"/>
          </a:p>
        </p:txBody>
      </p:sp>
    </p:spTree>
    <p:extLst>
      <p:ext uri="{BB962C8B-B14F-4D97-AF65-F5344CB8AC3E}">
        <p14:creationId xmlns:p14="http://schemas.microsoft.com/office/powerpoint/2010/main" val="852052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66997"/>
            <a:ext cx="7696199" cy="398186"/>
          </a:xfrm>
          <a:prstGeom prst="rect">
            <a:avLst/>
          </a:prstGeom>
        </p:spPr>
        <p:txBody>
          <a:bodyPr vert="horz" wrap="square" lIns="0" tIns="13335" rIns="0" bIns="0" rtlCol="0">
            <a:spAutoFit/>
          </a:bodyPr>
          <a:lstStyle/>
          <a:p>
            <a:pPr marL="12700">
              <a:lnSpc>
                <a:spcPct val="100000"/>
              </a:lnSpc>
              <a:spcBef>
                <a:spcPts val="105"/>
              </a:spcBef>
            </a:pPr>
            <a:r>
              <a:rPr lang="en-US" sz="2500" b="1" dirty="0">
                <a:solidFill>
                  <a:schemeClr val="tx2"/>
                </a:solidFill>
              </a:rPr>
              <a:t>Introduction to knowledge</a:t>
            </a:r>
            <a:endParaRPr sz="2500" b="1" dirty="0">
              <a:solidFill>
                <a:schemeClr val="tx2"/>
              </a:solidFill>
            </a:endParaRPr>
          </a:p>
        </p:txBody>
      </p:sp>
      <p:sp>
        <p:nvSpPr>
          <p:cNvPr id="7" name="Date Placeholder 6"/>
          <p:cNvSpPr>
            <a:spLocks noGrp="1"/>
          </p:cNvSpPr>
          <p:nvPr>
            <p:ph type="dt" sz="half" idx="10"/>
          </p:nvPr>
        </p:nvSpPr>
        <p:spPr/>
        <p:txBody>
          <a:bodyPr/>
          <a:lstStyle/>
          <a:p>
            <a:fld id="{AA976D5E-BA58-4702-86CD-7C8369926AD1}" type="datetime1">
              <a:rPr lang="en-US" smtClean="0"/>
              <a:t>9/4/2023</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IN" smtClean="0"/>
              <a:t>40</a:t>
            </a:fld>
            <a:endParaRPr lang="en-IN"/>
          </a:p>
        </p:txBody>
      </p:sp>
      <p:sp>
        <p:nvSpPr>
          <p:cNvPr id="3" name="object 3"/>
          <p:cNvSpPr/>
          <p:nvPr/>
        </p:nvSpPr>
        <p:spPr>
          <a:xfrm>
            <a:off x="501328" y="2315177"/>
            <a:ext cx="4451671" cy="3476024"/>
          </a:xfrm>
          <a:prstGeom prst="rect">
            <a:avLst/>
          </a:prstGeom>
          <a:blipFill>
            <a:blip r:embed="rId3" cstate="print"/>
            <a:stretch>
              <a:fillRect/>
            </a:stretch>
          </a:blipFill>
        </p:spPr>
        <p:txBody>
          <a:bodyPr wrap="square" lIns="0" tIns="0" rIns="0" bIns="0" rtlCol="0"/>
          <a:lstStyle/>
          <a:p>
            <a:endParaRPr dirty="0"/>
          </a:p>
        </p:txBody>
      </p:sp>
      <p:sp>
        <p:nvSpPr>
          <p:cNvPr id="4" name="object 4"/>
          <p:cNvSpPr txBox="1"/>
          <p:nvPr/>
        </p:nvSpPr>
        <p:spPr>
          <a:xfrm>
            <a:off x="104038" y="6457594"/>
            <a:ext cx="6298565" cy="361315"/>
          </a:xfrm>
          <a:prstGeom prst="rect">
            <a:avLst/>
          </a:prstGeom>
        </p:spPr>
        <p:txBody>
          <a:bodyPr vert="horz" wrap="square" lIns="0" tIns="12700" rIns="0" bIns="0" rtlCol="0">
            <a:spAutoFit/>
          </a:bodyPr>
          <a:lstStyle/>
          <a:p>
            <a:pPr marL="12700" marR="5080">
              <a:lnSpc>
                <a:spcPct val="100000"/>
              </a:lnSpc>
              <a:spcBef>
                <a:spcPts val="100"/>
              </a:spcBef>
            </a:pPr>
            <a:r>
              <a:rPr sz="1100" spc="-5" dirty="0">
                <a:cs typeface="Arial"/>
              </a:rPr>
              <a:t>Ref </a:t>
            </a:r>
            <a:r>
              <a:rPr sz="1100" dirty="0">
                <a:cs typeface="Arial"/>
              </a:rPr>
              <a:t>: </a:t>
            </a:r>
            <a:r>
              <a:rPr sz="1100" spc="-5" dirty="0">
                <a:cs typeface="Arial"/>
              </a:rPr>
              <a:t>https://nptel.ac.in/courses/126104006/LectureNotes/Week-3_Knowledge%20Representation.pdf  https://</a:t>
            </a:r>
            <a:r>
              <a:rPr sz="1100" spc="-5" dirty="0">
                <a:cs typeface="Arial"/>
                <a:hlinkClick r:id="rId4"/>
              </a:rPr>
              <a:t>www.javatpoint.com/knowledge-representation-in-ai</a:t>
            </a:r>
            <a:endParaRPr sz="1100" dirty="0">
              <a:cs typeface="Arial"/>
            </a:endParaRPr>
          </a:p>
        </p:txBody>
      </p:sp>
      <p:sp>
        <p:nvSpPr>
          <p:cNvPr id="5" name="object 5"/>
          <p:cNvSpPr txBox="1"/>
          <p:nvPr/>
        </p:nvSpPr>
        <p:spPr>
          <a:xfrm>
            <a:off x="501329" y="917828"/>
            <a:ext cx="7924714" cy="1244571"/>
          </a:xfrm>
          <a:prstGeom prst="rect">
            <a:avLst/>
          </a:prstGeom>
        </p:spPr>
        <p:txBody>
          <a:bodyPr vert="horz" wrap="square" lIns="0" tIns="13335" rIns="0" bIns="0" rtlCol="0">
            <a:spAutoFit/>
          </a:bodyPr>
          <a:lstStyle/>
          <a:p>
            <a:pPr marL="299085" indent="-287020">
              <a:lnSpc>
                <a:spcPct val="100000"/>
              </a:lnSpc>
              <a:spcBef>
                <a:spcPts val="105"/>
              </a:spcBef>
              <a:buSzPct val="80000"/>
              <a:buChar char="•"/>
              <a:tabLst>
                <a:tab pos="299085" algn="l"/>
                <a:tab pos="299720" algn="l"/>
              </a:tabLst>
            </a:pPr>
            <a:r>
              <a:rPr sz="2000" dirty="0">
                <a:solidFill>
                  <a:schemeClr val="tx2"/>
                </a:solidFill>
                <a:latin typeface="Cambria" panose="02040503050406030204" pitchFamily="18" charset="0"/>
                <a:ea typeface="Cambria" panose="02040503050406030204" pitchFamily="18" charset="0"/>
                <a:cs typeface="Arial"/>
              </a:rPr>
              <a:t>Knowledge is the </a:t>
            </a:r>
            <a:r>
              <a:rPr sz="2000" spc="5" dirty="0">
                <a:solidFill>
                  <a:schemeClr val="tx2"/>
                </a:solidFill>
                <a:latin typeface="Cambria" panose="02040503050406030204" pitchFamily="18" charset="0"/>
                <a:ea typeface="Cambria" panose="02040503050406030204" pitchFamily="18" charset="0"/>
                <a:cs typeface="Arial"/>
              </a:rPr>
              <a:t>sort </a:t>
            </a:r>
            <a:r>
              <a:rPr sz="2000" dirty="0">
                <a:solidFill>
                  <a:schemeClr val="tx2"/>
                </a:solidFill>
                <a:latin typeface="Cambria" panose="02040503050406030204" pitchFamily="18" charset="0"/>
                <a:ea typeface="Cambria" panose="02040503050406030204" pitchFamily="18" charset="0"/>
                <a:cs typeface="Arial"/>
              </a:rPr>
              <a:t>of information that people </a:t>
            </a:r>
            <a:r>
              <a:rPr sz="2000" spc="5" dirty="0">
                <a:solidFill>
                  <a:schemeClr val="tx2"/>
                </a:solidFill>
                <a:latin typeface="Cambria" panose="02040503050406030204" pitchFamily="18" charset="0"/>
                <a:ea typeface="Cambria" panose="02040503050406030204" pitchFamily="18" charset="0"/>
                <a:cs typeface="Arial"/>
              </a:rPr>
              <a:t>use </a:t>
            </a:r>
            <a:r>
              <a:rPr sz="2000" dirty="0">
                <a:solidFill>
                  <a:schemeClr val="tx2"/>
                </a:solidFill>
                <a:latin typeface="Cambria" panose="02040503050406030204" pitchFamily="18" charset="0"/>
                <a:ea typeface="Cambria" panose="02040503050406030204" pitchFamily="18" charset="0"/>
                <a:cs typeface="Arial"/>
              </a:rPr>
              <a:t>to solve</a:t>
            </a:r>
            <a:r>
              <a:rPr sz="2000" spc="-1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problems.</a:t>
            </a:r>
          </a:p>
          <a:p>
            <a:pPr marL="299085" marR="5080" indent="-287020">
              <a:lnSpc>
                <a:spcPct val="100000"/>
              </a:lnSpc>
              <a:buSzPct val="80000"/>
              <a:buFont typeface="Arial"/>
              <a:buChar char="•"/>
              <a:tabLst>
                <a:tab pos="299085" algn="l"/>
                <a:tab pos="299720" algn="l"/>
              </a:tabLst>
            </a:pPr>
            <a:r>
              <a:rPr sz="2000" b="1" spc="5" dirty="0">
                <a:solidFill>
                  <a:schemeClr val="tx2"/>
                </a:solidFill>
                <a:latin typeface="Cambria" panose="02040503050406030204" pitchFamily="18" charset="0"/>
                <a:ea typeface="Cambria" panose="02040503050406030204" pitchFamily="18" charset="0"/>
                <a:cs typeface="Arial"/>
              </a:rPr>
              <a:t>Knowledge </a:t>
            </a:r>
            <a:r>
              <a:rPr sz="2000" b="1" dirty="0">
                <a:solidFill>
                  <a:schemeClr val="tx2"/>
                </a:solidFill>
                <a:latin typeface="Cambria" panose="02040503050406030204" pitchFamily="18" charset="0"/>
                <a:ea typeface="Cambria" panose="02040503050406030204" pitchFamily="18" charset="0"/>
                <a:cs typeface="Arial"/>
              </a:rPr>
              <a:t>is </a:t>
            </a:r>
            <a:r>
              <a:rPr sz="2000" b="1" spc="-5" dirty="0">
                <a:solidFill>
                  <a:schemeClr val="tx2"/>
                </a:solidFill>
                <a:latin typeface="Cambria" panose="02040503050406030204" pitchFamily="18" charset="0"/>
                <a:ea typeface="Cambria" panose="02040503050406030204" pitchFamily="18" charset="0"/>
                <a:cs typeface="Arial"/>
              </a:rPr>
              <a:t>having </a:t>
            </a:r>
            <a:r>
              <a:rPr sz="2000" b="1" dirty="0">
                <a:solidFill>
                  <a:schemeClr val="tx2"/>
                </a:solidFill>
                <a:latin typeface="Cambria" panose="02040503050406030204" pitchFamily="18" charset="0"/>
                <a:ea typeface="Cambria" panose="02040503050406030204" pitchFamily="18" charset="0"/>
                <a:cs typeface="Arial"/>
              </a:rPr>
              <a:t>familiarity </a:t>
            </a:r>
            <a:r>
              <a:rPr sz="2000" b="1" spc="5" dirty="0">
                <a:solidFill>
                  <a:schemeClr val="tx2"/>
                </a:solidFill>
                <a:latin typeface="Cambria" panose="02040503050406030204" pitchFamily="18" charset="0"/>
                <a:ea typeface="Cambria" panose="02040503050406030204" pitchFamily="18" charset="0"/>
                <a:cs typeface="Arial"/>
              </a:rPr>
              <a:t>with </a:t>
            </a:r>
            <a:r>
              <a:rPr sz="2000" b="1" dirty="0">
                <a:solidFill>
                  <a:schemeClr val="tx2"/>
                </a:solidFill>
                <a:latin typeface="Cambria" panose="02040503050406030204" pitchFamily="18" charset="0"/>
                <a:ea typeface="Cambria" panose="02040503050406030204" pitchFamily="18" charset="0"/>
                <a:cs typeface="Arial"/>
              </a:rPr>
              <a:t>the language, concepts,  procedures, rules, ideas, places, customs, facts, and</a:t>
            </a:r>
            <a:r>
              <a:rPr sz="2000" b="1" spc="-85" dirty="0">
                <a:solidFill>
                  <a:schemeClr val="tx2"/>
                </a:solidFill>
                <a:latin typeface="Cambria" panose="02040503050406030204" pitchFamily="18" charset="0"/>
                <a:ea typeface="Cambria" panose="02040503050406030204" pitchFamily="18" charset="0"/>
                <a:cs typeface="Arial"/>
              </a:rPr>
              <a:t> </a:t>
            </a:r>
            <a:r>
              <a:rPr sz="2000" b="1" dirty="0">
                <a:solidFill>
                  <a:schemeClr val="tx2"/>
                </a:solidFill>
                <a:latin typeface="Cambria" panose="02040503050406030204" pitchFamily="18" charset="0"/>
                <a:ea typeface="Cambria" panose="02040503050406030204" pitchFamily="18" charset="0"/>
                <a:cs typeface="Arial"/>
              </a:rPr>
              <a:t>associations</a:t>
            </a:r>
            <a:r>
              <a:rPr sz="2000" b="1" dirty="0">
                <a:solidFill>
                  <a:srgbClr val="C00000"/>
                </a:solidFill>
                <a:cs typeface="Arial"/>
              </a:rPr>
              <a:t>.</a:t>
            </a:r>
            <a:endParaRPr sz="2000" dirty="0">
              <a:cs typeface="Arial"/>
            </a:endParaRPr>
          </a:p>
        </p:txBody>
      </p:sp>
      <p:sp>
        <p:nvSpPr>
          <p:cNvPr id="6" name="object 6"/>
          <p:cNvSpPr/>
          <p:nvPr/>
        </p:nvSpPr>
        <p:spPr>
          <a:xfrm>
            <a:off x="5257800" y="2748519"/>
            <a:ext cx="3692270" cy="3042682"/>
          </a:xfrm>
          <a:prstGeom prst="rect">
            <a:avLst/>
          </a:prstGeom>
          <a:blipFill>
            <a:blip r:embed="rId5"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0985" y="448652"/>
            <a:ext cx="2792730" cy="398186"/>
          </a:xfrm>
          <a:prstGeom prst="rect">
            <a:avLst/>
          </a:prstGeom>
        </p:spPr>
        <p:txBody>
          <a:bodyPr vert="horz" wrap="square" lIns="0" tIns="13335" rIns="0" bIns="0" rtlCol="0">
            <a:spAutoFit/>
          </a:bodyPr>
          <a:lstStyle/>
          <a:p>
            <a:pPr marL="12700">
              <a:lnSpc>
                <a:spcPct val="100000"/>
              </a:lnSpc>
              <a:spcBef>
                <a:spcPts val="105"/>
              </a:spcBef>
            </a:pPr>
            <a:r>
              <a:rPr sz="2500" b="1" dirty="0">
                <a:solidFill>
                  <a:schemeClr val="tx2"/>
                </a:solidFill>
              </a:rPr>
              <a:t>Knowledge</a:t>
            </a:r>
          </a:p>
        </p:txBody>
      </p:sp>
      <p:sp>
        <p:nvSpPr>
          <p:cNvPr id="4" name="Date Placeholder 3"/>
          <p:cNvSpPr>
            <a:spLocks noGrp="1"/>
          </p:cNvSpPr>
          <p:nvPr>
            <p:ph type="dt" sz="half" idx="10"/>
          </p:nvPr>
        </p:nvSpPr>
        <p:spPr/>
        <p:txBody>
          <a:bodyPr/>
          <a:lstStyle/>
          <a:p>
            <a:fld id="{6E2E46E2-0602-4164-8FD0-3C7F4873EFA2}"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41</a:t>
            </a:fld>
            <a:endParaRPr lang="en-IN"/>
          </a:p>
        </p:txBody>
      </p:sp>
      <p:sp>
        <p:nvSpPr>
          <p:cNvPr id="3" name="object 3"/>
          <p:cNvSpPr txBox="1"/>
          <p:nvPr/>
        </p:nvSpPr>
        <p:spPr>
          <a:xfrm>
            <a:off x="513080" y="990600"/>
            <a:ext cx="7576820" cy="3240630"/>
          </a:xfrm>
          <a:prstGeom prst="rect">
            <a:avLst/>
          </a:prstGeom>
        </p:spPr>
        <p:txBody>
          <a:bodyPr vert="horz" wrap="square" lIns="0" tIns="110489" rIns="0" bIns="0" rtlCol="0">
            <a:spAutoFit/>
          </a:bodyPr>
          <a:lstStyle/>
          <a:p>
            <a:pPr marL="355600" indent="-342900" algn="just">
              <a:lnSpc>
                <a:spcPct val="100000"/>
              </a:lnSpc>
              <a:spcBef>
                <a:spcPts val="869"/>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Definition </a:t>
            </a:r>
            <a:r>
              <a:rPr sz="2000" spc="-5" dirty="0">
                <a:solidFill>
                  <a:schemeClr val="tx2"/>
                </a:solidFill>
                <a:latin typeface="Cambria" panose="02040503050406030204" pitchFamily="18" charset="0"/>
                <a:ea typeface="Cambria" panose="02040503050406030204" pitchFamily="18" charset="0"/>
                <a:cs typeface="Arial"/>
              </a:rPr>
              <a:t>and </a:t>
            </a:r>
            <a:r>
              <a:rPr sz="2000" dirty="0">
                <a:solidFill>
                  <a:schemeClr val="tx2"/>
                </a:solidFill>
                <a:latin typeface="Cambria" panose="02040503050406030204" pitchFamily="18" charset="0"/>
                <a:ea typeface="Cambria" panose="02040503050406030204" pitchFamily="18" charset="0"/>
                <a:cs typeface="Arial"/>
              </a:rPr>
              <a:t>Importance of</a:t>
            </a:r>
            <a:r>
              <a:rPr sz="2000" spc="-8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Knowledge</a:t>
            </a:r>
          </a:p>
          <a:p>
            <a:pPr marL="355600" indent="-342900" algn="just">
              <a:lnSpc>
                <a:spcPct val="100000"/>
              </a:lnSpc>
              <a:spcBef>
                <a:spcPts val="770"/>
              </a:spcBef>
              <a:buChar char="•"/>
              <a:tabLst>
                <a:tab pos="354965" algn="l"/>
                <a:tab pos="355600" algn="l"/>
              </a:tabLst>
            </a:pPr>
            <a:r>
              <a:rPr sz="2000" spc="-5" dirty="0">
                <a:solidFill>
                  <a:schemeClr val="tx2"/>
                </a:solidFill>
                <a:latin typeface="Cambria" panose="02040503050406030204" pitchFamily="18" charset="0"/>
                <a:ea typeface="Cambria" panose="02040503050406030204" pitchFamily="18" charset="0"/>
                <a:cs typeface="Arial"/>
              </a:rPr>
              <a:t>Knowledge-Based</a:t>
            </a:r>
            <a:r>
              <a:rPr sz="2000" spc="-4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Systems</a:t>
            </a:r>
          </a:p>
          <a:p>
            <a:pPr marL="355600" indent="-342900" algn="just">
              <a:lnSpc>
                <a:spcPct val="100000"/>
              </a:lnSpc>
              <a:spcBef>
                <a:spcPts val="770"/>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Knowledge</a:t>
            </a:r>
            <a:r>
              <a:rPr sz="2000" spc="-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Organization</a:t>
            </a:r>
          </a:p>
          <a:p>
            <a:pPr marL="355600" indent="-342900" algn="just">
              <a:lnSpc>
                <a:spcPct val="100000"/>
              </a:lnSpc>
              <a:spcBef>
                <a:spcPts val="770"/>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Representation of</a:t>
            </a:r>
            <a:r>
              <a:rPr sz="2000" spc="-4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Knowledge</a:t>
            </a:r>
          </a:p>
          <a:p>
            <a:pPr marL="756285" lvl="1" indent="-287020" algn="just">
              <a:lnSpc>
                <a:spcPct val="100000"/>
              </a:lnSpc>
              <a:spcBef>
                <a:spcPts val="690"/>
              </a:spcBef>
              <a:buChar char="–"/>
              <a:tabLst>
                <a:tab pos="756920" algn="l"/>
              </a:tabLst>
            </a:pPr>
            <a:r>
              <a:rPr sz="2000" spc="-5" dirty="0">
                <a:solidFill>
                  <a:schemeClr val="tx2"/>
                </a:solidFill>
                <a:latin typeface="Cambria" panose="02040503050406030204" pitchFamily="18" charset="0"/>
                <a:ea typeface="Cambria" panose="02040503050406030204" pitchFamily="18" charset="0"/>
                <a:cs typeface="Arial"/>
              </a:rPr>
              <a:t>Logic</a:t>
            </a:r>
            <a:endParaRPr sz="2000" dirty="0">
              <a:solidFill>
                <a:schemeClr val="tx2"/>
              </a:solidFill>
              <a:latin typeface="Cambria" panose="02040503050406030204" pitchFamily="18" charset="0"/>
              <a:ea typeface="Cambria" panose="02040503050406030204" pitchFamily="18" charset="0"/>
              <a:cs typeface="Arial"/>
            </a:endParaRPr>
          </a:p>
          <a:p>
            <a:pPr marL="756285" lvl="1" indent="-287020" algn="just">
              <a:lnSpc>
                <a:spcPct val="100000"/>
              </a:lnSpc>
              <a:spcBef>
                <a:spcPts val="670"/>
              </a:spcBef>
              <a:buChar char="–"/>
              <a:tabLst>
                <a:tab pos="756920" algn="l"/>
              </a:tabLst>
            </a:pPr>
            <a:r>
              <a:rPr sz="2000" spc="-5" dirty="0">
                <a:solidFill>
                  <a:schemeClr val="tx2"/>
                </a:solidFill>
                <a:latin typeface="Cambria" panose="02040503050406030204" pitchFamily="18" charset="0"/>
                <a:ea typeface="Cambria" panose="02040503050406030204" pitchFamily="18" charset="0"/>
                <a:cs typeface="Arial"/>
              </a:rPr>
              <a:t>Associative</a:t>
            </a:r>
            <a:r>
              <a:rPr sz="2000" spc="-1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Networks</a:t>
            </a:r>
            <a:endParaRPr sz="2000" dirty="0">
              <a:solidFill>
                <a:schemeClr val="tx2"/>
              </a:solidFill>
              <a:latin typeface="Cambria" panose="02040503050406030204" pitchFamily="18" charset="0"/>
              <a:ea typeface="Cambria" panose="02040503050406030204" pitchFamily="18" charset="0"/>
              <a:cs typeface="Arial"/>
            </a:endParaRPr>
          </a:p>
          <a:p>
            <a:pPr marL="756285" lvl="1" indent="-287020" algn="just">
              <a:lnSpc>
                <a:spcPct val="100000"/>
              </a:lnSpc>
              <a:spcBef>
                <a:spcPts val="670"/>
              </a:spcBef>
              <a:buChar char="–"/>
              <a:tabLst>
                <a:tab pos="756920" algn="l"/>
              </a:tabLst>
            </a:pPr>
            <a:r>
              <a:rPr sz="2000" spc="-5" dirty="0">
                <a:solidFill>
                  <a:schemeClr val="tx2"/>
                </a:solidFill>
                <a:latin typeface="Cambria" panose="02040503050406030204" pitchFamily="18" charset="0"/>
                <a:ea typeface="Cambria" panose="02040503050406030204" pitchFamily="18" charset="0"/>
                <a:cs typeface="Arial"/>
              </a:rPr>
              <a:t>Frame</a:t>
            </a:r>
            <a:r>
              <a:rPr sz="2000" spc="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Structures</a:t>
            </a:r>
          </a:p>
          <a:p>
            <a:pPr marL="756285" lvl="1" indent="-287020" algn="just">
              <a:lnSpc>
                <a:spcPct val="100000"/>
              </a:lnSpc>
              <a:spcBef>
                <a:spcPts val="675"/>
              </a:spcBef>
              <a:buChar char="–"/>
              <a:tabLst>
                <a:tab pos="756920" algn="l"/>
              </a:tabLst>
            </a:pPr>
            <a:r>
              <a:rPr sz="2000" dirty="0">
                <a:solidFill>
                  <a:schemeClr val="tx2"/>
                </a:solidFill>
                <a:latin typeface="Cambria" panose="02040503050406030204" pitchFamily="18" charset="0"/>
                <a:ea typeface="Cambria" panose="02040503050406030204" pitchFamily="18" charset="0"/>
                <a:cs typeface="Arial"/>
              </a:rPr>
              <a:t>Conceptual</a:t>
            </a:r>
            <a:r>
              <a:rPr sz="2000" spc="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graphs</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7AD6C25-0DF9-46E4-ACDF-A848A7A7E716}" type="datetime1">
              <a:rPr lang="en-US" smtClean="0"/>
              <a:t>9/4/2023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42</a:t>
            </a:fld>
            <a:endParaRPr lang="en-IN"/>
          </a:p>
        </p:txBody>
      </p:sp>
      <p:sp>
        <p:nvSpPr>
          <p:cNvPr id="3" name="object 3"/>
          <p:cNvSpPr/>
          <p:nvPr/>
        </p:nvSpPr>
        <p:spPr>
          <a:xfrm>
            <a:off x="601436" y="533400"/>
            <a:ext cx="7913914" cy="4953000"/>
          </a:xfrm>
          <a:prstGeom prst="rect">
            <a:avLst/>
          </a:prstGeom>
          <a:blipFill>
            <a:blip r:embed="rId3" cstate="print"/>
            <a:stretch>
              <a:fillRect/>
            </a:stretch>
          </a:blipFill>
        </p:spPr>
        <p:txBody>
          <a:bodyPr wrap="square" lIns="0" tIns="0" rIns="0" bIns="0" rtlCol="0"/>
          <a:lstStyle/>
          <a:p>
            <a:endParaRPr dirty="0"/>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Ref </a:t>
            </a:r>
            <a:r>
              <a:rPr sz="1200" dirty="0">
                <a:latin typeface="Arial"/>
                <a:cs typeface="Arial"/>
              </a:rPr>
              <a:t>:</a:t>
            </a:r>
            <a:r>
              <a:rPr sz="1200" spc="35" dirty="0">
                <a:latin typeface="Arial"/>
                <a:cs typeface="Arial"/>
              </a:rPr>
              <a:t> </a:t>
            </a:r>
            <a:r>
              <a:rPr sz="1200" spc="-5" dirty="0">
                <a:latin typeface="Arial"/>
                <a:cs typeface="Arial"/>
              </a:rPr>
              <a:t>https://nptel.ac.in/courses/126104006/LectureNotes/Week-3_Knowledge%20Representation.pdf</a:t>
            </a:r>
            <a:endParaRPr sz="12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88468" y="222651"/>
            <a:ext cx="7565138" cy="397545"/>
          </a:xfrm>
          <a:prstGeom prst="rect">
            <a:avLst/>
          </a:prstGeom>
        </p:spPr>
        <p:txBody>
          <a:bodyPr vert="horz" wrap="square" lIns="0" tIns="12700" rIns="0" bIns="0" rtlCol="0">
            <a:spAutoFit/>
          </a:bodyPr>
          <a:lstStyle/>
          <a:p>
            <a:pPr marL="12700">
              <a:lnSpc>
                <a:spcPct val="100000"/>
              </a:lnSpc>
              <a:spcBef>
                <a:spcPts val="100"/>
              </a:spcBef>
            </a:pPr>
            <a:r>
              <a:rPr lang="en-US" sz="2500" b="1" dirty="0"/>
              <a:t>Introduction to </a:t>
            </a:r>
            <a:r>
              <a:rPr sz="2500" b="1" dirty="0"/>
              <a:t>Knowledge Representation</a:t>
            </a:r>
            <a:r>
              <a:rPr lang="en-US" sz="2500" b="1" dirty="0"/>
              <a:t> </a:t>
            </a:r>
            <a:r>
              <a:rPr sz="2500" b="1" dirty="0"/>
              <a:t>(KR)</a:t>
            </a:r>
          </a:p>
        </p:txBody>
      </p:sp>
      <p:sp>
        <p:nvSpPr>
          <p:cNvPr id="6" name="Date Placeholder 5"/>
          <p:cNvSpPr>
            <a:spLocks noGrp="1"/>
          </p:cNvSpPr>
          <p:nvPr>
            <p:ph type="dt" sz="half" idx="10"/>
          </p:nvPr>
        </p:nvSpPr>
        <p:spPr/>
        <p:txBody>
          <a:bodyPr/>
          <a:lstStyle/>
          <a:p>
            <a:fld id="{3C7D1754-7E55-4B72-A09E-211DF341C071}" type="datetime1">
              <a:rPr lang="en-US" smtClean="0"/>
              <a:t>9/4/2023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43</a:t>
            </a:fld>
            <a:endParaRPr lang="en-IN"/>
          </a:p>
        </p:txBody>
      </p:sp>
      <p:sp>
        <p:nvSpPr>
          <p:cNvPr id="3" name="object 3"/>
          <p:cNvSpPr/>
          <p:nvPr/>
        </p:nvSpPr>
        <p:spPr>
          <a:xfrm>
            <a:off x="283463" y="1914172"/>
            <a:ext cx="8610600" cy="360489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88468" y="744757"/>
            <a:ext cx="8406765" cy="941069"/>
          </a:xfrm>
          <a:prstGeom prst="rect">
            <a:avLst/>
          </a:prstGeom>
        </p:spPr>
        <p:txBody>
          <a:bodyPr vert="horz" wrap="square" lIns="0" tIns="13335" rIns="0" bIns="0" rtlCol="0">
            <a:spAutoFit/>
          </a:bodyPr>
          <a:lstStyle/>
          <a:p>
            <a:pPr marL="299085" indent="-287020" algn="just">
              <a:lnSpc>
                <a:spcPct val="100000"/>
              </a:lnSpc>
              <a:spcBef>
                <a:spcPts val="105"/>
              </a:spcBef>
              <a:buChar char="•"/>
              <a:tabLst>
                <a:tab pos="299085" algn="l"/>
                <a:tab pos="299720" algn="l"/>
              </a:tabLst>
            </a:pPr>
            <a:r>
              <a:rPr sz="2000" dirty="0">
                <a:solidFill>
                  <a:schemeClr val="tx2"/>
                </a:solidFill>
                <a:latin typeface="Cambria" panose="02040503050406030204" pitchFamily="18" charset="0"/>
                <a:ea typeface="Cambria" panose="02040503050406030204" pitchFamily="18" charset="0"/>
                <a:cs typeface="Arial"/>
              </a:rPr>
              <a:t>The method used to </a:t>
            </a:r>
            <a:r>
              <a:rPr sz="2000" spc="-5" dirty="0">
                <a:solidFill>
                  <a:schemeClr val="tx2"/>
                </a:solidFill>
                <a:latin typeface="Cambria" panose="02040503050406030204" pitchFamily="18" charset="0"/>
                <a:ea typeface="Cambria" panose="02040503050406030204" pitchFamily="18" charset="0"/>
                <a:cs typeface="Arial"/>
              </a:rPr>
              <a:t>encode knowledge in an </a:t>
            </a:r>
            <a:r>
              <a:rPr sz="2000" spc="-10" dirty="0">
                <a:solidFill>
                  <a:schemeClr val="tx2"/>
                </a:solidFill>
                <a:latin typeface="Cambria" panose="02040503050406030204" pitchFamily="18" charset="0"/>
                <a:ea typeface="Cambria" panose="02040503050406030204" pitchFamily="18" charset="0"/>
                <a:cs typeface="Arial"/>
              </a:rPr>
              <a:t>KBS’s </a:t>
            </a:r>
            <a:r>
              <a:rPr sz="2000" dirty="0">
                <a:solidFill>
                  <a:schemeClr val="tx2"/>
                </a:solidFill>
                <a:latin typeface="Cambria" panose="02040503050406030204" pitchFamily="18" charset="0"/>
                <a:ea typeface="Cambria" panose="02040503050406030204" pitchFamily="18" charset="0"/>
                <a:cs typeface="Arial"/>
              </a:rPr>
              <a:t>Knowledge</a:t>
            </a:r>
            <a:r>
              <a:rPr sz="2000" spc="-10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base</a:t>
            </a:r>
          </a:p>
          <a:p>
            <a:pPr marL="299085" indent="-287020" algn="just">
              <a:lnSpc>
                <a:spcPct val="100000"/>
              </a:lnSpc>
              <a:buChar char="•"/>
              <a:tabLst>
                <a:tab pos="299085" algn="l"/>
                <a:tab pos="299720" algn="l"/>
              </a:tabLst>
            </a:pPr>
            <a:r>
              <a:rPr sz="2000" dirty="0">
                <a:solidFill>
                  <a:schemeClr val="tx2"/>
                </a:solidFill>
                <a:latin typeface="Cambria" panose="02040503050406030204" pitchFamily="18" charset="0"/>
                <a:ea typeface="Cambria" panose="02040503050406030204" pitchFamily="18" charset="0"/>
                <a:cs typeface="Arial"/>
              </a:rPr>
              <a:t>The field of AI dedicated to representing information about the world in</a:t>
            </a:r>
            <a:r>
              <a:rPr lang="en-US" sz="2000" dirty="0">
                <a:solidFill>
                  <a:schemeClr val="tx2"/>
                </a:solidFill>
                <a:latin typeface="Cambria" panose="02040503050406030204" pitchFamily="18" charset="0"/>
                <a:ea typeface="Cambria" panose="02040503050406030204" pitchFamily="18" charset="0"/>
                <a:cs typeface="Arial"/>
              </a:rPr>
              <a:t> </a:t>
            </a:r>
            <a:r>
              <a:rPr sz="2000" spc="-35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a</a:t>
            </a:r>
          </a:p>
          <a:p>
            <a:pPr marL="299085" algn="just">
              <a:lnSpc>
                <a:spcPct val="100000"/>
              </a:lnSpc>
            </a:pPr>
            <a:r>
              <a:rPr sz="2000" dirty="0">
                <a:solidFill>
                  <a:schemeClr val="tx2"/>
                </a:solidFill>
                <a:latin typeface="Cambria" panose="02040503050406030204" pitchFamily="18" charset="0"/>
                <a:ea typeface="Cambria" panose="02040503050406030204" pitchFamily="18" charset="0"/>
                <a:cs typeface="Arial"/>
              </a:rPr>
              <a:t>form that a computer system can utilize </a:t>
            </a:r>
            <a:r>
              <a:rPr sz="2000" spc="-5" dirty="0">
                <a:solidFill>
                  <a:schemeClr val="tx2"/>
                </a:solidFill>
                <a:latin typeface="Cambria" panose="02040503050406030204" pitchFamily="18" charset="0"/>
                <a:ea typeface="Cambria" panose="02040503050406030204" pitchFamily="18" charset="0"/>
                <a:cs typeface="Arial"/>
              </a:rPr>
              <a:t>to </a:t>
            </a:r>
            <a:r>
              <a:rPr sz="2000" dirty="0">
                <a:solidFill>
                  <a:schemeClr val="tx2"/>
                </a:solidFill>
                <a:latin typeface="Cambria" panose="02040503050406030204" pitchFamily="18" charset="0"/>
                <a:ea typeface="Cambria" panose="02040503050406030204" pitchFamily="18" charset="0"/>
                <a:cs typeface="Arial"/>
              </a:rPr>
              <a:t>solve complex</a:t>
            </a:r>
            <a:r>
              <a:rPr sz="2000" spc="-21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tasks</a:t>
            </a:r>
          </a:p>
        </p:txBody>
      </p:sp>
      <p:sp>
        <p:nvSpPr>
          <p:cNvPr id="5" name="object 5"/>
          <p:cNvSpPr txBox="1"/>
          <p:nvPr/>
        </p:nvSpPr>
        <p:spPr>
          <a:xfrm>
            <a:off x="188468" y="6584695"/>
            <a:ext cx="47498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https:/</a:t>
            </a:r>
            <a:r>
              <a:rPr sz="1200" spc="-5" dirty="0">
                <a:latin typeface="Arial"/>
                <a:cs typeface="Arial"/>
                <a:hlinkClick r:id="rId4"/>
              </a:rPr>
              <a:t>/w</a:t>
            </a:r>
            <a:r>
              <a:rPr sz="1200" spc="-5" dirty="0">
                <a:latin typeface="Arial"/>
                <a:cs typeface="Arial"/>
              </a:rPr>
              <a:t>w</a:t>
            </a:r>
            <a:r>
              <a:rPr sz="1200" spc="-5" dirty="0">
                <a:latin typeface="Arial"/>
                <a:cs typeface="Arial"/>
                <a:hlinkClick r:id="rId4"/>
              </a:rPr>
              <a:t>w.javatpoint.com/ai-techniques-of-knowledge-representation</a:t>
            </a:r>
            <a:endParaRPr sz="12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465" y="457200"/>
            <a:ext cx="7886700" cy="397545"/>
          </a:xfrm>
          <a:prstGeom prst="rect">
            <a:avLst/>
          </a:prstGeom>
        </p:spPr>
        <p:txBody>
          <a:bodyPr vert="horz" wrap="square" lIns="0" tIns="12700" rIns="0" bIns="0" rtlCol="0">
            <a:spAutoFit/>
          </a:bodyPr>
          <a:lstStyle/>
          <a:p>
            <a:pPr marL="1534160" marR="5080" indent="-1492250">
              <a:lnSpc>
                <a:spcPct val="100000"/>
              </a:lnSpc>
              <a:spcBef>
                <a:spcPts val="100"/>
              </a:spcBef>
            </a:pPr>
            <a:r>
              <a:rPr sz="2500" b="1" dirty="0"/>
              <a:t>Why do we need</a:t>
            </a:r>
            <a:r>
              <a:rPr sz="2500" b="1" spc="-70" dirty="0"/>
              <a:t> </a:t>
            </a:r>
            <a:r>
              <a:rPr sz="2500" b="1" dirty="0"/>
              <a:t>Knowledge  Representation?</a:t>
            </a:r>
          </a:p>
        </p:txBody>
      </p:sp>
      <p:sp>
        <p:nvSpPr>
          <p:cNvPr id="5" name="Date Placeholder 4"/>
          <p:cNvSpPr>
            <a:spLocks noGrp="1"/>
          </p:cNvSpPr>
          <p:nvPr>
            <p:ph type="dt" sz="half" idx="10"/>
          </p:nvPr>
        </p:nvSpPr>
        <p:spPr/>
        <p:txBody>
          <a:bodyPr/>
          <a:lstStyle/>
          <a:p>
            <a:fld id="{76BB3D4E-7747-41BB-9F70-84E2C601E892}" type="datetime1">
              <a:rPr lang="en-US" smtClean="0"/>
              <a:t>9/4/2023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44</a:t>
            </a:fld>
            <a:endParaRPr lang="en-IN"/>
          </a:p>
        </p:txBody>
      </p:sp>
      <p:sp>
        <p:nvSpPr>
          <p:cNvPr id="3" name="object 3"/>
          <p:cNvSpPr/>
          <p:nvPr/>
        </p:nvSpPr>
        <p:spPr>
          <a:xfrm>
            <a:off x="787402" y="1295400"/>
            <a:ext cx="7722505" cy="39147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Ref </a:t>
            </a:r>
            <a:r>
              <a:rPr sz="1200" dirty="0">
                <a:latin typeface="Arial"/>
                <a:cs typeface="Arial"/>
              </a:rPr>
              <a:t>:</a:t>
            </a:r>
            <a:r>
              <a:rPr sz="1200" spc="35" dirty="0">
                <a:latin typeface="Arial"/>
                <a:cs typeface="Arial"/>
              </a:rPr>
              <a:t> </a:t>
            </a:r>
            <a:r>
              <a:rPr sz="1200" spc="-5" dirty="0">
                <a:latin typeface="Arial"/>
                <a:cs typeface="Arial"/>
              </a:rPr>
              <a:t>https://nptel.ac.in/courses/126104006/LectureNotes/Week-3_Knowledge%20Representation.pdf</a:t>
            </a:r>
            <a:endParaRPr sz="1200">
              <a:latin typeface="Arial"/>
              <a:cs typeface="Arial"/>
            </a:endParaRPr>
          </a:p>
        </p:txBody>
      </p:sp>
    </p:spTree>
    <p:extLst>
      <p:ext uri="{BB962C8B-B14F-4D97-AF65-F5344CB8AC3E}">
        <p14:creationId xmlns:p14="http://schemas.microsoft.com/office/powerpoint/2010/main" val="1715464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304800" y="381000"/>
            <a:ext cx="8001000" cy="397545"/>
          </a:xfrm>
          <a:prstGeom prst="rect">
            <a:avLst/>
          </a:prstGeom>
        </p:spPr>
        <p:txBody>
          <a:bodyPr vert="horz" wrap="square" lIns="0" tIns="12700" rIns="0" bIns="0" rtlCol="0">
            <a:spAutoFit/>
          </a:bodyPr>
          <a:lstStyle>
            <a:lvl1pPr>
              <a:defRPr>
                <a:latin typeface="+mj-lt"/>
                <a:ea typeface="+mj-ea"/>
                <a:cs typeface="+mj-cs"/>
              </a:defRPr>
            </a:lvl1pPr>
          </a:lstStyle>
          <a:p>
            <a:pPr marL="1534160" marR="5080" indent="-1492250">
              <a:spcBef>
                <a:spcPts val="100"/>
              </a:spcBef>
            </a:pPr>
            <a:r>
              <a:rPr lang="en-IN" sz="2500" b="1" dirty="0">
                <a:solidFill>
                  <a:schemeClr val="tx2"/>
                </a:solidFill>
                <a:latin typeface="Cambria" panose="02040503050406030204" pitchFamily="18" charset="0"/>
                <a:ea typeface="Cambria" panose="02040503050406030204" pitchFamily="18" charset="0"/>
              </a:rPr>
              <a:t>Knowledge  Representation Schemas </a:t>
            </a:r>
          </a:p>
        </p:txBody>
      </p:sp>
      <p:graphicFrame>
        <p:nvGraphicFramePr>
          <p:cNvPr id="3" name="Table 2"/>
          <p:cNvGraphicFramePr>
            <a:graphicFrameLocks noGrp="1"/>
          </p:cNvGraphicFramePr>
          <p:nvPr>
            <p:extLst>
              <p:ext uri="{D42A27DB-BD31-4B8C-83A1-F6EECF244321}">
                <p14:modId xmlns:p14="http://schemas.microsoft.com/office/powerpoint/2010/main" val="3822248259"/>
              </p:ext>
            </p:extLst>
          </p:nvPr>
        </p:nvGraphicFramePr>
        <p:xfrm>
          <a:off x="628650" y="1295400"/>
          <a:ext cx="7697594" cy="3230880"/>
        </p:xfrm>
        <a:graphic>
          <a:graphicData uri="http://schemas.openxmlformats.org/drawingml/2006/table">
            <a:tbl>
              <a:tblPr firstRow="1" bandRow="1">
                <a:tableStyleId>{5C22544A-7EE6-4342-B048-85BDC9FD1C3A}</a:tableStyleId>
              </a:tblPr>
              <a:tblGrid>
                <a:gridCol w="3848797">
                  <a:extLst>
                    <a:ext uri="{9D8B030D-6E8A-4147-A177-3AD203B41FA5}">
                      <a16:colId xmlns:a16="http://schemas.microsoft.com/office/drawing/2014/main" val="20000"/>
                    </a:ext>
                  </a:extLst>
                </a:gridCol>
                <a:gridCol w="3848797">
                  <a:extLst>
                    <a:ext uri="{9D8B030D-6E8A-4147-A177-3AD203B41FA5}">
                      <a16:colId xmlns:a16="http://schemas.microsoft.com/office/drawing/2014/main" val="20001"/>
                    </a:ext>
                  </a:extLst>
                </a:gridCol>
              </a:tblGrid>
              <a:tr h="1783715">
                <a:tc>
                  <a:txBody>
                    <a:bodyPr/>
                    <a:lstStyle/>
                    <a:p>
                      <a:pPr marL="285750" indent="-285750">
                        <a:buFont typeface="Arial" pitchFamily="34" charset="0"/>
                        <a:buChar char="•"/>
                      </a:pPr>
                      <a:r>
                        <a:rPr lang="en-US" sz="2000" dirty="0">
                          <a:solidFill>
                            <a:schemeClr val="tx2"/>
                          </a:solidFill>
                          <a:latin typeface="Cambria" panose="02040503050406030204" pitchFamily="18" charset="0"/>
                          <a:ea typeface="Cambria" panose="02040503050406030204" pitchFamily="18" charset="0"/>
                        </a:rPr>
                        <a:t>Logical schemas</a:t>
                      </a:r>
                    </a:p>
                    <a:p>
                      <a:pPr marL="0" indent="0">
                        <a:buFont typeface="Arial" pitchFamily="34" charset="0"/>
                        <a:buNone/>
                      </a:pPr>
                      <a:endParaRPr lang="en-US" sz="2000" dirty="0">
                        <a:solidFill>
                          <a:schemeClr val="tx2"/>
                        </a:solidFill>
                        <a:latin typeface="Cambria" panose="02040503050406030204" pitchFamily="18" charset="0"/>
                        <a:ea typeface="Cambria" panose="02040503050406030204" pitchFamily="18" charset="0"/>
                      </a:endParaRPr>
                    </a:p>
                    <a:p>
                      <a:pPr marL="0" indent="0">
                        <a:buFont typeface="Arial" pitchFamily="34" charset="0"/>
                        <a:buNone/>
                      </a:pPr>
                      <a:r>
                        <a:rPr lang="en-US" sz="2000" b="0" dirty="0">
                          <a:solidFill>
                            <a:schemeClr val="tx2"/>
                          </a:solidFill>
                          <a:latin typeface="Cambria" panose="02040503050406030204" pitchFamily="18" charset="0"/>
                          <a:ea typeface="Cambria" panose="02040503050406030204" pitchFamily="18" charset="0"/>
                        </a:rPr>
                        <a:t>- First-order logic</a:t>
                      </a:r>
                    </a:p>
                    <a:p>
                      <a:pPr marL="0" indent="0">
                        <a:buFont typeface="Arial" pitchFamily="34" charset="0"/>
                        <a:buNone/>
                      </a:pPr>
                      <a:r>
                        <a:rPr lang="en-US" sz="2000" b="0" dirty="0">
                          <a:solidFill>
                            <a:schemeClr val="tx2"/>
                          </a:solidFill>
                          <a:latin typeface="Cambria" panose="02040503050406030204" pitchFamily="18" charset="0"/>
                          <a:ea typeface="Cambria" panose="02040503050406030204" pitchFamily="18" charset="0"/>
                        </a:rPr>
                        <a:t>- Higher-order logic</a:t>
                      </a:r>
                    </a:p>
                    <a:p>
                      <a:pPr marL="0" indent="0">
                        <a:buFont typeface="Arial" pitchFamily="34" charset="0"/>
                        <a:buNone/>
                      </a:pPr>
                      <a:endParaRPr lang="en-US" sz="2000" dirty="0">
                        <a:solidFill>
                          <a:schemeClr val="tx2"/>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000" dirty="0">
                          <a:solidFill>
                            <a:schemeClr val="tx2"/>
                          </a:solidFill>
                          <a:latin typeface="Cambria" panose="02040503050406030204" pitchFamily="18" charset="0"/>
                          <a:ea typeface="Cambria" panose="02040503050406030204" pitchFamily="18" charset="0"/>
                        </a:rPr>
                        <a:t>Network schemas</a:t>
                      </a:r>
                    </a:p>
                    <a:p>
                      <a:pPr marL="0" indent="0">
                        <a:buFont typeface="Arial" pitchFamily="34" charset="0"/>
                        <a:buNone/>
                      </a:pPr>
                      <a:endParaRPr lang="en-US" sz="2000" dirty="0">
                        <a:solidFill>
                          <a:schemeClr val="tx2"/>
                        </a:solidFill>
                        <a:latin typeface="Cambria" panose="02040503050406030204" pitchFamily="18" charset="0"/>
                        <a:ea typeface="Cambria" panose="02040503050406030204" pitchFamily="18" charset="0"/>
                      </a:endParaRPr>
                    </a:p>
                    <a:p>
                      <a:pPr marL="0" indent="0">
                        <a:buFont typeface="Arial" pitchFamily="34" charset="0"/>
                        <a:buNone/>
                      </a:pPr>
                      <a:r>
                        <a:rPr lang="en-US" sz="2000" b="0" dirty="0">
                          <a:solidFill>
                            <a:schemeClr val="tx2"/>
                          </a:solidFill>
                          <a:latin typeface="Cambria" panose="02040503050406030204" pitchFamily="18" charset="0"/>
                          <a:ea typeface="Cambria" panose="02040503050406030204" pitchFamily="18" charset="0"/>
                        </a:rPr>
                        <a:t>- Semantic networks</a:t>
                      </a:r>
                    </a:p>
                    <a:p>
                      <a:pPr marL="0" indent="0">
                        <a:buFont typeface="Arial" pitchFamily="34" charset="0"/>
                        <a:buNone/>
                      </a:pPr>
                      <a:r>
                        <a:rPr lang="en-US" sz="2000" b="0" dirty="0">
                          <a:solidFill>
                            <a:schemeClr val="tx2"/>
                          </a:solidFill>
                          <a:latin typeface="Cambria" panose="02040503050406030204" pitchFamily="18" charset="0"/>
                          <a:ea typeface="Cambria" panose="02040503050406030204" pitchFamily="18" charset="0"/>
                        </a:rPr>
                        <a:t>- Conceptual graphs</a:t>
                      </a:r>
                      <a:endParaRPr lang="en-IN" sz="2000" b="0" dirty="0">
                        <a:solidFill>
                          <a:schemeClr val="tx2"/>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447165">
                <a:tc>
                  <a:txBody>
                    <a:bodyPr/>
                    <a:lstStyle/>
                    <a:p>
                      <a:pPr marL="285750" indent="-285750">
                        <a:buFont typeface="Arial" pitchFamily="34" charset="0"/>
                        <a:buChar char="•"/>
                      </a:pPr>
                      <a:r>
                        <a:rPr lang="en-US" sz="2000" b="1" dirty="0">
                          <a:solidFill>
                            <a:schemeClr val="tx2"/>
                          </a:solidFill>
                          <a:latin typeface="Cambria" panose="02040503050406030204" pitchFamily="18" charset="0"/>
                          <a:ea typeface="Cambria" panose="02040503050406030204" pitchFamily="18" charset="0"/>
                        </a:rPr>
                        <a:t>Procedural</a:t>
                      </a:r>
                      <a:r>
                        <a:rPr lang="en-US" sz="2000" b="1" baseline="0" dirty="0">
                          <a:solidFill>
                            <a:schemeClr val="tx2"/>
                          </a:solidFill>
                          <a:latin typeface="Cambria" panose="02040503050406030204" pitchFamily="18" charset="0"/>
                          <a:ea typeface="Cambria" panose="02040503050406030204" pitchFamily="18" charset="0"/>
                        </a:rPr>
                        <a:t> schemas</a:t>
                      </a:r>
                    </a:p>
                    <a:p>
                      <a:pPr marL="0" indent="0">
                        <a:buFont typeface="Arial" pitchFamily="34" charset="0"/>
                        <a:buNone/>
                      </a:pPr>
                      <a:endParaRPr lang="en-US" sz="2000" b="1" baseline="0" dirty="0">
                        <a:solidFill>
                          <a:schemeClr val="tx2"/>
                        </a:solidFill>
                        <a:latin typeface="Cambria" panose="02040503050406030204" pitchFamily="18" charset="0"/>
                        <a:ea typeface="Cambria" panose="02040503050406030204" pitchFamily="18" charset="0"/>
                      </a:endParaRPr>
                    </a:p>
                    <a:p>
                      <a:pPr marL="0" indent="0">
                        <a:buFont typeface="Arial" pitchFamily="34" charset="0"/>
                        <a:buNone/>
                      </a:pPr>
                      <a:r>
                        <a:rPr lang="en-US" sz="2000" baseline="0" dirty="0">
                          <a:solidFill>
                            <a:schemeClr val="tx2"/>
                          </a:solidFill>
                          <a:latin typeface="Cambria" panose="02040503050406030204" pitchFamily="18" charset="0"/>
                          <a:ea typeface="Cambria" panose="02040503050406030204" pitchFamily="18" charset="0"/>
                        </a:rPr>
                        <a:t>- Rule-based systems</a:t>
                      </a:r>
                      <a:endParaRPr lang="en-IN" sz="2000" dirty="0">
                        <a:solidFill>
                          <a:schemeClr val="tx2"/>
                        </a:solidFill>
                        <a:latin typeface="Cambria" panose="02040503050406030204" pitchFamily="18" charset="0"/>
                        <a:ea typeface="Cambria" panose="02040503050406030204" pitchFamily="18" charset="0"/>
                      </a:endParaRPr>
                    </a:p>
                    <a:p>
                      <a:endParaRPr lang="en-IN" sz="2000" dirty="0">
                        <a:solidFill>
                          <a:schemeClr val="tx2"/>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000" b="1" dirty="0">
                          <a:solidFill>
                            <a:schemeClr val="tx2"/>
                          </a:solidFill>
                          <a:latin typeface="Cambria" panose="02040503050406030204" pitchFamily="18" charset="0"/>
                          <a:ea typeface="Cambria" panose="02040503050406030204" pitchFamily="18" charset="0"/>
                        </a:rPr>
                        <a:t>Structural schemas</a:t>
                      </a:r>
                    </a:p>
                    <a:p>
                      <a:pPr marL="0" indent="0">
                        <a:buFont typeface="Arial" pitchFamily="34" charset="0"/>
                        <a:buNone/>
                      </a:pPr>
                      <a:r>
                        <a:rPr lang="en-US" sz="2000" dirty="0">
                          <a:solidFill>
                            <a:schemeClr val="tx2"/>
                          </a:solidFill>
                          <a:latin typeface="Cambria" panose="02040503050406030204" pitchFamily="18" charset="0"/>
                          <a:ea typeface="Cambria" panose="02040503050406030204" pitchFamily="18" charset="0"/>
                        </a:rPr>
                        <a:t>- Frames</a:t>
                      </a:r>
                    </a:p>
                    <a:p>
                      <a:pPr marL="0" indent="0">
                        <a:buFont typeface="Arial" pitchFamily="34" charset="0"/>
                        <a:buNone/>
                      </a:pPr>
                      <a:r>
                        <a:rPr lang="en-US" sz="2000" dirty="0">
                          <a:solidFill>
                            <a:schemeClr val="tx2"/>
                          </a:solidFill>
                          <a:latin typeface="Cambria" panose="02040503050406030204" pitchFamily="18" charset="0"/>
                          <a:ea typeface="Cambria" panose="02040503050406030204" pitchFamily="18" charset="0"/>
                        </a:rPr>
                        <a:t>- Scripts</a:t>
                      </a:r>
                      <a:endParaRPr lang="en-IN" sz="2000" dirty="0">
                        <a:solidFill>
                          <a:schemeClr val="tx2"/>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BAE46415-38AD-4EDA-B2AD-E0F1ACB25E49}"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45</a:t>
            </a:fld>
            <a:endParaRPr lang="en-IN"/>
          </a:p>
        </p:txBody>
      </p:sp>
    </p:spTree>
    <p:extLst>
      <p:ext uri="{BB962C8B-B14F-4D97-AF65-F5344CB8AC3E}">
        <p14:creationId xmlns:p14="http://schemas.microsoft.com/office/powerpoint/2010/main" val="802210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33400"/>
            <a:ext cx="5012030" cy="398186"/>
          </a:xfrm>
          <a:prstGeom prst="rect">
            <a:avLst/>
          </a:prstGeom>
        </p:spPr>
        <p:txBody>
          <a:bodyPr vert="horz" wrap="square" lIns="0" tIns="13335" rIns="0" bIns="0" rtlCol="0">
            <a:spAutoFit/>
          </a:bodyPr>
          <a:lstStyle/>
          <a:p>
            <a:pPr marL="12700">
              <a:lnSpc>
                <a:spcPct val="100000"/>
              </a:lnSpc>
              <a:spcBef>
                <a:spcPts val="105"/>
              </a:spcBef>
            </a:pPr>
            <a:r>
              <a:rPr sz="2500" b="1" dirty="0"/>
              <a:t>Common </a:t>
            </a:r>
            <a:r>
              <a:rPr sz="2500" b="1" spc="-50" dirty="0"/>
              <a:t>Techniques</a:t>
            </a:r>
            <a:r>
              <a:rPr lang="en-US" sz="2500" b="1" spc="-50" dirty="0"/>
              <a:t>/Issues</a:t>
            </a:r>
            <a:r>
              <a:rPr sz="2500" b="1" spc="-50" dirty="0"/>
              <a:t> </a:t>
            </a:r>
            <a:r>
              <a:rPr sz="2500" b="1" dirty="0"/>
              <a:t>of</a:t>
            </a:r>
            <a:r>
              <a:rPr sz="2500" b="1" spc="-105" dirty="0"/>
              <a:t> </a:t>
            </a:r>
            <a:r>
              <a:rPr sz="2500" b="1" dirty="0"/>
              <a:t>KR</a:t>
            </a:r>
          </a:p>
        </p:txBody>
      </p:sp>
      <p:sp>
        <p:nvSpPr>
          <p:cNvPr id="4" name="Date Placeholder 3"/>
          <p:cNvSpPr>
            <a:spLocks noGrp="1"/>
          </p:cNvSpPr>
          <p:nvPr>
            <p:ph type="dt" sz="half" idx="10"/>
          </p:nvPr>
        </p:nvSpPr>
        <p:spPr/>
        <p:txBody>
          <a:bodyPr/>
          <a:lstStyle/>
          <a:p>
            <a:fld id="{A5650DEB-B0BF-43F4-9F6C-16EE394DD747}"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46</a:t>
            </a:fld>
            <a:endParaRPr lang="en-IN"/>
          </a:p>
        </p:txBody>
      </p:sp>
      <p:sp>
        <p:nvSpPr>
          <p:cNvPr id="3" name="object 3"/>
          <p:cNvSpPr txBox="1"/>
          <p:nvPr/>
        </p:nvSpPr>
        <p:spPr>
          <a:xfrm>
            <a:off x="535940" y="1523658"/>
            <a:ext cx="7876540" cy="2060820"/>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Object – </a:t>
            </a:r>
            <a:r>
              <a:rPr sz="2000" spc="-5" dirty="0">
                <a:solidFill>
                  <a:schemeClr val="tx2"/>
                </a:solidFill>
                <a:latin typeface="Cambria" panose="02040503050406030204" pitchFamily="18" charset="0"/>
                <a:ea typeface="Cambria" panose="02040503050406030204" pitchFamily="18" charset="0"/>
                <a:cs typeface="Arial"/>
              </a:rPr>
              <a:t>Attribute </a:t>
            </a:r>
            <a:r>
              <a:rPr sz="2000" dirty="0">
                <a:solidFill>
                  <a:schemeClr val="tx2"/>
                </a:solidFill>
                <a:latin typeface="Cambria" panose="02040503050406030204" pitchFamily="18" charset="0"/>
                <a:ea typeface="Cambria" panose="02040503050406030204" pitchFamily="18" charset="0"/>
                <a:cs typeface="Arial"/>
              </a:rPr>
              <a:t>– </a:t>
            </a:r>
            <a:r>
              <a:rPr sz="2000" spc="-50" dirty="0">
                <a:solidFill>
                  <a:schemeClr val="tx2"/>
                </a:solidFill>
                <a:latin typeface="Cambria" panose="02040503050406030204" pitchFamily="18" charset="0"/>
                <a:ea typeface="Cambria" panose="02040503050406030204" pitchFamily="18" charset="0"/>
                <a:cs typeface="Arial"/>
              </a:rPr>
              <a:t>Value </a:t>
            </a:r>
            <a:r>
              <a:rPr sz="2000" spc="-20" dirty="0">
                <a:solidFill>
                  <a:schemeClr val="tx2"/>
                </a:solidFill>
                <a:latin typeface="Cambria" panose="02040503050406030204" pitchFamily="18" charset="0"/>
                <a:ea typeface="Cambria" panose="02040503050406030204" pitchFamily="18" charset="0"/>
                <a:cs typeface="Arial"/>
              </a:rPr>
              <a:t>Triplets</a:t>
            </a:r>
            <a:r>
              <a:rPr sz="2000" spc="-26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(O-A-V)</a:t>
            </a:r>
          </a:p>
          <a:p>
            <a:pPr marL="355600" indent="-342900">
              <a:lnSpc>
                <a:spcPct val="100000"/>
              </a:lnSpc>
              <a:spcBef>
                <a:spcPts val="770"/>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Rules</a:t>
            </a:r>
          </a:p>
          <a:p>
            <a:pPr marL="355600" indent="-342900">
              <a:lnSpc>
                <a:spcPct val="100000"/>
              </a:lnSpc>
              <a:spcBef>
                <a:spcPts val="770"/>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Semantic</a:t>
            </a:r>
            <a:r>
              <a:rPr sz="2000" spc="-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Networks</a:t>
            </a:r>
          </a:p>
          <a:p>
            <a:pPr marL="355600" indent="-342900">
              <a:lnSpc>
                <a:spcPct val="100000"/>
              </a:lnSpc>
              <a:spcBef>
                <a:spcPts val="770"/>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Frames</a:t>
            </a:r>
          </a:p>
          <a:p>
            <a:pPr marL="355600" indent="-342900">
              <a:lnSpc>
                <a:spcPct val="100000"/>
              </a:lnSpc>
              <a:spcBef>
                <a:spcPts val="770"/>
              </a:spcBef>
              <a:buChar char="•"/>
              <a:tabLst>
                <a:tab pos="354965" algn="l"/>
                <a:tab pos="355600" algn="l"/>
              </a:tabLst>
            </a:pPr>
            <a:r>
              <a:rPr sz="2000" spc="-5" dirty="0">
                <a:solidFill>
                  <a:schemeClr val="tx2"/>
                </a:solidFill>
                <a:latin typeface="Cambria" panose="02040503050406030204" pitchFamily="18" charset="0"/>
                <a:ea typeface="Cambria" panose="02040503050406030204" pitchFamily="18" charset="0"/>
                <a:cs typeface="Arial"/>
              </a:rPr>
              <a:t>Logic</a:t>
            </a:r>
            <a:endParaRPr sz="2000" dirty="0">
              <a:solidFill>
                <a:schemeClr val="tx2"/>
              </a:solidFill>
              <a:latin typeface="Cambria" panose="02040503050406030204" pitchFamily="18" charset="0"/>
              <a:ea typeface="Cambria" panose="02040503050406030204" pitchFamily="18" charset="0"/>
              <a:cs typeface="Arial"/>
            </a:endParaRPr>
          </a:p>
        </p:txBody>
      </p:sp>
    </p:spTree>
    <p:extLst>
      <p:ext uri="{BB962C8B-B14F-4D97-AF65-F5344CB8AC3E}">
        <p14:creationId xmlns:p14="http://schemas.microsoft.com/office/powerpoint/2010/main" val="4212113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020" y="436627"/>
            <a:ext cx="7953960" cy="398186"/>
          </a:xfrm>
          <a:prstGeom prst="rect">
            <a:avLst/>
          </a:prstGeom>
        </p:spPr>
        <p:txBody>
          <a:bodyPr vert="horz" wrap="square" lIns="0" tIns="13335" rIns="0" bIns="0" rtlCol="0">
            <a:spAutoFit/>
          </a:bodyPr>
          <a:lstStyle/>
          <a:p>
            <a:pPr marL="12700">
              <a:lnSpc>
                <a:spcPct val="100000"/>
              </a:lnSpc>
              <a:spcBef>
                <a:spcPts val="869"/>
              </a:spcBef>
              <a:tabLst>
                <a:tab pos="354965" algn="l"/>
                <a:tab pos="355600" algn="l"/>
              </a:tabLst>
            </a:pPr>
            <a:r>
              <a:rPr lang="en-US" sz="2500" b="1" dirty="0">
                <a:solidFill>
                  <a:schemeClr val="tx2"/>
                </a:solidFill>
                <a:cs typeface="Arial"/>
              </a:rPr>
              <a:t>Object – </a:t>
            </a:r>
            <a:r>
              <a:rPr lang="en-US" sz="2500" b="1" spc="-5" dirty="0">
                <a:solidFill>
                  <a:schemeClr val="tx2"/>
                </a:solidFill>
                <a:cs typeface="Arial"/>
              </a:rPr>
              <a:t>Attribute </a:t>
            </a:r>
            <a:r>
              <a:rPr lang="en-US" sz="2500" b="1" dirty="0">
                <a:solidFill>
                  <a:schemeClr val="tx2"/>
                </a:solidFill>
                <a:cs typeface="Arial"/>
              </a:rPr>
              <a:t>– </a:t>
            </a:r>
            <a:r>
              <a:rPr lang="en-US" sz="2500" b="1" spc="-50" dirty="0">
                <a:solidFill>
                  <a:schemeClr val="tx2"/>
                </a:solidFill>
                <a:cs typeface="Arial"/>
              </a:rPr>
              <a:t>Value </a:t>
            </a:r>
            <a:r>
              <a:rPr lang="en-US" sz="2500" b="1" spc="-20" dirty="0">
                <a:solidFill>
                  <a:schemeClr val="tx2"/>
                </a:solidFill>
                <a:cs typeface="Arial"/>
              </a:rPr>
              <a:t>Triplets</a:t>
            </a:r>
            <a:r>
              <a:rPr lang="en-US" sz="2500" b="1" spc="-265" dirty="0">
                <a:solidFill>
                  <a:schemeClr val="tx2"/>
                </a:solidFill>
                <a:cs typeface="Arial"/>
              </a:rPr>
              <a:t> </a:t>
            </a:r>
            <a:r>
              <a:rPr lang="en-US" sz="2500" b="1" dirty="0">
                <a:solidFill>
                  <a:schemeClr val="tx2"/>
                </a:solidFill>
                <a:cs typeface="Arial"/>
              </a:rPr>
              <a:t>(O-A-V)</a:t>
            </a:r>
          </a:p>
        </p:txBody>
      </p:sp>
      <p:sp>
        <p:nvSpPr>
          <p:cNvPr id="6" name="Date Placeholder 5"/>
          <p:cNvSpPr>
            <a:spLocks noGrp="1"/>
          </p:cNvSpPr>
          <p:nvPr>
            <p:ph type="dt" sz="half" idx="10"/>
          </p:nvPr>
        </p:nvSpPr>
        <p:spPr/>
        <p:txBody>
          <a:bodyPr/>
          <a:lstStyle/>
          <a:p>
            <a:fld id="{4CA8EFE8-7B22-47A7-887B-2B1B14BAB5BF}" type="datetime1">
              <a:rPr lang="en-US" smtClean="0"/>
              <a:t>9/4/2023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47</a:t>
            </a:fld>
            <a:endParaRPr lang="en-IN"/>
          </a:p>
        </p:txBody>
      </p:sp>
      <p:sp>
        <p:nvSpPr>
          <p:cNvPr id="3" name="object 3"/>
          <p:cNvSpPr txBox="1"/>
          <p:nvPr/>
        </p:nvSpPr>
        <p:spPr>
          <a:xfrm>
            <a:off x="431165" y="1812471"/>
            <a:ext cx="3416935" cy="1475404"/>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lang="en-US" sz="2000" i="1" dirty="0">
                <a:solidFill>
                  <a:schemeClr val="tx2"/>
                </a:solidFill>
                <a:latin typeface="Cambria" panose="02040503050406030204" pitchFamily="18" charset="0"/>
                <a:ea typeface="Cambria" panose="02040503050406030204" pitchFamily="18" charset="0"/>
                <a:cs typeface="Arial"/>
              </a:rPr>
              <a:t>The </a:t>
            </a:r>
            <a:r>
              <a:rPr lang="en-US" sz="2000" i="1" spc="-5" dirty="0">
                <a:solidFill>
                  <a:schemeClr val="tx2"/>
                </a:solidFill>
                <a:latin typeface="Cambria" panose="02040503050406030204" pitchFamily="18" charset="0"/>
                <a:ea typeface="Cambria" panose="02040503050406030204" pitchFamily="18" charset="0"/>
                <a:cs typeface="Arial"/>
              </a:rPr>
              <a:t>Ball </a:t>
            </a:r>
            <a:r>
              <a:rPr lang="en-US" sz="2000" i="1" dirty="0">
                <a:solidFill>
                  <a:schemeClr val="tx2"/>
                </a:solidFill>
                <a:latin typeface="Cambria" panose="02040503050406030204" pitchFamily="18" charset="0"/>
                <a:ea typeface="Cambria" panose="02040503050406030204" pitchFamily="18" charset="0"/>
                <a:cs typeface="Arial"/>
              </a:rPr>
              <a:t>is</a:t>
            </a:r>
            <a:r>
              <a:rPr lang="en-US" sz="2000" i="1" spc="-95" dirty="0">
                <a:solidFill>
                  <a:schemeClr val="tx2"/>
                </a:solidFill>
                <a:latin typeface="Cambria" panose="02040503050406030204" pitchFamily="18" charset="0"/>
                <a:ea typeface="Cambria" panose="02040503050406030204" pitchFamily="18" charset="0"/>
                <a:cs typeface="Arial"/>
              </a:rPr>
              <a:t> </a:t>
            </a:r>
            <a:r>
              <a:rPr lang="en-US" sz="2000" i="1" dirty="0">
                <a:solidFill>
                  <a:schemeClr val="tx2"/>
                </a:solidFill>
                <a:latin typeface="Cambria" panose="02040503050406030204" pitchFamily="18" charset="0"/>
                <a:ea typeface="Cambria" panose="02040503050406030204" pitchFamily="18" charset="0"/>
                <a:cs typeface="Arial"/>
              </a:rPr>
              <a:t>round  in</a:t>
            </a:r>
            <a:r>
              <a:rPr lang="en-US" sz="2000" i="1" spc="-20" dirty="0">
                <a:solidFill>
                  <a:schemeClr val="tx2"/>
                </a:solidFill>
                <a:latin typeface="Cambria" panose="02040503050406030204" pitchFamily="18" charset="0"/>
                <a:ea typeface="Cambria" panose="02040503050406030204" pitchFamily="18" charset="0"/>
                <a:cs typeface="Arial"/>
              </a:rPr>
              <a:t> </a:t>
            </a:r>
            <a:r>
              <a:rPr lang="en-US" sz="2000" i="1" spc="-5" dirty="0">
                <a:solidFill>
                  <a:schemeClr val="tx2"/>
                </a:solidFill>
                <a:latin typeface="Cambria" panose="02040503050406030204" pitchFamily="18" charset="0"/>
                <a:ea typeface="Cambria" panose="02040503050406030204" pitchFamily="18" charset="0"/>
                <a:cs typeface="Arial"/>
              </a:rPr>
              <a:t>shape</a:t>
            </a:r>
            <a:endParaRPr lang="en-US" sz="2000" dirty="0">
              <a:solidFill>
                <a:schemeClr val="tx2"/>
              </a:solidFill>
              <a:latin typeface="Cambria" panose="02040503050406030204" pitchFamily="18" charset="0"/>
              <a:ea typeface="Cambria" panose="02040503050406030204" pitchFamily="18" charset="0"/>
              <a:cs typeface="Arial"/>
            </a:endParaRPr>
          </a:p>
          <a:p>
            <a:pPr marL="756285" lvl="1" indent="-287020">
              <a:lnSpc>
                <a:spcPct val="100000"/>
              </a:lnSpc>
              <a:spcBef>
                <a:spcPts val="605"/>
              </a:spcBef>
              <a:buFont typeface="Arial"/>
              <a:buChar char="–"/>
              <a:tabLst>
                <a:tab pos="756920" algn="l"/>
              </a:tabLst>
            </a:pPr>
            <a:r>
              <a:rPr lang="en-US" sz="2000" b="1" dirty="0">
                <a:solidFill>
                  <a:schemeClr val="tx2"/>
                </a:solidFill>
                <a:latin typeface="Cambria" panose="02040503050406030204" pitchFamily="18" charset="0"/>
                <a:ea typeface="Cambria" panose="02040503050406030204" pitchFamily="18" charset="0"/>
                <a:cs typeface="Arial"/>
              </a:rPr>
              <a:t>Object</a:t>
            </a:r>
            <a:r>
              <a:rPr lang="en-US" sz="2000" dirty="0">
                <a:solidFill>
                  <a:schemeClr val="tx2"/>
                </a:solidFill>
                <a:latin typeface="Cambria" panose="02040503050406030204" pitchFamily="18" charset="0"/>
                <a:ea typeface="Cambria" panose="02040503050406030204" pitchFamily="18" charset="0"/>
                <a:cs typeface="Arial"/>
              </a:rPr>
              <a:t>:</a:t>
            </a:r>
            <a:r>
              <a:rPr lang="en-US" sz="2000" spc="-45" dirty="0">
                <a:solidFill>
                  <a:schemeClr val="tx2"/>
                </a:solidFill>
                <a:latin typeface="Cambria" panose="02040503050406030204" pitchFamily="18" charset="0"/>
                <a:ea typeface="Cambria" panose="02040503050406030204" pitchFamily="18" charset="0"/>
                <a:cs typeface="Arial"/>
              </a:rPr>
              <a:t> </a:t>
            </a:r>
            <a:r>
              <a:rPr lang="en-US" sz="2000" spc="-5" dirty="0">
                <a:solidFill>
                  <a:schemeClr val="tx2"/>
                </a:solidFill>
                <a:latin typeface="Cambria" panose="02040503050406030204" pitchFamily="18" charset="0"/>
                <a:ea typeface="Cambria" panose="02040503050406030204" pitchFamily="18" charset="0"/>
                <a:cs typeface="Arial"/>
              </a:rPr>
              <a:t>Ball</a:t>
            </a:r>
            <a:endParaRPr lang="en-US" sz="2000" dirty="0">
              <a:solidFill>
                <a:schemeClr val="tx2"/>
              </a:solidFill>
              <a:latin typeface="Cambria" panose="02040503050406030204" pitchFamily="18" charset="0"/>
              <a:ea typeface="Cambria" panose="02040503050406030204" pitchFamily="18" charset="0"/>
              <a:cs typeface="Arial"/>
            </a:endParaRPr>
          </a:p>
          <a:p>
            <a:pPr marL="756285" lvl="1" indent="-287020">
              <a:lnSpc>
                <a:spcPct val="100000"/>
              </a:lnSpc>
              <a:spcBef>
                <a:spcPts val="580"/>
              </a:spcBef>
              <a:buFont typeface="Arial"/>
              <a:buChar char="–"/>
              <a:tabLst>
                <a:tab pos="756920" algn="l"/>
              </a:tabLst>
            </a:pPr>
            <a:r>
              <a:rPr lang="en-US" sz="2000" b="1" spc="-5" dirty="0">
                <a:solidFill>
                  <a:schemeClr val="tx2"/>
                </a:solidFill>
                <a:latin typeface="Cambria" panose="02040503050406030204" pitchFamily="18" charset="0"/>
                <a:ea typeface="Cambria" panose="02040503050406030204" pitchFamily="18" charset="0"/>
                <a:cs typeface="Arial"/>
              </a:rPr>
              <a:t>Attribute</a:t>
            </a:r>
            <a:r>
              <a:rPr lang="en-US" sz="2000" dirty="0">
                <a:solidFill>
                  <a:schemeClr val="tx2"/>
                </a:solidFill>
                <a:latin typeface="Cambria" panose="02040503050406030204" pitchFamily="18" charset="0"/>
                <a:ea typeface="Cambria" panose="02040503050406030204" pitchFamily="18" charset="0"/>
                <a:cs typeface="Arial"/>
              </a:rPr>
              <a:t>:</a:t>
            </a:r>
            <a:r>
              <a:rPr lang="en-US" sz="2000" spc="-30" dirty="0">
                <a:solidFill>
                  <a:schemeClr val="tx2"/>
                </a:solidFill>
                <a:latin typeface="Cambria" panose="02040503050406030204" pitchFamily="18" charset="0"/>
                <a:ea typeface="Cambria" panose="02040503050406030204" pitchFamily="18" charset="0"/>
                <a:cs typeface="Arial"/>
              </a:rPr>
              <a:t> </a:t>
            </a:r>
            <a:r>
              <a:rPr lang="en-US" sz="2000" spc="-5" dirty="0">
                <a:solidFill>
                  <a:schemeClr val="tx2"/>
                </a:solidFill>
                <a:latin typeface="Cambria" panose="02040503050406030204" pitchFamily="18" charset="0"/>
                <a:ea typeface="Cambria" panose="02040503050406030204" pitchFamily="18" charset="0"/>
                <a:cs typeface="Arial"/>
              </a:rPr>
              <a:t>Shape</a:t>
            </a:r>
            <a:endParaRPr lang="en-US" sz="2000" dirty="0">
              <a:solidFill>
                <a:schemeClr val="tx2"/>
              </a:solidFill>
              <a:latin typeface="Cambria" panose="02040503050406030204" pitchFamily="18" charset="0"/>
              <a:ea typeface="Cambria" panose="02040503050406030204" pitchFamily="18" charset="0"/>
              <a:cs typeface="Arial"/>
            </a:endParaRPr>
          </a:p>
          <a:p>
            <a:pPr marL="756285" lvl="1" indent="-287020">
              <a:lnSpc>
                <a:spcPct val="100000"/>
              </a:lnSpc>
              <a:spcBef>
                <a:spcPts val="575"/>
              </a:spcBef>
              <a:buFont typeface="Arial"/>
              <a:buChar char="–"/>
              <a:tabLst>
                <a:tab pos="756920" algn="l"/>
              </a:tabLst>
            </a:pPr>
            <a:r>
              <a:rPr lang="en-US" sz="2000" b="1" spc="-30" dirty="0">
                <a:solidFill>
                  <a:schemeClr val="tx2"/>
                </a:solidFill>
                <a:latin typeface="Cambria" panose="02040503050406030204" pitchFamily="18" charset="0"/>
                <a:ea typeface="Cambria" panose="02040503050406030204" pitchFamily="18" charset="0"/>
                <a:cs typeface="Arial"/>
              </a:rPr>
              <a:t>Value</a:t>
            </a:r>
            <a:r>
              <a:rPr lang="en-US" sz="2000" dirty="0">
                <a:solidFill>
                  <a:schemeClr val="tx2"/>
                </a:solidFill>
                <a:latin typeface="Cambria" panose="02040503050406030204" pitchFamily="18" charset="0"/>
                <a:ea typeface="Cambria" panose="02040503050406030204" pitchFamily="18" charset="0"/>
                <a:cs typeface="Arial"/>
              </a:rPr>
              <a:t>:</a:t>
            </a:r>
            <a:r>
              <a:rPr lang="en-US" sz="2000" spc="5" dirty="0">
                <a:solidFill>
                  <a:schemeClr val="tx2"/>
                </a:solidFill>
                <a:latin typeface="Cambria" panose="02040503050406030204" pitchFamily="18" charset="0"/>
                <a:ea typeface="Cambria" panose="02040503050406030204" pitchFamily="18" charset="0"/>
                <a:cs typeface="Arial"/>
              </a:rPr>
              <a:t> </a:t>
            </a:r>
            <a:r>
              <a:rPr lang="en-US" sz="2000" spc="-5" dirty="0">
                <a:solidFill>
                  <a:schemeClr val="tx2"/>
                </a:solidFill>
                <a:latin typeface="Cambria" panose="02040503050406030204" pitchFamily="18" charset="0"/>
                <a:ea typeface="Cambria" panose="02040503050406030204" pitchFamily="18" charset="0"/>
                <a:cs typeface="Arial"/>
              </a:rPr>
              <a:t>Red</a:t>
            </a:r>
            <a:endParaRPr lang="en-US" sz="2000" dirty="0">
              <a:solidFill>
                <a:schemeClr val="tx2"/>
              </a:solidFill>
              <a:latin typeface="Cambria" panose="02040503050406030204" pitchFamily="18" charset="0"/>
              <a:ea typeface="Cambria" panose="02040503050406030204" pitchFamily="18" charset="0"/>
              <a:cs typeface="Arial"/>
            </a:endParaRPr>
          </a:p>
        </p:txBody>
      </p:sp>
      <p:sp>
        <p:nvSpPr>
          <p:cNvPr id="4" name="object 4"/>
          <p:cNvSpPr/>
          <p:nvPr/>
        </p:nvSpPr>
        <p:spPr>
          <a:xfrm>
            <a:off x="4191000" y="2133600"/>
            <a:ext cx="4390141" cy="2896310"/>
          </a:xfrm>
          <a:prstGeom prst="rect">
            <a:avLst/>
          </a:prstGeom>
          <a:blipFill>
            <a:blip r:embed="rId2" cstate="print"/>
            <a:stretch>
              <a:fillRect/>
            </a:stretch>
          </a:blipFill>
        </p:spPr>
        <p:txBody>
          <a:bodyPr wrap="square" lIns="0" tIns="0" rIns="0" bIns="0" rtlCol="0"/>
          <a:lstStyle/>
          <a:p>
            <a:endParaRPr/>
          </a:p>
        </p:txBody>
      </p:sp>
      <p:sp>
        <p:nvSpPr>
          <p:cNvPr id="5" name="Rounded Rectangle 4"/>
          <p:cNvSpPr/>
          <p:nvPr/>
        </p:nvSpPr>
        <p:spPr>
          <a:xfrm>
            <a:off x="3947670" y="1796142"/>
            <a:ext cx="4876800" cy="335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8491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26898"/>
            <a:ext cx="1456055" cy="398186"/>
          </a:xfrm>
          <a:prstGeom prst="rect">
            <a:avLst/>
          </a:prstGeom>
        </p:spPr>
        <p:txBody>
          <a:bodyPr vert="horz" wrap="square" lIns="0" tIns="13335" rIns="0" bIns="0" rtlCol="0">
            <a:spAutoFit/>
          </a:bodyPr>
          <a:lstStyle/>
          <a:p>
            <a:pPr marL="12700">
              <a:lnSpc>
                <a:spcPct val="100000"/>
              </a:lnSpc>
              <a:spcBef>
                <a:spcPts val="105"/>
              </a:spcBef>
            </a:pPr>
            <a:r>
              <a:rPr sz="2500" b="1" dirty="0">
                <a:solidFill>
                  <a:schemeClr val="tx2"/>
                </a:solidFill>
              </a:rPr>
              <a:t>Rules</a:t>
            </a:r>
          </a:p>
        </p:txBody>
      </p:sp>
      <p:sp>
        <p:nvSpPr>
          <p:cNvPr id="4" name="Date Placeholder 3"/>
          <p:cNvSpPr>
            <a:spLocks noGrp="1"/>
          </p:cNvSpPr>
          <p:nvPr>
            <p:ph type="dt" sz="half" idx="10"/>
          </p:nvPr>
        </p:nvSpPr>
        <p:spPr/>
        <p:txBody>
          <a:bodyPr/>
          <a:lstStyle/>
          <a:p>
            <a:fld id="{0F5712F6-5DA6-46F9-88B8-8B4268E3EAB8}"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48</a:t>
            </a:fld>
            <a:endParaRPr lang="en-IN"/>
          </a:p>
        </p:txBody>
      </p:sp>
      <p:sp>
        <p:nvSpPr>
          <p:cNvPr id="3" name="object 3"/>
          <p:cNvSpPr txBox="1"/>
          <p:nvPr/>
        </p:nvSpPr>
        <p:spPr>
          <a:xfrm>
            <a:off x="154939" y="1625853"/>
            <a:ext cx="8684261" cy="1910779"/>
          </a:xfrm>
          <a:prstGeom prst="rect">
            <a:avLst/>
          </a:prstGeom>
        </p:spPr>
        <p:txBody>
          <a:bodyPr vert="horz" wrap="square" lIns="0" tIns="12700" rIns="0" bIns="0" rtlCol="0">
            <a:spAutoFit/>
          </a:bodyPr>
          <a:lstStyle/>
          <a:p>
            <a:pPr marL="355600" marR="512445" indent="-342900" algn="just">
              <a:lnSpc>
                <a:spcPct val="100000"/>
              </a:lnSpc>
              <a:spcBef>
                <a:spcPts val="100"/>
              </a:spcBef>
              <a:buFont typeface="Arial"/>
              <a:buChar char="•"/>
              <a:tabLst>
                <a:tab pos="354965" algn="l"/>
                <a:tab pos="355600" algn="l"/>
              </a:tabLst>
            </a:pPr>
            <a:r>
              <a:rPr sz="2000" b="1" spc="-5" dirty="0">
                <a:solidFill>
                  <a:schemeClr val="tx2"/>
                </a:solidFill>
                <a:latin typeface="Cambria" panose="02040503050406030204" pitchFamily="18" charset="0"/>
                <a:ea typeface="Cambria" panose="02040503050406030204" pitchFamily="18" charset="0"/>
                <a:cs typeface="Arial"/>
              </a:rPr>
              <a:t>Rule</a:t>
            </a:r>
            <a:r>
              <a:rPr sz="2000" spc="-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A </a:t>
            </a:r>
            <a:r>
              <a:rPr sz="2000" spc="-5" dirty="0">
                <a:solidFill>
                  <a:schemeClr val="tx2"/>
                </a:solidFill>
                <a:latin typeface="Cambria" panose="02040503050406030204" pitchFamily="18" charset="0"/>
                <a:ea typeface="Cambria" panose="02040503050406030204" pitchFamily="18" charset="0"/>
                <a:cs typeface="Arial"/>
              </a:rPr>
              <a:t>knowledge </a:t>
            </a:r>
            <a:r>
              <a:rPr sz="2000" dirty="0">
                <a:solidFill>
                  <a:schemeClr val="tx2"/>
                </a:solidFill>
                <a:latin typeface="Cambria" panose="02040503050406030204" pitchFamily="18" charset="0"/>
                <a:ea typeface="Cambria" panose="02040503050406030204" pitchFamily="18" charset="0"/>
                <a:cs typeface="Arial"/>
              </a:rPr>
              <a:t>structure that </a:t>
            </a:r>
            <a:r>
              <a:rPr sz="2000" spc="-5" dirty="0">
                <a:solidFill>
                  <a:schemeClr val="tx2"/>
                </a:solidFill>
                <a:latin typeface="Cambria" panose="02040503050406030204" pitchFamily="18" charset="0"/>
                <a:ea typeface="Cambria" panose="02040503050406030204" pitchFamily="18" charset="0"/>
                <a:cs typeface="Arial"/>
              </a:rPr>
              <a:t>relates some known  information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other information </a:t>
            </a:r>
            <a:r>
              <a:rPr sz="2000" dirty="0">
                <a:solidFill>
                  <a:schemeClr val="tx2"/>
                </a:solidFill>
                <a:latin typeface="Cambria" panose="02040503050406030204" pitchFamily="18" charset="0"/>
                <a:ea typeface="Cambria" panose="02040503050406030204" pitchFamily="18" charset="0"/>
                <a:cs typeface="Arial"/>
              </a:rPr>
              <a:t>that </a:t>
            </a:r>
            <a:r>
              <a:rPr sz="2000" spc="-5" dirty="0">
                <a:solidFill>
                  <a:schemeClr val="tx2"/>
                </a:solidFill>
                <a:latin typeface="Cambria" panose="02040503050406030204" pitchFamily="18" charset="0"/>
                <a:ea typeface="Cambria" panose="02040503050406030204" pitchFamily="18" charset="0"/>
                <a:cs typeface="Arial"/>
              </a:rPr>
              <a:t>can be concluded or inferred</a:t>
            </a:r>
            <a:endParaRPr lang="en-US" sz="2000" spc="-5" dirty="0">
              <a:solidFill>
                <a:schemeClr val="tx2"/>
              </a:solidFill>
              <a:latin typeface="Cambria" panose="02040503050406030204" pitchFamily="18" charset="0"/>
              <a:ea typeface="Cambria" panose="02040503050406030204" pitchFamily="18" charset="0"/>
              <a:cs typeface="Arial"/>
            </a:endParaRPr>
          </a:p>
          <a:p>
            <a:pPr marL="12700" marR="512445" algn="just">
              <a:lnSpc>
                <a:spcPct val="100000"/>
              </a:lnSpc>
              <a:spcBef>
                <a:spcPts val="100"/>
              </a:spcBef>
              <a:tabLst>
                <a:tab pos="354965" algn="l"/>
                <a:tab pos="355600" algn="l"/>
              </a:tabLst>
            </a:pPr>
            <a:endParaRPr lang="en-US" sz="2000" spc="-5" dirty="0">
              <a:solidFill>
                <a:schemeClr val="tx2"/>
              </a:solidFill>
              <a:latin typeface="Cambria" panose="02040503050406030204" pitchFamily="18" charset="0"/>
              <a:ea typeface="Cambria" panose="02040503050406030204" pitchFamily="18" charset="0"/>
              <a:cs typeface="Arial"/>
            </a:endParaRPr>
          </a:p>
          <a:p>
            <a:pPr marL="355600" marR="512445" indent="-342900" algn="just">
              <a:lnSpc>
                <a:spcPct val="100000"/>
              </a:lnSpc>
              <a:spcBef>
                <a:spcPts val="100"/>
              </a:spcBef>
              <a:buFont typeface="Arial"/>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A rule </a:t>
            </a:r>
            <a:r>
              <a:rPr sz="2000" spc="-5" dirty="0">
                <a:solidFill>
                  <a:schemeClr val="tx2"/>
                </a:solidFill>
                <a:latin typeface="Cambria" panose="02040503050406030204" pitchFamily="18" charset="0"/>
                <a:ea typeface="Cambria" panose="02040503050406030204" pitchFamily="18" charset="0"/>
                <a:cs typeface="Arial"/>
              </a:rPr>
              <a:t>describes how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solve </a:t>
            </a:r>
            <a:r>
              <a:rPr sz="2000" dirty="0">
                <a:solidFill>
                  <a:schemeClr val="tx2"/>
                </a:solidFill>
                <a:latin typeface="Cambria" panose="02040503050406030204" pitchFamily="18" charset="0"/>
                <a:ea typeface="Cambria" panose="02040503050406030204" pitchFamily="18" charset="0"/>
                <a:cs typeface="Arial"/>
              </a:rPr>
              <a:t>a</a:t>
            </a:r>
            <a:r>
              <a:rPr sz="2000" spc="-12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problem</a:t>
            </a:r>
            <a:endParaRPr lang="en-US" sz="2000" spc="-5" dirty="0">
              <a:solidFill>
                <a:schemeClr val="tx2"/>
              </a:solidFill>
              <a:latin typeface="Cambria" panose="02040503050406030204" pitchFamily="18" charset="0"/>
              <a:ea typeface="Cambria" panose="02040503050406030204" pitchFamily="18" charset="0"/>
              <a:cs typeface="Arial"/>
            </a:endParaRPr>
          </a:p>
          <a:p>
            <a:pPr marL="12700" marR="512445" algn="just">
              <a:lnSpc>
                <a:spcPct val="100000"/>
              </a:lnSpc>
              <a:spcBef>
                <a:spcPts val="100"/>
              </a:spcBef>
              <a:tabLst>
                <a:tab pos="354965" algn="l"/>
                <a:tab pos="355600" algn="l"/>
              </a:tabLst>
            </a:pPr>
            <a:endParaRPr lang="en-US" sz="2000" dirty="0">
              <a:solidFill>
                <a:schemeClr val="tx2"/>
              </a:solidFill>
              <a:latin typeface="Cambria" panose="02040503050406030204" pitchFamily="18" charset="0"/>
              <a:ea typeface="Cambria" panose="02040503050406030204" pitchFamily="18" charset="0"/>
              <a:cs typeface="Arial"/>
            </a:endParaRPr>
          </a:p>
          <a:p>
            <a:pPr marL="355600" marR="512445" indent="-342900" algn="just">
              <a:lnSpc>
                <a:spcPct val="100000"/>
              </a:lnSpc>
              <a:spcBef>
                <a:spcPts val="100"/>
              </a:spcBef>
              <a:buFont typeface="Arial"/>
              <a:buChar char="•"/>
              <a:tabLst>
                <a:tab pos="354965" algn="l"/>
                <a:tab pos="355600" algn="l"/>
              </a:tabLst>
            </a:pPr>
            <a:r>
              <a:rPr sz="2000" spc="-5" dirty="0">
                <a:solidFill>
                  <a:schemeClr val="tx2"/>
                </a:solidFill>
                <a:latin typeface="Cambria" panose="02040503050406030204" pitchFamily="18" charset="0"/>
                <a:ea typeface="Cambria" panose="02040503050406030204" pitchFamily="18" charset="0"/>
                <a:cs typeface="Arial"/>
              </a:rPr>
              <a:t>Expert </a:t>
            </a:r>
            <a:r>
              <a:rPr sz="2000" dirty="0">
                <a:solidFill>
                  <a:schemeClr val="tx2"/>
                </a:solidFill>
                <a:latin typeface="Cambria" panose="02040503050406030204" pitchFamily="18" charset="0"/>
                <a:ea typeface="Cambria" panose="02040503050406030204" pitchFamily="18" charset="0"/>
                <a:cs typeface="Arial"/>
              </a:rPr>
              <a:t>systems </a:t>
            </a:r>
            <a:r>
              <a:rPr sz="2000" spc="-5" dirty="0">
                <a:solidFill>
                  <a:schemeClr val="tx2"/>
                </a:solidFill>
                <a:latin typeface="Cambria" panose="02040503050406030204" pitchFamily="18" charset="0"/>
                <a:ea typeface="Cambria" panose="02040503050406030204" pitchFamily="18" charset="0"/>
                <a:cs typeface="Arial"/>
              </a:rPr>
              <a:t>employing rules are called rule</a:t>
            </a:r>
            <a:r>
              <a:rPr lang="en-US" sz="2000" spc="-5" dirty="0">
                <a:solidFill>
                  <a:schemeClr val="tx2"/>
                </a:solidFill>
                <a:latin typeface="Cambria" panose="02040503050406030204" pitchFamily="18" charset="0"/>
                <a:ea typeface="Cambria" panose="02040503050406030204" pitchFamily="18" charset="0"/>
                <a:cs typeface="Arial"/>
              </a:rPr>
              <a:t>-</a:t>
            </a:r>
            <a:r>
              <a:rPr sz="2000" spc="-5" dirty="0">
                <a:solidFill>
                  <a:schemeClr val="tx2"/>
                </a:solidFill>
                <a:latin typeface="Cambria" panose="02040503050406030204" pitchFamily="18" charset="0"/>
                <a:ea typeface="Cambria" panose="02040503050406030204" pitchFamily="18" charset="0"/>
                <a:cs typeface="Arial"/>
              </a:rPr>
              <a:t>based expert  </a:t>
            </a:r>
            <a:r>
              <a:rPr sz="2000" dirty="0">
                <a:solidFill>
                  <a:schemeClr val="tx2"/>
                </a:solidFill>
                <a:latin typeface="Cambria" panose="02040503050406030204" pitchFamily="18" charset="0"/>
                <a:ea typeface="Cambria" panose="02040503050406030204" pitchFamily="18" charset="0"/>
                <a:cs typeface="Arial"/>
              </a:rPr>
              <a:t>systems</a:t>
            </a:r>
          </a:p>
        </p:txBody>
      </p:sp>
    </p:spTree>
    <p:extLst>
      <p:ext uri="{BB962C8B-B14F-4D97-AF65-F5344CB8AC3E}">
        <p14:creationId xmlns:p14="http://schemas.microsoft.com/office/powerpoint/2010/main" val="1478251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424" y="363318"/>
            <a:ext cx="4223385" cy="398186"/>
          </a:xfrm>
          <a:prstGeom prst="rect">
            <a:avLst/>
          </a:prstGeom>
        </p:spPr>
        <p:txBody>
          <a:bodyPr vert="horz" wrap="square" lIns="0" tIns="13335" rIns="0" bIns="0" rtlCol="0">
            <a:spAutoFit/>
          </a:bodyPr>
          <a:lstStyle/>
          <a:p>
            <a:pPr marL="12700">
              <a:lnSpc>
                <a:spcPct val="100000"/>
              </a:lnSpc>
              <a:spcBef>
                <a:spcPts val="105"/>
              </a:spcBef>
            </a:pPr>
            <a:r>
              <a:rPr sz="2500" b="1" dirty="0"/>
              <a:t>Structure of</a:t>
            </a:r>
            <a:r>
              <a:rPr sz="2500" b="1" spc="-70" dirty="0"/>
              <a:t> </a:t>
            </a:r>
            <a:r>
              <a:rPr sz="2500" b="1" dirty="0"/>
              <a:t>Rule</a:t>
            </a:r>
          </a:p>
        </p:txBody>
      </p:sp>
      <p:sp>
        <p:nvSpPr>
          <p:cNvPr id="4" name="Date Placeholder 3"/>
          <p:cNvSpPr>
            <a:spLocks noGrp="1"/>
          </p:cNvSpPr>
          <p:nvPr>
            <p:ph type="dt" sz="half" idx="10"/>
          </p:nvPr>
        </p:nvSpPr>
        <p:spPr/>
        <p:txBody>
          <a:bodyPr/>
          <a:lstStyle/>
          <a:p>
            <a:fld id="{6333196B-A060-44BA-9ED0-AB98DEB3D8F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49</a:t>
            </a:fld>
            <a:endParaRPr lang="en-IN"/>
          </a:p>
        </p:txBody>
      </p:sp>
      <p:sp>
        <p:nvSpPr>
          <p:cNvPr id="3" name="object 3"/>
          <p:cNvSpPr/>
          <p:nvPr/>
        </p:nvSpPr>
        <p:spPr>
          <a:xfrm>
            <a:off x="429027" y="1143000"/>
            <a:ext cx="8285564" cy="405266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1471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611019"/>
            <a:ext cx="2854325" cy="398186"/>
          </a:xfrm>
          <a:prstGeom prst="rect">
            <a:avLst/>
          </a:prstGeom>
        </p:spPr>
        <p:txBody>
          <a:bodyPr vert="horz" wrap="square" lIns="0" tIns="13335" rIns="0" bIns="0" rtlCol="0">
            <a:spAutoFit/>
          </a:bodyPr>
          <a:lstStyle/>
          <a:p>
            <a:pPr marL="12700">
              <a:lnSpc>
                <a:spcPct val="100000"/>
              </a:lnSpc>
              <a:spcBef>
                <a:spcPts val="105"/>
              </a:spcBef>
            </a:pPr>
            <a:r>
              <a:rPr sz="2500" b="1" dirty="0"/>
              <a:t>What is</a:t>
            </a:r>
            <a:r>
              <a:rPr sz="2500" b="1" spc="-325" dirty="0"/>
              <a:t> </a:t>
            </a:r>
            <a:r>
              <a:rPr lang="en-US" sz="2500" b="1" spc="-325" dirty="0"/>
              <a:t> </a:t>
            </a:r>
            <a:r>
              <a:rPr sz="2500" b="1" dirty="0"/>
              <a:t>AI?</a:t>
            </a:r>
          </a:p>
        </p:txBody>
      </p:sp>
      <p:sp>
        <p:nvSpPr>
          <p:cNvPr id="4" name="Date Placeholder 3"/>
          <p:cNvSpPr>
            <a:spLocks noGrp="1"/>
          </p:cNvSpPr>
          <p:nvPr>
            <p:ph type="dt" sz="half" idx="10"/>
          </p:nvPr>
        </p:nvSpPr>
        <p:spPr/>
        <p:txBody>
          <a:bodyPr/>
          <a:lstStyle/>
          <a:p>
            <a:fld id="{D1724B66-AE72-4D34-9D52-1778D454F1E7}"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a:t>
            </a:fld>
            <a:endParaRPr lang="en-IN"/>
          </a:p>
        </p:txBody>
      </p:sp>
      <p:sp>
        <p:nvSpPr>
          <p:cNvPr id="3" name="object 3"/>
          <p:cNvSpPr txBox="1"/>
          <p:nvPr/>
        </p:nvSpPr>
        <p:spPr>
          <a:xfrm>
            <a:off x="535940" y="1523658"/>
            <a:ext cx="7553325" cy="2676373"/>
          </a:xfrm>
          <a:prstGeom prst="rect">
            <a:avLst/>
          </a:prstGeom>
        </p:spPr>
        <p:txBody>
          <a:bodyPr vert="horz" wrap="square" lIns="0" tIns="110489" rIns="0" bIns="0" rtlCol="0">
            <a:spAutoFit/>
          </a:bodyPr>
          <a:lstStyle/>
          <a:p>
            <a:pPr marL="12700" algn="just">
              <a:lnSpc>
                <a:spcPct val="100000"/>
              </a:lnSpc>
              <a:spcBef>
                <a:spcPts val="869"/>
              </a:spcBef>
            </a:pPr>
            <a:r>
              <a:rPr sz="2000" spc="-15" dirty="0">
                <a:solidFill>
                  <a:schemeClr val="tx2"/>
                </a:solidFill>
                <a:latin typeface="Cambria" panose="02040503050406030204" pitchFamily="18" charset="0"/>
                <a:ea typeface="Cambria" panose="02040503050406030204" pitchFamily="18" charset="0"/>
                <a:cs typeface="Arial"/>
              </a:rPr>
              <a:t>Views </a:t>
            </a:r>
            <a:r>
              <a:rPr sz="2000" dirty="0">
                <a:solidFill>
                  <a:schemeClr val="tx2"/>
                </a:solidFill>
                <a:latin typeface="Cambria" panose="02040503050406030204" pitchFamily="18" charset="0"/>
                <a:ea typeface="Cambria" panose="02040503050406030204" pitchFamily="18" charset="0"/>
                <a:cs typeface="Arial"/>
              </a:rPr>
              <a:t>of AI </a:t>
            </a:r>
            <a:r>
              <a:rPr sz="2000" spc="-5" dirty="0">
                <a:solidFill>
                  <a:schemeClr val="tx2"/>
                </a:solidFill>
                <a:latin typeface="Cambria" panose="02040503050406030204" pitchFamily="18" charset="0"/>
                <a:ea typeface="Cambria" panose="02040503050406030204" pitchFamily="18" charset="0"/>
                <a:cs typeface="Arial"/>
              </a:rPr>
              <a:t>fall into </a:t>
            </a:r>
            <a:r>
              <a:rPr sz="2000" dirty="0">
                <a:solidFill>
                  <a:schemeClr val="tx2"/>
                </a:solidFill>
                <a:latin typeface="Cambria" panose="02040503050406030204" pitchFamily="18" charset="0"/>
                <a:ea typeface="Cambria" panose="02040503050406030204" pitchFamily="18" charset="0"/>
                <a:cs typeface="Arial"/>
              </a:rPr>
              <a:t>four</a:t>
            </a:r>
            <a:r>
              <a:rPr sz="2000" spc="-20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categories:</a:t>
            </a:r>
            <a:endParaRPr sz="2000" dirty="0">
              <a:solidFill>
                <a:schemeClr val="tx2"/>
              </a:solidFill>
              <a:latin typeface="Cambria" panose="02040503050406030204" pitchFamily="18" charset="0"/>
              <a:ea typeface="Cambria" panose="02040503050406030204" pitchFamily="18" charset="0"/>
              <a:cs typeface="Arial"/>
            </a:endParaRPr>
          </a:p>
          <a:p>
            <a:pPr marL="799465" indent="-444500" algn="just">
              <a:lnSpc>
                <a:spcPct val="100000"/>
              </a:lnSpc>
              <a:spcBef>
                <a:spcPts val="770"/>
              </a:spcBef>
              <a:buAutoNum type="arabicPeriod"/>
              <a:tabLst>
                <a:tab pos="800100" algn="l"/>
              </a:tabLst>
            </a:pPr>
            <a:r>
              <a:rPr sz="2000" b="1" dirty="0">
                <a:solidFill>
                  <a:schemeClr val="tx2"/>
                </a:solidFill>
                <a:latin typeface="Cambria" panose="02040503050406030204" pitchFamily="18" charset="0"/>
                <a:ea typeface="Cambria" panose="02040503050406030204" pitchFamily="18" charset="0"/>
                <a:cs typeface="Arial"/>
              </a:rPr>
              <a:t>Thinking</a:t>
            </a:r>
            <a:r>
              <a:rPr sz="2000" b="1" spc="-20" dirty="0">
                <a:solidFill>
                  <a:schemeClr val="tx2"/>
                </a:solidFill>
                <a:latin typeface="Cambria" panose="02040503050406030204" pitchFamily="18" charset="0"/>
                <a:ea typeface="Cambria" panose="02040503050406030204" pitchFamily="18" charset="0"/>
                <a:cs typeface="Arial"/>
              </a:rPr>
              <a:t> </a:t>
            </a:r>
            <a:r>
              <a:rPr sz="2000" b="1" spc="-5" dirty="0">
                <a:solidFill>
                  <a:schemeClr val="tx2"/>
                </a:solidFill>
                <a:latin typeface="Cambria" panose="02040503050406030204" pitchFamily="18" charset="0"/>
                <a:ea typeface="Cambria" panose="02040503050406030204" pitchFamily="18" charset="0"/>
                <a:cs typeface="Arial"/>
              </a:rPr>
              <a:t>humanly</a:t>
            </a:r>
            <a:endParaRPr sz="2000" b="1" dirty="0">
              <a:solidFill>
                <a:schemeClr val="tx2"/>
              </a:solidFill>
              <a:latin typeface="Cambria" panose="02040503050406030204" pitchFamily="18" charset="0"/>
              <a:ea typeface="Cambria" panose="02040503050406030204" pitchFamily="18" charset="0"/>
              <a:cs typeface="Arial"/>
            </a:endParaRPr>
          </a:p>
          <a:p>
            <a:pPr marL="795020" indent="-445134" algn="just">
              <a:lnSpc>
                <a:spcPct val="100000"/>
              </a:lnSpc>
              <a:spcBef>
                <a:spcPts val="770"/>
              </a:spcBef>
              <a:buAutoNum type="arabicPeriod"/>
              <a:tabLst>
                <a:tab pos="795655" algn="l"/>
              </a:tabLst>
            </a:pPr>
            <a:r>
              <a:rPr sz="2000" b="1" dirty="0">
                <a:solidFill>
                  <a:schemeClr val="tx2"/>
                </a:solidFill>
                <a:latin typeface="Cambria" panose="02040503050406030204" pitchFamily="18" charset="0"/>
                <a:ea typeface="Cambria" panose="02040503050406030204" pitchFamily="18" charset="0"/>
                <a:cs typeface="Arial"/>
              </a:rPr>
              <a:t>Thinking</a:t>
            </a:r>
            <a:r>
              <a:rPr sz="2000" b="1" spc="-20" dirty="0">
                <a:solidFill>
                  <a:schemeClr val="tx2"/>
                </a:solidFill>
                <a:latin typeface="Cambria" panose="02040503050406030204" pitchFamily="18" charset="0"/>
                <a:ea typeface="Cambria" panose="02040503050406030204" pitchFamily="18" charset="0"/>
                <a:cs typeface="Arial"/>
              </a:rPr>
              <a:t> </a:t>
            </a:r>
            <a:r>
              <a:rPr sz="2000" b="1" dirty="0">
                <a:solidFill>
                  <a:schemeClr val="tx2"/>
                </a:solidFill>
                <a:latin typeface="Cambria" panose="02040503050406030204" pitchFamily="18" charset="0"/>
                <a:ea typeface="Cambria" panose="02040503050406030204" pitchFamily="18" charset="0"/>
                <a:cs typeface="Arial"/>
              </a:rPr>
              <a:t>rationally</a:t>
            </a:r>
          </a:p>
          <a:p>
            <a:pPr marL="784225" indent="-429259" algn="just">
              <a:lnSpc>
                <a:spcPct val="100000"/>
              </a:lnSpc>
              <a:spcBef>
                <a:spcPts val="770"/>
              </a:spcBef>
              <a:buAutoNum type="arabicPeriod"/>
              <a:tabLst>
                <a:tab pos="784860" algn="l"/>
              </a:tabLst>
            </a:pPr>
            <a:r>
              <a:rPr sz="2000" b="1" dirty="0">
                <a:solidFill>
                  <a:schemeClr val="tx2"/>
                </a:solidFill>
                <a:latin typeface="Cambria" panose="02040503050406030204" pitchFamily="18" charset="0"/>
                <a:ea typeface="Cambria" panose="02040503050406030204" pitchFamily="18" charset="0"/>
                <a:cs typeface="Arial"/>
              </a:rPr>
              <a:t>Acting</a:t>
            </a:r>
            <a:r>
              <a:rPr sz="2000" b="1" spc="-5" dirty="0">
                <a:solidFill>
                  <a:schemeClr val="tx2"/>
                </a:solidFill>
                <a:latin typeface="Cambria" panose="02040503050406030204" pitchFamily="18" charset="0"/>
                <a:ea typeface="Cambria" panose="02040503050406030204" pitchFamily="18" charset="0"/>
                <a:cs typeface="Arial"/>
              </a:rPr>
              <a:t> humanly</a:t>
            </a:r>
            <a:endParaRPr sz="2000" b="1" dirty="0">
              <a:solidFill>
                <a:schemeClr val="tx2"/>
              </a:solidFill>
              <a:latin typeface="Cambria" panose="02040503050406030204" pitchFamily="18" charset="0"/>
              <a:ea typeface="Cambria" panose="02040503050406030204" pitchFamily="18" charset="0"/>
              <a:cs typeface="Arial"/>
            </a:endParaRPr>
          </a:p>
          <a:p>
            <a:pPr marL="802005" indent="-452120" algn="just">
              <a:lnSpc>
                <a:spcPct val="100000"/>
              </a:lnSpc>
              <a:spcBef>
                <a:spcPts val="770"/>
              </a:spcBef>
              <a:buClr>
                <a:srgbClr val="000000"/>
              </a:buClr>
              <a:buFont typeface="Arial"/>
              <a:buAutoNum type="arabicPeriod"/>
              <a:tabLst>
                <a:tab pos="802640" algn="l"/>
              </a:tabLst>
            </a:pPr>
            <a:r>
              <a:rPr sz="2000" b="1" dirty="0">
                <a:solidFill>
                  <a:schemeClr val="tx2"/>
                </a:solidFill>
                <a:latin typeface="Cambria" panose="02040503050406030204" pitchFamily="18" charset="0"/>
                <a:ea typeface="Cambria" panose="02040503050406030204" pitchFamily="18" charset="0"/>
                <a:cs typeface="Arial"/>
              </a:rPr>
              <a:t>Acting</a:t>
            </a:r>
            <a:r>
              <a:rPr sz="2000" b="1" spc="-40" dirty="0">
                <a:solidFill>
                  <a:schemeClr val="tx2"/>
                </a:solidFill>
                <a:latin typeface="Cambria" panose="02040503050406030204" pitchFamily="18" charset="0"/>
                <a:ea typeface="Cambria" panose="02040503050406030204" pitchFamily="18" charset="0"/>
                <a:cs typeface="Arial"/>
              </a:rPr>
              <a:t> </a:t>
            </a:r>
            <a:r>
              <a:rPr sz="2000" b="1" dirty="0">
                <a:solidFill>
                  <a:schemeClr val="tx2"/>
                </a:solidFill>
                <a:latin typeface="Cambria" panose="02040503050406030204" pitchFamily="18" charset="0"/>
                <a:ea typeface="Cambria" panose="02040503050406030204" pitchFamily="18" charset="0"/>
                <a:cs typeface="Arial"/>
              </a:rPr>
              <a:t>rationally</a:t>
            </a:r>
          </a:p>
          <a:p>
            <a:pPr algn="just">
              <a:lnSpc>
                <a:spcPct val="100000"/>
              </a:lnSpc>
              <a:spcBef>
                <a:spcPts val="30"/>
              </a:spcBef>
            </a:pPr>
            <a:endParaRPr sz="2000" dirty="0">
              <a:solidFill>
                <a:schemeClr val="tx2"/>
              </a:solidFill>
              <a:latin typeface="Cambria" panose="02040503050406030204" pitchFamily="18" charset="0"/>
              <a:ea typeface="Cambria" panose="02040503050406030204" pitchFamily="18" charset="0"/>
              <a:cs typeface="Times New Roman"/>
            </a:endParaRPr>
          </a:p>
          <a:p>
            <a:pPr marL="12700" algn="just">
              <a:lnSpc>
                <a:spcPct val="100000"/>
              </a:lnSpc>
            </a:pPr>
            <a:r>
              <a:rPr sz="2000" dirty="0">
                <a:solidFill>
                  <a:schemeClr val="tx2"/>
                </a:solidFill>
                <a:latin typeface="Cambria" panose="02040503050406030204" pitchFamily="18" charset="0"/>
                <a:ea typeface="Cambria" panose="02040503050406030204" pitchFamily="18" charset="0"/>
                <a:cs typeface="Arial"/>
              </a:rPr>
              <a:t>The </a:t>
            </a:r>
            <a:r>
              <a:rPr sz="2000" spc="-5" dirty="0">
                <a:solidFill>
                  <a:schemeClr val="tx2"/>
                </a:solidFill>
                <a:latin typeface="Cambria" panose="02040503050406030204" pitchFamily="18" charset="0"/>
                <a:ea typeface="Cambria" panose="02040503050406030204" pitchFamily="18" charset="0"/>
                <a:cs typeface="Arial"/>
              </a:rPr>
              <a:t>textbook advocates </a:t>
            </a:r>
            <a:r>
              <a:rPr sz="2000" dirty="0">
                <a:solidFill>
                  <a:schemeClr val="tx2"/>
                </a:solidFill>
                <a:latin typeface="Cambria" panose="02040503050406030204" pitchFamily="18" charset="0"/>
                <a:ea typeface="Cambria" panose="02040503050406030204" pitchFamily="18" charset="0"/>
                <a:cs typeface="Arial"/>
              </a:rPr>
              <a:t>"acting</a:t>
            </a:r>
            <a:r>
              <a:rPr sz="2000" spc="-7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rationally"</a:t>
            </a:r>
            <a:endParaRPr sz="2000" dirty="0">
              <a:solidFill>
                <a:schemeClr val="tx2"/>
              </a:solidFill>
              <a:latin typeface="Cambria" panose="02040503050406030204" pitchFamily="18" charset="0"/>
              <a:ea typeface="Cambria" panose="02040503050406030204" pitchFamily="18" charset="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730" y="397714"/>
            <a:ext cx="4241800" cy="398186"/>
          </a:xfrm>
          <a:prstGeom prst="rect">
            <a:avLst/>
          </a:prstGeom>
        </p:spPr>
        <p:txBody>
          <a:bodyPr vert="horz" wrap="square" lIns="0" tIns="13335" rIns="0" bIns="0" rtlCol="0">
            <a:spAutoFit/>
          </a:bodyPr>
          <a:lstStyle/>
          <a:p>
            <a:pPr marL="12700">
              <a:lnSpc>
                <a:spcPct val="100000"/>
              </a:lnSpc>
              <a:spcBef>
                <a:spcPts val="105"/>
              </a:spcBef>
            </a:pPr>
            <a:r>
              <a:rPr sz="2500" b="1" spc="-15" dirty="0">
                <a:solidFill>
                  <a:schemeClr val="tx2"/>
                </a:solidFill>
              </a:rPr>
              <a:t>Working</a:t>
            </a:r>
            <a:r>
              <a:rPr sz="2500" b="1" spc="-50" dirty="0">
                <a:solidFill>
                  <a:schemeClr val="tx2"/>
                </a:solidFill>
              </a:rPr>
              <a:t> </a:t>
            </a:r>
            <a:r>
              <a:rPr sz="2500" b="1" dirty="0">
                <a:solidFill>
                  <a:schemeClr val="tx2"/>
                </a:solidFill>
              </a:rPr>
              <a:t>Memory</a:t>
            </a:r>
          </a:p>
        </p:txBody>
      </p:sp>
      <p:sp>
        <p:nvSpPr>
          <p:cNvPr id="4" name="Date Placeholder 3"/>
          <p:cNvSpPr>
            <a:spLocks noGrp="1"/>
          </p:cNvSpPr>
          <p:nvPr>
            <p:ph type="dt" sz="half" idx="10"/>
          </p:nvPr>
        </p:nvSpPr>
        <p:spPr/>
        <p:txBody>
          <a:bodyPr/>
          <a:lstStyle/>
          <a:p>
            <a:fld id="{0A689148-B700-41DF-9F1F-7BF005F23F0F}"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50</a:t>
            </a:fld>
            <a:endParaRPr lang="en-IN"/>
          </a:p>
        </p:txBody>
      </p:sp>
      <p:sp>
        <p:nvSpPr>
          <p:cNvPr id="3" name="object 3"/>
          <p:cNvSpPr/>
          <p:nvPr/>
        </p:nvSpPr>
        <p:spPr>
          <a:xfrm>
            <a:off x="554481" y="1066800"/>
            <a:ext cx="7960869" cy="41839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044040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86039"/>
            <a:ext cx="4253865" cy="398186"/>
          </a:xfrm>
          <a:prstGeom prst="rect">
            <a:avLst/>
          </a:prstGeom>
        </p:spPr>
        <p:txBody>
          <a:bodyPr vert="horz" wrap="square" lIns="0" tIns="13335" rIns="0" bIns="0" rtlCol="0">
            <a:spAutoFit/>
          </a:bodyPr>
          <a:lstStyle/>
          <a:p>
            <a:pPr marL="12700">
              <a:lnSpc>
                <a:spcPct val="100000"/>
              </a:lnSpc>
              <a:spcBef>
                <a:spcPts val="105"/>
              </a:spcBef>
            </a:pPr>
            <a:r>
              <a:rPr sz="2500" b="1" dirty="0">
                <a:solidFill>
                  <a:schemeClr val="tx2"/>
                </a:solidFill>
              </a:rPr>
              <a:t>Inference</a:t>
            </a:r>
            <a:r>
              <a:rPr sz="2500" b="1" spc="-75" dirty="0">
                <a:solidFill>
                  <a:schemeClr val="tx2"/>
                </a:solidFill>
              </a:rPr>
              <a:t> </a:t>
            </a:r>
            <a:r>
              <a:rPr sz="2500" b="1" dirty="0">
                <a:solidFill>
                  <a:schemeClr val="tx2"/>
                </a:solidFill>
              </a:rPr>
              <a:t>Engine</a:t>
            </a:r>
          </a:p>
        </p:txBody>
      </p:sp>
      <p:sp>
        <p:nvSpPr>
          <p:cNvPr id="4" name="Date Placeholder 3"/>
          <p:cNvSpPr>
            <a:spLocks noGrp="1"/>
          </p:cNvSpPr>
          <p:nvPr>
            <p:ph type="dt" sz="half" idx="10"/>
          </p:nvPr>
        </p:nvSpPr>
        <p:spPr/>
        <p:txBody>
          <a:bodyPr/>
          <a:lstStyle/>
          <a:p>
            <a:fld id="{292098D1-4DAE-4380-A1D1-33D457B05040}"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51</a:t>
            </a:fld>
            <a:endParaRPr lang="en-IN"/>
          </a:p>
        </p:txBody>
      </p:sp>
      <p:sp>
        <p:nvSpPr>
          <p:cNvPr id="3" name="object 3"/>
          <p:cNvSpPr/>
          <p:nvPr/>
        </p:nvSpPr>
        <p:spPr>
          <a:xfrm>
            <a:off x="1600200" y="1143000"/>
            <a:ext cx="6849798" cy="4495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09537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272" y="363736"/>
            <a:ext cx="3454528" cy="398186"/>
          </a:xfrm>
          <a:prstGeom prst="rect">
            <a:avLst/>
          </a:prstGeom>
        </p:spPr>
        <p:txBody>
          <a:bodyPr vert="horz" wrap="square" lIns="0" tIns="13335" rIns="0" bIns="0" rtlCol="0">
            <a:spAutoFit/>
          </a:bodyPr>
          <a:lstStyle/>
          <a:p>
            <a:pPr marL="12700">
              <a:lnSpc>
                <a:spcPct val="100000"/>
              </a:lnSpc>
              <a:spcBef>
                <a:spcPts val="105"/>
              </a:spcBef>
            </a:pPr>
            <a:r>
              <a:rPr sz="2500" b="1" dirty="0"/>
              <a:t>Semantic</a:t>
            </a:r>
            <a:r>
              <a:rPr sz="2500" b="1" spc="-85" dirty="0"/>
              <a:t> </a:t>
            </a:r>
            <a:r>
              <a:rPr sz="2500" b="1" dirty="0"/>
              <a:t>Networks</a:t>
            </a:r>
          </a:p>
        </p:txBody>
      </p:sp>
      <p:sp>
        <p:nvSpPr>
          <p:cNvPr id="4" name="Date Placeholder 3"/>
          <p:cNvSpPr>
            <a:spLocks noGrp="1"/>
          </p:cNvSpPr>
          <p:nvPr>
            <p:ph type="dt" sz="half" idx="10"/>
          </p:nvPr>
        </p:nvSpPr>
        <p:spPr/>
        <p:txBody>
          <a:bodyPr/>
          <a:lstStyle/>
          <a:p>
            <a:fld id="{FA4F5177-1950-4EA5-8A67-73EA97C698AB}"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52</a:t>
            </a:fld>
            <a:endParaRPr lang="en-IN"/>
          </a:p>
        </p:txBody>
      </p:sp>
      <p:sp>
        <p:nvSpPr>
          <p:cNvPr id="3" name="object 3"/>
          <p:cNvSpPr/>
          <p:nvPr/>
        </p:nvSpPr>
        <p:spPr>
          <a:xfrm>
            <a:off x="628650" y="1220509"/>
            <a:ext cx="8225192" cy="40372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22819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 y="457200"/>
            <a:ext cx="6487160" cy="398186"/>
          </a:xfrm>
          <a:prstGeom prst="rect">
            <a:avLst/>
          </a:prstGeom>
        </p:spPr>
        <p:txBody>
          <a:bodyPr vert="horz" wrap="square" lIns="0" tIns="13335" rIns="0" bIns="0" rtlCol="0">
            <a:spAutoFit/>
          </a:bodyPr>
          <a:lstStyle/>
          <a:p>
            <a:pPr marL="12700">
              <a:lnSpc>
                <a:spcPct val="100000"/>
              </a:lnSpc>
              <a:spcBef>
                <a:spcPts val="105"/>
              </a:spcBef>
            </a:pPr>
            <a:r>
              <a:rPr sz="2500" b="1" dirty="0"/>
              <a:t>Draw a Semantic</a:t>
            </a:r>
            <a:r>
              <a:rPr sz="2500" b="1" spc="-95" dirty="0"/>
              <a:t> </a:t>
            </a:r>
            <a:r>
              <a:rPr sz="2500" b="1" dirty="0"/>
              <a:t>Network</a:t>
            </a:r>
          </a:p>
        </p:txBody>
      </p:sp>
      <p:sp>
        <p:nvSpPr>
          <p:cNvPr id="4" name="Date Placeholder 3"/>
          <p:cNvSpPr>
            <a:spLocks noGrp="1"/>
          </p:cNvSpPr>
          <p:nvPr>
            <p:ph type="dt" sz="half" idx="10"/>
          </p:nvPr>
        </p:nvSpPr>
        <p:spPr/>
        <p:txBody>
          <a:bodyPr/>
          <a:lstStyle/>
          <a:p>
            <a:fld id="{B7CF23D5-F248-4FEE-940C-F6D4ADCD28FE}"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53</a:t>
            </a:fld>
            <a:endParaRPr lang="en-IN"/>
          </a:p>
        </p:txBody>
      </p:sp>
      <p:sp>
        <p:nvSpPr>
          <p:cNvPr id="3" name="object 3"/>
          <p:cNvSpPr/>
          <p:nvPr/>
        </p:nvSpPr>
        <p:spPr>
          <a:xfrm>
            <a:off x="902099" y="1676400"/>
            <a:ext cx="7651351" cy="278036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014678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8650" y="364672"/>
            <a:ext cx="8256270" cy="53503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0939" y="6589268"/>
            <a:ext cx="441515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https://</a:t>
            </a:r>
            <a:r>
              <a:rPr sz="1100" spc="-5" dirty="0">
                <a:latin typeface="Arial"/>
                <a:cs typeface="Arial"/>
                <a:hlinkClick r:id="rId3"/>
              </a:rPr>
              <a:t>www.slideserve.com/kacy/knowledge-representation-techniques</a:t>
            </a:r>
            <a:endParaRPr sz="1100">
              <a:latin typeface="Arial"/>
              <a:cs typeface="Arial"/>
            </a:endParaRPr>
          </a:p>
        </p:txBody>
      </p:sp>
      <p:sp>
        <p:nvSpPr>
          <p:cNvPr id="4" name="Date Placeholder 3"/>
          <p:cNvSpPr>
            <a:spLocks noGrp="1"/>
          </p:cNvSpPr>
          <p:nvPr>
            <p:ph type="dt" sz="half" idx="10"/>
          </p:nvPr>
        </p:nvSpPr>
        <p:spPr/>
        <p:txBody>
          <a:bodyPr/>
          <a:lstStyle/>
          <a:p>
            <a:fld id="{B11B608E-BFEC-48B8-AA83-3D397AD8A5F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54</a:t>
            </a:fld>
            <a:endParaRPr lang="en-IN"/>
          </a:p>
        </p:txBody>
      </p:sp>
    </p:spTree>
    <p:extLst>
      <p:ext uri="{BB962C8B-B14F-4D97-AF65-F5344CB8AC3E}">
        <p14:creationId xmlns:p14="http://schemas.microsoft.com/office/powerpoint/2010/main" val="2519536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8650" y="1219200"/>
            <a:ext cx="8140107" cy="3810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5430" y="457200"/>
            <a:ext cx="4841240" cy="398186"/>
          </a:xfrm>
          <a:prstGeom prst="rect">
            <a:avLst/>
          </a:prstGeom>
        </p:spPr>
        <p:txBody>
          <a:bodyPr vert="horz" wrap="square" lIns="0" tIns="13335" rIns="0" bIns="0" rtlCol="0">
            <a:spAutoFit/>
          </a:bodyPr>
          <a:lstStyle/>
          <a:p>
            <a:pPr marL="12700">
              <a:lnSpc>
                <a:spcPct val="100000"/>
              </a:lnSpc>
              <a:spcBef>
                <a:spcPts val="105"/>
              </a:spcBef>
            </a:pPr>
            <a:r>
              <a:rPr sz="2500" b="1" dirty="0"/>
              <a:t>Semantic</a:t>
            </a:r>
            <a:r>
              <a:rPr sz="2500" b="1" spc="-85" dirty="0"/>
              <a:t> </a:t>
            </a:r>
            <a:r>
              <a:rPr sz="2500" b="1" dirty="0"/>
              <a:t>Networks</a:t>
            </a:r>
          </a:p>
        </p:txBody>
      </p:sp>
      <p:sp>
        <p:nvSpPr>
          <p:cNvPr id="4" name="Date Placeholder 3"/>
          <p:cNvSpPr>
            <a:spLocks noGrp="1"/>
          </p:cNvSpPr>
          <p:nvPr>
            <p:ph type="dt" sz="half" idx="10"/>
          </p:nvPr>
        </p:nvSpPr>
        <p:spPr/>
        <p:txBody>
          <a:bodyPr/>
          <a:lstStyle/>
          <a:p>
            <a:fld id="{C6BEA823-F9FE-4D1B-B3D1-65074E607F0C}"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55</a:t>
            </a:fld>
            <a:endParaRPr lang="en-IN"/>
          </a:p>
        </p:txBody>
      </p:sp>
    </p:spTree>
    <p:extLst>
      <p:ext uri="{BB962C8B-B14F-4D97-AF65-F5344CB8AC3E}">
        <p14:creationId xmlns:p14="http://schemas.microsoft.com/office/powerpoint/2010/main" val="2068584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54191"/>
            <a:ext cx="3276600" cy="397545"/>
          </a:xfrm>
          <a:prstGeom prst="rect">
            <a:avLst/>
          </a:prstGeom>
        </p:spPr>
        <p:txBody>
          <a:bodyPr vert="horz" wrap="square" lIns="0" tIns="12700" rIns="0" bIns="0" rtlCol="0">
            <a:spAutoFit/>
          </a:bodyPr>
          <a:lstStyle/>
          <a:p>
            <a:pPr marL="12700">
              <a:lnSpc>
                <a:spcPct val="100000"/>
              </a:lnSpc>
              <a:spcBef>
                <a:spcPts val="100"/>
              </a:spcBef>
            </a:pPr>
            <a:r>
              <a:rPr sz="2500" b="1" dirty="0">
                <a:cs typeface="Bookman Old Style"/>
              </a:rPr>
              <a:t>A</a:t>
            </a:r>
            <a:r>
              <a:rPr lang="en-US" sz="2500" b="1" dirty="0">
                <a:cs typeface="Bookman Old Style"/>
              </a:rPr>
              <a:t>ssociative Networks</a:t>
            </a:r>
            <a:endParaRPr sz="2500" dirty="0">
              <a:cs typeface="Bookman Old Style"/>
            </a:endParaRPr>
          </a:p>
        </p:txBody>
      </p:sp>
      <p:sp>
        <p:nvSpPr>
          <p:cNvPr id="4" name="Date Placeholder 3"/>
          <p:cNvSpPr>
            <a:spLocks noGrp="1"/>
          </p:cNvSpPr>
          <p:nvPr>
            <p:ph type="dt" sz="half" idx="10"/>
          </p:nvPr>
        </p:nvSpPr>
        <p:spPr/>
        <p:txBody>
          <a:bodyPr/>
          <a:lstStyle/>
          <a:p>
            <a:fld id="{A48DE602-8A45-4C28-A664-D34965003067}"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56</a:t>
            </a:fld>
            <a:endParaRPr lang="en-IN"/>
          </a:p>
        </p:txBody>
      </p:sp>
      <p:sp>
        <p:nvSpPr>
          <p:cNvPr id="3" name="object 3"/>
          <p:cNvSpPr txBox="1"/>
          <p:nvPr/>
        </p:nvSpPr>
        <p:spPr>
          <a:xfrm>
            <a:off x="838200" y="1219200"/>
            <a:ext cx="7648575" cy="4116512"/>
          </a:xfrm>
          <a:prstGeom prst="rect">
            <a:avLst/>
          </a:prstGeom>
        </p:spPr>
        <p:txBody>
          <a:bodyPr vert="horz" wrap="square" lIns="0" tIns="12700" rIns="0" bIns="0" rtlCol="0">
            <a:spAutoFit/>
          </a:bodyPr>
          <a:lstStyle/>
          <a:p>
            <a:pPr marL="355600" indent="-342900" algn="just">
              <a:lnSpc>
                <a:spcPct val="100000"/>
              </a:lnSpc>
              <a:spcBef>
                <a:spcPts val="100"/>
              </a:spcBef>
              <a:buChar char="•"/>
              <a:tabLst>
                <a:tab pos="354965" algn="l"/>
                <a:tab pos="355600" algn="l"/>
              </a:tabLst>
            </a:pPr>
            <a:r>
              <a:rPr sz="2000" b="0" spc="-5" dirty="0">
                <a:solidFill>
                  <a:schemeClr val="tx2"/>
                </a:solidFill>
                <a:latin typeface="Cambria" panose="02040503050406030204" pitchFamily="18" charset="0"/>
                <a:ea typeface="Cambria" panose="02040503050406030204" pitchFamily="18" charset="0"/>
                <a:cs typeface="Bookman Old Style"/>
              </a:rPr>
              <a:t>Semantic networks consist of </a:t>
            </a:r>
            <a:r>
              <a:rPr sz="2000" b="1" spc="-5" dirty="0">
                <a:solidFill>
                  <a:schemeClr val="tx2"/>
                </a:solidFill>
                <a:latin typeface="Cambria" panose="02040503050406030204" pitchFamily="18" charset="0"/>
                <a:ea typeface="Cambria" panose="02040503050406030204" pitchFamily="18" charset="0"/>
                <a:cs typeface="Bookman Old Style"/>
              </a:rPr>
              <a:t>nodes, links (edges) </a:t>
            </a:r>
            <a:r>
              <a:rPr sz="2000" b="0" dirty="0">
                <a:solidFill>
                  <a:schemeClr val="tx2"/>
                </a:solidFill>
                <a:latin typeface="Cambria" panose="02040503050406030204" pitchFamily="18" charset="0"/>
                <a:ea typeface="Cambria" panose="02040503050406030204" pitchFamily="18" charset="0"/>
                <a:cs typeface="Bookman Old Style"/>
              </a:rPr>
              <a:t>and </a:t>
            </a:r>
            <a:r>
              <a:rPr sz="2000" b="1" spc="-5" dirty="0">
                <a:solidFill>
                  <a:schemeClr val="tx2"/>
                </a:solidFill>
                <a:latin typeface="Cambria" panose="02040503050406030204" pitchFamily="18" charset="0"/>
                <a:ea typeface="Cambria" panose="02040503050406030204" pitchFamily="18" charset="0"/>
                <a:cs typeface="Bookman Old Style"/>
              </a:rPr>
              <a:t>link</a:t>
            </a:r>
            <a:r>
              <a:rPr sz="2000" b="1" spc="-70" dirty="0">
                <a:solidFill>
                  <a:schemeClr val="tx2"/>
                </a:solidFill>
                <a:latin typeface="Cambria" panose="02040503050406030204" pitchFamily="18" charset="0"/>
                <a:ea typeface="Cambria" panose="02040503050406030204" pitchFamily="18" charset="0"/>
                <a:cs typeface="Bookman Old Style"/>
              </a:rPr>
              <a:t> </a:t>
            </a:r>
            <a:r>
              <a:rPr sz="2000" b="1" spc="-5" dirty="0">
                <a:solidFill>
                  <a:schemeClr val="tx2"/>
                </a:solidFill>
                <a:latin typeface="Cambria" panose="02040503050406030204" pitchFamily="18" charset="0"/>
                <a:ea typeface="Cambria" panose="02040503050406030204" pitchFamily="18" charset="0"/>
                <a:cs typeface="Bookman Old Style"/>
              </a:rPr>
              <a:t>labels</a:t>
            </a:r>
            <a:r>
              <a:rPr sz="2000" b="0" spc="-5" dirty="0">
                <a:solidFill>
                  <a:schemeClr val="tx2"/>
                </a:solidFill>
                <a:latin typeface="Cambria" panose="02040503050406030204" pitchFamily="18" charset="0"/>
                <a:ea typeface="Cambria" panose="02040503050406030204" pitchFamily="18" charset="0"/>
                <a:cs typeface="Bookman Old Style"/>
              </a:rPr>
              <a:t>.</a:t>
            </a:r>
            <a:endParaRPr sz="2000" dirty="0">
              <a:solidFill>
                <a:schemeClr val="tx2"/>
              </a:solidFill>
              <a:latin typeface="Cambria" panose="02040503050406030204" pitchFamily="18" charset="0"/>
              <a:ea typeface="Cambria" panose="02040503050406030204" pitchFamily="18" charset="0"/>
              <a:cs typeface="Bookman Old Style"/>
            </a:endParaRPr>
          </a:p>
          <a:p>
            <a:pPr marL="355600" marR="158115" indent="-342900" algn="just">
              <a:lnSpc>
                <a:spcPct val="150000"/>
              </a:lnSpc>
              <a:spcBef>
                <a:spcPts val="359"/>
              </a:spcBef>
              <a:buFont typeface="Bookman Old Style"/>
              <a:buChar char="•"/>
              <a:tabLst>
                <a:tab pos="354965" algn="l"/>
                <a:tab pos="355600" algn="l"/>
              </a:tabLst>
            </a:pPr>
            <a:r>
              <a:rPr sz="2000" b="1" spc="-5" dirty="0">
                <a:solidFill>
                  <a:schemeClr val="tx2"/>
                </a:solidFill>
                <a:latin typeface="Cambria" panose="02040503050406030204" pitchFamily="18" charset="0"/>
                <a:ea typeface="Cambria" panose="02040503050406030204" pitchFamily="18" charset="0"/>
                <a:cs typeface="Bookman Old Style"/>
              </a:rPr>
              <a:t>nodes </a:t>
            </a:r>
            <a:r>
              <a:rPr sz="2000" b="0" dirty="0">
                <a:solidFill>
                  <a:schemeClr val="tx2"/>
                </a:solidFill>
                <a:latin typeface="Cambria" panose="02040503050406030204" pitchFamily="18" charset="0"/>
                <a:ea typeface="Cambria" panose="02040503050406030204" pitchFamily="18" charset="0"/>
                <a:cs typeface="Bookman Old Style"/>
              </a:rPr>
              <a:t>appear as </a:t>
            </a:r>
            <a:r>
              <a:rPr sz="2000" b="0" spc="-5" dirty="0">
                <a:solidFill>
                  <a:schemeClr val="tx2"/>
                </a:solidFill>
                <a:latin typeface="Cambria" panose="02040503050406030204" pitchFamily="18" charset="0"/>
                <a:ea typeface="Cambria" panose="02040503050406030204" pitchFamily="18" charset="0"/>
                <a:cs typeface="Bookman Old Style"/>
              </a:rPr>
              <a:t>circles or ellipses or rectangles to </a:t>
            </a:r>
            <a:r>
              <a:rPr sz="2000" b="0" dirty="0">
                <a:solidFill>
                  <a:schemeClr val="tx2"/>
                </a:solidFill>
                <a:latin typeface="Cambria" panose="02040503050406030204" pitchFamily="18" charset="0"/>
                <a:ea typeface="Cambria" panose="02040503050406030204" pitchFamily="18" charset="0"/>
                <a:cs typeface="Bookman Old Style"/>
              </a:rPr>
              <a:t>represent </a:t>
            </a:r>
            <a:r>
              <a:rPr sz="2000" b="0" spc="-5" dirty="0">
                <a:solidFill>
                  <a:schemeClr val="tx2"/>
                </a:solidFill>
                <a:latin typeface="Cambria" panose="02040503050406030204" pitchFamily="18" charset="0"/>
                <a:ea typeface="Cambria" panose="02040503050406030204" pitchFamily="18" charset="0"/>
                <a:cs typeface="Bookman Old Style"/>
              </a:rPr>
              <a:t>objects </a:t>
            </a:r>
            <a:r>
              <a:rPr sz="2000" b="0" dirty="0">
                <a:solidFill>
                  <a:schemeClr val="tx2"/>
                </a:solidFill>
                <a:latin typeface="Cambria" panose="02040503050406030204" pitchFamily="18" charset="0"/>
                <a:ea typeface="Cambria" panose="02040503050406030204" pitchFamily="18" charset="0"/>
                <a:cs typeface="Bookman Old Style"/>
              </a:rPr>
              <a:t>such</a:t>
            </a:r>
            <a:r>
              <a:rPr sz="2000" b="0" spc="-180"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as  </a:t>
            </a:r>
            <a:r>
              <a:rPr sz="2000" b="0" spc="-5" dirty="0">
                <a:solidFill>
                  <a:schemeClr val="tx2"/>
                </a:solidFill>
                <a:latin typeface="Cambria" panose="02040503050406030204" pitchFamily="18" charset="0"/>
                <a:ea typeface="Cambria" panose="02040503050406030204" pitchFamily="18" charset="0"/>
                <a:cs typeface="Bookman Old Style"/>
              </a:rPr>
              <a:t>physical objects, concepts or</a:t>
            </a:r>
            <a:r>
              <a:rPr sz="2000" b="0" spc="-85"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situations.</a:t>
            </a:r>
            <a:endParaRPr sz="2000" dirty="0">
              <a:solidFill>
                <a:schemeClr val="tx2"/>
              </a:solidFill>
              <a:latin typeface="Cambria" panose="02040503050406030204" pitchFamily="18" charset="0"/>
              <a:ea typeface="Cambria" panose="02040503050406030204" pitchFamily="18" charset="0"/>
              <a:cs typeface="Bookman Old Style"/>
            </a:endParaRPr>
          </a:p>
          <a:p>
            <a:pPr marL="355600" indent="-342900" algn="just">
              <a:lnSpc>
                <a:spcPct val="100000"/>
              </a:lnSpc>
              <a:spcBef>
                <a:spcPts val="1260"/>
              </a:spcBef>
              <a:buFont typeface="Bookman Old Style"/>
              <a:buChar char="•"/>
              <a:tabLst>
                <a:tab pos="354965" algn="l"/>
                <a:tab pos="355600" algn="l"/>
              </a:tabLst>
            </a:pPr>
            <a:r>
              <a:rPr sz="2000" b="1" spc="-5" dirty="0">
                <a:solidFill>
                  <a:schemeClr val="tx2"/>
                </a:solidFill>
                <a:latin typeface="Cambria" panose="02040503050406030204" pitchFamily="18" charset="0"/>
                <a:ea typeface="Cambria" panose="02040503050406030204" pitchFamily="18" charset="0"/>
                <a:cs typeface="Bookman Old Style"/>
              </a:rPr>
              <a:t>Links </a:t>
            </a:r>
            <a:r>
              <a:rPr sz="2000" b="0" dirty="0">
                <a:solidFill>
                  <a:schemeClr val="tx2"/>
                </a:solidFill>
                <a:latin typeface="Cambria" panose="02040503050406030204" pitchFamily="18" charset="0"/>
                <a:ea typeface="Cambria" panose="02040503050406030204" pitchFamily="18" charset="0"/>
                <a:cs typeface="Bookman Old Style"/>
              </a:rPr>
              <a:t>appear as </a:t>
            </a:r>
            <a:r>
              <a:rPr sz="2000" b="0" spc="-5" dirty="0">
                <a:solidFill>
                  <a:schemeClr val="tx2"/>
                </a:solidFill>
                <a:latin typeface="Cambria" panose="02040503050406030204" pitchFamily="18" charset="0"/>
                <a:ea typeface="Cambria" panose="02040503050406030204" pitchFamily="18" charset="0"/>
                <a:cs typeface="Bookman Old Style"/>
              </a:rPr>
              <a:t>arrows to </a:t>
            </a:r>
            <a:r>
              <a:rPr sz="2000" b="0" dirty="0">
                <a:solidFill>
                  <a:schemeClr val="tx2"/>
                </a:solidFill>
                <a:latin typeface="Cambria" panose="02040503050406030204" pitchFamily="18" charset="0"/>
                <a:ea typeface="Cambria" panose="02040503050406030204" pitchFamily="18" charset="0"/>
                <a:cs typeface="Bookman Old Style"/>
              </a:rPr>
              <a:t>express </a:t>
            </a:r>
            <a:r>
              <a:rPr sz="2000" b="0" spc="-5" dirty="0">
                <a:solidFill>
                  <a:schemeClr val="tx2"/>
                </a:solidFill>
                <a:latin typeface="Cambria" panose="02040503050406030204" pitchFamily="18" charset="0"/>
                <a:ea typeface="Cambria" panose="02040503050406030204" pitchFamily="18" charset="0"/>
                <a:cs typeface="Bookman Old Style"/>
              </a:rPr>
              <a:t>the relationships between objects</a:t>
            </a:r>
            <a:r>
              <a:rPr sz="2000" b="0" spc="-140"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a:t>
            </a:r>
            <a:endParaRPr sz="2000" dirty="0">
              <a:solidFill>
                <a:schemeClr val="tx2"/>
              </a:solidFill>
              <a:latin typeface="Cambria" panose="02040503050406030204" pitchFamily="18" charset="0"/>
              <a:ea typeface="Cambria" panose="02040503050406030204" pitchFamily="18" charset="0"/>
              <a:cs typeface="Bookman Old Style"/>
            </a:endParaRPr>
          </a:p>
          <a:p>
            <a:pPr marL="355600" indent="-342900" algn="just">
              <a:lnSpc>
                <a:spcPct val="100000"/>
              </a:lnSpc>
              <a:spcBef>
                <a:spcPts val="1260"/>
              </a:spcBef>
              <a:buFont typeface="Bookman Old Style"/>
              <a:buChar char="•"/>
              <a:tabLst>
                <a:tab pos="354965" algn="l"/>
                <a:tab pos="355600" algn="l"/>
              </a:tabLst>
            </a:pPr>
            <a:r>
              <a:rPr sz="2000" b="1" spc="-5" dirty="0">
                <a:solidFill>
                  <a:schemeClr val="tx2"/>
                </a:solidFill>
                <a:latin typeface="Cambria" panose="02040503050406030204" pitchFamily="18" charset="0"/>
                <a:ea typeface="Cambria" panose="02040503050406030204" pitchFamily="18" charset="0"/>
                <a:cs typeface="Bookman Old Style"/>
              </a:rPr>
              <a:t>link labels </a:t>
            </a:r>
            <a:r>
              <a:rPr sz="2000" b="0" spc="-5" dirty="0">
                <a:solidFill>
                  <a:schemeClr val="tx2"/>
                </a:solidFill>
                <a:latin typeface="Cambria" panose="02040503050406030204" pitchFamily="18" charset="0"/>
                <a:ea typeface="Cambria" panose="02040503050406030204" pitchFamily="18" charset="0"/>
                <a:cs typeface="Bookman Old Style"/>
              </a:rPr>
              <a:t>specify particular relations</a:t>
            </a:r>
            <a:r>
              <a:rPr sz="2000" b="0" spc="-15"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a:t>
            </a:r>
            <a:endParaRPr sz="2000" dirty="0">
              <a:solidFill>
                <a:schemeClr val="tx2"/>
              </a:solidFill>
              <a:latin typeface="Cambria" panose="02040503050406030204" pitchFamily="18" charset="0"/>
              <a:ea typeface="Cambria" panose="02040503050406030204" pitchFamily="18" charset="0"/>
              <a:cs typeface="Bookman Old Style"/>
            </a:endParaRPr>
          </a:p>
          <a:p>
            <a:pPr marL="355600" indent="-342900" algn="just">
              <a:lnSpc>
                <a:spcPct val="100000"/>
              </a:lnSpc>
              <a:spcBef>
                <a:spcPts val="1260"/>
              </a:spcBef>
              <a:buChar char="•"/>
              <a:tabLst>
                <a:tab pos="354965" algn="l"/>
                <a:tab pos="355600" algn="l"/>
              </a:tabLst>
            </a:pPr>
            <a:r>
              <a:rPr sz="2000" b="0" spc="-5" dirty="0">
                <a:solidFill>
                  <a:schemeClr val="tx2"/>
                </a:solidFill>
                <a:latin typeface="Cambria" panose="02040503050406030204" pitchFamily="18" charset="0"/>
                <a:ea typeface="Cambria" panose="02040503050406030204" pitchFamily="18" charset="0"/>
                <a:cs typeface="Bookman Old Style"/>
              </a:rPr>
              <a:t>As nodes </a:t>
            </a:r>
            <a:r>
              <a:rPr sz="2000" b="0" dirty="0">
                <a:solidFill>
                  <a:schemeClr val="tx2"/>
                </a:solidFill>
                <a:latin typeface="Cambria" panose="02040503050406030204" pitchFamily="18" charset="0"/>
                <a:ea typeface="Cambria" panose="02040503050406030204" pitchFamily="18" charset="0"/>
                <a:cs typeface="Bookman Old Style"/>
              </a:rPr>
              <a:t>are </a:t>
            </a:r>
            <a:r>
              <a:rPr sz="2000" b="0" spc="-5" dirty="0">
                <a:solidFill>
                  <a:schemeClr val="tx2"/>
                </a:solidFill>
                <a:latin typeface="Cambria" panose="02040503050406030204" pitchFamily="18" charset="0"/>
                <a:ea typeface="Cambria" panose="02040503050406030204" pitchFamily="18" charset="0"/>
                <a:cs typeface="Bookman Old Style"/>
              </a:rPr>
              <a:t>associated </a:t>
            </a:r>
            <a:r>
              <a:rPr sz="2000" b="0" spc="-10" dirty="0">
                <a:solidFill>
                  <a:schemeClr val="tx2"/>
                </a:solidFill>
                <a:latin typeface="Cambria" panose="02040503050406030204" pitchFamily="18" charset="0"/>
                <a:ea typeface="Cambria" panose="02040503050406030204" pitchFamily="18" charset="0"/>
                <a:cs typeface="Bookman Old Style"/>
              </a:rPr>
              <a:t>with </a:t>
            </a:r>
            <a:r>
              <a:rPr sz="2000" b="0" spc="-5" dirty="0">
                <a:solidFill>
                  <a:schemeClr val="tx2"/>
                </a:solidFill>
                <a:latin typeface="Cambria" panose="02040503050406030204" pitchFamily="18" charset="0"/>
                <a:ea typeface="Cambria" panose="02040503050406030204" pitchFamily="18" charset="0"/>
                <a:cs typeface="Bookman Old Style"/>
              </a:rPr>
              <a:t>other nodes semantic nets </a:t>
            </a:r>
            <a:r>
              <a:rPr sz="2000" b="0" dirty="0">
                <a:solidFill>
                  <a:schemeClr val="tx2"/>
                </a:solidFill>
                <a:latin typeface="Cambria" panose="02040503050406030204" pitchFamily="18" charset="0"/>
                <a:ea typeface="Cambria" panose="02040503050406030204" pitchFamily="18" charset="0"/>
                <a:cs typeface="Bookman Old Style"/>
              </a:rPr>
              <a:t>are </a:t>
            </a:r>
            <a:r>
              <a:rPr sz="2000" b="0" spc="-5" dirty="0">
                <a:solidFill>
                  <a:schemeClr val="tx2"/>
                </a:solidFill>
                <a:latin typeface="Cambria" panose="02040503050406030204" pitchFamily="18" charset="0"/>
                <a:ea typeface="Cambria" panose="02040503050406030204" pitchFamily="18" charset="0"/>
                <a:cs typeface="Bookman Old Style"/>
              </a:rPr>
              <a:t>also </a:t>
            </a:r>
            <a:r>
              <a:rPr sz="2000" b="0" dirty="0">
                <a:solidFill>
                  <a:schemeClr val="tx2"/>
                </a:solidFill>
                <a:latin typeface="Cambria" panose="02040503050406030204" pitchFamily="18" charset="0"/>
                <a:ea typeface="Cambria" panose="02040503050406030204" pitchFamily="18" charset="0"/>
                <a:cs typeface="Bookman Old Style"/>
              </a:rPr>
              <a:t>referred </a:t>
            </a:r>
            <a:r>
              <a:rPr sz="2000" b="0" spc="-5" dirty="0">
                <a:solidFill>
                  <a:schemeClr val="tx2"/>
                </a:solidFill>
                <a:latin typeface="Cambria" panose="02040503050406030204" pitchFamily="18" charset="0"/>
                <a:ea typeface="Cambria" panose="02040503050406030204" pitchFamily="18" charset="0"/>
                <a:cs typeface="Bookman Old Style"/>
              </a:rPr>
              <a:t>to</a:t>
            </a:r>
            <a:r>
              <a:rPr sz="2000" b="0" spc="-85"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as</a:t>
            </a:r>
            <a:r>
              <a:rPr lang="en-US" sz="2000" dirty="0">
                <a:solidFill>
                  <a:schemeClr val="tx2"/>
                </a:solidFill>
                <a:latin typeface="Cambria" panose="02040503050406030204" pitchFamily="18" charset="0"/>
                <a:ea typeface="Cambria" panose="02040503050406030204" pitchFamily="18" charset="0"/>
                <a:cs typeface="Bookman Old Style"/>
              </a:rPr>
              <a:t> </a:t>
            </a:r>
            <a:r>
              <a:rPr sz="2000" b="1" spc="-5" dirty="0">
                <a:solidFill>
                  <a:schemeClr val="tx2"/>
                </a:solidFill>
                <a:latin typeface="Cambria" panose="02040503050406030204" pitchFamily="18" charset="0"/>
                <a:ea typeface="Cambria" panose="02040503050406030204" pitchFamily="18" charset="0"/>
                <a:cs typeface="Bookman Old Style"/>
              </a:rPr>
              <a:t>Associative</a:t>
            </a:r>
            <a:r>
              <a:rPr sz="2000" b="1" spc="480" dirty="0">
                <a:solidFill>
                  <a:schemeClr val="tx2"/>
                </a:solidFill>
                <a:latin typeface="Cambria" panose="02040503050406030204" pitchFamily="18" charset="0"/>
                <a:ea typeface="Cambria" panose="02040503050406030204" pitchFamily="18" charset="0"/>
                <a:cs typeface="Bookman Old Style"/>
              </a:rPr>
              <a:t> </a:t>
            </a:r>
            <a:r>
              <a:rPr sz="2000" b="1" spc="-5" dirty="0">
                <a:solidFill>
                  <a:schemeClr val="tx2"/>
                </a:solidFill>
                <a:latin typeface="Cambria" panose="02040503050406030204" pitchFamily="18" charset="0"/>
                <a:ea typeface="Cambria" panose="02040503050406030204" pitchFamily="18" charset="0"/>
                <a:cs typeface="Bookman Old Style"/>
              </a:rPr>
              <a:t>Networks.</a:t>
            </a:r>
            <a:endParaRPr sz="2000" dirty="0">
              <a:solidFill>
                <a:schemeClr val="tx2"/>
              </a:solidFill>
              <a:latin typeface="Cambria" panose="02040503050406030204" pitchFamily="18" charset="0"/>
              <a:ea typeface="Cambria" panose="02040503050406030204" pitchFamily="18" charset="0"/>
              <a:cs typeface="Bookman Old Style"/>
            </a:endParaRPr>
          </a:p>
          <a:p>
            <a:pPr marL="355600" indent="-342900" algn="just">
              <a:lnSpc>
                <a:spcPct val="100000"/>
              </a:lnSpc>
              <a:spcBef>
                <a:spcPts val="1260"/>
              </a:spcBef>
              <a:buChar char="•"/>
              <a:tabLst>
                <a:tab pos="354965" algn="l"/>
                <a:tab pos="355600" algn="l"/>
              </a:tabLst>
            </a:pPr>
            <a:r>
              <a:rPr sz="2000" b="0" spc="-5" dirty="0">
                <a:solidFill>
                  <a:schemeClr val="tx2"/>
                </a:solidFill>
                <a:latin typeface="Cambria" panose="02040503050406030204" pitchFamily="18" charset="0"/>
                <a:ea typeface="Cambria" panose="02040503050406030204" pitchFamily="18" charset="0"/>
                <a:cs typeface="Bookman Old Style"/>
              </a:rPr>
              <a:t>Semantic Networks, Frames </a:t>
            </a:r>
            <a:r>
              <a:rPr sz="2000" b="0" dirty="0">
                <a:solidFill>
                  <a:schemeClr val="tx2"/>
                </a:solidFill>
                <a:latin typeface="Cambria" panose="02040503050406030204" pitchFamily="18" charset="0"/>
                <a:ea typeface="Cambria" panose="02040503050406030204" pitchFamily="18" charset="0"/>
                <a:cs typeface="Bookman Old Style"/>
              </a:rPr>
              <a:t>and </a:t>
            </a:r>
            <a:r>
              <a:rPr sz="2000" b="0" spc="-5" dirty="0">
                <a:solidFill>
                  <a:schemeClr val="tx2"/>
                </a:solidFill>
                <a:latin typeface="Cambria" panose="02040503050406030204" pitchFamily="18" charset="0"/>
                <a:ea typeface="Cambria" panose="02040503050406030204" pitchFamily="18" charset="0"/>
                <a:cs typeface="Bookman Old Style"/>
              </a:rPr>
              <a:t>Scripts </a:t>
            </a:r>
            <a:r>
              <a:rPr sz="2000" b="0" dirty="0">
                <a:solidFill>
                  <a:schemeClr val="tx2"/>
                </a:solidFill>
                <a:latin typeface="Cambria" panose="02040503050406030204" pitchFamily="18" charset="0"/>
                <a:ea typeface="Cambria" panose="02040503050406030204" pitchFamily="18" charset="0"/>
                <a:cs typeface="Bookman Old Style"/>
              </a:rPr>
              <a:t>are </a:t>
            </a:r>
            <a:r>
              <a:rPr sz="2000" b="0" spc="-5" dirty="0">
                <a:solidFill>
                  <a:schemeClr val="tx2"/>
                </a:solidFill>
                <a:latin typeface="Cambria" panose="02040503050406030204" pitchFamily="18" charset="0"/>
                <a:ea typeface="Cambria" panose="02040503050406030204" pitchFamily="18" charset="0"/>
                <a:cs typeface="Bookman Old Style"/>
              </a:rPr>
              <a:t>sometimes called </a:t>
            </a:r>
            <a:r>
              <a:rPr sz="2000" b="0" dirty="0">
                <a:solidFill>
                  <a:schemeClr val="tx2"/>
                </a:solidFill>
                <a:latin typeface="Cambria" panose="02040503050406030204" pitchFamily="18" charset="0"/>
                <a:ea typeface="Cambria" panose="02040503050406030204" pitchFamily="18" charset="0"/>
                <a:cs typeface="Bookman Old Style"/>
              </a:rPr>
              <a:t>as</a:t>
            </a:r>
            <a:r>
              <a:rPr sz="2000" b="0" spc="-50" dirty="0">
                <a:solidFill>
                  <a:schemeClr val="tx2"/>
                </a:solidFill>
                <a:latin typeface="Cambria" panose="02040503050406030204" pitchFamily="18" charset="0"/>
                <a:ea typeface="Cambria" panose="02040503050406030204" pitchFamily="18" charset="0"/>
                <a:cs typeface="Bookman Old Style"/>
              </a:rPr>
              <a:t> </a:t>
            </a:r>
            <a:r>
              <a:rPr sz="2000" b="1" spc="-5" dirty="0">
                <a:solidFill>
                  <a:schemeClr val="tx2"/>
                </a:solidFill>
                <a:latin typeface="Cambria" panose="02040503050406030204" pitchFamily="18" charset="0"/>
                <a:ea typeface="Cambria" panose="02040503050406030204" pitchFamily="18" charset="0"/>
                <a:cs typeface="Bookman Old Style"/>
              </a:rPr>
              <a:t>Associative</a:t>
            </a:r>
            <a:r>
              <a:rPr lang="en-US" sz="2000" dirty="0">
                <a:solidFill>
                  <a:schemeClr val="tx2"/>
                </a:solidFill>
                <a:latin typeface="Cambria" panose="02040503050406030204" pitchFamily="18" charset="0"/>
                <a:ea typeface="Cambria" panose="02040503050406030204" pitchFamily="18" charset="0"/>
                <a:cs typeface="Bookman Old Style"/>
              </a:rPr>
              <a:t> </a:t>
            </a:r>
            <a:r>
              <a:rPr sz="2000" b="1" spc="-5" dirty="0">
                <a:solidFill>
                  <a:schemeClr val="tx2"/>
                </a:solidFill>
                <a:latin typeface="Cambria" panose="02040503050406030204" pitchFamily="18" charset="0"/>
                <a:ea typeface="Cambria" panose="02040503050406030204" pitchFamily="18" charset="0"/>
                <a:cs typeface="Bookman Old Style"/>
              </a:rPr>
              <a:t>Networks.</a:t>
            </a:r>
            <a:endParaRPr sz="2000" dirty="0">
              <a:solidFill>
                <a:schemeClr val="tx2"/>
              </a:solidFill>
              <a:latin typeface="Cambria" panose="02040503050406030204" pitchFamily="18" charset="0"/>
              <a:ea typeface="Cambria" panose="02040503050406030204" pitchFamily="18" charset="0"/>
              <a:cs typeface="Bookman Old Style"/>
            </a:endParaRPr>
          </a:p>
        </p:txBody>
      </p:sp>
    </p:spTree>
    <p:extLst>
      <p:ext uri="{BB962C8B-B14F-4D97-AF65-F5344CB8AC3E}">
        <p14:creationId xmlns:p14="http://schemas.microsoft.com/office/powerpoint/2010/main" val="4107816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0738" y="1213673"/>
            <a:ext cx="2131061" cy="1858842"/>
          </a:xfrm>
          <a:prstGeom prst="rect">
            <a:avLst/>
          </a:prstGeom>
        </p:spPr>
        <p:txBody>
          <a:bodyPr vert="horz" wrap="square" lIns="0" tIns="12065" rIns="0" bIns="0" rtlCol="0">
            <a:spAutoFit/>
          </a:bodyPr>
          <a:lstStyle/>
          <a:p>
            <a:pPr marL="12700" marR="5080">
              <a:lnSpc>
                <a:spcPct val="119900"/>
              </a:lnSpc>
              <a:spcBef>
                <a:spcPts val="95"/>
              </a:spcBef>
              <a:tabLst>
                <a:tab pos="355600" algn="l"/>
                <a:tab pos="356235" algn="l"/>
              </a:tabLst>
            </a:pPr>
            <a:r>
              <a:rPr sz="2000" b="1" u="sng" dirty="0">
                <a:solidFill>
                  <a:schemeClr val="tx2"/>
                </a:solidFill>
                <a:uFill>
                  <a:solidFill>
                    <a:srgbClr val="FF0000"/>
                  </a:solidFill>
                </a:uFill>
                <a:latin typeface="Cambria" panose="02040503050406030204" pitchFamily="18" charset="0"/>
                <a:ea typeface="Cambria" panose="02040503050406030204" pitchFamily="18" charset="0"/>
                <a:cs typeface="Bookman Old Style"/>
              </a:rPr>
              <a:t>Example : </a:t>
            </a:r>
            <a:r>
              <a:rPr sz="2000" b="1"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mo</a:t>
            </a:r>
            <a:r>
              <a:rPr sz="2000" b="0" spc="-5" dirty="0">
                <a:solidFill>
                  <a:schemeClr val="tx2"/>
                </a:solidFill>
                <a:latin typeface="Cambria" panose="02040503050406030204" pitchFamily="18" charset="0"/>
                <a:ea typeface="Cambria" panose="02040503050406030204" pitchFamily="18" charset="0"/>
                <a:cs typeface="Bookman Old Style"/>
              </a:rPr>
              <a:t>t</a:t>
            </a:r>
            <a:r>
              <a:rPr sz="2000" b="0" spc="5" dirty="0">
                <a:solidFill>
                  <a:schemeClr val="tx2"/>
                </a:solidFill>
                <a:latin typeface="Cambria" panose="02040503050406030204" pitchFamily="18" charset="0"/>
                <a:ea typeface="Cambria" panose="02040503050406030204" pitchFamily="18" charset="0"/>
                <a:cs typeface="Bookman Old Style"/>
              </a:rPr>
              <a:t>h</a:t>
            </a:r>
            <a:r>
              <a:rPr sz="2000" b="0" dirty="0">
                <a:solidFill>
                  <a:schemeClr val="tx2"/>
                </a:solidFill>
                <a:latin typeface="Cambria" panose="02040503050406030204" pitchFamily="18" charset="0"/>
                <a:ea typeface="Cambria" panose="02040503050406030204" pitchFamily="18" charset="0"/>
                <a:cs typeface="Bookman Old Style"/>
              </a:rPr>
              <a:t>er</a:t>
            </a:r>
            <a:r>
              <a:rPr sz="2000" b="0" spc="-20" dirty="0">
                <a:solidFill>
                  <a:schemeClr val="tx2"/>
                </a:solidFill>
                <a:latin typeface="Cambria" panose="02040503050406030204" pitchFamily="18" charset="0"/>
                <a:ea typeface="Cambria" panose="02040503050406030204" pitchFamily="18" charset="0"/>
                <a:cs typeface="Bookman Old Style"/>
              </a:rPr>
              <a:t>(</a:t>
            </a:r>
            <a:r>
              <a:rPr sz="2000" b="0" spc="-10" dirty="0">
                <a:solidFill>
                  <a:schemeClr val="tx2"/>
                </a:solidFill>
                <a:latin typeface="Cambria" panose="02040503050406030204" pitchFamily="18" charset="0"/>
                <a:ea typeface="Cambria" panose="02040503050406030204" pitchFamily="18" charset="0"/>
                <a:cs typeface="Bookman Old Style"/>
              </a:rPr>
              <a:t>j</a:t>
            </a:r>
            <a:r>
              <a:rPr sz="2000" b="0" spc="-5" dirty="0">
                <a:solidFill>
                  <a:schemeClr val="tx2"/>
                </a:solidFill>
                <a:latin typeface="Cambria" panose="02040503050406030204" pitchFamily="18" charset="0"/>
                <a:ea typeface="Cambria" panose="02040503050406030204" pitchFamily="18" charset="0"/>
                <a:cs typeface="Bookman Old Style"/>
              </a:rPr>
              <a:t>o</a:t>
            </a:r>
            <a:r>
              <a:rPr sz="2000" b="0" dirty="0">
                <a:solidFill>
                  <a:schemeClr val="tx2"/>
                </a:solidFill>
                <a:latin typeface="Cambria" panose="02040503050406030204" pitchFamily="18" charset="0"/>
                <a:ea typeface="Cambria" panose="02040503050406030204" pitchFamily="18" charset="0"/>
                <a:cs typeface="Bookman Old Style"/>
              </a:rPr>
              <a:t>hn,</a:t>
            </a:r>
            <a:r>
              <a:rPr lang="en-US" sz="2000" b="0"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sue)  age(john,5)  </a:t>
            </a:r>
            <a:r>
              <a:rPr sz="2000" b="0" spc="-5" dirty="0">
                <a:solidFill>
                  <a:schemeClr val="tx2"/>
                </a:solidFill>
                <a:latin typeface="Cambria" panose="02040503050406030204" pitchFamily="18" charset="0"/>
                <a:ea typeface="Cambria" panose="02040503050406030204" pitchFamily="18" charset="0"/>
                <a:cs typeface="Bookman Old Style"/>
              </a:rPr>
              <a:t>wife(sue,max)  </a:t>
            </a:r>
            <a:r>
              <a:rPr sz="2000" b="0" dirty="0">
                <a:solidFill>
                  <a:schemeClr val="tx2"/>
                </a:solidFill>
                <a:latin typeface="Cambria" panose="02040503050406030204" pitchFamily="18" charset="0"/>
                <a:ea typeface="Cambria" panose="02040503050406030204" pitchFamily="18" charset="0"/>
                <a:cs typeface="Bookman Old Style"/>
              </a:rPr>
              <a:t>age(max,34)</a:t>
            </a:r>
            <a:endParaRPr sz="2000" dirty="0">
              <a:solidFill>
                <a:schemeClr val="tx2"/>
              </a:solidFill>
              <a:latin typeface="Cambria" panose="02040503050406030204" pitchFamily="18" charset="0"/>
              <a:ea typeface="Cambria" panose="02040503050406030204" pitchFamily="18" charset="0"/>
              <a:cs typeface="Bookman Old Style"/>
            </a:endParaRPr>
          </a:p>
        </p:txBody>
      </p:sp>
      <p:sp>
        <p:nvSpPr>
          <p:cNvPr id="4" name="object 4"/>
          <p:cNvSpPr/>
          <p:nvPr/>
        </p:nvSpPr>
        <p:spPr>
          <a:xfrm>
            <a:off x="1259586" y="3422141"/>
            <a:ext cx="515620" cy="513715"/>
          </a:xfrm>
          <a:custGeom>
            <a:avLst/>
            <a:gdLst/>
            <a:ahLst/>
            <a:cxnLst/>
            <a:rect l="l" t="t" r="r" b="b"/>
            <a:pathLst>
              <a:path w="515619" h="513714">
                <a:moveTo>
                  <a:pt x="257555" y="0"/>
                </a:moveTo>
                <a:lnTo>
                  <a:pt x="211261" y="4136"/>
                </a:lnTo>
                <a:lnTo>
                  <a:pt x="167688" y="16061"/>
                </a:lnTo>
                <a:lnTo>
                  <a:pt x="127564" y="35052"/>
                </a:lnTo>
                <a:lnTo>
                  <a:pt x="91617" y="60383"/>
                </a:lnTo>
                <a:lnTo>
                  <a:pt x="60575" y="91330"/>
                </a:lnTo>
                <a:lnTo>
                  <a:pt x="35164" y="127169"/>
                </a:lnTo>
                <a:lnTo>
                  <a:pt x="16113" y="167175"/>
                </a:lnTo>
                <a:lnTo>
                  <a:pt x="4149" y="210625"/>
                </a:lnTo>
                <a:lnTo>
                  <a:pt x="0" y="256794"/>
                </a:lnTo>
                <a:lnTo>
                  <a:pt x="4149" y="302962"/>
                </a:lnTo>
                <a:lnTo>
                  <a:pt x="16113" y="346412"/>
                </a:lnTo>
                <a:lnTo>
                  <a:pt x="35164" y="386418"/>
                </a:lnTo>
                <a:lnTo>
                  <a:pt x="60575" y="422257"/>
                </a:lnTo>
                <a:lnTo>
                  <a:pt x="91617" y="453204"/>
                </a:lnTo>
                <a:lnTo>
                  <a:pt x="127564" y="478536"/>
                </a:lnTo>
                <a:lnTo>
                  <a:pt x="167688" y="497526"/>
                </a:lnTo>
                <a:lnTo>
                  <a:pt x="211261" y="509451"/>
                </a:lnTo>
                <a:lnTo>
                  <a:pt x="257555" y="513588"/>
                </a:lnTo>
                <a:lnTo>
                  <a:pt x="303850" y="509451"/>
                </a:lnTo>
                <a:lnTo>
                  <a:pt x="347423" y="497526"/>
                </a:lnTo>
                <a:lnTo>
                  <a:pt x="387547" y="478536"/>
                </a:lnTo>
                <a:lnTo>
                  <a:pt x="423494" y="453204"/>
                </a:lnTo>
                <a:lnTo>
                  <a:pt x="454536" y="422257"/>
                </a:lnTo>
                <a:lnTo>
                  <a:pt x="479947" y="386418"/>
                </a:lnTo>
                <a:lnTo>
                  <a:pt x="498998" y="346412"/>
                </a:lnTo>
                <a:lnTo>
                  <a:pt x="510962" y="302962"/>
                </a:lnTo>
                <a:lnTo>
                  <a:pt x="515112" y="256794"/>
                </a:lnTo>
                <a:lnTo>
                  <a:pt x="510962" y="210625"/>
                </a:lnTo>
                <a:lnTo>
                  <a:pt x="498998" y="167175"/>
                </a:lnTo>
                <a:lnTo>
                  <a:pt x="479947" y="127169"/>
                </a:lnTo>
                <a:lnTo>
                  <a:pt x="454536" y="91330"/>
                </a:lnTo>
                <a:lnTo>
                  <a:pt x="423494" y="60383"/>
                </a:lnTo>
                <a:lnTo>
                  <a:pt x="387547" y="35052"/>
                </a:lnTo>
                <a:lnTo>
                  <a:pt x="347423" y="16061"/>
                </a:lnTo>
                <a:lnTo>
                  <a:pt x="303850" y="4136"/>
                </a:lnTo>
                <a:lnTo>
                  <a:pt x="257555" y="0"/>
                </a:lnTo>
                <a:close/>
              </a:path>
            </a:pathLst>
          </a:custGeom>
          <a:solidFill>
            <a:srgbClr val="B1B1B1"/>
          </a:solidFill>
        </p:spPr>
        <p:txBody>
          <a:bodyPr wrap="square" lIns="0" tIns="0" rIns="0" bIns="0" rtlCol="0"/>
          <a:lstStyle/>
          <a:p>
            <a:endParaRPr/>
          </a:p>
        </p:txBody>
      </p:sp>
      <p:sp>
        <p:nvSpPr>
          <p:cNvPr id="5" name="object 5"/>
          <p:cNvSpPr/>
          <p:nvPr/>
        </p:nvSpPr>
        <p:spPr>
          <a:xfrm>
            <a:off x="1259586" y="3422141"/>
            <a:ext cx="515620" cy="513715"/>
          </a:xfrm>
          <a:custGeom>
            <a:avLst/>
            <a:gdLst/>
            <a:ahLst/>
            <a:cxnLst/>
            <a:rect l="l" t="t" r="r" b="b"/>
            <a:pathLst>
              <a:path w="515619" h="513714">
                <a:moveTo>
                  <a:pt x="0" y="256794"/>
                </a:moveTo>
                <a:lnTo>
                  <a:pt x="4149" y="210625"/>
                </a:lnTo>
                <a:lnTo>
                  <a:pt x="16113" y="167175"/>
                </a:lnTo>
                <a:lnTo>
                  <a:pt x="35164" y="127169"/>
                </a:lnTo>
                <a:lnTo>
                  <a:pt x="60575" y="91330"/>
                </a:lnTo>
                <a:lnTo>
                  <a:pt x="91617" y="60383"/>
                </a:lnTo>
                <a:lnTo>
                  <a:pt x="127564" y="35051"/>
                </a:lnTo>
                <a:lnTo>
                  <a:pt x="167688" y="16061"/>
                </a:lnTo>
                <a:lnTo>
                  <a:pt x="211261" y="4136"/>
                </a:lnTo>
                <a:lnTo>
                  <a:pt x="257555" y="0"/>
                </a:lnTo>
                <a:lnTo>
                  <a:pt x="303850" y="4136"/>
                </a:lnTo>
                <a:lnTo>
                  <a:pt x="347423" y="16061"/>
                </a:lnTo>
                <a:lnTo>
                  <a:pt x="387547" y="35052"/>
                </a:lnTo>
                <a:lnTo>
                  <a:pt x="423494" y="60383"/>
                </a:lnTo>
                <a:lnTo>
                  <a:pt x="454536" y="91330"/>
                </a:lnTo>
                <a:lnTo>
                  <a:pt x="479947" y="127169"/>
                </a:lnTo>
                <a:lnTo>
                  <a:pt x="498998" y="167175"/>
                </a:lnTo>
                <a:lnTo>
                  <a:pt x="510962" y="210625"/>
                </a:lnTo>
                <a:lnTo>
                  <a:pt x="515112" y="256794"/>
                </a:lnTo>
                <a:lnTo>
                  <a:pt x="510962" y="302962"/>
                </a:lnTo>
                <a:lnTo>
                  <a:pt x="498998" y="346412"/>
                </a:lnTo>
                <a:lnTo>
                  <a:pt x="479947" y="386418"/>
                </a:lnTo>
                <a:lnTo>
                  <a:pt x="454536" y="422257"/>
                </a:lnTo>
                <a:lnTo>
                  <a:pt x="423494" y="453204"/>
                </a:lnTo>
                <a:lnTo>
                  <a:pt x="387547" y="478536"/>
                </a:lnTo>
                <a:lnTo>
                  <a:pt x="347423" y="497526"/>
                </a:lnTo>
                <a:lnTo>
                  <a:pt x="303850" y="509451"/>
                </a:lnTo>
                <a:lnTo>
                  <a:pt x="257555" y="513588"/>
                </a:lnTo>
                <a:lnTo>
                  <a:pt x="211261" y="509451"/>
                </a:lnTo>
                <a:lnTo>
                  <a:pt x="167688" y="497526"/>
                </a:lnTo>
                <a:lnTo>
                  <a:pt x="127564" y="478536"/>
                </a:lnTo>
                <a:lnTo>
                  <a:pt x="91617" y="453204"/>
                </a:lnTo>
                <a:lnTo>
                  <a:pt x="60575" y="422257"/>
                </a:lnTo>
                <a:lnTo>
                  <a:pt x="35164" y="386418"/>
                </a:lnTo>
                <a:lnTo>
                  <a:pt x="16113" y="346412"/>
                </a:lnTo>
                <a:lnTo>
                  <a:pt x="4149" y="302962"/>
                </a:lnTo>
                <a:lnTo>
                  <a:pt x="0" y="256794"/>
                </a:lnTo>
                <a:close/>
              </a:path>
            </a:pathLst>
          </a:custGeom>
          <a:ln w="28956">
            <a:solidFill>
              <a:srgbClr val="000000"/>
            </a:solidFill>
          </a:ln>
        </p:spPr>
        <p:txBody>
          <a:bodyPr wrap="square" lIns="0" tIns="0" rIns="0" bIns="0" rtlCol="0"/>
          <a:lstStyle/>
          <a:p>
            <a:endParaRPr/>
          </a:p>
        </p:txBody>
      </p:sp>
      <p:sp>
        <p:nvSpPr>
          <p:cNvPr id="6" name="object 6"/>
          <p:cNvSpPr txBox="1"/>
          <p:nvPr/>
        </p:nvSpPr>
        <p:spPr>
          <a:xfrm>
            <a:off x="1358264" y="3477844"/>
            <a:ext cx="314960"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Sue</a:t>
            </a:r>
            <a:endParaRPr sz="1200">
              <a:latin typeface="Bookman Old Style"/>
              <a:cs typeface="Bookman Old Style"/>
            </a:endParaRPr>
          </a:p>
        </p:txBody>
      </p:sp>
      <p:sp>
        <p:nvSpPr>
          <p:cNvPr id="7" name="object 7"/>
          <p:cNvSpPr/>
          <p:nvPr/>
        </p:nvSpPr>
        <p:spPr>
          <a:xfrm>
            <a:off x="1802129" y="3637660"/>
            <a:ext cx="1430020" cy="114300"/>
          </a:xfrm>
          <a:custGeom>
            <a:avLst/>
            <a:gdLst/>
            <a:ahLst/>
            <a:cxnLst/>
            <a:rect l="l" t="t" r="r" b="b"/>
            <a:pathLst>
              <a:path w="1430020" h="114300">
                <a:moveTo>
                  <a:pt x="114300" y="0"/>
                </a:moveTo>
                <a:lnTo>
                  <a:pt x="0" y="57276"/>
                </a:lnTo>
                <a:lnTo>
                  <a:pt x="114300" y="114300"/>
                </a:lnTo>
                <a:lnTo>
                  <a:pt x="114300" y="76200"/>
                </a:lnTo>
                <a:lnTo>
                  <a:pt x="95250" y="76200"/>
                </a:lnTo>
                <a:lnTo>
                  <a:pt x="95250" y="38100"/>
                </a:lnTo>
                <a:lnTo>
                  <a:pt x="114300" y="38080"/>
                </a:lnTo>
                <a:lnTo>
                  <a:pt x="114300" y="0"/>
                </a:lnTo>
                <a:close/>
              </a:path>
              <a:path w="1430020" h="114300">
                <a:moveTo>
                  <a:pt x="114300" y="38080"/>
                </a:moveTo>
                <a:lnTo>
                  <a:pt x="95250" y="38100"/>
                </a:lnTo>
                <a:lnTo>
                  <a:pt x="95250" y="76200"/>
                </a:lnTo>
                <a:lnTo>
                  <a:pt x="114300" y="76180"/>
                </a:lnTo>
                <a:lnTo>
                  <a:pt x="114300" y="38080"/>
                </a:lnTo>
                <a:close/>
              </a:path>
              <a:path w="1430020" h="114300">
                <a:moveTo>
                  <a:pt x="114300" y="76180"/>
                </a:moveTo>
                <a:lnTo>
                  <a:pt x="95250" y="76200"/>
                </a:lnTo>
                <a:lnTo>
                  <a:pt x="114300" y="76200"/>
                </a:lnTo>
                <a:close/>
              </a:path>
              <a:path w="1430020" h="114300">
                <a:moveTo>
                  <a:pt x="1429512" y="36702"/>
                </a:moveTo>
                <a:lnTo>
                  <a:pt x="114300" y="38080"/>
                </a:lnTo>
                <a:lnTo>
                  <a:pt x="114300" y="76180"/>
                </a:lnTo>
                <a:lnTo>
                  <a:pt x="1429512" y="74802"/>
                </a:lnTo>
                <a:lnTo>
                  <a:pt x="1429512" y="36702"/>
                </a:lnTo>
                <a:close/>
              </a:path>
            </a:pathLst>
          </a:custGeom>
          <a:solidFill>
            <a:srgbClr val="000000"/>
          </a:solidFill>
        </p:spPr>
        <p:txBody>
          <a:bodyPr wrap="square" lIns="0" tIns="0" rIns="0" bIns="0" rtlCol="0"/>
          <a:lstStyle/>
          <a:p>
            <a:endParaRPr/>
          </a:p>
        </p:txBody>
      </p:sp>
      <p:sp>
        <p:nvSpPr>
          <p:cNvPr id="8" name="object 8"/>
          <p:cNvSpPr/>
          <p:nvPr/>
        </p:nvSpPr>
        <p:spPr>
          <a:xfrm>
            <a:off x="3231642" y="3464814"/>
            <a:ext cx="573405" cy="513715"/>
          </a:xfrm>
          <a:custGeom>
            <a:avLst/>
            <a:gdLst/>
            <a:ahLst/>
            <a:cxnLst/>
            <a:rect l="l" t="t" r="r" b="b"/>
            <a:pathLst>
              <a:path w="573404" h="513714">
                <a:moveTo>
                  <a:pt x="286511" y="0"/>
                </a:moveTo>
                <a:lnTo>
                  <a:pt x="235009" y="4136"/>
                </a:lnTo>
                <a:lnTo>
                  <a:pt x="186536" y="16061"/>
                </a:lnTo>
                <a:lnTo>
                  <a:pt x="141901" y="35052"/>
                </a:lnTo>
                <a:lnTo>
                  <a:pt x="101913" y="60383"/>
                </a:lnTo>
                <a:lnTo>
                  <a:pt x="67382" y="91330"/>
                </a:lnTo>
                <a:lnTo>
                  <a:pt x="39115" y="127169"/>
                </a:lnTo>
                <a:lnTo>
                  <a:pt x="17924" y="167175"/>
                </a:lnTo>
                <a:lnTo>
                  <a:pt x="4615" y="210625"/>
                </a:lnTo>
                <a:lnTo>
                  <a:pt x="0" y="256794"/>
                </a:lnTo>
                <a:lnTo>
                  <a:pt x="4615" y="302962"/>
                </a:lnTo>
                <a:lnTo>
                  <a:pt x="17924" y="346412"/>
                </a:lnTo>
                <a:lnTo>
                  <a:pt x="39116" y="386418"/>
                </a:lnTo>
                <a:lnTo>
                  <a:pt x="67382" y="422257"/>
                </a:lnTo>
                <a:lnTo>
                  <a:pt x="101913" y="453204"/>
                </a:lnTo>
                <a:lnTo>
                  <a:pt x="141901" y="478536"/>
                </a:lnTo>
                <a:lnTo>
                  <a:pt x="186536" y="497526"/>
                </a:lnTo>
                <a:lnTo>
                  <a:pt x="235009" y="509451"/>
                </a:lnTo>
                <a:lnTo>
                  <a:pt x="286511" y="513588"/>
                </a:lnTo>
                <a:lnTo>
                  <a:pt x="338014" y="509451"/>
                </a:lnTo>
                <a:lnTo>
                  <a:pt x="386487" y="497526"/>
                </a:lnTo>
                <a:lnTo>
                  <a:pt x="431122" y="478536"/>
                </a:lnTo>
                <a:lnTo>
                  <a:pt x="471110" y="453204"/>
                </a:lnTo>
                <a:lnTo>
                  <a:pt x="505641" y="422257"/>
                </a:lnTo>
                <a:lnTo>
                  <a:pt x="533907" y="386418"/>
                </a:lnTo>
                <a:lnTo>
                  <a:pt x="555099" y="346412"/>
                </a:lnTo>
                <a:lnTo>
                  <a:pt x="568408" y="302962"/>
                </a:lnTo>
                <a:lnTo>
                  <a:pt x="573023" y="256794"/>
                </a:lnTo>
                <a:lnTo>
                  <a:pt x="568408" y="210625"/>
                </a:lnTo>
                <a:lnTo>
                  <a:pt x="555099" y="167175"/>
                </a:lnTo>
                <a:lnTo>
                  <a:pt x="533907" y="127169"/>
                </a:lnTo>
                <a:lnTo>
                  <a:pt x="505641" y="91330"/>
                </a:lnTo>
                <a:lnTo>
                  <a:pt x="471110" y="60383"/>
                </a:lnTo>
                <a:lnTo>
                  <a:pt x="431122" y="35052"/>
                </a:lnTo>
                <a:lnTo>
                  <a:pt x="386487" y="16061"/>
                </a:lnTo>
                <a:lnTo>
                  <a:pt x="338014" y="4136"/>
                </a:lnTo>
                <a:lnTo>
                  <a:pt x="286511" y="0"/>
                </a:lnTo>
                <a:close/>
              </a:path>
            </a:pathLst>
          </a:custGeom>
          <a:solidFill>
            <a:srgbClr val="B1B1B1"/>
          </a:solidFill>
        </p:spPr>
        <p:txBody>
          <a:bodyPr wrap="square" lIns="0" tIns="0" rIns="0" bIns="0" rtlCol="0"/>
          <a:lstStyle/>
          <a:p>
            <a:endParaRPr/>
          </a:p>
        </p:txBody>
      </p:sp>
      <p:sp>
        <p:nvSpPr>
          <p:cNvPr id="9" name="object 9"/>
          <p:cNvSpPr/>
          <p:nvPr/>
        </p:nvSpPr>
        <p:spPr>
          <a:xfrm>
            <a:off x="3231642" y="3464814"/>
            <a:ext cx="573405" cy="513715"/>
          </a:xfrm>
          <a:custGeom>
            <a:avLst/>
            <a:gdLst/>
            <a:ahLst/>
            <a:cxnLst/>
            <a:rect l="l" t="t" r="r" b="b"/>
            <a:pathLst>
              <a:path w="573404" h="513714">
                <a:moveTo>
                  <a:pt x="0" y="256794"/>
                </a:moveTo>
                <a:lnTo>
                  <a:pt x="4615" y="210625"/>
                </a:lnTo>
                <a:lnTo>
                  <a:pt x="17924" y="167175"/>
                </a:lnTo>
                <a:lnTo>
                  <a:pt x="39115" y="127169"/>
                </a:lnTo>
                <a:lnTo>
                  <a:pt x="67382" y="91330"/>
                </a:lnTo>
                <a:lnTo>
                  <a:pt x="101913" y="60383"/>
                </a:lnTo>
                <a:lnTo>
                  <a:pt x="141901" y="35051"/>
                </a:lnTo>
                <a:lnTo>
                  <a:pt x="186536" y="16061"/>
                </a:lnTo>
                <a:lnTo>
                  <a:pt x="235009" y="4136"/>
                </a:lnTo>
                <a:lnTo>
                  <a:pt x="286511" y="0"/>
                </a:lnTo>
                <a:lnTo>
                  <a:pt x="338014" y="4136"/>
                </a:lnTo>
                <a:lnTo>
                  <a:pt x="386487" y="16061"/>
                </a:lnTo>
                <a:lnTo>
                  <a:pt x="431122" y="35052"/>
                </a:lnTo>
                <a:lnTo>
                  <a:pt x="471110" y="60383"/>
                </a:lnTo>
                <a:lnTo>
                  <a:pt x="505641" y="91330"/>
                </a:lnTo>
                <a:lnTo>
                  <a:pt x="533907" y="127169"/>
                </a:lnTo>
                <a:lnTo>
                  <a:pt x="555099" y="167175"/>
                </a:lnTo>
                <a:lnTo>
                  <a:pt x="568408" y="210625"/>
                </a:lnTo>
                <a:lnTo>
                  <a:pt x="573023" y="256794"/>
                </a:lnTo>
                <a:lnTo>
                  <a:pt x="568408" y="302962"/>
                </a:lnTo>
                <a:lnTo>
                  <a:pt x="555099" y="346412"/>
                </a:lnTo>
                <a:lnTo>
                  <a:pt x="533907" y="386418"/>
                </a:lnTo>
                <a:lnTo>
                  <a:pt x="505641" y="422257"/>
                </a:lnTo>
                <a:lnTo>
                  <a:pt x="471110" y="453204"/>
                </a:lnTo>
                <a:lnTo>
                  <a:pt x="431122" y="478536"/>
                </a:lnTo>
                <a:lnTo>
                  <a:pt x="386487" y="497526"/>
                </a:lnTo>
                <a:lnTo>
                  <a:pt x="338014" y="509451"/>
                </a:lnTo>
                <a:lnTo>
                  <a:pt x="286511" y="513588"/>
                </a:lnTo>
                <a:lnTo>
                  <a:pt x="235009" y="509451"/>
                </a:lnTo>
                <a:lnTo>
                  <a:pt x="186536" y="497526"/>
                </a:lnTo>
                <a:lnTo>
                  <a:pt x="141901" y="478536"/>
                </a:lnTo>
                <a:lnTo>
                  <a:pt x="101913" y="453204"/>
                </a:lnTo>
                <a:lnTo>
                  <a:pt x="67382" y="422257"/>
                </a:lnTo>
                <a:lnTo>
                  <a:pt x="39116" y="386418"/>
                </a:lnTo>
                <a:lnTo>
                  <a:pt x="17924" y="346412"/>
                </a:lnTo>
                <a:lnTo>
                  <a:pt x="4615" y="302962"/>
                </a:lnTo>
                <a:lnTo>
                  <a:pt x="0" y="256794"/>
                </a:lnTo>
                <a:close/>
              </a:path>
            </a:pathLst>
          </a:custGeom>
          <a:ln w="28956">
            <a:solidFill>
              <a:srgbClr val="000000"/>
            </a:solidFill>
          </a:ln>
        </p:spPr>
        <p:txBody>
          <a:bodyPr wrap="square" lIns="0" tIns="0" rIns="0" bIns="0" rtlCol="0"/>
          <a:lstStyle/>
          <a:p>
            <a:endParaRPr/>
          </a:p>
        </p:txBody>
      </p:sp>
      <p:sp>
        <p:nvSpPr>
          <p:cNvPr id="10" name="object 10"/>
          <p:cNvSpPr txBox="1"/>
          <p:nvPr/>
        </p:nvSpPr>
        <p:spPr>
          <a:xfrm>
            <a:off x="3305683" y="3521202"/>
            <a:ext cx="4248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John</a:t>
            </a:r>
            <a:endParaRPr sz="1200" dirty="0">
              <a:latin typeface="Bookman Old Style"/>
              <a:cs typeface="Bookman Old Style"/>
            </a:endParaRPr>
          </a:p>
        </p:txBody>
      </p:sp>
      <p:sp>
        <p:nvSpPr>
          <p:cNvPr id="11" name="object 11"/>
          <p:cNvSpPr/>
          <p:nvPr/>
        </p:nvSpPr>
        <p:spPr>
          <a:xfrm>
            <a:off x="3745229" y="3683380"/>
            <a:ext cx="1485900" cy="114300"/>
          </a:xfrm>
          <a:custGeom>
            <a:avLst/>
            <a:gdLst/>
            <a:ahLst/>
            <a:cxnLst/>
            <a:rect l="l" t="t" r="r" b="b"/>
            <a:pathLst>
              <a:path w="1485900" h="114300">
                <a:moveTo>
                  <a:pt x="1371600" y="76180"/>
                </a:moveTo>
                <a:lnTo>
                  <a:pt x="1371600" y="114300"/>
                </a:lnTo>
                <a:lnTo>
                  <a:pt x="1447969" y="76200"/>
                </a:lnTo>
                <a:lnTo>
                  <a:pt x="1390650" y="76200"/>
                </a:lnTo>
                <a:lnTo>
                  <a:pt x="1371600" y="76180"/>
                </a:lnTo>
                <a:close/>
              </a:path>
              <a:path w="1485900" h="114300">
                <a:moveTo>
                  <a:pt x="1371600" y="38080"/>
                </a:moveTo>
                <a:lnTo>
                  <a:pt x="1371600" y="76180"/>
                </a:lnTo>
                <a:lnTo>
                  <a:pt x="1390650" y="76200"/>
                </a:lnTo>
                <a:lnTo>
                  <a:pt x="1390650" y="38100"/>
                </a:lnTo>
                <a:lnTo>
                  <a:pt x="1371600" y="38080"/>
                </a:lnTo>
                <a:close/>
              </a:path>
              <a:path w="1485900" h="114300">
                <a:moveTo>
                  <a:pt x="1371600" y="0"/>
                </a:moveTo>
                <a:lnTo>
                  <a:pt x="1371600" y="38080"/>
                </a:lnTo>
                <a:lnTo>
                  <a:pt x="1390650" y="38100"/>
                </a:lnTo>
                <a:lnTo>
                  <a:pt x="1390650" y="76200"/>
                </a:lnTo>
                <a:lnTo>
                  <a:pt x="1447969" y="76200"/>
                </a:lnTo>
                <a:lnTo>
                  <a:pt x="1485900" y="57277"/>
                </a:lnTo>
                <a:lnTo>
                  <a:pt x="1371600" y="0"/>
                </a:lnTo>
                <a:close/>
              </a:path>
              <a:path w="1485900" h="114300">
                <a:moveTo>
                  <a:pt x="0" y="36703"/>
                </a:moveTo>
                <a:lnTo>
                  <a:pt x="0" y="74803"/>
                </a:lnTo>
                <a:lnTo>
                  <a:pt x="1371600" y="76180"/>
                </a:lnTo>
                <a:lnTo>
                  <a:pt x="1371600" y="38080"/>
                </a:lnTo>
                <a:lnTo>
                  <a:pt x="0" y="36703"/>
                </a:lnTo>
                <a:close/>
              </a:path>
            </a:pathLst>
          </a:custGeom>
          <a:solidFill>
            <a:srgbClr val="000000"/>
          </a:solidFill>
        </p:spPr>
        <p:txBody>
          <a:bodyPr wrap="square" lIns="0" tIns="0" rIns="0" bIns="0" rtlCol="0"/>
          <a:lstStyle/>
          <a:p>
            <a:endParaRPr/>
          </a:p>
        </p:txBody>
      </p:sp>
      <p:sp>
        <p:nvSpPr>
          <p:cNvPr id="12" name="object 12"/>
          <p:cNvSpPr/>
          <p:nvPr/>
        </p:nvSpPr>
        <p:spPr>
          <a:xfrm>
            <a:off x="5231129" y="3481578"/>
            <a:ext cx="515620" cy="515620"/>
          </a:xfrm>
          <a:custGeom>
            <a:avLst/>
            <a:gdLst/>
            <a:ahLst/>
            <a:cxnLst/>
            <a:rect l="l" t="t" r="r" b="b"/>
            <a:pathLst>
              <a:path w="515620"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13" name="object 13"/>
          <p:cNvSpPr/>
          <p:nvPr/>
        </p:nvSpPr>
        <p:spPr>
          <a:xfrm>
            <a:off x="5231129" y="3481578"/>
            <a:ext cx="515620" cy="515620"/>
          </a:xfrm>
          <a:custGeom>
            <a:avLst/>
            <a:gdLst/>
            <a:ahLst/>
            <a:cxnLst/>
            <a:rect l="l" t="t" r="r" b="b"/>
            <a:pathLst>
              <a:path w="515620"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6">
            <a:solidFill>
              <a:srgbClr val="000000"/>
            </a:solidFill>
          </a:ln>
        </p:spPr>
        <p:txBody>
          <a:bodyPr wrap="square" lIns="0" tIns="0" rIns="0" bIns="0" rtlCol="0"/>
          <a:lstStyle/>
          <a:p>
            <a:endParaRPr/>
          </a:p>
        </p:txBody>
      </p:sp>
      <p:sp>
        <p:nvSpPr>
          <p:cNvPr id="14" name="object 14"/>
          <p:cNvSpPr txBox="1"/>
          <p:nvPr/>
        </p:nvSpPr>
        <p:spPr>
          <a:xfrm>
            <a:off x="5425566" y="3538169"/>
            <a:ext cx="126364" cy="208915"/>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Bookman Old Style"/>
                <a:cs typeface="Bookman Old Style"/>
              </a:rPr>
              <a:t>5</a:t>
            </a:r>
            <a:endParaRPr sz="1200">
              <a:latin typeface="Bookman Old Style"/>
              <a:cs typeface="Bookman Old Style"/>
            </a:endParaRPr>
          </a:p>
        </p:txBody>
      </p:sp>
      <p:sp>
        <p:nvSpPr>
          <p:cNvPr id="15" name="object 15"/>
          <p:cNvSpPr/>
          <p:nvPr/>
        </p:nvSpPr>
        <p:spPr>
          <a:xfrm>
            <a:off x="3230117" y="4763261"/>
            <a:ext cx="513715" cy="515620"/>
          </a:xfrm>
          <a:custGeom>
            <a:avLst/>
            <a:gdLst/>
            <a:ahLst/>
            <a:cxnLst/>
            <a:rect l="l" t="t" r="r" b="b"/>
            <a:pathLst>
              <a:path w="513714" h="515620">
                <a:moveTo>
                  <a:pt x="256794" y="0"/>
                </a:moveTo>
                <a:lnTo>
                  <a:pt x="210625" y="4149"/>
                </a:lnTo>
                <a:lnTo>
                  <a:pt x="167175" y="16113"/>
                </a:lnTo>
                <a:lnTo>
                  <a:pt x="127169" y="35164"/>
                </a:lnTo>
                <a:lnTo>
                  <a:pt x="91330" y="60575"/>
                </a:lnTo>
                <a:lnTo>
                  <a:pt x="60383" y="91617"/>
                </a:lnTo>
                <a:lnTo>
                  <a:pt x="35052" y="127564"/>
                </a:lnTo>
                <a:lnTo>
                  <a:pt x="16061" y="167688"/>
                </a:lnTo>
                <a:lnTo>
                  <a:pt x="4136" y="211261"/>
                </a:lnTo>
                <a:lnTo>
                  <a:pt x="0" y="257556"/>
                </a:lnTo>
                <a:lnTo>
                  <a:pt x="4136" y="303850"/>
                </a:lnTo>
                <a:lnTo>
                  <a:pt x="16061" y="347423"/>
                </a:lnTo>
                <a:lnTo>
                  <a:pt x="35051" y="387547"/>
                </a:lnTo>
                <a:lnTo>
                  <a:pt x="60383" y="423494"/>
                </a:lnTo>
                <a:lnTo>
                  <a:pt x="91330" y="454536"/>
                </a:lnTo>
                <a:lnTo>
                  <a:pt x="127169" y="479947"/>
                </a:lnTo>
                <a:lnTo>
                  <a:pt x="167175" y="498998"/>
                </a:lnTo>
                <a:lnTo>
                  <a:pt x="210625" y="510962"/>
                </a:lnTo>
                <a:lnTo>
                  <a:pt x="256794" y="515112"/>
                </a:lnTo>
                <a:lnTo>
                  <a:pt x="302962" y="510962"/>
                </a:lnTo>
                <a:lnTo>
                  <a:pt x="346412" y="498998"/>
                </a:lnTo>
                <a:lnTo>
                  <a:pt x="386418" y="479947"/>
                </a:lnTo>
                <a:lnTo>
                  <a:pt x="422257" y="454536"/>
                </a:lnTo>
                <a:lnTo>
                  <a:pt x="453204" y="423494"/>
                </a:lnTo>
                <a:lnTo>
                  <a:pt x="478535" y="387547"/>
                </a:lnTo>
                <a:lnTo>
                  <a:pt x="497526" y="347423"/>
                </a:lnTo>
                <a:lnTo>
                  <a:pt x="509451" y="303850"/>
                </a:lnTo>
                <a:lnTo>
                  <a:pt x="513587" y="257556"/>
                </a:lnTo>
                <a:lnTo>
                  <a:pt x="509451" y="211261"/>
                </a:lnTo>
                <a:lnTo>
                  <a:pt x="497526" y="167688"/>
                </a:lnTo>
                <a:lnTo>
                  <a:pt x="478536" y="127564"/>
                </a:lnTo>
                <a:lnTo>
                  <a:pt x="453204" y="91617"/>
                </a:lnTo>
                <a:lnTo>
                  <a:pt x="422257" y="60575"/>
                </a:lnTo>
                <a:lnTo>
                  <a:pt x="386418" y="35164"/>
                </a:lnTo>
                <a:lnTo>
                  <a:pt x="346412" y="16113"/>
                </a:lnTo>
                <a:lnTo>
                  <a:pt x="302962" y="4149"/>
                </a:lnTo>
                <a:lnTo>
                  <a:pt x="256794" y="0"/>
                </a:lnTo>
                <a:close/>
              </a:path>
            </a:pathLst>
          </a:custGeom>
          <a:solidFill>
            <a:srgbClr val="B1B1B1"/>
          </a:solidFill>
        </p:spPr>
        <p:txBody>
          <a:bodyPr wrap="square" lIns="0" tIns="0" rIns="0" bIns="0" rtlCol="0"/>
          <a:lstStyle/>
          <a:p>
            <a:endParaRPr/>
          </a:p>
        </p:txBody>
      </p:sp>
      <p:sp>
        <p:nvSpPr>
          <p:cNvPr id="16" name="object 16"/>
          <p:cNvSpPr/>
          <p:nvPr/>
        </p:nvSpPr>
        <p:spPr>
          <a:xfrm>
            <a:off x="3230117" y="4763261"/>
            <a:ext cx="513715" cy="515620"/>
          </a:xfrm>
          <a:custGeom>
            <a:avLst/>
            <a:gdLst/>
            <a:ahLst/>
            <a:cxnLst/>
            <a:rect l="l" t="t" r="r" b="b"/>
            <a:pathLst>
              <a:path w="513714" h="515620">
                <a:moveTo>
                  <a:pt x="0" y="257556"/>
                </a:moveTo>
                <a:lnTo>
                  <a:pt x="4136" y="211261"/>
                </a:lnTo>
                <a:lnTo>
                  <a:pt x="16061" y="167688"/>
                </a:lnTo>
                <a:lnTo>
                  <a:pt x="35052" y="127564"/>
                </a:lnTo>
                <a:lnTo>
                  <a:pt x="60383" y="91617"/>
                </a:lnTo>
                <a:lnTo>
                  <a:pt x="91330" y="60575"/>
                </a:lnTo>
                <a:lnTo>
                  <a:pt x="127169" y="35164"/>
                </a:lnTo>
                <a:lnTo>
                  <a:pt x="167175" y="16113"/>
                </a:lnTo>
                <a:lnTo>
                  <a:pt x="210625" y="4149"/>
                </a:lnTo>
                <a:lnTo>
                  <a:pt x="256794" y="0"/>
                </a:lnTo>
                <a:lnTo>
                  <a:pt x="302962" y="4149"/>
                </a:lnTo>
                <a:lnTo>
                  <a:pt x="346412" y="16113"/>
                </a:lnTo>
                <a:lnTo>
                  <a:pt x="386418" y="35164"/>
                </a:lnTo>
                <a:lnTo>
                  <a:pt x="422257" y="60575"/>
                </a:lnTo>
                <a:lnTo>
                  <a:pt x="453204" y="91617"/>
                </a:lnTo>
                <a:lnTo>
                  <a:pt x="478536" y="127564"/>
                </a:lnTo>
                <a:lnTo>
                  <a:pt x="497526" y="167688"/>
                </a:lnTo>
                <a:lnTo>
                  <a:pt x="509451" y="211261"/>
                </a:lnTo>
                <a:lnTo>
                  <a:pt x="513587" y="257556"/>
                </a:lnTo>
                <a:lnTo>
                  <a:pt x="509451" y="303850"/>
                </a:lnTo>
                <a:lnTo>
                  <a:pt x="497526" y="347423"/>
                </a:lnTo>
                <a:lnTo>
                  <a:pt x="478535" y="387547"/>
                </a:lnTo>
                <a:lnTo>
                  <a:pt x="453204" y="423494"/>
                </a:lnTo>
                <a:lnTo>
                  <a:pt x="422257" y="454536"/>
                </a:lnTo>
                <a:lnTo>
                  <a:pt x="386418" y="479947"/>
                </a:lnTo>
                <a:lnTo>
                  <a:pt x="346412" y="498998"/>
                </a:lnTo>
                <a:lnTo>
                  <a:pt x="302962" y="510962"/>
                </a:lnTo>
                <a:lnTo>
                  <a:pt x="256794" y="515112"/>
                </a:lnTo>
                <a:lnTo>
                  <a:pt x="210625" y="510962"/>
                </a:lnTo>
                <a:lnTo>
                  <a:pt x="167175" y="498998"/>
                </a:lnTo>
                <a:lnTo>
                  <a:pt x="127169" y="479947"/>
                </a:lnTo>
                <a:lnTo>
                  <a:pt x="91330" y="454536"/>
                </a:lnTo>
                <a:lnTo>
                  <a:pt x="60383" y="423494"/>
                </a:lnTo>
                <a:lnTo>
                  <a:pt x="35051" y="387547"/>
                </a:lnTo>
                <a:lnTo>
                  <a:pt x="16061" y="347423"/>
                </a:lnTo>
                <a:lnTo>
                  <a:pt x="4136" y="303850"/>
                </a:lnTo>
                <a:lnTo>
                  <a:pt x="0" y="257556"/>
                </a:lnTo>
                <a:close/>
              </a:path>
            </a:pathLst>
          </a:custGeom>
          <a:ln w="28956">
            <a:solidFill>
              <a:srgbClr val="000000"/>
            </a:solidFill>
          </a:ln>
        </p:spPr>
        <p:txBody>
          <a:bodyPr wrap="square" lIns="0" tIns="0" rIns="0" bIns="0" rtlCol="0"/>
          <a:lstStyle/>
          <a:p>
            <a:endParaRPr/>
          </a:p>
        </p:txBody>
      </p:sp>
      <p:sp>
        <p:nvSpPr>
          <p:cNvPr id="17" name="object 17"/>
          <p:cNvSpPr txBox="1"/>
          <p:nvPr/>
        </p:nvSpPr>
        <p:spPr>
          <a:xfrm>
            <a:off x="3312033" y="4819904"/>
            <a:ext cx="347345"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0000"/>
                </a:solidFill>
                <a:latin typeface="Bookman Old Style"/>
                <a:cs typeface="Bookman Old Style"/>
              </a:rPr>
              <a:t>M</a:t>
            </a:r>
            <a:r>
              <a:rPr sz="1200" b="1" spc="-5" dirty="0">
                <a:solidFill>
                  <a:srgbClr val="FF0000"/>
                </a:solidFill>
                <a:latin typeface="Bookman Old Style"/>
                <a:cs typeface="Bookman Old Style"/>
              </a:rPr>
              <a:t>ax</a:t>
            </a:r>
            <a:endParaRPr sz="1200">
              <a:latin typeface="Bookman Old Style"/>
              <a:cs typeface="Bookman Old Style"/>
            </a:endParaRPr>
          </a:p>
        </p:txBody>
      </p:sp>
      <p:sp>
        <p:nvSpPr>
          <p:cNvPr id="18" name="object 18"/>
          <p:cNvSpPr/>
          <p:nvPr/>
        </p:nvSpPr>
        <p:spPr>
          <a:xfrm>
            <a:off x="3431794" y="3999738"/>
            <a:ext cx="114300" cy="742315"/>
          </a:xfrm>
          <a:custGeom>
            <a:avLst/>
            <a:gdLst/>
            <a:ahLst/>
            <a:cxnLst/>
            <a:rect l="l" t="t" r="r" b="b"/>
            <a:pathLst>
              <a:path w="114300" h="742314">
                <a:moveTo>
                  <a:pt x="38062" y="627930"/>
                </a:moveTo>
                <a:lnTo>
                  <a:pt x="0" y="628014"/>
                </a:lnTo>
                <a:lnTo>
                  <a:pt x="57403" y="742188"/>
                </a:lnTo>
                <a:lnTo>
                  <a:pt x="104764" y="646938"/>
                </a:lnTo>
                <a:lnTo>
                  <a:pt x="38100" y="646938"/>
                </a:lnTo>
                <a:lnTo>
                  <a:pt x="38062" y="627930"/>
                </a:lnTo>
                <a:close/>
              </a:path>
              <a:path w="114300" h="742314">
                <a:moveTo>
                  <a:pt x="76162" y="627845"/>
                </a:moveTo>
                <a:lnTo>
                  <a:pt x="38062" y="627930"/>
                </a:lnTo>
                <a:lnTo>
                  <a:pt x="38100" y="646938"/>
                </a:lnTo>
                <a:lnTo>
                  <a:pt x="76200" y="646938"/>
                </a:lnTo>
                <a:lnTo>
                  <a:pt x="76162" y="627845"/>
                </a:lnTo>
                <a:close/>
              </a:path>
              <a:path w="114300" h="742314">
                <a:moveTo>
                  <a:pt x="114300" y="627761"/>
                </a:moveTo>
                <a:lnTo>
                  <a:pt x="76162" y="627845"/>
                </a:lnTo>
                <a:lnTo>
                  <a:pt x="76200" y="646938"/>
                </a:lnTo>
                <a:lnTo>
                  <a:pt x="104764" y="646938"/>
                </a:lnTo>
                <a:lnTo>
                  <a:pt x="114300" y="627761"/>
                </a:lnTo>
                <a:close/>
              </a:path>
              <a:path w="114300" h="742314">
                <a:moveTo>
                  <a:pt x="74929" y="0"/>
                </a:moveTo>
                <a:lnTo>
                  <a:pt x="36829" y="0"/>
                </a:lnTo>
                <a:lnTo>
                  <a:pt x="38062" y="627930"/>
                </a:lnTo>
                <a:lnTo>
                  <a:pt x="76162" y="627845"/>
                </a:lnTo>
                <a:lnTo>
                  <a:pt x="74929" y="0"/>
                </a:lnTo>
                <a:close/>
              </a:path>
            </a:pathLst>
          </a:custGeom>
          <a:solidFill>
            <a:srgbClr val="000000"/>
          </a:solidFill>
        </p:spPr>
        <p:txBody>
          <a:bodyPr wrap="square" lIns="0" tIns="0" rIns="0" bIns="0" rtlCol="0"/>
          <a:lstStyle/>
          <a:p>
            <a:endParaRPr/>
          </a:p>
        </p:txBody>
      </p:sp>
      <p:sp>
        <p:nvSpPr>
          <p:cNvPr id="19" name="object 19"/>
          <p:cNvSpPr/>
          <p:nvPr/>
        </p:nvSpPr>
        <p:spPr>
          <a:xfrm>
            <a:off x="1229105" y="4735829"/>
            <a:ext cx="515620" cy="515620"/>
          </a:xfrm>
          <a:custGeom>
            <a:avLst/>
            <a:gdLst/>
            <a:ahLst/>
            <a:cxnLst/>
            <a:rect l="l" t="t" r="r" b="b"/>
            <a:pathLst>
              <a:path w="515619"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20" name="object 20"/>
          <p:cNvSpPr/>
          <p:nvPr/>
        </p:nvSpPr>
        <p:spPr>
          <a:xfrm>
            <a:off x="1229105" y="4735829"/>
            <a:ext cx="515620" cy="515620"/>
          </a:xfrm>
          <a:custGeom>
            <a:avLst/>
            <a:gdLst/>
            <a:ahLst/>
            <a:cxnLst/>
            <a:rect l="l" t="t" r="r" b="b"/>
            <a:pathLst>
              <a:path w="515619"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5">
            <a:solidFill>
              <a:srgbClr val="000000"/>
            </a:solidFill>
          </a:ln>
        </p:spPr>
        <p:txBody>
          <a:bodyPr wrap="square" lIns="0" tIns="0" rIns="0" bIns="0" rtlCol="0"/>
          <a:lstStyle/>
          <a:p>
            <a:endParaRPr/>
          </a:p>
        </p:txBody>
      </p:sp>
      <p:sp>
        <p:nvSpPr>
          <p:cNvPr id="21" name="object 21"/>
          <p:cNvSpPr txBox="1"/>
          <p:nvPr/>
        </p:nvSpPr>
        <p:spPr>
          <a:xfrm>
            <a:off x="1372361" y="4793107"/>
            <a:ext cx="22732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Bookman Old Style"/>
                <a:cs typeface="Bookman Old Style"/>
              </a:rPr>
              <a:t>34</a:t>
            </a:r>
            <a:endParaRPr sz="1200">
              <a:latin typeface="Bookman Old Style"/>
              <a:cs typeface="Bookman Old Style"/>
            </a:endParaRPr>
          </a:p>
        </p:txBody>
      </p:sp>
      <p:sp>
        <p:nvSpPr>
          <p:cNvPr id="22" name="object 22"/>
          <p:cNvSpPr/>
          <p:nvPr/>
        </p:nvSpPr>
        <p:spPr>
          <a:xfrm>
            <a:off x="1776222" y="4931283"/>
            <a:ext cx="1374775" cy="114300"/>
          </a:xfrm>
          <a:custGeom>
            <a:avLst/>
            <a:gdLst/>
            <a:ahLst/>
            <a:cxnLst/>
            <a:rect l="l" t="t" r="r" b="b"/>
            <a:pathLst>
              <a:path w="1374775" h="114300">
                <a:moveTo>
                  <a:pt x="114807" y="0"/>
                </a:moveTo>
                <a:lnTo>
                  <a:pt x="0" y="56007"/>
                </a:lnTo>
                <a:lnTo>
                  <a:pt x="113664" y="114300"/>
                </a:lnTo>
                <a:lnTo>
                  <a:pt x="114046" y="76136"/>
                </a:lnTo>
                <a:lnTo>
                  <a:pt x="94995" y="75946"/>
                </a:lnTo>
                <a:lnTo>
                  <a:pt x="95376" y="37846"/>
                </a:lnTo>
                <a:lnTo>
                  <a:pt x="114429" y="37846"/>
                </a:lnTo>
                <a:lnTo>
                  <a:pt x="114807" y="0"/>
                </a:lnTo>
                <a:close/>
              </a:path>
              <a:path w="1374775" h="114300">
                <a:moveTo>
                  <a:pt x="114427" y="38036"/>
                </a:moveTo>
                <a:lnTo>
                  <a:pt x="114046" y="76136"/>
                </a:lnTo>
                <a:lnTo>
                  <a:pt x="1374520" y="88773"/>
                </a:lnTo>
                <a:lnTo>
                  <a:pt x="1374775" y="50673"/>
                </a:lnTo>
                <a:lnTo>
                  <a:pt x="114427" y="38036"/>
                </a:lnTo>
                <a:close/>
              </a:path>
              <a:path w="1374775" h="114300">
                <a:moveTo>
                  <a:pt x="95376" y="37846"/>
                </a:moveTo>
                <a:lnTo>
                  <a:pt x="94995" y="75946"/>
                </a:lnTo>
                <a:lnTo>
                  <a:pt x="114046" y="76136"/>
                </a:lnTo>
                <a:lnTo>
                  <a:pt x="114427" y="38036"/>
                </a:lnTo>
                <a:lnTo>
                  <a:pt x="95376" y="37846"/>
                </a:lnTo>
                <a:close/>
              </a:path>
              <a:path w="1374775" h="114300">
                <a:moveTo>
                  <a:pt x="114429" y="37846"/>
                </a:moveTo>
                <a:lnTo>
                  <a:pt x="95376" y="37846"/>
                </a:lnTo>
                <a:lnTo>
                  <a:pt x="114427" y="38036"/>
                </a:lnTo>
                <a:lnTo>
                  <a:pt x="114429" y="37846"/>
                </a:lnTo>
                <a:close/>
              </a:path>
            </a:pathLst>
          </a:custGeom>
          <a:solidFill>
            <a:srgbClr val="000000"/>
          </a:solidFill>
        </p:spPr>
        <p:txBody>
          <a:bodyPr wrap="square" lIns="0" tIns="0" rIns="0" bIns="0" rtlCol="0"/>
          <a:lstStyle/>
          <a:p>
            <a:endParaRPr/>
          </a:p>
        </p:txBody>
      </p:sp>
      <p:sp>
        <p:nvSpPr>
          <p:cNvPr id="23" name="object 23"/>
          <p:cNvSpPr/>
          <p:nvPr/>
        </p:nvSpPr>
        <p:spPr>
          <a:xfrm>
            <a:off x="1793620" y="3794505"/>
            <a:ext cx="1467485" cy="1078865"/>
          </a:xfrm>
          <a:custGeom>
            <a:avLst/>
            <a:gdLst/>
            <a:ahLst/>
            <a:cxnLst/>
            <a:rect l="l" t="t" r="r" b="b"/>
            <a:pathLst>
              <a:path w="1467485" h="1078864">
                <a:moveTo>
                  <a:pt x="1388353" y="1038815"/>
                </a:moveTo>
                <a:lnTo>
                  <a:pt x="1371219" y="1062228"/>
                </a:lnTo>
                <a:lnTo>
                  <a:pt x="1466977" y="1078484"/>
                </a:lnTo>
                <a:lnTo>
                  <a:pt x="1450961" y="1047369"/>
                </a:lnTo>
                <a:lnTo>
                  <a:pt x="1400048" y="1047369"/>
                </a:lnTo>
                <a:lnTo>
                  <a:pt x="1388353" y="1038815"/>
                </a:lnTo>
                <a:close/>
              </a:path>
              <a:path w="1467485" h="1078864">
                <a:moveTo>
                  <a:pt x="1405427" y="1015488"/>
                </a:moveTo>
                <a:lnTo>
                  <a:pt x="1388353" y="1038815"/>
                </a:lnTo>
                <a:lnTo>
                  <a:pt x="1400048" y="1047369"/>
                </a:lnTo>
                <a:lnTo>
                  <a:pt x="1417066" y="1024001"/>
                </a:lnTo>
                <a:lnTo>
                  <a:pt x="1405427" y="1015488"/>
                </a:lnTo>
                <a:close/>
              </a:path>
              <a:path w="1467485" h="1078864">
                <a:moveTo>
                  <a:pt x="1422527" y="992124"/>
                </a:moveTo>
                <a:lnTo>
                  <a:pt x="1405427" y="1015488"/>
                </a:lnTo>
                <a:lnTo>
                  <a:pt x="1417066" y="1024001"/>
                </a:lnTo>
                <a:lnTo>
                  <a:pt x="1400048" y="1047369"/>
                </a:lnTo>
                <a:lnTo>
                  <a:pt x="1450961" y="1047369"/>
                </a:lnTo>
                <a:lnTo>
                  <a:pt x="1422527" y="992124"/>
                </a:lnTo>
                <a:close/>
              </a:path>
              <a:path w="1467485" h="1078864">
                <a:moveTo>
                  <a:pt x="17018" y="0"/>
                </a:moveTo>
                <a:lnTo>
                  <a:pt x="0" y="23368"/>
                </a:lnTo>
                <a:lnTo>
                  <a:pt x="1388353" y="1038815"/>
                </a:lnTo>
                <a:lnTo>
                  <a:pt x="1405427" y="1015488"/>
                </a:lnTo>
                <a:lnTo>
                  <a:pt x="17018" y="0"/>
                </a:lnTo>
                <a:close/>
              </a:path>
            </a:pathLst>
          </a:custGeom>
          <a:solidFill>
            <a:srgbClr val="000000"/>
          </a:solidFill>
        </p:spPr>
        <p:txBody>
          <a:bodyPr wrap="square" lIns="0" tIns="0" rIns="0" bIns="0" rtlCol="0"/>
          <a:lstStyle/>
          <a:p>
            <a:endParaRPr/>
          </a:p>
        </p:txBody>
      </p:sp>
      <p:sp>
        <p:nvSpPr>
          <p:cNvPr id="24" name="object 24"/>
          <p:cNvSpPr txBox="1"/>
          <p:nvPr/>
        </p:nvSpPr>
        <p:spPr>
          <a:xfrm>
            <a:off x="2119629" y="3353816"/>
            <a:ext cx="629920" cy="232410"/>
          </a:xfrm>
          <a:prstGeom prst="rect">
            <a:avLst/>
          </a:prstGeom>
        </p:spPr>
        <p:txBody>
          <a:bodyPr vert="horz" wrap="square" lIns="0" tIns="13335" rIns="0" bIns="0" rtlCol="0">
            <a:spAutoFit/>
          </a:bodyPr>
          <a:lstStyle/>
          <a:p>
            <a:pPr marL="12700">
              <a:lnSpc>
                <a:spcPct val="100000"/>
              </a:lnSpc>
              <a:spcBef>
                <a:spcPts val="105"/>
              </a:spcBef>
            </a:pPr>
            <a:r>
              <a:rPr sz="1350" b="0" spc="5" dirty="0">
                <a:latin typeface="Bookman Old Style"/>
                <a:cs typeface="Bookman Old Style"/>
              </a:rPr>
              <a:t>m</a:t>
            </a:r>
            <a:r>
              <a:rPr sz="1350" b="0" spc="-10" dirty="0">
                <a:latin typeface="Bookman Old Style"/>
                <a:cs typeface="Bookman Old Style"/>
              </a:rPr>
              <a:t>o</a:t>
            </a:r>
            <a:r>
              <a:rPr sz="1350" b="0" dirty="0">
                <a:latin typeface="Bookman Old Style"/>
                <a:cs typeface="Bookman Old Style"/>
              </a:rPr>
              <a:t>th</a:t>
            </a:r>
            <a:r>
              <a:rPr sz="1350" b="0" spc="10" dirty="0">
                <a:latin typeface="Bookman Old Style"/>
                <a:cs typeface="Bookman Old Style"/>
              </a:rPr>
              <a:t>e</a:t>
            </a:r>
            <a:r>
              <a:rPr sz="1350" b="0" dirty="0">
                <a:latin typeface="Bookman Old Style"/>
                <a:cs typeface="Bookman Old Style"/>
              </a:rPr>
              <a:t>r</a:t>
            </a:r>
            <a:endParaRPr sz="1350">
              <a:latin typeface="Bookman Old Style"/>
              <a:cs typeface="Bookman Old Style"/>
            </a:endParaRPr>
          </a:p>
        </p:txBody>
      </p:sp>
      <p:sp>
        <p:nvSpPr>
          <p:cNvPr id="25" name="object 25"/>
          <p:cNvSpPr txBox="1"/>
          <p:nvPr/>
        </p:nvSpPr>
        <p:spPr>
          <a:xfrm>
            <a:off x="4258183" y="3422141"/>
            <a:ext cx="308610" cy="232410"/>
          </a:xfrm>
          <a:prstGeom prst="rect">
            <a:avLst/>
          </a:prstGeom>
        </p:spPr>
        <p:txBody>
          <a:bodyPr vert="horz" wrap="square" lIns="0" tIns="13335" rIns="0" bIns="0" rtlCol="0">
            <a:spAutoFit/>
          </a:bodyPr>
          <a:lstStyle/>
          <a:p>
            <a:pPr marL="12700">
              <a:lnSpc>
                <a:spcPct val="100000"/>
              </a:lnSpc>
              <a:spcBef>
                <a:spcPts val="105"/>
              </a:spcBef>
            </a:pPr>
            <a:r>
              <a:rPr sz="1350" b="0" dirty="0">
                <a:latin typeface="Bookman Old Style"/>
                <a:cs typeface="Bookman Old Style"/>
              </a:rPr>
              <a:t>a</a:t>
            </a:r>
            <a:r>
              <a:rPr sz="1350" b="0" spc="-5" dirty="0">
                <a:latin typeface="Bookman Old Style"/>
                <a:cs typeface="Bookman Old Style"/>
              </a:rPr>
              <a:t>ge</a:t>
            </a:r>
            <a:endParaRPr sz="1350">
              <a:latin typeface="Bookman Old Style"/>
              <a:cs typeface="Bookman Old Style"/>
            </a:endParaRPr>
          </a:p>
        </p:txBody>
      </p:sp>
      <p:sp>
        <p:nvSpPr>
          <p:cNvPr id="26" name="object 26"/>
          <p:cNvSpPr/>
          <p:nvPr/>
        </p:nvSpPr>
        <p:spPr>
          <a:xfrm>
            <a:off x="2432685" y="4005960"/>
            <a:ext cx="269240" cy="241300"/>
          </a:xfrm>
          <a:custGeom>
            <a:avLst/>
            <a:gdLst/>
            <a:ahLst/>
            <a:cxnLst/>
            <a:rect l="l" t="t" r="r" b="b"/>
            <a:pathLst>
              <a:path w="269239" h="241300">
                <a:moveTo>
                  <a:pt x="225425" y="156210"/>
                </a:moveTo>
                <a:lnTo>
                  <a:pt x="218694" y="157480"/>
                </a:lnTo>
                <a:lnTo>
                  <a:pt x="212344" y="161289"/>
                </a:lnTo>
                <a:lnTo>
                  <a:pt x="205866" y="163830"/>
                </a:lnTo>
                <a:lnTo>
                  <a:pt x="186816" y="198119"/>
                </a:lnTo>
                <a:lnTo>
                  <a:pt x="186054" y="204469"/>
                </a:lnTo>
                <a:lnTo>
                  <a:pt x="187325" y="212089"/>
                </a:lnTo>
                <a:lnTo>
                  <a:pt x="190500" y="218439"/>
                </a:lnTo>
                <a:lnTo>
                  <a:pt x="193420" y="224789"/>
                </a:lnTo>
                <a:lnTo>
                  <a:pt x="198119" y="229869"/>
                </a:lnTo>
                <a:lnTo>
                  <a:pt x="208660" y="237489"/>
                </a:lnTo>
                <a:lnTo>
                  <a:pt x="215772" y="240030"/>
                </a:lnTo>
                <a:lnTo>
                  <a:pt x="219201" y="241300"/>
                </a:lnTo>
                <a:lnTo>
                  <a:pt x="238378" y="241300"/>
                </a:lnTo>
                <a:lnTo>
                  <a:pt x="244475" y="238760"/>
                </a:lnTo>
                <a:lnTo>
                  <a:pt x="243331" y="234950"/>
                </a:lnTo>
                <a:lnTo>
                  <a:pt x="228091" y="234950"/>
                </a:lnTo>
                <a:lnTo>
                  <a:pt x="218947" y="232410"/>
                </a:lnTo>
                <a:lnTo>
                  <a:pt x="215010" y="231139"/>
                </a:lnTo>
                <a:lnTo>
                  <a:pt x="207137" y="226060"/>
                </a:lnTo>
                <a:lnTo>
                  <a:pt x="204088" y="222250"/>
                </a:lnTo>
                <a:lnTo>
                  <a:pt x="202310" y="217169"/>
                </a:lnTo>
                <a:lnTo>
                  <a:pt x="200406" y="213360"/>
                </a:lnTo>
                <a:lnTo>
                  <a:pt x="200151" y="208280"/>
                </a:lnTo>
                <a:lnTo>
                  <a:pt x="202437" y="196850"/>
                </a:lnTo>
                <a:lnTo>
                  <a:pt x="204977" y="190500"/>
                </a:lnTo>
                <a:lnTo>
                  <a:pt x="209041" y="184150"/>
                </a:lnTo>
                <a:lnTo>
                  <a:pt x="209803" y="182880"/>
                </a:lnTo>
                <a:lnTo>
                  <a:pt x="211073" y="181610"/>
                </a:lnTo>
                <a:lnTo>
                  <a:pt x="212851" y="179069"/>
                </a:lnTo>
                <a:lnTo>
                  <a:pt x="225665" y="179069"/>
                </a:lnTo>
                <a:lnTo>
                  <a:pt x="218312" y="173989"/>
                </a:lnTo>
                <a:lnTo>
                  <a:pt x="222376" y="171450"/>
                </a:lnTo>
                <a:lnTo>
                  <a:pt x="226059" y="168910"/>
                </a:lnTo>
                <a:lnTo>
                  <a:pt x="229234" y="167639"/>
                </a:lnTo>
                <a:lnTo>
                  <a:pt x="232282" y="166369"/>
                </a:lnTo>
                <a:lnTo>
                  <a:pt x="256137" y="166369"/>
                </a:lnTo>
                <a:lnTo>
                  <a:pt x="246506" y="160019"/>
                </a:lnTo>
                <a:lnTo>
                  <a:pt x="239648" y="157480"/>
                </a:lnTo>
                <a:lnTo>
                  <a:pt x="232537" y="157480"/>
                </a:lnTo>
                <a:lnTo>
                  <a:pt x="225425" y="156210"/>
                </a:lnTo>
                <a:close/>
              </a:path>
              <a:path w="269239" h="241300">
                <a:moveTo>
                  <a:pt x="242569" y="232410"/>
                </a:moveTo>
                <a:lnTo>
                  <a:pt x="234441" y="233680"/>
                </a:lnTo>
                <a:lnTo>
                  <a:pt x="228091" y="234950"/>
                </a:lnTo>
                <a:lnTo>
                  <a:pt x="243331" y="234950"/>
                </a:lnTo>
                <a:lnTo>
                  <a:pt x="242569" y="232410"/>
                </a:lnTo>
                <a:close/>
              </a:path>
              <a:path w="269239" h="241300">
                <a:moveTo>
                  <a:pt x="225665" y="179069"/>
                </a:moveTo>
                <a:lnTo>
                  <a:pt x="212851" y="179069"/>
                </a:lnTo>
                <a:lnTo>
                  <a:pt x="261492" y="213360"/>
                </a:lnTo>
                <a:lnTo>
                  <a:pt x="264032" y="209550"/>
                </a:lnTo>
                <a:lnTo>
                  <a:pt x="265810" y="207010"/>
                </a:lnTo>
                <a:lnTo>
                  <a:pt x="266826" y="203200"/>
                </a:lnTo>
                <a:lnTo>
                  <a:pt x="268477" y="199389"/>
                </a:lnTo>
                <a:lnTo>
                  <a:pt x="268636" y="198119"/>
                </a:lnTo>
                <a:lnTo>
                  <a:pt x="253237" y="198119"/>
                </a:lnTo>
                <a:lnTo>
                  <a:pt x="225665" y="179069"/>
                </a:lnTo>
                <a:close/>
              </a:path>
              <a:path w="269239" h="241300">
                <a:moveTo>
                  <a:pt x="129920" y="171450"/>
                </a:moveTo>
                <a:lnTo>
                  <a:pt x="125856" y="177800"/>
                </a:lnTo>
                <a:lnTo>
                  <a:pt x="161289" y="201930"/>
                </a:lnTo>
                <a:lnTo>
                  <a:pt x="165353" y="196850"/>
                </a:lnTo>
                <a:lnTo>
                  <a:pt x="162559" y="194310"/>
                </a:lnTo>
                <a:lnTo>
                  <a:pt x="159131" y="191769"/>
                </a:lnTo>
                <a:lnTo>
                  <a:pt x="157225" y="190500"/>
                </a:lnTo>
                <a:lnTo>
                  <a:pt x="155956" y="187960"/>
                </a:lnTo>
                <a:lnTo>
                  <a:pt x="155701" y="186689"/>
                </a:lnTo>
                <a:lnTo>
                  <a:pt x="156082" y="185419"/>
                </a:lnTo>
                <a:lnTo>
                  <a:pt x="156337" y="184150"/>
                </a:lnTo>
                <a:lnTo>
                  <a:pt x="157479" y="181610"/>
                </a:lnTo>
                <a:lnTo>
                  <a:pt x="159638" y="179069"/>
                </a:lnTo>
                <a:lnTo>
                  <a:pt x="160535" y="177800"/>
                </a:lnTo>
                <a:lnTo>
                  <a:pt x="140715" y="177800"/>
                </a:lnTo>
                <a:lnTo>
                  <a:pt x="139445" y="176530"/>
                </a:lnTo>
                <a:lnTo>
                  <a:pt x="138175" y="176530"/>
                </a:lnTo>
                <a:lnTo>
                  <a:pt x="135635" y="175260"/>
                </a:lnTo>
                <a:lnTo>
                  <a:pt x="129920" y="171450"/>
                </a:lnTo>
                <a:close/>
              </a:path>
              <a:path w="269239" h="241300">
                <a:moveTo>
                  <a:pt x="256137" y="166369"/>
                </a:moveTo>
                <a:lnTo>
                  <a:pt x="235584" y="166369"/>
                </a:lnTo>
                <a:lnTo>
                  <a:pt x="239013" y="167639"/>
                </a:lnTo>
                <a:lnTo>
                  <a:pt x="242315" y="167639"/>
                </a:lnTo>
                <a:lnTo>
                  <a:pt x="245490" y="168910"/>
                </a:lnTo>
                <a:lnTo>
                  <a:pt x="248284" y="171450"/>
                </a:lnTo>
                <a:lnTo>
                  <a:pt x="251206" y="172719"/>
                </a:lnTo>
                <a:lnTo>
                  <a:pt x="253364" y="175260"/>
                </a:lnTo>
                <a:lnTo>
                  <a:pt x="254888" y="177800"/>
                </a:lnTo>
                <a:lnTo>
                  <a:pt x="256412" y="181610"/>
                </a:lnTo>
                <a:lnTo>
                  <a:pt x="257047" y="184150"/>
                </a:lnTo>
                <a:lnTo>
                  <a:pt x="256794" y="190500"/>
                </a:lnTo>
                <a:lnTo>
                  <a:pt x="255523" y="193039"/>
                </a:lnTo>
                <a:lnTo>
                  <a:pt x="253237" y="198119"/>
                </a:lnTo>
                <a:lnTo>
                  <a:pt x="268636" y="198119"/>
                </a:lnTo>
                <a:lnTo>
                  <a:pt x="269113" y="194310"/>
                </a:lnTo>
                <a:lnTo>
                  <a:pt x="268350" y="184150"/>
                </a:lnTo>
                <a:lnTo>
                  <a:pt x="266826" y="180339"/>
                </a:lnTo>
                <a:lnTo>
                  <a:pt x="261746" y="171450"/>
                </a:lnTo>
                <a:lnTo>
                  <a:pt x="258063" y="167639"/>
                </a:lnTo>
                <a:lnTo>
                  <a:pt x="256137" y="166369"/>
                </a:lnTo>
                <a:close/>
              </a:path>
              <a:path w="269239" h="241300">
                <a:moveTo>
                  <a:pt x="172338" y="110489"/>
                </a:moveTo>
                <a:lnTo>
                  <a:pt x="167512" y="118110"/>
                </a:lnTo>
                <a:lnTo>
                  <a:pt x="179196" y="125730"/>
                </a:lnTo>
                <a:lnTo>
                  <a:pt x="148716" y="168910"/>
                </a:lnTo>
                <a:lnTo>
                  <a:pt x="146176" y="172719"/>
                </a:lnTo>
                <a:lnTo>
                  <a:pt x="144271" y="175260"/>
                </a:lnTo>
                <a:lnTo>
                  <a:pt x="141985" y="176530"/>
                </a:lnTo>
                <a:lnTo>
                  <a:pt x="140715" y="177800"/>
                </a:lnTo>
                <a:lnTo>
                  <a:pt x="160535" y="177800"/>
                </a:lnTo>
                <a:lnTo>
                  <a:pt x="191007" y="134619"/>
                </a:lnTo>
                <a:lnTo>
                  <a:pt x="206937" y="134619"/>
                </a:lnTo>
                <a:lnTo>
                  <a:pt x="195833" y="127000"/>
                </a:lnTo>
                <a:lnTo>
                  <a:pt x="201396" y="119380"/>
                </a:lnTo>
                <a:lnTo>
                  <a:pt x="184150" y="119380"/>
                </a:lnTo>
                <a:lnTo>
                  <a:pt x="172338" y="110489"/>
                </a:lnTo>
                <a:close/>
              </a:path>
              <a:path w="269239" h="241300">
                <a:moveTo>
                  <a:pt x="87248" y="140969"/>
                </a:moveTo>
                <a:lnTo>
                  <a:pt x="83312" y="147319"/>
                </a:lnTo>
                <a:lnTo>
                  <a:pt x="118490" y="171450"/>
                </a:lnTo>
                <a:lnTo>
                  <a:pt x="122554" y="166369"/>
                </a:lnTo>
                <a:lnTo>
                  <a:pt x="116712" y="162560"/>
                </a:lnTo>
                <a:lnTo>
                  <a:pt x="115062" y="160019"/>
                </a:lnTo>
                <a:lnTo>
                  <a:pt x="114426" y="160019"/>
                </a:lnTo>
                <a:lnTo>
                  <a:pt x="113664" y="158750"/>
                </a:lnTo>
                <a:lnTo>
                  <a:pt x="113410" y="157480"/>
                </a:lnTo>
                <a:lnTo>
                  <a:pt x="113664" y="154939"/>
                </a:lnTo>
                <a:lnTo>
                  <a:pt x="114426" y="152400"/>
                </a:lnTo>
                <a:lnTo>
                  <a:pt x="115823" y="151130"/>
                </a:lnTo>
                <a:lnTo>
                  <a:pt x="118456" y="147319"/>
                </a:lnTo>
                <a:lnTo>
                  <a:pt x="95503" y="147319"/>
                </a:lnTo>
                <a:lnTo>
                  <a:pt x="93217" y="146050"/>
                </a:lnTo>
                <a:lnTo>
                  <a:pt x="90169" y="143510"/>
                </a:lnTo>
                <a:lnTo>
                  <a:pt x="87248" y="140969"/>
                </a:lnTo>
                <a:close/>
              </a:path>
              <a:path w="269239" h="241300">
                <a:moveTo>
                  <a:pt x="126872" y="85089"/>
                </a:moveTo>
                <a:lnTo>
                  <a:pt x="122935" y="90169"/>
                </a:lnTo>
                <a:lnTo>
                  <a:pt x="134873" y="99060"/>
                </a:lnTo>
                <a:lnTo>
                  <a:pt x="101981" y="146050"/>
                </a:lnTo>
                <a:lnTo>
                  <a:pt x="100837" y="146050"/>
                </a:lnTo>
                <a:lnTo>
                  <a:pt x="99694" y="147319"/>
                </a:lnTo>
                <a:lnTo>
                  <a:pt x="118456" y="147319"/>
                </a:lnTo>
                <a:lnTo>
                  <a:pt x="154431" y="95250"/>
                </a:lnTo>
                <a:lnTo>
                  <a:pt x="149478" y="91439"/>
                </a:lnTo>
                <a:lnTo>
                  <a:pt x="144906" y="91439"/>
                </a:lnTo>
                <a:lnTo>
                  <a:pt x="140969" y="90169"/>
                </a:lnTo>
                <a:lnTo>
                  <a:pt x="134619" y="88900"/>
                </a:lnTo>
                <a:lnTo>
                  <a:pt x="131063" y="87630"/>
                </a:lnTo>
                <a:lnTo>
                  <a:pt x="126872" y="85089"/>
                </a:lnTo>
                <a:close/>
              </a:path>
              <a:path w="269239" h="241300">
                <a:moveTo>
                  <a:pt x="206937" y="134619"/>
                </a:moveTo>
                <a:lnTo>
                  <a:pt x="191007" y="134619"/>
                </a:lnTo>
                <a:lnTo>
                  <a:pt x="203962" y="143510"/>
                </a:lnTo>
                <a:lnTo>
                  <a:pt x="208787" y="135889"/>
                </a:lnTo>
                <a:lnTo>
                  <a:pt x="206937" y="134619"/>
                </a:lnTo>
                <a:close/>
              </a:path>
              <a:path w="269239" h="241300">
                <a:moveTo>
                  <a:pt x="237090" y="104139"/>
                </a:moveTo>
                <a:lnTo>
                  <a:pt x="221233" y="104139"/>
                </a:lnTo>
                <a:lnTo>
                  <a:pt x="222757" y="105410"/>
                </a:lnTo>
                <a:lnTo>
                  <a:pt x="224916" y="106680"/>
                </a:lnTo>
                <a:lnTo>
                  <a:pt x="226440" y="109219"/>
                </a:lnTo>
                <a:lnTo>
                  <a:pt x="234569" y="127000"/>
                </a:lnTo>
                <a:lnTo>
                  <a:pt x="238251" y="127000"/>
                </a:lnTo>
                <a:lnTo>
                  <a:pt x="244856" y="118110"/>
                </a:lnTo>
                <a:lnTo>
                  <a:pt x="243458" y="114300"/>
                </a:lnTo>
                <a:lnTo>
                  <a:pt x="242062" y="109219"/>
                </a:lnTo>
                <a:lnTo>
                  <a:pt x="238887" y="105410"/>
                </a:lnTo>
                <a:lnTo>
                  <a:pt x="237090" y="104139"/>
                </a:lnTo>
                <a:close/>
              </a:path>
              <a:path w="269239" h="241300">
                <a:moveTo>
                  <a:pt x="66462" y="66039"/>
                </a:moveTo>
                <a:lnTo>
                  <a:pt x="51562" y="66039"/>
                </a:lnTo>
                <a:lnTo>
                  <a:pt x="39750" y="116839"/>
                </a:lnTo>
                <a:lnTo>
                  <a:pt x="48006" y="123189"/>
                </a:lnTo>
                <a:lnTo>
                  <a:pt x="71076" y="107950"/>
                </a:lnTo>
                <a:lnTo>
                  <a:pt x="55879" y="107950"/>
                </a:lnTo>
                <a:lnTo>
                  <a:pt x="66462" y="66039"/>
                </a:lnTo>
                <a:close/>
              </a:path>
              <a:path w="269239" h="241300">
                <a:moveTo>
                  <a:pt x="218566" y="95250"/>
                </a:moveTo>
                <a:lnTo>
                  <a:pt x="202819" y="97789"/>
                </a:lnTo>
                <a:lnTo>
                  <a:pt x="196341" y="101600"/>
                </a:lnTo>
                <a:lnTo>
                  <a:pt x="191388" y="107950"/>
                </a:lnTo>
                <a:lnTo>
                  <a:pt x="184150" y="119380"/>
                </a:lnTo>
                <a:lnTo>
                  <a:pt x="201396" y="119380"/>
                </a:lnTo>
                <a:lnTo>
                  <a:pt x="205104" y="114300"/>
                </a:lnTo>
                <a:lnTo>
                  <a:pt x="207771" y="110489"/>
                </a:lnTo>
                <a:lnTo>
                  <a:pt x="210057" y="107950"/>
                </a:lnTo>
                <a:lnTo>
                  <a:pt x="215772" y="104139"/>
                </a:lnTo>
                <a:lnTo>
                  <a:pt x="237090" y="104139"/>
                </a:lnTo>
                <a:lnTo>
                  <a:pt x="226313" y="96519"/>
                </a:lnTo>
                <a:lnTo>
                  <a:pt x="218566" y="95250"/>
                </a:lnTo>
                <a:close/>
              </a:path>
              <a:path w="269239" h="241300">
                <a:moveTo>
                  <a:pt x="98806" y="59689"/>
                </a:moveTo>
                <a:lnTo>
                  <a:pt x="94868" y="64769"/>
                </a:lnTo>
                <a:lnTo>
                  <a:pt x="97408" y="67310"/>
                </a:lnTo>
                <a:lnTo>
                  <a:pt x="100075" y="68580"/>
                </a:lnTo>
                <a:lnTo>
                  <a:pt x="101726" y="69850"/>
                </a:lnTo>
                <a:lnTo>
                  <a:pt x="102107" y="71119"/>
                </a:lnTo>
                <a:lnTo>
                  <a:pt x="102615" y="73660"/>
                </a:lnTo>
                <a:lnTo>
                  <a:pt x="102362" y="74930"/>
                </a:lnTo>
                <a:lnTo>
                  <a:pt x="101472" y="76200"/>
                </a:lnTo>
                <a:lnTo>
                  <a:pt x="100710" y="77469"/>
                </a:lnTo>
                <a:lnTo>
                  <a:pt x="99948" y="77469"/>
                </a:lnTo>
                <a:lnTo>
                  <a:pt x="98806" y="78739"/>
                </a:lnTo>
                <a:lnTo>
                  <a:pt x="96519" y="80010"/>
                </a:lnTo>
                <a:lnTo>
                  <a:pt x="55879" y="107950"/>
                </a:lnTo>
                <a:lnTo>
                  <a:pt x="71076" y="107950"/>
                </a:lnTo>
                <a:lnTo>
                  <a:pt x="103758" y="86360"/>
                </a:lnTo>
                <a:lnTo>
                  <a:pt x="107441" y="83819"/>
                </a:lnTo>
                <a:lnTo>
                  <a:pt x="109981" y="82550"/>
                </a:lnTo>
                <a:lnTo>
                  <a:pt x="111378" y="81280"/>
                </a:lnTo>
                <a:lnTo>
                  <a:pt x="123164" y="81280"/>
                </a:lnTo>
                <a:lnTo>
                  <a:pt x="125602" y="77469"/>
                </a:lnTo>
                <a:lnTo>
                  <a:pt x="98806" y="59689"/>
                </a:lnTo>
                <a:close/>
              </a:path>
              <a:path w="269239" h="241300">
                <a:moveTo>
                  <a:pt x="15366" y="0"/>
                </a:moveTo>
                <a:lnTo>
                  <a:pt x="11302" y="6350"/>
                </a:lnTo>
                <a:lnTo>
                  <a:pt x="13081" y="7619"/>
                </a:lnTo>
                <a:lnTo>
                  <a:pt x="14477" y="8889"/>
                </a:lnTo>
                <a:lnTo>
                  <a:pt x="15239" y="10160"/>
                </a:lnTo>
                <a:lnTo>
                  <a:pt x="16001" y="12700"/>
                </a:lnTo>
                <a:lnTo>
                  <a:pt x="16509" y="13969"/>
                </a:lnTo>
                <a:lnTo>
                  <a:pt x="16509" y="15239"/>
                </a:lnTo>
                <a:lnTo>
                  <a:pt x="16637" y="16510"/>
                </a:lnTo>
                <a:lnTo>
                  <a:pt x="16128" y="19050"/>
                </a:lnTo>
                <a:lnTo>
                  <a:pt x="15239" y="24130"/>
                </a:lnTo>
                <a:lnTo>
                  <a:pt x="0" y="88900"/>
                </a:lnTo>
                <a:lnTo>
                  <a:pt x="8127" y="95250"/>
                </a:lnTo>
                <a:lnTo>
                  <a:pt x="30789" y="80010"/>
                </a:lnTo>
                <a:lnTo>
                  <a:pt x="15875" y="80010"/>
                </a:lnTo>
                <a:lnTo>
                  <a:pt x="28066" y="33019"/>
                </a:lnTo>
                <a:lnTo>
                  <a:pt x="28956" y="29210"/>
                </a:lnTo>
                <a:lnTo>
                  <a:pt x="29844" y="26669"/>
                </a:lnTo>
                <a:lnTo>
                  <a:pt x="30733" y="25400"/>
                </a:lnTo>
                <a:lnTo>
                  <a:pt x="31750" y="24130"/>
                </a:lnTo>
                <a:lnTo>
                  <a:pt x="46177" y="24130"/>
                </a:lnTo>
                <a:lnTo>
                  <a:pt x="46989" y="22860"/>
                </a:lnTo>
                <a:lnTo>
                  <a:pt x="15366" y="0"/>
                </a:lnTo>
                <a:close/>
              </a:path>
              <a:path w="269239" h="241300">
                <a:moveTo>
                  <a:pt x="123164" y="81280"/>
                </a:moveTo>
                <a:lnTo>
                  <a:pt x="117601" y="81280"/>
                </a:lnTo>
                <a:lnTo>
                  <a:pt x="119506" y="82550"/>
                </a:lnTo>
                <a:lnTo>
                  <a:pt x="121538" y="83819"/>
                </a:lnTo>
                <a:lnTo>
                  <a:pt x="123164" y="81280"/>
                </a:lnTo>
                <a:close/>
              </a:path>
              <a:path w="269239" h="241300">
                <a:moveTo>
                  <a:pt x="55371" y="29210"/>
                </a:moveTo>
                <a:lnTo>
                  <a:pt x="51307" y="34289"/>
                </a:lnTo>
                <a:lnTo>
                  <a:pt x="53720" y="36830"/>
                </a:lnTo>
                <a:lnTo>
                  <a:pt x="55117" y="38100"/>
                </a:lnTo>
                <a:lnTo>
                  <a:pt x="55752" y="39369"/>
                </a:lnTo>
                <a:lnTo>
                  <a:pt x="56641" y="43180"/>
                </a:lnTo>
                <a:lnTo>
                  <a:pt x="56514" y="46989"/>
                </a:lnTo>
                <a:lnTo>
                  <a:pt x="55244" y="50800"/>
                </a:lnTo>
                <a:lnTo>
                  <a:pt x="54228" y="55880"/>
                </a:lnTo>
                <a:lnTo>
                  <a:pt x="15875" y="80010"/>
                </a:lnTo>
                <a:lnTo>
                  <a:pt x="30789" y="80010"/>
                </a:lnTo>
                <a:lnTo>
                  <a:pt x="51562" y="66039"/>
                </a:lnTo>
                <a:lnTo>
                  <a:pt x="66462" y="66039"/>
                </a:lnTo>
                <a:lnTo>
                  <a:pt x="68706" y="57150"/>
                </a:lnTo>
                <a:lnTo>
                  <a:pt x="70484" y="54610"/>
                </a:lnTo>
                <a:lnTo>
                  <a:pt x="71627" y="52069"/>
                </a:lnTo>
                <a:lnTo>
                  <a:pt x="86182" y="52069"/>
                </a:lnTo>
                <a:lnTo>
                  <a:pt x="86994" y="50800"/>
                </a:lnTo>
                <a:lnTo>
                  <a:pt x="55371" y="29210"/>
                </a:lnTo>
                <a:close/>
              </a:path>
              <a:path w="269239" h="241300">
                <a:moveTo>
                  <a:pt x="168020" y="58419"/>
                </a:moveTo>
                <a:lnTo>
                  <a:pt x="162940" y="58419"/>
                </a:lnTo>
                <a:lnTo>
                  <a:pt x="160273" y="59689"/>
                </a:lnTo>
                <a:lnTo>
                  <a:pt x="158241" y="60960"/>
                </a:lnTo>
                <a:lnTo>
                  <a:pt x="156717" y="62230"/>
                </a:lnTo>
                <a:lnTo>
                  <a:pt x="155066" y="64769"/>
                </a:lnTo>
                <a:lnTo>
                  <a:pt x="154558" y="67310"/>
                </a:lnTo>
                <a:lnTo>
                  <a:pt x="155575" y="72389"/>
                </a:lnTo>
                <a:lnTo>
                  <a:pt x="156844" y="74930"/>
                </a:lnTo>
                <a:lnTo>
                  <a:pt x="159003" y="76200"/>
                </a:lnTo>
                <a:lnTo>
                  <a:pt x="161289" y="77469"/>
                </a:lnTo>
                <a:lnTo>
                  <a:pt x="163702" y="78739"/>
                </a:lnTo>
                <a:lnTo>
                  <a:pt x="166369" y="77469"/>
                </a:lnTo>
                <a:lnTo>
                  <a:pt x="169037" y="77469"/>
                </a:lnTo>
                <a:lnTo>
                  <a:pt x="171069" y="76200"/>
                </a:lnTo>
                <a:lnTo>
                  <a:pt x="172592" y="73660"/>
                </a:lnTo>
                <a:lnTo>
                  <a:pt x="174244" y="71119"/>
                </a:lnTo>
                <a:lnTo>
                  <a:pt x="174751" y="69850"/>
                </a:lnTo>
                <a:lnTo>
                  <a:pt x="173735" y="63500"/>
                </a:lnTo>
                <a:lnTo>
                  <a:pt x="172465" y="62230"/>
                </a:lnTo>
                <a:lnTo>
                  <a:pt x="170179" y="59689"/>
                </a:lnTo>
                <a:lnTo>
                  <a:pt x="168020" y="58419"/>
                </a:lnTo>
                <a:close/>
              </a:path>
              <a:path w="269239" h="241300">
                <a:moveTo>
                  <a:pt x="86182" y="52069"/>
                </a:moveTo>
                <a:lnTo>
                  <a:pt x="75945" y="52069"/>
                </a:lnTo>
                <a:lnTo>
                  <a:pt x="77723" y="53339"/>
                </a:lnTo>
                <a:lnTo>
                  <a:pt x="80263" y="54610"/>
                </a:lnTo>
                <a:lnTo>
                  <a:pt x="82931" y="57150"/>
                </a:lnTo>
                <a:lnTo>
                  <a:pt x="86182" y="52069"/>
                </a:lnTo>
                <a:close/>
              </a:path>
              <a:path w="269239" h="241300">
                <a:moveTo>
                  <a:pt x="46177" y="24130"/>
                </a:moveTo>
                <a:lnTo>
                  <a:pt x="36067" y="24130"/>
                </a:lnTo>
                <a:lnTo>
                  <a:pt x="38100" y="25400"/>
                </a:lnTo>
                <a:lnTo>
                  <a:pt x="42925" y="29210"/>
                </a:lnTo>
                <a:lnTo>
                  <a:pt x="46177" y="24130"/>
                </a:lnTo>
                <a:close/>
              </a:path>
            </a:pathLst>
          </a:custGeom>
          <a:solidFill>
            <a:srgbClr val="000000"/>
          </a:solidFill>
        </p:spPr>
        <p:txBody>
          <a:bodyPr wrap="square" lIns="0" tIns="0" rIns="0" bIns="0" rtlCol="0"/>
          <a:lstStyle/>
          <a:p>
            <a:endParaRPr/>
          </a:p>
        </p:txBody>
      </p:sp>
      <p:sp>
        <p:nvSpPr>
          <p:cNvPr id="27" name="object 27"/>
          <p:cNvSpPr txBox="1"/>
          <p:nvPr/>
        </p:nvSpPr>
        <p:spPr>
          <a:xfrm>
            <a:off x="2341879" y="4993589"/>
            <a:ext cx="340360" cy="254635"/>
          </a:xfrm>
          <a:prstGeom prst="rect">
            <a:avLst/>
          </a:prstGeom>
        </p:spPr>
        <p:txBody>
          <a:bodyPr vert="horz" wrap="square" lIns="0" tIns="12700" rIns="0" bIns="0" rtlCol="0">
            <a:spAutoFit/>
          </a:bodyPr>
          <a:lstStyle/>
          <a:p>
            <a:pPr marL="12700">
              <a:lnSpc>
                <a:spcPct val="100000"/>
              </a:lnSpc>
              <a:spcBef>
                <a:spcPts val="100"/>
              </a:spcBef>
            </a:pPr>
            <a:r>
              <a:rPr sz="1500" b="0" dirty="0">
                <a:latin typeface="Bookman Old Style"/>
                <a:cs typeface="Bookman Old Style"/>
              </a:rPr>
              <a:t>age</a:t>
            </a:r>
            <a:endParaRPr sz="1500">
              <a:latin typeface="Bookman Old Style"/>
              <a:cs typeface="Bookman Old Style"/>
            </a:endParaRPr>
          </a:p>
        </p:txBody>
      </p:sp>
      <p:sp>
        <p:nvSpPr>
          <p:cNvPr id="29" name="object 2"/>
          <p:cNvSpPr txBox="1">
            <a:spLocks noGrp="1"/>
          </p:cNvSpPr>
          <p:nvPr>
            <p:ph type="title"/>
          </p:nvPr>
        </p:nvSpPr>
        <p:spPr>
          <a:xfrm>
            <a:off x="268161" y="466502"/>
            <a:ext cx="3249929" cy="397545"/>
          </a:xfrm>
          <a:prstGeom prst="rect">
            <a:avLst/>
          </a:prstGeom>
        </p:spPr>
        <p:txBody>
          <a:bodyPr vert="horz" wrap="square" lIns="0" tIns="12700" rIns="0" bIns="0" rtlCol="0">
            <a:spAutoFit/>
          </a:bodyPr>
          <a:lstStyle/>
          <a:p>
            <a:pPr marL="12700">
              <a:lnSpc>
                <a:spcPct val="100000"/>
              </a:lnSpc>
              <a:spcBef>
                <a:spcPts val="100"/>
              </a:spcBef>
            </a:pPr>
            <a:r>
              <a:rPr lang="en-IN" sz="2500" b="1" dirty="0">
                <a:cs typeface="Bookman Old Style"/>
              </a:rPr>
              <a:t>A</a:t>
            </a:r>
            <a:r>
              <a:rPr lang="en-US" sz="2500" b="1" dirty="0">
                <a:cs typeface="Bookman Old Style"/>
              </a:rPr>
              <a:t>ssociative Networks</a:t>
            </a:r>
            <a:endParaRPr sz="2500" dirty="0">
              <a:cs typeface="Bookman Old Style"/>
            </a:endParaRPr>
          </a:p>
        </p:txBody>
      </p:sp>
      <p:sp>
        <p:nvSpPr>
          <p:cNvPr id="30" name="Date Placeholder 29"/>
          <p:cNvSpPr>
            <a:spLocks noGrp="1"/>
          </p:cNvSpPr>
          <p:nvPr>
            <p:ph type="dt" sz="half" idx="10"/>
          </p:nvPr>
        </p:nvSpPr>
        <p:spPr/>
        <p:txBody>
          <a:bodyPr/>
          <a:lstStyle/>
          <a:p>
            <a:fld id="{AF6835F4-78ED-493E-8E54-2F8091C3191B}" type="datetime1">
              <a:rPr lang="en-US" smtClean="0"/>
              <a:t>9/4/2023</a:t>
            </a:fld>
            <a:endParaRPr lang="en-US"/>
          </a:p>
        </p:txBody>
      </p:sp>
      <p:sp>
        <p:nvSpPr>
          <p:cNvPr id="31" name="Slide Number Placeholder 30"/>
          <p:cNvSpPr>
            <a:spLocks noGrp="1"/>
          </p:cNvSpPr>
          <p:nvPr>
            <p:ph type="sldNum" sz="quarter" idx="12"/>
          </p:nvPr>
        </p:nvSpPr>
        <p:spPr/>
        <p:txBody>
          <a:bodyPr/>
          <a:lstStyle/>
          <a:p>
            <a:fld id="{B6F15528-21DE-4FAA-801E-634DDDAF4B2B}" type="slidenum">
              <a:rPr lang="en-IN" smtClean="0"/>
              <a:t>57</a:t>
            </a:fld>
            <a:endParaRPr lang="en-IN"/>
          </a:p>
        </p:txBody>
      </p:sp>
    </p:spTree>
    <p:extLst>
      <p:ext uri="{BB962C8B-B14F-4D97-AF65-F5344CB8AC3E}">
        <p14:creationId xmlns:p14="http://schemas.microsoft.com/office/powerpoint/2010/main" val="813185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3118" y="1447800"/>
            <a:ext cx="7364082" cy="3834383"/>
          </a:xfrm>
          <a:prstGeom prst="rect">
            <a:avLst/>
          </a:prstGeom>
        </p:spPr>
        <p:txBody>
          <a:bodyPr vert="horz" wrap="square" lIns="0" tIns="12700" rIns="0" bIns="0" rtlCol="0">
            <a:spAutoFit/>
          </a:bodyPr>
          <a:lstStyle/>
          <a:p>
            <a:pPr marL="355600" indent="-342900" algn="just">
              <a:lnSpc>
                <a:spcPct val="100000"/>
              </a:lnSpc>
              <a:spcBef>
                <a:spcPts val="100"/>
              </a:spcBef>
              <a:buChar char="•"/>
              <a:tabLst>
                <a:tab pos="354965" algn="l"/>
                <a:tab pos="355600" algn="l"/>
              </a:tabLst>
            </a:pPr>
            <a:r>
              <a:rPr sz="2000" b="0" dirty="0">
                <a:solidFill>
                  <a:schemeClr val="tx2"/>
                </a:solidFill>
                <a:latin typeface="Cambria" panose="02040503050406030204" pitchFamily="18" charset="0"/>
                <a:ea typeface="Cambria" panose="02040503050406030204" pitchFamily="18" charset="0"/>
                <a:cs typeface="Bookman Old Style"/>
              </a:rPr>
              <a:t>It</a:t>
            </a:r>
            <a:r>
              <a:rPr lang="en-US" sz="2000" b="0" dirty="0">
                <a:solidFill>
                  <a:schemeClr val="tx2"/>
                </a:solidFill>
                <a:latin typeface="Cambria" panose="02040503050406030204" pitchFamily="18" charset="0"/>
                <a:ea typeface="Cambria" panose="02040503050406030204" pitchFamily="18" charset="0"/>
                <a:cs typeface="Bookman Old Style"/>
              </a:rPr>
              <a:t>'</a:t>
            </a:r>
            <a:r>
              <a:rPr sz="2000" b="0" dirty="0">
                <a:solidFill>
                  <a:schemeClr val="tx2"/>
                </a:solidFill>
                <a:latin typeface="Cambria" panose="02040503050406030204" pitchFamily="18" charset="0"/>
                <a:ea typeface="Cambria" panose="02040503050406030204" pitchFamily="18" charset="0"/>
                <a:cs typeface="Bookman Old Style"/>
              </a:rPr>
              <a:t>s </a:t>
            </a:r>
            <a:r>
              <a:rPr sz="2000" b="0" spc="-5" dirty="0">
                <a:solidFill>
                  <a:schemeClr val="tx2"/>
                </a:solidFill>
                <a:latin typeface="Cambria" panose="02040503050406030204" pitchFamily="18" charset="0"/>
                <a:ea typeface="Cambria" panose="02040503050406030204" pitchFamily="18" charset="0"/>
                <a:cs typeface="Bookman Old Style"/>
              </a:rPr>
              <a:t>defined </a:t>
            </a:r>
            <a:r>
              <a:rPr sz="2000" b="0" dirty="0">
                <a:solidFill>
                  <a:schemeClr val="tx2"/>
                </a:solidFill>
                <a:latin typeface="Cambria" panose="02040503050406030204" pitchFamily="18" charset="0"/>
                <a:ea typeface="Cambria" panose="02040503050406030204" pitchFamily="18" charset="0"/>
                <a:cs typeface="Bookman Old Style"/>
              </a:rPr>
              <a:t>as </a:t>
            </a:r>
            <a:r>
              <a:rPr sz="2000" b="0" spc="-5" dirty="0">
                <a:solidFill>
                  <a:schemeClr val="tx2"/>
                </a:solidFill>
                <a:latin typeface="Cambria" panose="02040503050406030204" pitchFamily="18" charset="0"/>
                <a:ea typeface="Cambria" panose="02040503050406030204" pitchFamily="18" charset="0"/>
                <a:cs typeface="Bookman Old Style"/>
              </a:rPr>
              <a:t>various kinds of links between the</a:t>
            </a:r>
            <a:r>
              <a:rPr sz="2000" b="0" spc="-120" dirty="0">
                <a:solidFill>
                  <a:schemeClr val="tx2"/>
                </a:solidFill>
                <a:latin typeface="Cambria" panose="02040503050406030204" pitchFamily="18" charset="0"/>
                <a:ea typeface="Cambria" panose="02040503050406030204" pitchFamily="18" charset="0"/>
                <a:cs typeface="Bookman Old Style"/>
              </a:rPr>
              <a:t> </a:t>
            </a:r>
            <a:r>
              <a:rPr sz="2000" b="1" spc="-5" dirty="0">
                <a:solidFill>
                  <a:schemeClr val="tx2"/>
                </a:solidFill>
                <a:latin typeface="Cambria" panose="02040503050406030204" pitchFamily="18" charset="0"/>
                <a:ea typeface="Cambria" panose="02040503050406030204" pitchFamily="18" charset="0"/>
                <a:cs typeface="Bookman Old Style"/>
              </a:rPr>
              <a:t>concepts</a:t>
            </a:r>
            <a:r>
              <a:rPr sz="2000" b="0" spc="-5" dirty="0">
                <a:solidFill>
                  <a:schemeClr val="tx2"/>
                </a:solidFill>
                <a:latin typeface="Cambria" panose="02040503050406030204" pitchFamily="18" charset="0"/>
                <a:ea typeface="Cambria" panose="02040503050406030204" pitchFamily="18" charset="0"/>
                <a:cs typeface="Bookman Old Style"/>
              </a:rPr>
              <a:t>.</a:t>
            </a:r>
            <a:endParaRPr lang="en-US" sz="2000" dirty="0">
              <a:solidFill>
                <a:schemeClr val="tx2"/>
              </a:solidFill>
              <a:latin typeface="Cambria" panose="02040503050406030204" pitchFamily="18" charset="0"/>
              <a:ea typeface="Cambria" panose="02040503050406030204" pitchFamily="18" charset="0"/>
              <a:cs typeface="Bookman Old Style"/>
            </a:endParaRPr>
          </a:p>
          <a:p>
            <a:pPr marL="1270000" lvl="2" indent="-342900" algn="just">
              <a:spcBef>
                <a:spcPts val="100"/>
              </a:spcBef>
              <a:buChar char="•"/>
              <a:tabLst>
                <a:tab pos="354965" algn="l"/>
                <a:tab pos="355600" algn="l"/>
              </a:tabLst>
            </a:pPr>
            <a:r>
              <a:rPr sz="2000" b="1" spc="-5" dirty="0">
                <a:solidFill>
                  <a:schemeClr val="tx2"/>
                </a:solidFill>
                <a:latin typeface="Cambria" panose="02040503050406030204" pitchFamily="18" charset="0"/>
                <a:ea typeface="Cambria" panose="02040503050406030204" pitchFamily="18" charset="0"/>
                <a:cs typeface="Bookman Old Style"/>
              </a:rPr>
              <a:t>“has-part” </a:t>
            </a:r>
            <a:r>
              <a:rPr sz="2000" b="1" dirty="0">
                <a:solidFill>
                  <a:schemeClr val="tx2"/>
                </a:solidFill>
                <a:latin typeface="Cambria" panose="02040503050406030204" pitchFamily="18" charset="0"/>
                <a:ea typeface="Cambria" panose="02040503050406030204" pitchFamily="18" charset="0"/>
                <a:cs typeface="Bookman Old Style"/>
              </a:rPr>
              <a:t>or</a:t>
            </a:r>
            <a:r>
              <a:rPr sz="2000" b="1" spc="-10" dirty="0">
                <a:solidFill>
                  <a:schemeClr val="tx2"/>
                </a:solidFill>
                <a:latin typeface="Cambria" panose="02040503050406030204" pitchFamily="18" charset="0"/>
                <a:ea typeface="Cambria" panose="02040503050406030204" pitchFamily="18" charset="0"/>
                <a:cs typeface="Bookman Old Style"/>
              </a:rPr>
              <a:t> </a:t>
            </a:r>
            <a:r>
              <a:rPr sz="2000" b="1" spc="-5" dirty="0">
                <a:solidFill>
                  <a:schemeClr val="tx2"/>
                </a:solidFill>
                <a:latin typeface="Cambria" panose="02040503050406030204" pitchFamily="18" charset="0"/>
                <a:ea typeface="Cambria" panose="02040503050406030204" pitchFamily="18" charset="0"/>
                <a:cs typeface="Bookman Old Style"/>
              </a:rPr>
              <a:t>aggregation.</a:t>
            </a:r>
            <a:endParaRPr lang="en-US" sz="2000" dirty="0">
              <a:solidFill>
                <a:schemeClr val="tx2"/>
              </a:solidFill>
              <a:latin typeface="Cambria" panose="02040503050406030204" pitchFamily="18" charset="0"/>
              <a:ea typeface="Cambria" panose="02040503050406030204" pitchFamily="18" charset="0"/>
              <a:cs typeface="Bookman Old Style"/>
            </a:endParaRPr>
          </a:p>
          <a:p>
            <a:pPr marL="1270000" lvl="2" indent="-342900" algn="just">
              <a:spcBef>
                <a:spcPts val="100"/>
              </a:spcBef>
              <a:buChar char="•"/>
              <a:tabLst>
                <a:tab pos="354965" algn="l"/>
                <a:tab pos="355600" algn="l"/>
              </a:tabLst>
            </a:pPr>
            <a:r>
              <a:rPr sz="2000" b="1" dirty="0">
                <a:solidFill>
                  <a:schemeClr val="tx2"/>
                </a:solidFill>
                <a:latin typeface="Cambria" panose="02040503050406030204" pitchFamily="18" charset="0"/>
                <a:ea typeface="Cambria" panose="02040503050406030204" pitchFamily="18" charset="0"/>
                <a:cs typeface="Bookman Old Style"/>
              </a:rPr>
              <a:t>“is-a” or</a:t>
            </a:r>
            <a:r>
              <a:rPr sz="2000" b="1" spc="-35" dirty="0">
                <a:solidFill>
                  <a:schemeClr val="tx2"/>
                </a:solidFill>
                <a:latin typeface="Cambria" panose="02040503050406030204" pitchFamily="18" charset="0"/>
                <a:ea typeface="Cambria" panose="02040503050406030204" pitchFamily="18" charset="0"/>
                <a:cs typeface="Bookman Old Style"/>
              </a:rPr>
              <a:t> </a:t>
            </a:r>
            <a:r>
              <a:rPr sz="2000" b="1" spc="-5" dirty="0">
                <a:solidFill>
                  <a:schemeClr val="tx2"/>
                </a:solidFill>
                <a:latin typeface="Cambria" panose="02040503050406030204" pitchFamily="18" charset="0"/>
                <a:ea typeface="Cambria" panose="02040503050406030204" pitchFamily="18" charset="0"/>
                <a:cs typeface="Bookman Old Style"/>
              </a:rPr>
              <a:t>specialization.</a:t>
            </a:r>
            <a:endParaRPr lang="en-US" sz="2000" dirty="0">
              <a:solidFill>
                <a:schemeClr val="tx2"/>
              </a:solidFill>
              <a:latin typeface="Cambria" panose="02040503050406030204" pitchFamily="18" charset="0"/>
              <a:ea typeface="Cambria" panose="02040503050406030204" pitchFamily="18" charset="0"/>
              <a:cs typeface="Bookman Old Style"/>
            </a:endParaRPr>
          </a:p>
          <a:p>
            <a:pPr marL="927100" lvl="2" algn="just">
              <a:spcBef>
                <a:spcPts val="100"/>
              </a:spcBef>
              <a:tabLst>
                <a:tab pos="354965" algn="l"/>
                <a:tab pos="355600" algn="l"/>
              </a:tabLst>
            </a:pPr>
            <a:r>
              <a:rPr sz="2000" b="0" dirty="0">
                <a:solidFill>
                  <a:schemeClr val="tx2"/>
                </a:solidFill>
                <a:latin typeface="Cambria" panose="02040503050406030204" pitchFamily="18" charset="0"/>
                <a:ea typeface="Cambria" panose="02040503050406030204" pitchFamily="18" charset="0"/>
                <a:cs typeface="Bookman Old Style"/>
              </a:rPr>
              <a:t>More </a:t>
            </a:r>
            <a:r>
              <a:rPr sz="2000" b="0" spc="-5" dirty="0">
                <a:solidFill>
                  <a:schemeClr val="tx2"/>
                </a:solidFill>
                <a:latin typeface="Cambria" panose="02040503050406030204" pitchFamily="18" charset="0"/>
                <a:ea typeface="Cambria" panose="02040503050406030204" pitchFamily="18" charset="0"/>
                <a:cs typeface="Bookman Old Style"/>
              </a:rPr>
              <a:t>specialized depending on</a:t>
            </a:r>
            <a:r>
              <a:rPr sz="2000" b="0" spc="-85"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domain.</a:t>
            </a:r>
            <a:endParaRPr lang="en-US" sz="2000" b="0" spc="-5" dirty="0">
              <a:solidFill>
                <a:schemeClr val="tx2"/>
              </a:solidFill>
              <a:latin typeface="Cambria" panose="02040503050406030204" pitchFamily="18" charset="0"/>
              <a:ea typeface="Cambria" panose="02040503050406030204" pitchFamily="18" charset="0"/>
              <a:cs typeface="Bookman Old Style"/>
            </a:endParaRPr>
          </a:p>
          <a:p>
            <a:pPr marL="355600" marR="5080" indent="-342900" algn="just">
              <a:lnSpc>
                <a:spcPct val="150000"/>
              </a:lnSpc>
              <a:spcBef>
                <a:spcPts val="360"/>
              </a:spcBef>
              <a:buChar char="•"/>
              <a:tabLst>
                <a:tab pos="354965" algn="l"/>
                <a:tab pos="355600" algn="l"/>
              </a:tabLst>
            </a:pPr>
            <a:r>
              <a:rPr sz="2000" b="0" dirty="0">
                <a:solidFill>
                  <a:schemeClr val="tx2"/>
                </a:solidFill>
                <a:latin typeface="Cambria" panose="02040503050406030204" pitchFamily="18" charset="0"/>
                <a:ea typeface="Cambria" panose="02040503050406030204" pitchFamily="18" charset="0"/>
                <a:cs typeface="Bookman Old Style"/>
              </a:rPr>
              <a:t>It </a:t>
            </a:r>
            <a:r>
              <a:rPr sz="2000" b="0" spc="-5" dirty="0">
                <a:solidFill>
                  <a:schemeClr val="tx2"/>
                </a:solidFill>
                <a:latin typeface="Cambria" panose="02040503050406030204" pitchFamily="18" charset="0"/>
                <a:ea typeface="Cambria" panose="02040503050406030204" pitchFamily="18" charset="0"/>
                <a:cs typeface="Bookman Old Style"/>
              </a:rPr>
              <a:t>typically also include</a:t>
            </a:r>
            <a:r>
              <a:rPr lang="en-US" sz="2000" b="0" spc="-5" dirty="0">
                <a:solidFill>
                  <a:schemeClr val="tx2"/>
                </a:solidFill>
                <a:latin typeface="Cambria" panose="02040503050406030204" pitchFamily="18" charset="0"/>
                <a:ea typeface="Cambria" panose="02040503050406030204" pitchFamily="18" charset="0"/>
                <a:cs typeface="Bookman Old Style"/>
              </a:rPr>
              <a:t>s</a:t>
            </a:r>
            <a:r>
              <a:rPr sz="2000" b="0" spc="-5" dirty="0">
                <a:solidFill>
                  <a:schemeClr val="tx2"/>
                </a:solidFill>
                <a:latin typeface="Cambria" panose="02040503050406030204" pitchFamily="18" charset="0"/>
                <a:ea typeface="Cambria" panose="02040503050406030204" pitchFamily="18" charset="0"/>
                <a:cs typeface="Bookman Old Style"/>
              </a:rPr>
              <a:t> </a:t>
            </a:r>
            <a:r>
              <a:rPr sz="2000" b="1" spc="-5" dirty="0">
                <a:solidFill>
                  <a:schemeClr val="tx2"/>
                </a:solidFill>
                <a:latin typeface="Cambria" panose="02040503050406030204" pitchFamily="18" charset="0"/>
                <a:ea typeface="Cambria" panose="02040503050406030204" pitchFamily="18" charset="0"/>
                <a:cs typeface="Bookman Old Style"/>
              </a:rPr>
              <a:t>Inheritance </a:t>
            </a:r>
            <a:r>
              <a:rPr sz="2000" b="0" dirty="0">
                <a:solidFill>
                  <a:schemeClr val="tx2"/>
                </a:solidFill>
                <a:latin typeface="Cambria" panose="02040503050406030204" pitchFamily="18" charset="0"/>
                <a:ea typeface="Cambria" panose="02040503050406030204" pitchFamily="18" charset="0"/>
                <a:cs typeface="Bookman Old Style"/>
              </a:rPr>
              <a:t>and </a:t>
            </a:r>
            <a:r>
              <a:rPr sz="2000" b="0" spc="-5" dirty="0">
                <a:solidFill>
                  <a:schemeClr val="tx2"/>
                </a:solidFill>
                <a:latin typeface="Cambria" panose="02040503050406030204" pitchFamily="18" charset="0"/>
                <a:ea typeface="Cambria" panose="02040503050406030204" pitchFamily="18" charset="0"/>
                <a:cs typeface="Bookman Old Style"/>
              </a:rPr>
              <a:t>some kind of procedural  attachment.</a:t>
            </a:r>
            <a:endParaRPr sz="2000" dirty="0">
              <a:solidFill>
                <a:schemeClr val="tx2"/>
              </a:solidFill>
              <a:latin typeface="Cambria" panose="02040503050406030204" pitchFamily="18" charset="0"/>
              <a:ea typeface="Cambria" panose="02040503050406030204" pitchFamily="18" charset="0"/>
              <a:cs typeface="Bookman Old Style"/>
            </a:endParaRPr>
          </a:p>
          <a:p>
            <a:pPr marL="12700" algn="just">
              <a:lnSpc>
                <a:spcPct val="100000"/>
              </a:lnSpc>
              <a:spcBef>
                <a:spcPts val="1260"/>
              </a:spcBef>
              <a:tabLst>
                <a:tab pos="354965" algn="l"/>
                <a:tab pos="355600" algn="l"/>
              </a:tabLst>
            </a:pPr>
            <a:r>
              <a:rPr sz="2000" b="1" u="sng" dirty="0">
                <a:solidFill>
                  <a:schemeClr val="tx2"/>
                </a:solidFill>
                <a:uFill>
                  <a:solidFill>
                    <a:srgbClr val="000000"/>
                  </a:solidFill>
                </a:uFill>
                <a:latin typeface="Cambria" panose="02040503050406030204" pitchFamily="18" charset="0"/>
                <a:ea typeface="Cambria" panose="02040503050406030204" pitchFamily="18" charset="0"/>
                <a:cs typeface="Bookman Old Style"/>
              </a:rPr>
              <a:t>Example</a:t>
            </a:r>
            <a:r>
              <a:rPr sz="2000" b="1" u="sng" spc="-25" dirty="0">
                <a:solidFill>
                  <a:schemeClr val="tx2"/>
                </a:solidFill>
                <a:uFill>
                  <a:solidFill>
                    <a:srgbClr val="000000"/>
                  </a:solidFill>
                </a:uFill>
                <a:latin typeface="Cambria" panose="02040503050406030204" pitchFamily="18" charset="0"/>
                <a:ea typeface="Cambria" panose="02040503050406030204" pitchFamily="18" charset="0"/>
                <a:cs typeface="Bookman Old Style"/>
              </a:rPr>
              <a:t> </a:t>
            </a:r>
            <a:r>
              <a:rPr sz="2000" b="1" u="sng" dirty="0">
                <a:solidFill>
                  <a:schemeClr val="tx2"/>
                </a:solidFill>
                <a:uFill>
                  <a:solidFill>
                    <a:srgbClr val="000000"/>
                  </a:solidFill>
                </a:uFill>
                <a:latin typeface="Cambria" panose="02040503050406030204" pitchFamily="18" charset="0"/>
                <a:ea typeface="Cambria" panose="02040503050406030204" pitchFamily="18" charset="0"/>
                <a:cs typeface="Bookman Old Style"/>
              </a:rPr>
              <a:t>:</a:t>
            </a:r>
            <a:endParaRPr sz="2000" dirty="0">
              <a:solidFill>
                <a:schemeClr val="tx2"/>
              </a:solidFill>
              <a:latin typeface="Cambria" panose="02040503050406030204" pitchFamily="18" charset="0"/>
              <a:ea typeface="Cambria" panose="02040503050406030204" pitchFamily="18" charset="0"/>
              <a:cs typeface="Bookman Old Style"/>
            </a:endParaRPr>
          </a:p>
          <a:p>
            <a:pPr marL="12700" algn="just">
              <a:lnSpc>
                <a:spcPct val="100000"/>
              </a:lnSpc>
              <a:spcBef>
                <a:spcPts val="660"/>
              </a:spcBef>
              <a:tabLst>
                <a:tab pos="354965" algn="l"/>
                <a:tab pos="355600" algn="l"/>
              </a:tabLst>
            </a:pPr>
            <a:r>
              <a:rPr lang="en-US" sz="2000" b="0" spc="-5"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Tom is </a:t>
            </a:r>
            <a:r>
              <a:rPr sz="2000" b="0" dirty="0">
                <a:solidFill>
                  <a:schemeClr val="tx2"/>
                </a:solidFill>
                <a:latin typeface="Cambria" panose="02040503050406030204" pitchFamily="18" charset="0"/>
                <a:ea typeface="Cambria" panose="02040503050406030204" pitchFamily="18" charset="0"/>
                <a:cs typeface="Bookman Old Style"/>
              </a:rPr>
              <a:t>a</a:t>
            </a:r>
            <a:r>
              <a:rPr sz="2000" b="0" spc="-15"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Bird.</a:t>
            </a:r>
            <a:endParaRPr sz="2000" dirty="0">
              <a:solidFill>
                <a:schemeClr val="tx2"/>
              </a:solidFill>
              <a:latin typeface="Cambria" panose="02040503050406030204" pitchFamily="18" charset="0"/>
              <a:ea typeface="Cambria" panose="02040503050406030204" pitchFamily="18" charset="0"/>
              <a:cs typeface="Bookman Old Style"/>
            </a:endParaRPr>
          </a:p>
          <a:p>
            <a:pPr marL="12700" algn="just">
              <a:lnSpc>
                <a:spcPct val="100000"/>
              </a:lnSpc>
              <a:spcBef>
                <a:spcPts val="360"/>
              </a:spcBef>
              <a:tabLst>
                <a:tab pos="354965" algn="l"/>
                <a:tab pos="355600" algn="l"/>
              </a:tabLst>
            </a:pPr>
            <a:r>
              <a:rPr lang="en-US" sz="2000" b="0" spc="-5"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Bird is </a:t>
            </a:r>
            <a:r>
              <a:rPr sz="2000" b="0" dirty="0">
                <a:solidFill>
                  <a:schemeClr val="tx2"/>
                </a:solidFill>
                <a:latin typeface="Cambria" panose="02040503050406030204" pitchFamily="18" charset="0"/>
                <a:ea typeface="Cambria" panose="02040503050406030204" pitchFamily="18" charset="0"/>
                <a:cs typeface="Bookman Old Style"/>
              </a:rPr>
              <a:t>a</a:t>
            </a:r>
            <a:r>
              <a:rPr sz="2000" b="0" spc="-5" dirty="0">
                <a:solidFill>
                  <a:schemeClr val="tx2"/>
                </a:solidFill>
                <a:latin typeface="Cambria" panose="02040503050406030204" pitchFamily="18" charset="0"/>
                <a:ea typeface="Cambria" panose="02040503050406030204" pitchFamily="18" charset="0"/>
                <a:cs typeface="Bookman Old Style"/>
              </a:rPr>
              <a:t> Animal.</a:t>
            </a:r>
            <a:endParaRPr sz="2000" dirty="0">
              <a:solidFill>
                <a:schemeClr val="tx2"/>
              </a:solidFill>
              <a:latin typeface="Cambria" panose="02040503050406030204" pitchFamily="18" charset="0"/>
              <a:ea typeface="Cambria" panose="02040503050406030204" pitchFamily="18" charset="0"/>
              <a:cs typeface="Bookman Old Style"/>
            </a:endParaRPr>
          </a:p>
          <a:p>
            <a:pPr marL="12700" algn="just">
              <a:lnSpc>
                <a:spcPct val="100000"/>
              </a:lnSpc>
              <a:spcBef>
                <a:spcPts val="360"/>
              </a:spcBef>
              <a:tabLst>
                <a:tab pos="354965" algn="l"/>
                <a:tab pos="355600" algn="l"/>
              </a:tabLst>
            </a:pPr>
            <a:r>
              <a:rPr lang="en-US" sz="2000" spc="-5"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Bird </a:t>
            </a:r>
            <a:r>
              <a:rPr sz="2000" b="0" dirty="0">
                <a:solidFill>
                  <a:schemeClr val="tx2"/>
                </a:solidFill>
                <a:latin typeface="Cambria" panose="02040503050406030204" pitchFamily="18" charset="0"/>
                <a:ea typeface="Cambria" panose="02040503050406030204" pitchFamily="18" charset="0"/>
                <a:cs typeface="Bookman Old Style"/>
              </a:rPr>
              <a:t>has part</a:t>
            </a:r>
            <a:r>
              <a:rPr sz="2000" b="0" spc="-35"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Wings.</a:t>
            </a:r>
            <a:endParaRPr sz="2000" dirty="0">
              <a:solidFill>
                <a:schemeClr val="tx2"/>
              </a:solidFill>
              <a:latin typeface="Cambria" panose="02040503050406030204" pitchFamily="18" charset="0"/>
              <a:ea typeface="Cambria" panose="02040503050406030204" pitchFamily="18" charset="0"/>
              <a:cs typeface="Bookman Old Style"/>
            </a:endParaRPr>
          </a:p>
        </p:txBody>
      </p:sp>
      <p:sp>
        <p:nvSpPr>
          <p:cNvPr id="5" name="object 2"/>
          <p:cNvSpPr txBox="1">
            <a:spLocks noGrp="1"/>
          </p:cNvSpPr>
          <p:nvPr>
            <p:ph type="title"/>
          </p:nvPr>
        </p:nvSpPr>
        <p:spPr>
          <a:xfrm>
            <a:off x="381000" y="450993"/>
            <a:ext cx="8229600" cy="397545"/>
          </a:xfrm>
          <a:prstGeom prst="rect">
            <a:avLst/>
          </a:prstGeom>
        </p:spPr>
        <p:txBody>
          <a:bodyPr vert="horz" wrap="square" lIns="0" tIns="12700" rIns="0" bIns="0" rtlCol="0">
            <a:spAutoFit/>
          </a:bodyPr>
          <a:lstStyle/>
          <a:p>
            <a:pPr marL="12700">
              <a:lnSpc>
                <a:spcPct val="100000"/>
              </a:lnSpc>
              <a:spcBef>
                <a:spcPts val="100"/>
              </a:spcBef>
            </a:pPr>
            <a:r>
              <a:rPr sz="2500" b="1" dirty="0">
                <a:solidFill>
                  <a:schemeClr val="tx2"/>
                </a:solidFill>
                <a:cs typeface="Bookman Old Style"/>
              </a:rPr>
              <a:t>A</a:t>
            </a:r>
            <a:r>
              <a:rPr lang="en-US" sz="2500" b="1" dirty="0">
                <a:solidFill>
                  <a:schemeClr val="tx2"/>
                </a:solidFill>
                <a:cs typeface="Bookman Old Style"/>
              </a:rPr>
              <a:t>ssociative Networks</a:t>
            </a:r>
            <a:endParaRPr sz="2500" dirty="0">
              <a:solidFill>
                <a:schemeClr val="tx2"/>
              </a:solidFill>
              <a:cs typeface="Bookman Old Style"/>
            </a:endParaRPr>
          </a:p>
        </p:txBody>
      </p:sp>
      <p:sp>
        <p:nvSpPr>
          <p:cNvPr id="6" name="Date Placeholder 5"/>
          <p:cNvSpPr>
            <a:spLocks noGrp="1"/>
          </p:cNvSpPr>
          <p:nvPr>
            <p:ph type="dt" sz="half" idx="10"/>
          </p:nvPr>
        </p:nvSpPr>
        <p:spPr/>
        <p:txBody>
          <a:bodyPr/>
          <a:lstStyle/>
          <a:p>
            <a:fld id="{B3893096-EBB2-4DE5-A710-65DD27FF4926}" type="datetime1">
              <a:rPr lang="en-US" smtClean="0"/>
              <a:t>9/4/2023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58</a:t>
            </a:fld>
            <a:endParaRPr lang="en-IN"/>
          </a:p>
        </p:txBody>
      </p:sp>
    </p:spTree>
    <p:extLst>
      <p:ext uri="{BB962C8B-B14F-4D97-AF65-F5344CB8AC3E}">
        <p14:creationId xmlns:p14="http://schemas.microsoft.com/office/powerpoint/2010/main" val="2715774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96732" y="1173621"/>
            <a:ext cx="3825240" cy="1858842"/>
          </a:xfrm>
          <a:prstGeom prst="rect">
            <a:avLst/>
          </a:prstGeom>
        </p:spPr>
        <p:txBody>
          <a:bodyPr vert="horz" wrap="square" lIns="0" tIns="12065" rIns="0" bIns="0" rtlCol="0">
            <a:spAutoFit/>
          </a:bodyPr>
          <a:lstStyle/>
          <a:p>
            <a:pPr marL="355600" marR="5080" indent="-343535" algn="just">
              <a:lnSpc>
                <a:spcPct val="150100"/>
              </a:lnSpc>
              <a:spcBef>
                <a:spcPts val="95"/>
              </a:spcBef>
              <a:buChar char="•"/>
              <a:tabLst>
                <a:tab pos="355600" algn="l"/>
                <a:tab pos="356235" algn="l"/>
              </a:tabLst>
            </a:pPr>
            <a:r>
              <a:rPr sz="2000" b="0" spc="-5" dirty="0">
                <a:solidFill>
                  <a:schemeClr val="tx2"/>
                </a:solidFill>
                <a:latin typeface="Cambria" panose="02040503050406030204" pitchFamily="18" charset="0"/>
                <a:ea typeface="Cambria" panose="02040503050406030204" pitchFamily="18" charset="0"/>
                <a:cs typeface="Bookman Old Style"/>
              </a:rPr>
              <a:t>The </a:t>
            </a:r>
            <a:r>
              <a:rPr sz="2000" b="0" spc="5" dirty="0">
                <a:solidFill>
                  <a:schemeClr val="tx2"/>
                </a:solidFill>
                <a:latin typeface="Cambria" panose="02040503050406030204" pitchFamily="18" charset="0"/>
                <a:ea typeface="Cambria" panose="02040503050406030204" pitchFamily="18" charset="0"/>
                <a:cs typeface="Bookman Old Style"/>
              </a:rPr>
              <a:t>ISA </a:t>
            </a:r>
            <a:r>
              <a:rPr sz="2000" b="0" dirty="0">
                <a:solidFill>
                  <a:schemeClr val="tx2"/>
                </a:solidFill>
                <a:latin typeface="Cambria" panose="02040503050406030204" pitchFamily="18" charset="0"/>
                <a:ea typeface="Cambria" panose="02040503050406030204" pitchFamily="18" charset="0"/>
                <a:cs typeface="Bookman Old Style"/>
              </a:rPr>
              <a:t>(</a:t>
            </a:r>
            <a:r>
              <a:rPr sz="2000" b="1" dirty="0">
                <a:solidFill>
                  <a:schemeClr val="tx2"/>
                </a:solidFill>
                <a:latin typeface="Cambria" panose="02040503050406030204" pitchFamily="18" charset="0"/>
                <a:ea typeface="Cambria" panose="02040503050406030204" pitchFamily="18" charset="0"/>
                <a:cs typeface="Bookman Old Style"/>
              </a:rPr>
              <a:t>is-a</a:t>
            </a:r>
            <a:r>
              <a:rPr sz="2000" b="0"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or AKO (a-kind-of)  relation </a:t>
            </a:r>
            <a:r>
              <a:rPr sz="2000" b="0" dirty="0">
                <a:solidFill>
                  <a:schemeClr val="tx2"/>
                </a:solidFill>
                <a:latin typeface="Cambria" panose="02040503050406030204" pitchFamily="18" charset="0"/>
                <a:ea typeface="Cambria" panose="02040503050406030204" pitchFamily="18" charset="0"/>
                <a:cs typeface="Bookman Old Style"/>
              </a:rPr>
              <a:t>is </a:t>
            </a:r>
            <a:r>
              <a:rPr sz="2000" b="0" spc="-5" dirty="0">
                <a:solidFill>
                  <a:schemeClr val="tx2"/>
                </a:solidFill>
                <a:latin typeface="Cambria" panose="02040503050406030204" pitchFamily="18" charset="0"/>
                <a:ea typeface="Cambria" panose="02040503050406030204" pitchFamily="18" charset="0"/>
                <a:cs typeface="Bookman Old Style"/>
              </a:rPr>
              <a:t>often used to </a:t>
            </a:r>
            <a:r>
              <a:rPr sz="2000" b="0" spc="-10" dirty="0">
                <a:solidFill>
                  <a:schemeClr val="tx2"/>
                </a:solidFill>
                <a:latin typeface="Cambria" panose="02040503050406030204" pitchFamily="18" charset="0"/>
                <a:ea typeface="Cambria" panose="02040503050406030204" pitchFamily="18" charset="0"/>
                <a:cs typeface="Bookman Old Style"/>
              </a:rPr>
              <a:t>link  </a:t>
            </a:r>
            <a:r>
              <a:rPr sz="2000" b="0" spc="-5" dirty="0">
                <a:solidFill>
                  <a:schemeClr val="tx2"/>
                </a:solidFill>
                <a:latin typeface="Cambria" panose="02040503050406030204" pitchFamily="18" charset="0"/>
                <a:ea typeface="Cambria" panose="02040503050406030204" pitchFamily="18" charset="0"/>
                <a:cs typeface="Bookman Old Style"/>
              </a:rPr>
              <a:t>instances to classes, classes to super  classes</a:t>
            </a:r>
            <a:endParaRPr sz="2000" dirty="0">
              <a:solidFill>
                <a:schemeClr val="tx2"/>
              </a:solidFill>
              <a:latin typeface="Cambria" panose="02040503050406030204" pitchFamily="18" charset="0"/>
              <a:ea typeface="Cambria" panose="02040503050406030204" pitchFamily="18" charset="0"/>
              <a:cs typeface="Bookman Old Style"/>
            </a:endParaRPr>
          </a:p>
        </p:txBody>
      </p:sp>
      <p:sp>
        <p:nvSpPr>
          <p:cNvPr id="4" name="object 4"/>
          <p:cNvSpPr txBox="1"/>
          <p:nvPr/>
        </p:nvSpPr>
        <p:spPr>
          <a:xfrm>
            <a:off x="4728482" y="3032463"/>
            <a:ext cx="3761740" cy="2756523"/>
          </a:xfrm>
          <a:prstGeom prst="rect">
            <a:avLst/>
          </a:prstGeom>
        </p:spPr>
        <p:txBody>
          <a:bodyPr vert="horz" wrap="square" lIns="0" tIns="126364" rIns="0" bIns="0" rtlCol="0">
            <a:spAutoFit/>
          </a:bodyPr>
          <a:lstStyle/>
          <a:p>
            <a:pPr marL="355600" indent="-343535" algn="just">
              <a:lnSpc>
                <a:spcPct val="100000"/>
              </a:lnSpc>
              <a:spcBef>
                <a:spcPts val="994"/>
              </a:spcBef>
              <a:buChar char="•"/>
              <a:tabLst>
                <a:tab pos="355600" algn="l"/>
                <a:tab pos="356235" algn="l"/>
              </a:tabLst>
            </a:pPr>
            <a:r>
              <a:rPr sz="2000" b="0" spc="-5" dirty="0">
                <a:solidFill>
                  <a:schemeClr val="tx2"/>
                </a:solidFill>
                <a:latin typeface="Cambria" panose="02040503050406030204" pitchFamily="18" charset="0"/>
                <a:ea typeface="Cambria" panose="02040503050406030204" pitchFamily="18" charset="0"/>
                <a:cs typeface="Bookman Old Style"/>
              </a:rPr>
              <a:t>Some links (e.g. </a:t>
            </a:r>
            <a:r>
              <a:rPr sz="2000" b="1" spc="-5" dirty="0">
                <a:solidFill>
                  <a:schemeClr val="tx2"/>
                </a:solidFill>
                <a:latin typeface="Cambria" panose="02040503050406030204" pitchFamily="18" charset="0"/>
                <a:ea typeface="Cambria" panose="02040503050406030204" pitchFamily="18" charset="0"/>
                <a:cs typeface="Bookman Old Style"/>
              </a:rPr>
              <a:t>has Part</a:t>
            </a:r>
            <a:r>
              <a:rPr sz="2000" b="0" spc="-5" dirty="0">
                <a:solidFill>
                  <a:schemeClr val="tx2"/>
                </a:solidFill>
                <a:latin typeface="Cambria" panose="02040503050406030204" pitchFamily="18" charset="0"/>
                <a:ea typeface="Cambria" panose="02040503050406030204" pitchFamily="18" charset="0"/>
                <a:cs typeface="Bookman Old Style"/>
              </a:rPr>
              <a:t>)</a:t>
            </a:r>
            <a:r>
              <a:rPr sz="2000" b="0" spc="-55"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are</a:t>
            </a:r>
            <a:endParaRPr sz="2000" dirty="0">
              <a:solidFill>
                <a:schemeClr val="tx2"/>
              </a:solidFill>
              <a:latin typeface="Cambria" panose="02040503050406030204" pitchFamily="18" charset="0"/>
              <a:ea typeface="Cambria" panose="02040503050406030204" pitchFamily="18" charset="0"/>
              <a:cs typeface="Bookman Old Style"/>
            </a:endParaRPr>
          </a:p>
          <a:p>
            <a:pPr marL="355600" algn="just">
              <a:lnSpc>
                <a:spcPct val="100000"/>
              </a:lnSpc>
              <a:spcBef>
                <a:spcPts val="900"/>
              </a:spcBef>
            </a:pPr>
            <a:r>
              <a:rPr sz="2000" b="0" spc="-5" dirty="0">
                <a:solidFill>
                  <a:schemeClr val="tx2"/>
                </a:solidFill>
                <a:latin typeface="Cambria" panose="02040503050406030204" pitchFamily="18" charset="0"/>
                <a:ea typeface="Cambria" panose="02040503050406030204" pitchFamily="18" charset="0"/>
                <a:cs typeface="Bookman Old Style"/>
              </a:rPr>
              <a:t>inherited along </a:t>
            </a:r>
            <a:r>
              <a:rPr sz="2000" b="0" dirty="0">
                <a:solidFill>
                  <a:schemeClr val="tx2"/>
                </a:solidFill>
                <a:latin typeface="Cambria" panose="02040503050406030204" pitchFamily="18" charset="0"/>
                <a:ea typeface="Cambria" panose="02040503050406030204" pitchFamily="18" charset="0"/>
                <a:cs typeface="Bookman Old Style"/>
              </a:rPr>
              <a:t>ISA</a:t>
            </a:r>
            <a:r>
              <a:rPr sz="2000" b="0" spc="-55"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paths.</a:t>
            </a:r>
            <a:endParaRPr sz="2000" dirty="0">
              <a:solidFill>
                <a:schemeClr val="tx2"/>
              </a:solidFill>
              <a:latin typeface="Cambria" panose="02040503050406030204" pitchFamily="18" charset="0"/>
              <a:ea typeface="Cambria" panose="02040503050406030204" pitchFamily="18" charset="0"/>
              <a:cs typeface="Bookman Old Style"/>
            </a:endParaRPr>
          </a:p>
          <a:p>
            <a:pPr marL="355600" marR="5080" indent="-343535" algn="just">
              <a:lnSpc>
                <a:spcPct val="150000"/>
              </a:lnSpc>
              <a:spcBef>
                <a:spcPts val="400"/>
              </a:spcBef>
              <a:buChar char="•"/>
              <a:tabLst>
                <a:tab pos="355600" algn="l"/>
                <a:tab pos="356235" algn="l"/>
              </a:tabLst>
            </a:pPr>
            <a:r>
              <a:rPr sz="2000" b="0" spc="-5" dirty="0">
                <a:solidFill>
                  <a:schemeClr val="tx2"/>
                </a:solidFill>
                <a:latin typeface="Cambria" panose="02040503050406030204" pitchFamily="18" charset="0"/>
                <a:ea typeface="Cambria" panose="02040503050406030204" pitchFamily="18" charset="0"/>
                <a:cs typeface="Bookman Old Style"/>
              </a:rPr>
              <a:t>The semantics of </a:t>
            </a:r>
            <a:r>
              <a:rPr sz="2000" b="0" dirty="0">
                <a:solidFill>
                  <a:schemeClr val="tx2"/>
                </a:solidFill>
                <a:latin typeface="Cambria" panose="02040503050406030204" pitchFamily="18" charset="0"/>
                <a:ea typeface="Cambria" panose="02040503050406030204" pitchFamily="18" charset="0"/>
                <a:cs typeface="Bookman Old Style"/>
              </a:rPr>
              <a:t>a </a:t>
            </a:r>
            <a:r>
              <a:rPr sz="2000" b="0" spc="-5" dirty="0">
                <a:solidFill>
                  <a:schemeClr val="tx2"/>
                </a:solidFill>
                <a:latin typeface="Cambria" panose="02040503050406030204" pitchFamily="18" charset="0"/>
                <a:ea typeface="Cambria" panose="02040503050406030204" pitchFamily="18" charset="0"/>
                <a:cs typeface="Bookman Old Style"/>
              </a:rPr>
              <a:t>semantic </a:t>
            </a:r>
            <a:r>
              <a:rPr sz="2000" b="0" dirty="0">
                <a:solidFill>
                  <a:schemeClr val="tx2"/>
                </a:solidFill>
                <a:latin typeface="Cambria" panose="02040503050406030204" pitchFamily="18" charset="0"/>
                <a:ea typeface="Cambria" panose="02040503050406030204" pitchFamily="18" charset="0"/>
                <a:cs typeface="Bookman Old Style"/>
              </a:rPr>
              <a:t>net</a:t>
            </a:r>
            <a:r>
              <a:rPr sz="2000" b="0" spc="-125"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can  be </a:t>
            </a:r>
            <a:r>
              <a:rPr sz="2000" b="0" spc="-5" dirty="0">
                <a:solidFill>
                  <a:schemeClr val="tx2"/>
                </a:solidFill>
                <a:latin typeface="Cambria" panose="02040503050406030204" pitchFamily="18" charset="0"/>
                <a:ea typeface="Cambria" panose="02040503050406030204" pitchFamily="18" charset="0"/>
                <a:cs typeface="Bookman Old Style"/>
              </a:rPr>
              <a:t>relatively informal or </a:t>
            </a:r>
            <a:r>
              <a:rPr sz="2000" b="0" dirty="0">
                <a:solidFill>
                  <a:schemeClr val="tx2"/>
                </a:solidFill>
                <a:latin typeface="Cambria" panose="02040503050406030204" pitchFamily="18" charset="0"/>
                <a:ea typeface="Cambria" panose="02040503050406030204" pitchFamily="18" charset="0"/>
                <a:cs typeface="Bookman Old Style"/>
              </a:rPr>
              <a:t>very</a:t>
            </a:r>
            <a:r>
              <a:rPr sz="2000" b="0" spc="-60"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formal</a:t>
            </a:r>
            <a:r>
              <a:rPr lang="en-US" sz="2000" b="0" spc="-5"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a:t>
            </a:r>
            <a:r>
              <a:rPr lang="en-US" sz="2000" b="0"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often defined at the</a:t>
            </a:r>
            <a:r>
              <a:rPr sz="2000" b="0" spc="-135"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implementation  level</a:t>
            </a:r>
            <a:endParaRPr sz="2000" dirty="0">
              <a:solidFill>
                <a:schemeClr val="tx2"/>
              </a:solidFill>
              <a:latin typeface="Cambria" panose="02040503050406030204" pitchFamily="18" charset="0"/>
              <a:ea typeface="Cambria" panose="02040503050406030204" pitchFamily="18" charset="0"/>
              <a:cs typeface="Bookman Old Style"/>
            </a:endParaRPr>
          </a:p>
        </p:txBody>
      </p:sp>
      <p:sp>
        <p:nvSpPr>
          <p:cNvPr id="5" name="object 5"/>
          <p:cNvSpPr/>
          <p:nvPr/>
        </p:nvSpPr>
        <p:spPr>
          <a:xfrm>
            <a:off x="1015746" y="3422141"/>
            <a:ext cx="759460" cy="513715"/>
          </a:xfrm>
          <a:custGeom>
            <a:avLst/>
            <a:gdLst/>
            <a:ahLst/>
            <a:cxnLst/>
            <a:rect l="l" t="t" r="r" b="b"/>
            <a:pathLst>
              <a:path w="759460" h="513714">
                <a:moveTo>
                  <a:pt x="379475" y="0"/>
                </a:moveTo>
                <a:lnTo>
                  <a:pt x="323400" y="2783"/>
                </a:lnTo>
                <a:lnTo>
                  <a:pt x="269879" y="10869"/>
                </a:lnTo>
                <a:lnTo>
                  <a:pt x="219499" y="23861"/>
                </a:lnTo>
                <a:lnTo>
                  <a:pt x="172848" y="41362"/>
                </a:lnTo>
                <a:lnTo>
                  <a:pt x="130513" y="62975"/>
                </a:lnTo>
                <a:lnTo>
                  <a:pt x="93080" y="88303"/>
                </a:lnTo>
                <a:lnTo>
                  <a:pt x="61136" y="116951"/>
                </a:lnTo>
                <a:lnTo>
                  <a:pt x="35270" y="148520"/>
                </a:lnTo>
                <a:lnTo>
                  <a:pt x="16066" y="182615"/>
                </a:lnTo>
                <a:lnTo>
                  <a:pt x="4114" y="218838"/>
                </a:lnTo>
                <a:lnTo>
                  <a:pt x="0" y="256794"/>
                </a:lnTo>
                <a:lnTo>
                  <a:pt x="4114" y="294749"/>
                </a:lnTo>
                <a:lnTo>
                  <a:pt x="16066" y="330972"/>
                </a:lnTo>
                <a:lnTo>
                  <a:pt x="35270" y="365067"/>
                </a:lnTo>
                <a:lnTo>
                  <a:pt x="61136" y="396636"/>
                </a:lnTo>
                <a:lnTo>
                  <a:pt x="93080" y="425284"/>
                </a:lnTo>
                <a:lnTo>
                  <a:pt x="130513" y="450612"/>
                </a:lnTo>
                <a:lnTo>
                  <a:pt x="172848" y="472225"/>
                </a:lnTo>
                <a:lnTo>
                  <a:pt x="219499" y="489726"/>
                </a:lnTo>
                <a:lnTo>
                  <a:pt x="269879" y="502718"/>
                </a:lnTo>
                <a:lnTo>
                  <a:pt x="323400" y="510804"/>
                </a:lnTo>
                <a:lnTo>
                  <a:pt x="379475" y="513588"/>
                </a:lnTo>
                <a:lnTo>
                  <a:pt x="435545" y="510804"/>
                </a:lnTo>
                <a:lnTo>
                  <a:pt x="489063" y="502718"/>
                </a:lnTo>
                <a:lnTo>
                  <a:pt x="539441" y="489726"/>
                </a:lnTo>
                <a:lnTo>
                  <a:pt x="586091" y="472225"/>
                </a:lnTo>
                <a:lnTo>
                  <a:pt x="628428" y="450612"/>
                </a:lnTo>
                <a:lnTo>
                  <a:pt x="665863" y="425284"/>
                </a:lnTo>
                <a:lnTo>
                  <a:pt x="697808" y="396636"/>
                </a:lnTo>
                <a:lnTo>
                  <a:pt x="723677" y="365067"/>
                </a:lnTo>
                <a:lnTo>
                  <a:pt x="742883" y="330972"/>
                </a:lnTo>
                <a:lnTo>
                  <a:pt x="754836" y="294749"/>
                </a:lnTo>
                <a:lnTo>
                  <a:pt x="758952" y="256794"/>
                </a:lnTo>
                <a:lnTo>
                  <a:pt x="754836" y="218838"/>
                </a:lnTo>
                <a:lnTo>
                  <a:pt x="742883" y="182615"/>
                </a:lnTo>
                <a:lnTo>
                  <a:pt x="723677" y="148520"/>
                </a:lnTo>
                <a:lnTo>
                  <a:pt x="697808" y="116951"/>
                </a:lnTo>
                <a:lnTo>
                  <a:pt x="665863" y="88303"/>
                </a:lnTo>
                <a:lnTo>
                  <a:pt x="628428" y="62975"/>
                </a:lnTo>
                <a:lnTo>
                  <a:pt x="586091" y="41362"/>
                </a:lnTo>
                <a:lnTo>
                  <a:pt x="539441" y="23861"/>
                </a:lnTo>
                <a:lnTo>
                  <a:pt x="489063" y="10869"/>
                </a:lnTo>
                <a:lnTo>
                  <a:pt x="435545" y="2783"/>
                </a:lnTo>
                <a:lnTo>
                  <a:pt x="379475" y="0"/>
                </a:lnTo>
                <a:close/>
              </a:path>
            </a:pathLst>
          </a:custGeom>
          <a:solidFill>
            <a:srgbClr val="B1B1B1"/>
          </a:solidFill>
        </p:spPr>
        <p:txBody>
          <a:bodyPr wrap="square" lIns="0" tIns="0" rIns="0" bIns="0" rtlCol="0"/>
          <a:lstStyle/>
          <a:p>
            <a:pPr marL="919480">
              <a:lnSpc>
                <a:spcPct val="100000"/>
              </a:lnSpc>
              <a:spcBef>
                <a:spcPts val="1115"/>
              </a:spcBef>
            </a:pPr>
            <a:endParaRPr lang="en-IN" dirty="0">
              <a:cs typeface="Bookman Old Style"/>
            </a:endParaRPr>
          </a:p>
        </p:txBody>
      </p:sp>
      <p:sp>
        <p:nvSpPr>
          <p:cNvPr id="6" name="object 6"/>
          <p:cNvSpPr/>
          <p:nvPr/>
        </p:nvSpPr>
        <p:spPr>
          <a:xfrm>
            <a:off x="1015746" y="3422141"/>
            <a:ext cx="759460" cy="513715"/>
          </a:xfrm>
          <a:custGeom>
            <a:avLst/>
            <a:gdLst/>
            <a:ahLst/>
            <a:cxnLst/>
            <a:rect l="l" t="t" r="r" b="b"/>
            <a:pathLst>
              <a:path w="759460" h="513714">
                <a:moveTo>
                  <a:pt x="0" y="256794"/>
                </a:moveTo>
                <a:lnTo>
                  <a:pt x="4114" y="218838"/>
                </a:lnTo>
                <a:lnTo>
                  <a:pt x="16066" y="182615"/>
                </a:lnTo>
                <a:lnTo>
                  <a:pt x="35270" y="148520"/>
                </a:lnTo>
                <a:lnTo>
                  <a:pt x="61136" y="116951"/>
                </a:lnTo>
                <a:lnTo>
                  <a:pt x="93080" y="88303"/>
                </a:lnTo>
                <a:lnTo>
                  <a:pt x="130513" y="62975"/>
                </a:lnTo>
                <a:lnTo>
                  <a:pt x="172848" y="41362"/>
                </a:lnTo>
                <a:lnTo>
                  <a:pt x="219499" y="23861"/>
                </a:lnTo>
                <a:lnTo>
                  <a:pt x="269879" y="10869"/>
                </a:lnTo>
                <a:lnTo>
                  <a:pt x="323400" y="2783"/>
                </a:lnTo>
                <a:lnTo>
                  <a:pt x="379475" y="0"/>
                </a:lnTo>
                <a:lnTo>
                  <a:pt x="435545" y="2783"/>
                </a:lnTo>
                <a:lnTo>
                  <a:pt x="489063" y="10869"/>
                </a:lnTo>
                <a:lnTo>
                  <a:pt x="539441" y="23861"/>
                </a:lnTo>
                <a:lnTo>
                  <a:pt x="586091" y="41362"/>
                </a:lnTo>
                <a:lnTo>
                  <a:pt x="628428" y="62975"/>
                </a:lnTo>
                <a:lnTo>
                  <a:pt x="665863" y="88303"/>
                </a:lnTo>
                <a:lnTo>
                  <a:pt x="697808" y="116951"/>
                </a:lnTo>
                <a:lnTo>
                  <a:pt x="723677" y="148520"/>
                </a:lnTo>
                <a:lnTo>
                  <a:pt x="742883" y="182615"/>
                </a:lnTo>
                <a:lnTo>
                  <a:pt x="754836" y="218838"/>
                </a:lnTo>
                <a:lnTo>
                  <a:pt x="758952" y="256794"/>
                </a:lnTo>
                <a:lnTo>
                  <a:pt x="754836" y="294749"/>
                </a:lnTo>
                <a:lnTo>
                  <a:pt x="742883" y="330972"/>
                </a:lnTo>
                <a:lnTo>
                  <a:pt x="723677" y="365067"/>
                </a:lnTo>
                <a:lnTo>
                  <a:pt x="697808" y="396636"/>
                </a:lnTo>
                <a:lnTo>
                  <a:pt x="665863" y="425284"/>
                </a:lnTo>
                <a:lnTo>
                  <a:pt x="628428" y="450612"/>
                </a:lnTo>
                <a:lnTo>
                  <a:pt x="586091" y="472225"/>
                </a:lnTo>
                <a:lnTo>
                  <a:pt x="539441" y="489726"/>
                </a:lnTo>
                <a:lnTo>
                  <a:pt x="489063" y="502718"/>
                </a:lnTo>
                <a:lnTo>
                  <a:pt x="435545" y="510804"/>
                </a:lnTo>
                <a:lnTo>
                  <a:pt x="379475" y="513588"/>
                </a:lnTo>
                <a:lnTo>
                  <a:pt x="323400" y="510804"/>
                </a:lnTo>
                <a:lnTo>
                  <a:pt x="269879" y="502718"/>
                </a:lnTo>
                <a:lnTo>
                  <a:pt x="219499" y="489726"/>
                </a:lnTo>
                <a:lnTo>
                  <a:pt x="172848" y="472225"/>
                </a:lnTo>
                <a:lnTo>
                  <a:pt x="130513" y="450612"/>
                </a:lnTo>
                <a:lnTo>
                  <a:pt x="93080" y="425284"/>
                </a:lnTo>
                <a:lnTo>
                  <a:pt x="61136" y="396636"/>
                </a:lnTo>
                <a:lnTo>
                  <a:pt x="35270" y="365067"/>
                </a:lnTo>
                <a:lnTo>
                  <a:pt x="16066" y="330972"/>
                </a:lnTo>
                <a:lnTo>
                  <a:pt x="4114" y="294749"/>
                </a:lnTo>
                <a:lnTo>
                  <a:pt x="0" y="256794"/>
                </a:lnTo>
                <a:close/>
              </a:path>
            </a:pathLst>
          </a:custGeom>
          <a:ln w="28956">
            <a:solidFill>
              <a:srgbClr val="000000"/>
            </a:solidFill>
          </a:ln>
        </p:spPr>
        <p:txBody>
          <a:bodyPr wrap="square" lIns="0" tIns="0" rIns="0" bIns="0" rtlCol="0"/>
          <a:lstStyle/>
          <a:p>
            <a:endParaRPr/>
          </a:p>
        </p:txBody>
      </p:sp>
      <p:sp>
        <p:nvSpPr>
          <p:cNvPr id="7" name="object 7"/>
          <p:cNvSpPr/>
          <p:nvPr/>
        </p:nvSpPr>
        <p:spPr>
          <a:xfrm>
            <a:off x="3150870" y="3464814"/>
            <a:ext cx="810895" cy="513715"/>
          </a:xfrm>
          <a:custGeom>
            <a:avLst/>
            <a:gdLst/>
            <a:ahLst/>
            <a:cxnLst/>
            <a:rect l="l" t="t" r="r" b="b"/>
            <a:pathLst>
              <a:path w="810895" h="513714">
                <a:moveTo>
                  <a:pt x="405383" y="0"/>
                </a:moveTo>
                <a:lnTo>
                  <a:pt x="345476" y="2783"/>
                </a:lnTo>
                <a:lnTo>
                  <a:pt x="288298" y="10869"/>
                </a:lnTo>
                <a:lnTo>
                  <a:pt x="234478" y="23861"/>
                </a:lnTo>
                <a:lnTo>
                  <a:pt x="184642" y="41362"/>
                </a:lnTo>
                <a:lnTo>
                  <a:pt x="139416" y="62975"/>
                </a:lnTo>
                <a:lnTo>
                  <a:pt x="99429" y="88303"/>
                </a:lnTo>
                <a:lnTo>
                  <a:pt x="65306" y="116951"/>
                </a:lnTo>
                <a:lnTo>
                  <a:pt x="37675" y="148520"/>
                </a:lnTo>
                <a:lnTo>
                  <a:pt x="17162" y="182615"/>
                </a:lnTo>
                <a:lnTo>
                  <a:pt x="4395" y="218838"/>
                </a:lnTo>
                <a:lnTo>
                  <a:pt x="0" y="256794"/>
                </a:lnTo>
                <a:lnTo>
                  <a:pt x="4395" y="294749"/>
                </a:lnTo>
                <a:lnTo>
                  <a:pt x="17162" y="330972"/>
                </a:lnTo>
                <a:lnTo>
                  <a:pt x="37675" y="365067"/>
                </a:lnTo>
                <a:lnTo>
                  <a:pt x="65306" y="396636"/>
                </a:lnTo>
                <a:lnTo>
                  <a:pt x="99429" y="425284"/>
                </a:lnTo>
                <a:lnTo>
                  <a:pt x="139416" y="450612"/>
                </a:lnTo>
                <a:lnTo>
                  <a:pt x="184642" y="472225"/>
                </a:lnTo>
                <a:lnTo>
                  <a:pt x="234478" y="489726"/>
                </a:lnTo>
                <a:lnTo>
                  <a:pt x="288298" y="502718"/>
                </a:lnTo>
                <a:lnTo>
                  <a:pt x="345476" y="510804"/>
                </a:lnTo>
                <a:lnTo>
                  <a:pt x="405383" y="513588"/>
                </a:lnTo>
                <a:lnTo>
                  <a:pt x="465291" y="510804"/>
                </a:lnTo>
                <a:lnTo>
                  <a:pt x="522469" y="502718"/>
                </a:lnTo>
                <a:lnTo>
                  <a:pt x="576289" y="489726"/>
                </a:lnTo>
                <a:lnTo>
                  <a:pt x="626125" y="472225"/>
                </a:lnTo>
                <a:lnTo>
                  <a:pt x="671351" y="450612"/>
                </a:lnTo>
                <a:lnTo>
                  <a:pt x="711338" y="425284"/>
                </a:lnTo>
                <a:lnTo>
                  <a:pt x="745461" y="396636"/>
                </a:lnTo>
                <a:lnTo>
                  <a:pt x="773092" y="365067"/>
                </a:lnTo>
                <a:lnTo>
                  <a:pt x="793605" y="330972"/>
                </a:lnTo>
                <a:lnTo>
                  <a:pt x="806372" y="294749"/>
                </a:lnTo>
                <a:lnTo>
                  <a:pt x="810768" y="256794"/>
                </a:lnTo>
                <a:lnTo>
                  <a:pt x="806372" y="218838"/>
                </a:lnTo>
                <a:lnTo>
                  <a:pt x="793605" y="182615"/>
                </a:lnTo>
                <a:lnTo>
                  <a:pt x="773092" y="148520"/>
                </a:lnTo>
                <a:lnTo>
                  <a:pt x="745461" y="116951"/>
                </a:lnTo>
                <a:lnTo>
                  <a:pt x="711338" y="88303"/>
                </a:lnTo>
                <a:lnTo>
                  <a:pt x="671351" y="62975"/>
                </a:lnTo>
                <a:lnTo>
                  <a:pt x="626125" y="41362"/>
                </a:lnTo>
                <a:lnTo>
                  <a:pt x="576289" y="23861"/>
                </a:lnTo>
                <a:lnTo>
                  <a:pt x="522469" y="10869"/>
                </a:lnTo>
                <a:lnTo>
                  <a:pt x="465291" y="2783"/>
                </a:lnTo>
                <a:lnTo>
                  <a:pt x="405383" y="0"/>
                </a:lnTo>
                <a:close/>
              </a:path>
            </a:pathLst>
          </a:custGeom>
          <a:solidFill>
            <a:srgbClr val="B1B1B1"/>
          </a:solidFill>
        </p:spPr>
        <p:txBody>
          <a:bodyPr wrap="square" lIns="0" tIns="0" rIns="0" bIns="0" rtlCol="0"/>
          <a:lstStyle/>
          <a:p>
            <a:endParaRPr/>
          </a:p>
        </p:txBody>
      </p:sp>
      <p:sp>
        <p:nvSpPr>
          <p:cNvPr id="8" name="object 8"/>
          <p:cNvSpPr/>
          <p:nvPr/>
        </p:nvSpPr>
        <p:spPr>
          <a:xfrm>
            <a:off x="3150870" y="3464814"/>
            <a:ext cx="810895" cy="513715"/>
          </a:xfrm>
          <a:custGeom>
            <a:avLst/>
            <a:gdLst/>
            <a:ahLst/>
            <a:cxnLst/>
            <a:rect l="l" t="t" r="r" b="b"/>
            <a:pathLst>
              <a:path w="810895" h="513714">
                <a:moveTo>
                  <a:pt x="0" y="256794"/>
                </a:moveTo>
                <a:lnTo>
                  <a:pt x="4395" y="218838"/>
                </a:lnTo>
                <a:lnTo>
                  <a:pt x="17162" y="182615"/>
                </a:lnTo>
                <a:lnTo>
                  <a:pt x="37675" y="148520"/>
                </a:lnTo>
                <a:lnTo>
                  <a:pt x="65306" y="116951"/>
                </a:lnTo>
                <a:lnTo>
                  <a:pt x="99429" y="88303"/>
                </a:lnTo>
                <a:lnTo>
                  <a:pt x="139416" y="62975"/>
                </a:lnTo>
                <a:lnTo>
                  <a:pt x="184642" y="41362"/>
                </a:lnTo>
                <a:lnTo>
                  <a:pt x="234478" y="23861"/>
                </a:lnTo>
                <a:lnTo>
                  <a:pt x="288298" y="10869"/>
                </a:lnTo>
                <a:lnTo>
                  <a:pt x="345476" y="2783"/>
                </a:lnTo>
                <a:lnTo>
                  <a:pt x="405383" y="0"/>
                </a:lnTo>
                <a:lnTo>
                  <a:pt x="465291" y="2783"/>
                </a:lnTo>
                <a:lnTo>
                  <a:pt x="522469" y="10869"/>
                </a:lnTo>
                <a:lnTo>
                  <a:pt x="576289" y="23861"/>
                </a:lnTo>
                <a:lnTo>
                  <a:pt x="626125" y="41362"/>
                </a:lnTo>
                <a:lnTo>
                  <a:pt x="671351" y="62975"/>
                </a:lnTo>
                <a:lnTo>
                  <a:pt x="711338" y="88303"/>
                </a:lnTo>
                <a:lnTo>
                  <a:pt x="745461" y="116951"/>
                </a:lnTo>
                <a:lnTo>
                  <a:pt x="773092" y="148520"/>
                </a:lnTo>
                <a:lnTo>
                  <a:pt x="793605" y="182615"/>
                </a:lnTo>
                <a:lnTo>
                  <a:pt x="806372" y="218838"/>
                </a:lnTo>
                <a:lnTo>
                  <a:pt x="810768" y="256794"/>
                </a:lnTo>
                <a:lnTo>
                  <a:pt x="806372" y="294749"/>
                </a:lnTo>
                <a:lnTo>
                  <a:pt x="793605" y="330972"/>
                </a:lnTo>
                <a:lnTo>
                  <a:pt x="773092" y="365067"/>
                </a:lnTo>
                <a:lnTo>
                  <a:pt x="745461" y="396636"/>
                </a:lnTo>
                <a:lnTo>
                  <a:pt x="711338" y="425284"/>
                </a:lnTo>
                <a:lnTo>
                  <a:pt x="671351" y="450612"/>
                </a:lnTo>
                <a:lnTo>
                  <a:pt x="626125" y="472225"/>
                </a:lnTo>
                <a:lnTo>
                  <a:pt x="576289" y="489726"/>
                </a:lnTo>
                <a:lnTo>
                  <a:pt x="522469" y="502718"/>
                </a:lnTo>
                <a:lnTo>
                  <a:pt x="465291" y="510804"/>
                </a:lnTo>
                <a:lnTo>
                  <a:pt x="405383" y="513588"/>
                </a:lnTo>
                <a:lnTo>
                  <a:pt x="345476" y="510804"/>
                </a:lnTo>
                <a:lnTo>
                  <a:pt x="288298" y="502718"/>
                </a:lnTo>
                <a:lnTo>
                  <a:pt x="234478" y="489726"/>
                </a:lnTo>
                <a:lnTo>
                  <a:pt x="184642" y="472225"/>
                </a:lnTo>
                <a:lnTo>
                  <a:pt x="139416" y="450612"/>
                </a:lnTo>
                <a:lnTo>
                  <a:pt x="99429" y="425284"/>
                </a:lnTo>
                <a:lnTo>
                  <a:pt x="65306" y="396636"/>
                </a:lnTo>
                <a:lnTo>
                  <a:pt x="37675" y="365067"/>
                </a:lnTo>
                <a:lnTo>
                  <a:pt x="17162" y="330972"/>
                </a:lnTo>
                <a:lnTo>
                  <a:pt x="4395" y="294749"/>
                </a:lnTo>
                <a:lnTo>
                  <a:pt x="0" y="256794"/>
                </a:lnTo>
                <a:close/>
              </a:path>
            </a:pathLst>
          </a:custGeom>
          <a:ln w="28955">
            <a:solidFill>
              <a:srgbClr val="000000"/>
            </a:solidFill>
          </a:ln>
        </p:spPr>
        <p:txBody>
          <a:bodyPr wrap="square" lIns="0" tIns="0" rIns="0" bIns="0" rtlCol="0"/>
          <a:lstStyle/>
          <a:p>
            <a:endParaRPr/>
          </a:p>
        </p:txBody>
      </p:sp>
      <p:sp>
        <p:nvSpPr>
          <p:cNvPr id="9" name="object 9"/>
          <p:cNvSpPr txBox="1"/>
          <p:nvPr/>
        </p:nvSpPr>
        <p:spPr>
          <a:xfrm>
            <a:off x="3262629" y="3521202"/>
            <a:ext cx="58610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Animal</a:t>
            </a:r>
            <a:endParaRPr sz="1200" dirty="0">
              <a:latin typeface="Bookman Old Style"/>
              <a:cs typeface="Bookman Old Style"/>
            </a:endParaRPr>
          </a:p>
        </p:txBody>
      </p:sp>
      <p:sp>
        <p:nvSpPr>
          <p:cNvPr id="10" name="object 10"/>
          <p:cNvSpPr/>
          <p:nvPr/>
        </p:nvSpPr>
        <p:spPr>
          <a:xfrm>
            <a:off x="3286505" y="4575809"/>
            <a:ext cx="731520" cy="515620"/>
          </a:xfrm>
          <a:custGeom>
            <a:avLst/>
            <a:gdLst/>
            <a:ahLst/>
            <a:cxnLst/>
            <a:rect l="l" t="t" r="r" b="b"/>
            <a:pathLst>
              <a:path w="731520" h="515620">
                <a:moveTo>
                  <a:pt x="365760" y="0"/>
                </a:moveTo>
                <a:lnTo>
                  <a:pt x="311698" y="2792"/>
                </a:lnTo>
                <a:lnTo>
                  <a:pt x="260104" y="10905"/>
                </a:lnTo>
                <a:lnTo>
                  <a:pt x="211541" y="23938"/>
                </a:lnTo>
                <a:lnTo>
                  <a:pt x="166576" y="41494"/>
                </a:lnTo>
                <a:lnTo>
                  <a:pt x="125772" y="63175"/>
                </a:lnTo>
                <a:lnTo>
                  <a:pt x="89696" y="88582"/>
                </a:lnTo>
                <a:lnTo>
                  <a:pt x="58912" y="117315"/>
                </a:lnTo>
                <a:lnTo>
                  <a:pt x="33986" y="148978"/>
                </a:lnTo>
                <a:lnTo>
                  <a:pt x="15481" y="183171"/>
                </a:lnTo>
                <a:lnTo>
                  <a:pt x="3964" y="219497"/>
                </a:lnTo>
                <a:lnTo>
                  <a:pt x="0" y="257556"/>
                </a:lnTo>
                <a:lnTo>
                  <a:pt x="3964" y="295614"/>
                </a:lnTo>
                <a:lnTo>
                  <a:pt x="15481" y="331940"/>
                </a:lnTo>
                <a:lnTo>
                  <a:pt x="33986" y="366133"/>
                </a:lnTo>
                <a:lnTo>
                  <a:pt x="58912" y="397796"/>
                </a:lnTo>
                <a:lnTo>
                  <a:pt x="89696" y="426529"/>
                </a:lnTo>
                <a:lnTo>
                  <a:pt x="125772" y="451936"/>
                </a:lnTo>
                <a:lnTo>
                  <a:pt x="166576" y="473617"/>
                </a:lnTo>
                <a:lnTo>
                  <a:pt x="211541" y="491173"/>
                </a:lnTo>
                <a:lnTo>
                  <a:pt x="260104" y="504206"/>
                </a:lnTo>
                <a:lnTo>
                  <a:pt x="311698" y="512319"/>
                </a:lnTo>
                <a:lnTo>
                  <a:pt x="365760" y="515112"/>
                </a:lnTo>
                <a:lnTo>
                  <a:pt x="419821" y="512319"/>
                </a:lnTo>
                <a:lnTo>
                  <a:pt x="471415" y="504206"/>
                </a:lnTo>
                <a:lnTo>
                  <a:pt x="519978" y="491173"/>
                </a:lnTo>
                <a:lnTo>
                  <a:pt x="564943" y="473617"/>
                </a:lnTo>
                <a:lnTo>
                  <a:pt x="605747" y="451936"/>
                </a:lnTo>
                <a:lnTo>
                  <a:pt x="641823" y="426529"/>
                </a:lnTo>
                <a:lnTo>
                  <a:pt x="672607" y="397796"/>
                </a:lnTo>
                <a:lnTo>
                  <a:pt x="697533" y="366133"/>
                </a:lnTo>
                <a:lnTo>
                  <a:pt x="716038" y="331940"/>
                </a:lnTo>
                <a:lnTo>
                  <a:pt x="727555" y="295614"/>
                </a:lnTo>
                <a:lnTo>
                  <a:pt x="731520" y="257556"/>
                </a:lnTo>
                <a:lnTo>
                  <a:pt x="727555" y="219497"/>
                </a:lnTo>
                <a:lnTo>
                  <a:pt x="716038" y="183171"/>
                </a:lnTo>
                <a:lnTo>
                  <a:pt x="697533" y="148978"/>
                </a:lnTo>
                <a:lnTo>
                  <a:pt x="672607" y="117315"/>
                </a:lnTo>
                <a:lnTo>
                  <a:pt x="641823" y="88582"/>
                </a:lnTo>
                <a:lnTo>
                  <a:pt x="605747" y="63175"/>
                </a:lnTo>
                <a:lnTo>
                  <a:pt x="564943" y="41494"/>
                </a:lnTo>
                <a:lnTo>
                  <a:pt x="519978" y="23938"/>
                </a:lnTo>
                <a:lnTo>
                  <a:pt x="471415" y="10905"/>
                </a:lnTo>
                <a:lnTo>
                  <a:pt x="419821" y="2792"/>
                </a:lnTo>
                <a:lnTo>
                  <a:pt x="365760" y="0"/>
                </a:lnTo>
                <a:close/>
              </a:path>
            </a:pathLst>
          </a:custGeom>
          <a:solidFill>
            <a:srgbClr val="B1B1B1"/>
          </a:solidFill>
        </p:spPr>
        <p:txBody>
          <a:bodyPr wrap="square" lIns="0" tIns="0" rIns="0" bIns="0" rtlCol="0"/>
          <a:lstStyle/>
          <a:p>
            <a:endParaRPr/>
          </a:p>
        </p:txBody>
      </p:sp>
      <p:sp>
        <p:nvSpPr>
          <p:cNvPr id="11" name="object 11"/>
          <p:cNvSpPr/>
          <p:nvPr/>
        </p:nvSpPr>
        <p:spPr>
          <a:xfrm>
            <a:off x="3286505" y="4575809"/>
            <a:ext cx="731520" cy="515620"/>
          </a:xfrm>
          <a:custGeom>
            <a:avLst/>
            <a:gdLst/>
            <a:ahLst/>
            <a:cxnLst/>
            <a:rect l="l" t="t" r="r" b="b"/>
            <a:pathLst>
              <a:path w="731520" h="515620">
                <a:moveTo>
                  <a:pt x="0" y="257556"/>
                </a:moveTo>
                <a:lnTo>
                  <a:pt x="3964" y="219497"/>
                </a:lnTo>
                <a:lnTo>
                  <a:pt x="15481" y="183171"/>
                </a:lnTo>
                <a:lnTo>
                  <a:pt x="33986" y="148978"/>
                </a:lnTo>
                <a:lnTo>
                  <a:pt x="58912" y="117315"/>
                </a:lnTo>
                <a:lnTo>
                  <a:pt x="89696" y="88582"/>
                </a:lnTo>
                <a:lnTo>
                  <a:pt x="125772" y="63175"/>
                </a:lnTo>
                <a:lnTo>
                  <a:pt x="166576" y="41494"/>
                </a:lnTo>
                <a:lnTo>
                  <a:pt x="211541" y="23938"/>
                </a:lnTo>
                <a:lnTo>
                  <a:pt x="260104" y="10905"/>
                </a:lnTo>
                <a:lnTo>
                  <a:pt x="311698" y="2792"/>
                </a:lnTo>
                <a:lnTo>
                  <a:pt x="365760" y="0"/>
                </a:lnTo>
                <a:lnTo>
                  <a:pt x="419821" y="2792"/>
                </a:lnTo>
                <a:lnTo>
                  <a:pt x="471415" y="10905"/>
                </a:lnTo>
                <a:lnTo>
                  <a:pt x="519978" y="23938"/>
                </a:lnTo>
                <a:lnTo>
                  <a:pt x="564943" y="41494"/>
                </a:lnTo>
                <a:lnTo>
                  <a:pt x="605747" y="63175"/>
                </a:lnTo>
                <a:lnTo>
                  <a:pt x="641823" y="88582"/>
                </a:lnTo>
                <a:lnTo>
                  <a:pt x="672607" y="117315"/>
                </a:lnTo>
                <a:lnTo>
                  <a:pt x="697533" y="148978"/>
                </a:lnTo>
                <a:lnTo>
                  <a:pt x="716038" y="183171"/>
                </a:lnTo>
                <a:lnTo>
                  <a:pt x="727555" y="219497"/>
                </a:lnTo>
                <a:lnTo>
                  <a:pt x="731520" y="257556"/>
                </a:lnTo>
                <a:lnTo>
                  <a:pt x="727555" y="295614"/>
                </a:lnTo>
                <a:lnTo>
                  <a:pt x="716038" y="331940"/>
                </a:lnTo>
                <a:lnTo>
                  <a:pt x="697533" y="366133"/>
                </a:lnTo>
                <a:lnTo>
                  <a:pt x="672607" y="397796"/>
                </a:lnTo>
                <a:lnTo>
                  <a:pt x="641823" y="426529"/>
                </a:lnTo>
                <a:lnTo>
                  <a:pt x="605747" y="451936"/>
                </a:lnTo>
                <a:lnTo>
                  <a:pt x="564943" y="473617"/>
                </a:lnTo>
                <a:lnTo>
                  <a:pt x="519978" y="491173"/>
                </a:lnTo>
                <a:lnTo>
                  <a:pt x="471415" y="504206"/>
                </a:lnTo>
                <a:lnTo>
                  <a:pt x="419821" y="512319"/>
                </a:lnTo>
                <a:lnTo>
                  <a:pt x="365760" y="515112"/>
                </a:lnTo>
                <a:lnTo>
                  <a:pt x="311698" y="512319"/>
                </a:lnTo>
                <a:lnTo>
                  <a:pt x="260104" y="504206"/>
                </a:lnTo>
                <a:lnTo>
                  <a:pt x="211541" y="491173"/>
                </a:lnTo>
                <a:lnTo>
                  <a:pt x="166576" y="473617"/>
                </a:lnTo>
                <a:lnTo>
                  <a:pt x="125772" y="451936"/>
                </a:lnTo>
                <a:lnTo>
                  <a:pt x="89696" y="426529"/>
                </a:lnTo>
                <a:lnTo>
                  <a:pt x="58912" y="397796"/>
                </a:lnTo>
                <a:lnTo>
                  <a:pt x="33986" y="366133"/>
                </a:lnTo>
                <a:lnTo>
                  <a:pt x="15481" y="331940"/>
                </a:lnTo>
                <a:lnTo>
                  <a:pt x="3964" y="295614"/>
                </a:lnTo>
                <a:lnTo>
                  <a:pt x="0" y="257556"/>
                </a:lnTo>
                <a:close/>
              </a:path>
            </a:pathLst>
          </a:custGeom>
          <a:ln w="28956">
            <a:solidFill>
              <a:srgbClr val="000000"/>
            </a:solidFill>
          </a:ln>
        </p:spPr>
        <p:txBody>
          <a:bodyPr wrap="square" lIns="0" tIns="0" rIns="0" bIns="0" rtlCol="0"/>
          <a:lstStyle/>
          <a:p>
            <a:endParaRPr/>
          </a:p>
        </p:txBody>
      </p:sp>
      <p:sp>
        <p:nvSpPr>
          <p:cNvPr id="12" name="object 12"/>
          <p:cNvSpPr txBox="1"/>
          <p:nvPr/>
        </p:nvSpPr>
        <p:spPr>
          <a:xfrm>
            <a:off x="3467892" y="4702809"/>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sz="1200" b="1" spc="-5" dirty="0">
                <a:solidFill>
                  <a:srgbClr val="FF0000"/>
                </a:solidFill>
                <a:latin typeface="Bookman Old Style"/>
                <a:cs typeface="Bookman Old Style"/>
              </a:rPr>
              <a:t>To</a:t>
            </a:r>
            <a:r>
              <a:rPr sz="1200" b="1" dirty="0">
                <a:solidFill>
                  <a:srgbClr val="FF0000"/>
                </a:solidFill>
                <a:latin typeface="Bookman Old Style"/>
                <a:cs typeface="Bookman Old Style"/>
              </a:rPr>
              <a:t>m</a:t>
            </a:r>
            <a:endParaRPr sz="1200" dirty="0">
              <a:latin typeface="Bookman Old Style"/>
              <a:cs typeface="Bookman Old Style"/>
            </a:endParaRPr>
          </a:p>
        </p:txBody>
      </p:sp>
      <p:sp>
        <p:nvSpPr>
          <p:cNvPr id="13" name="object 13"/>
          <p:cNvSpPr/>
          <p:nvPr/>
        </p:nvSpPr>
        <p:spPr>
          <a:xfrm>
            <a:off x="1015746" y="4735829"/>
            <a:ext cx="728980" cy="515620"/>
          </a:xfrm>
          <a:custGeom>
            <a:avLst/>
            <a:gdLst/>
            <a:ahLst/>
            <a:cxnLst/>
            <a:rect l="l" t="t" r="r" b="b"/>
            <a:pathLst>
              <a:path w="728980" h="515620">
                <a:moveTo>
                  <a:pt x="364235" y="0"/>
                </a:moveTo>
                <a:lnTo>
                  <a:pt x="310410" y="2792"/>
                </a:lnTo>
                <a:lnTo>
                  <a:pt x="259037" y="10905"/>
                </a:lnTo>
                <a:lnTo>
                  <a:pt x="210680" y="23938"/>
                </a:lnTo>
                <a:lnTo>
                  <a:pt x="165903" y="41494"/>
                </a:lnTo>
                <a:lnTo>
                  <a:pt x="125267" y="63175"/>
                </a:lnTo>
                <a:lnTo>
                  <a:pt x="89338" y="88582"/>
                </a:lnTo>
                <a:lnTo>
                  <a:pt x="58679" y="117315"/>
                </a:lnTo>
                <a:lnTo>
                  <a:pt x="33852" y="148978"/>
                </a:lnTo>
                <a:lnTo>
                  <a:pt x="15420" y="183171"/>
                </a:lnTo>
                <a:lnTo>
                  <a:pt x="0" y="257556"/>
                </a:lnTo>
                <a:lnTo>
                  <a:pt x="3949" y="295614"/>
                </a:lnTo>
                <a:lnTo>
                  <a:pt x="33852" y="366133"/>
                </a:lnTo>
                <a:lnTo>
                  <a:pt x="58679" y="397796"/>
                </a:lnTo>
                <a:lnTo>
                  <a:pt x="89338" y="426529"/>
                </a:lnTo>
                <a:lnTo>
                  <a:pt x="125267" y="451936"/>
                </a:lnTo>
                <a:lnTo>
                  <a:pt x="165903" y="473617"/>
                </a:lnTo>
                <a:lnTo>
                  <a:pt x="210680" y="491173"/>
                </a:lnTo>
                <a:lnTo>
                  <a:pt x="259037" y="504206"/>
                </a:lnTo>
                <a:lnTo>
                  <a:pt x="310410" y="512319"/>
                </a:lnTo>
                <a:lnTo>
                  <a:pt x="364235" y="515112"/>
                </a:lnTo>
                <a:lnTo>
                  <a:pt x="418061" y="512319"/>
                </a:lnTo>
                <a:lnTo>
                  <a:pt x="469434" y="504206"/>
                </a:lnTo>
                <a:lnTo>
                  <a:pt x="517791" y="491173"/>
                </a:lnTo>
                <a:lnTo>
                  <a:pt x="562568" y="473617"/>
                </a:lnTo>
                <a:lnTo>
                  <a:pt x="603204" y="451936"/>
                </a:lnTo>
                <a:lnTo>
                  <a:pt x="639133" y="426529"/>
                </a:lnTo>
                <a:lnTo>
                  <a:pt x="669792" y="397796"/>
                </a:lnTo>
                <a:lnTo>
                  <a:pt x="694619" y="366133"/>
                </a:lnTo>
                <a:lnTo>
                  <a:pt x="713051" y="331940"/>
                </a:lnTo>
                <a:lnTo>
                  <a:pt x="728472" y="257556"/>
                </a:lnTo>
                <a:lnTo>
                  <a:pt x="724522" y="219497"/>
                </a:lnTo>
                <a:lnTo>
                  <a:pt x="694619" y="148978"/>
                </a:lnTo>
                <a:lnTo>
                  <a:pt x="669792" y="117315"/>
                </a:lnTo>
                <a:lnTo>
                  <a:pt x="639133" y="88582"/>
                </a:lnTo>
                <a:lnTo>
                  <a:pt x="603204" y="63175"/>
                </a:lnTo>
                <a:lnTo>
                  <a:pt x="562568" y="41494"/>
                </a:lnTo>
                <a:lnTo>
                  <a:pt x="517791" y="23938"/>
                </a:lnTo>
                <a:lnTo>
                  <a:pt x="469434" y="10905"/>
                </a:lnTo>
                <a:lnTo>
                  <a:pt x="418061" y="2792"/>
                </a:lnTo>
                <a:lnTo>
                  <a:pt x="364235" y="0"/>
                </a:lnTo>
                <a:close/>
              </a:path>
            </a:pathLst>
          </a:custGeom>
          <a:solidFill>
            <a:srgbClr val="B1B1B1"/>
          </a:solidFill>
        </p:spPr>
        <p:txBody>
          <a:bodyPr wrap="square" lIns="0" tIns="0" rIns="0" bIns="0" rtlCol="0"/>
          <a:lstStyle/>
          <a:p>
            <a:endParaRPr/>
          </a:p>
        </p:txBody>
      </p:sp>
      <p:sp>
        <p:nvSpPr>
          <p:cNvPr id="14" name="object 14"/>
          <p:cNvSpPr/>
          <p:nvPr/>
        </p:nvSpPr>
        <p:spPr>
          <a:xfrm>
            <a:off x="1015746" y="4735829"/>
            <a:ext cx="728980" cy="515620"/>
          </a:xfrm>
          <a:custGeom>
            <a:avLst/>
            <a:gdLst/>
            <a:ahLst/>
            <a:cxnLst/>
            <a:rect l="l" t="t" r="r" b="b"/>
            <a:pathLst>
              <a:path w="728980" h="515620">
                <a:moveTo>
                  <a:pt x="0" y="257556"/>
                </a:moveTo>
                <a:lnTo>
                  <a:pt x="3949" y="219497"/>
                </a:lnTo>
                <a:lnTo>
                  <a:pt x="33852" y="148978"/>
                </a:lnTo>
                <a:lnTo>
                  <a:pt x="58679" y="117315"/>
                </a:lnTo>
                <a:lnTo>
                  <a:pt x="89338" y="88582"/>
                </a:lnTo>
                <a:lnTo>
                  <a:pt x="125267" y="63175"/>
                </a:lnTo>
                <a:lnTo>
                  <a:pt x="165903" y="41494"/>
                </a:lnTo>
                <a:lnTo>
                  <a:pt x="210680" y="23938"/>
                </a:lnTo>
                <a:lnTo>
                  <a:pt x="259037" y="10905"/>
                </a:lnTo>
                <a:lnTo>
                  <a:pt x="310410" y="2792"/>
                </a:lnTo>
                <a:lnTo>
                  <a:pt x="364235" y="0"/>
                </a:lnTo>
                <a:lnTo>
                  <a:pt x="418061" y="2792"/>
                </a:lnTo>
                <a:lnTo>
                  <a:pt x="469434" y="10905"/>
                </a:lnTo>
                <a:lnTo>
                  <a:pt x="517791" y="23938"/>
                </a:lnTo>
                <a:lnTo>
                  <a:pt x="562568" y="41494"/>
                </a:lnTo>
                <a:lnTo>
                  <a:pt x="603204" y="63175"/>
                </a:lnTo>
                <a:lnTo>
                  <a:pt x="639133" y="88582"/>
                </a:lnTo>
                <a:lnTo>
                  <a:pt x="669792" y="117315"/>
                </a:lnTo>
                <a:lnTo>
                  <a:pt x="694619" y="148978"/>
                </a:lnTo>
                <a:lnTo>
                  <a:pt x="713051" y="183171"/>
                </a:lnTo>
                <a:lnTo>
                  <a:pt x="728472" y="257556"/>
                </a:lnTo>
                <a:lnTo>
                  <a:pt x="724522" y="295614"/>
                </a:lnTo>
                <a:lnTo>
                  <a:pt x="694619" y="366133"/>
                </a:lnTo>
                <a:lnTo>
                  <a:pt x="669792" y="397796"/>
                </a:lnTo>
                <a:lnTo>
                  <a:pt x="639133" y="426529"/>
                </a:lnTo>
                <a:lnTo>
                  <a:pt x="603204" y="451936"/>
                </a:lnTo>
                <a:lnTo>
                  <a:pt x="562568" y="473617"/>
                </a:lnTo>
                <a:lnTo>
                  <a:pt x="517791" y="491173"/>
                </a:lnTo>
                <a:lnTo>
                  <a:pt x="469434" y="504206"/>
                </a:lnTo>
                <a:lnTo>
                  <a:pt x="418061" y="512319"/>
                </a:lnTo>
                <a:lnTo>
                  <a:pt x="364235" y="515112"/>
                </a:lnTo>
                <a:lnTo>
                  <a:pt x="310410" y="512319"/>
                </a:lnTo>
                <a:lnTo>
                  <a:pt x="259037" y="504206"/>
                </a:lnTo>
                <a:lnTo>
                  <a:pt x="210680" y="491173"/>
                </a:lnTo>
                <a:lnTo>
                  <a:pt x="165903" y="473617"/>
                </a:lnTo>
                <a:lnTo>
                  <a:pt x="125267" y="451936"/>
                </a:lnTo>
                <a:lnTo>
                  <a:pt x="89338" y="426529"/>
                </a:lnTo>
                <a:lnTo>
                  <a:pt x="58679" y="397796"/>
                </a:lnTo>
                <a:lnTo>
                  <a:pt x="33852" y="366133"/>
                </a:lnTo>
                <a:lnTo>
                  <a:pt x="15420" y="331940"/>
                </a:lnTo>
                <a:lnTo>
                  <a:pt x="0" y="257556"/>
                </a:lnTo>
                <a:close/>
              </a:path>
            </a:pathLst>
          </a:custGeom>
          <a:ln w="28956">
            <a:solidFill>
              <a:srgbClr val="000000"/>
            </a:solidFill>
          </a:ln>
        </p:spPr>
        <p:txBody>
          <a:bodyPr wrap="square" lIns="0" tIns="0" rIns="0" bIns="0" rtlCol="0"/>
          <a:lstStyle/>
          <a:p>
            <a:endParaRPr/>
          </a:p>
        </p:txBody>
      </p:sp>
      <p:sp>
        <p:nvSpPr>
          <p:cNvPr id="15" name="object 15"/>
          <p:cNvSpPr txBox="1"/>
          <p:nvPr/>
        </p:nvSpPr>
        <p:spPr>
          <a:xfrm>
            <a:off x="1119186" y="4890327"/>
            <a:ext cx="588518" cy="197490"/>
          </a:xfrm>
          <a:prstGeom prst="rect">
            <a:avLst/>
          </a:prstGeom>
        </p:spPr>
        <p:txBody>
          <a:bodyPr vert="horz" wrap="square" lIns="0" tIns="12700" rIns="0" bIns="0" rtlCol="0">
            <a:spAutoFit/>
          </a:bodyPr>
          <a:lstStyle/>
          <a:p>
            <a:pPr marL="95885" marR="5080" indent="-83820">
              <a:lnSpc>
                <a:spcPct val="100000"/>
              </a:lnSpc>
              <a:spcBef>
                <a:spcPts val="100"/>
              </a:spcBef>
            </a:pPr>
            <a:r>
              <a:rPr sz="1200" b="1" dirty="0">
                <a:solidFill>
                  <a:srgbClr val="FF0000"/>
                </a:solidFill>
                <a:latin typeface="Bookman Old Style"/>
                <a:cs typeface="Bookman Old Style"/>
              </a:rPr>
              <a:t>win</a:t>
            </a:r>
            <a:r>
              <a:rPr sz="1200" b="1" spc="-5" dirty="0">
                <a:solidFill>
                  <a:srgbClr val="FF0000"/>
                </a:solidFill>
                <a:latin typeface="Bookman Old Style"/>
                <a:cs typeface="Bookman Old Style"/>
              </a:rPr>
              <a:t>gs</a:t>
            </a:r>
            <a:endParaRPr sz="1200" dirty="0">
              <a:latin typeface="Bookman Old Style"/>
              <a:cs typeface="Bookman Old Style"/>
            </a:endParaRPr>
          </a:p>
        </p:txBody>
      </p:sp>
      <p:sp>
        <p:nvSpPr>
          <p:cNvPr id="16" name="object 16"/>
          <p:cNvSpPr/>
          <p:nvPr/>
        </p:nvSpPr>
        <p:spPr>
          <a:xfrm>
            <a:off x="1759457" y="3775709"/>
            <a:ext cx="1551305" cy="927100"/>
          </a:xfrm>
          <a:custGeom>
            <a:avLst/>
            <a:gdLst/>
            <a:ahLst/>
            <a:cxnLst/>
            <a:rect l="l" t="t" r="r" b="b"/>
            <a:pathLst>
              <a:path w="1551304" h="927100">
                <a:moveTo>
                  <a:pt x="82120" y="31802"/>
                </a:moveTo>
                <a:lnTo>
                  <a:pt x="67320" y="56780"/>
                </a:lnTo>
                <a:lnTo>
                  <a:pt x="1536445" y="926845"/>
                </a:lnTo>
                <a:lnTo>
                  <a:pt x="1551178" y="901953"/>
                </a:lnTo>
                <a:lnTo>
                  <a:pt x="82120" y="31802"/>
                </a:lnTo>
                <a:close/>
              </a:path>
              <a:path w="1551304" h="927100">
                <a:moveTo>
                  <a:pt x="0" y="0"/>
                </a:moveTo>
                <a:lnTo>
                  <a:pt x="52578" y="81660"/>
                </a:lnTo>
                <a:lnTo>
                  <a:pt x="67320" y="56780"/>
                </a:lnTo>
                <a:lnTo>
                  <a:pt x="54864" y="49402"/>
                </a:lnTo>
                <a:lnTo>
                  <a:pt x="69596" y="24383"/>
                </a:lnTo>
                <a:lnTo>
                  <a:pt x="86516" y="24383"/>
                </a:lnTo>
                <a:lnTo>
                  <a:pt x="96900" y="6857"/>
                </a:lnTo>
                <a:lnTo>
                  <a:pt x="0" y="0"/>
                </a:lnTo>
                <a:close/>
              </a:path>
              <a:path w="1551304" h="927100">
                <a:moveTo>
                  <a:pt x="69596" y="24383"/>
                </a:moveTo>
                <a:lnTo>
                  <a:pt x="54864" y="49402"/>
                </a:lnTo>
                <a:lnTo>
                  <a:pt x="67320" y="56780"/>
                </a:lnTo>
                <a:lnTo>
                  <a:pt x="82120" y="31802"/>
                </a:lnTo>
                <a:lnTo>
                  <a:pt x="69596" y="24383"/>
                </a:lnTo>
                <a:close/>
              </a:path>
              <a:path w="1551304" h="927100">
                <a:moveTo>
                  <a:pt x="86516" y="24383"/>
                </a:moveTo>
                <a:lnTo>
                  <a:pt x="69596" y="24383"/>
                </a:lnTo>
                <a:lnTo>
                  <a:pt x="82120" y="31802"/>
                </a:lnTo>
                <a:lnTo>
                  <a:pt x="86516" y="24383"/>
                </a:lnTo>
                <a:close/>
              </a:path>
            </a:pathLst>
          </a:custGeom>
          <a:solidFill>
            <a:srgbClr val="000000"/>
          </a:solidFill>
        </p:spPr>
        <p:txBody>
          <a:bodyPr wrap="square" lIns="0" tIns="0" rIns="0" bIns="0" rtlCol="0"/>
          <a:lstStyle/>
          <a:p>
            <a:endParaRPr/>
          </a:p>
        </p:txBody>
      </p:sp>
      <p:sp>
        <p:nvSpPr>
          <p:cNvPr id="17" name="object 17"/>
          <p:cNvSpPr txBox="1"/>
          <p:nvPr/>
        </p:nvSpPr>
        <p:spPr>
          <a:xfrm>
            <a:off x="2119629" y="3353815"/>
            <a:ext cx="378460" cy="254000"/>
          </a:xfrm>
          <a:prstGeom prst="rect">
            <a:avLst/>
          </a:prstGeom>
        </p:spPr>
        <p:txBody>
          <a:bodyPr vert="horz" wrap="square" lIns="0" tIns="12700" rIns="0" bIns="0" rtlCol="0">
            <a:spAutoFit/>
          </a:bodyPr>
          <a:lstStyle/>
          <a:p>
            <a:pPr marL="12700">
              <a:lnSpc>
                <a:spcPct val="100000"/>
              </a:lnSpc>
              <a:spcBef>
                <a:spcPts val="100"/>
              </a:spcBef>
            </a:pPr>
            <a:r>
              <a:rPr sz="1500" b="0" spc="15" dirty="0">
                <a:latin typeface="Bookman Old Style"/>
                <a:cs typeface="Bookman Old Style"/>
              </a:rPr>
              <a:t>I</a:t>
            </a:r>
            <a:r>
              <a:rPr sz="1500" b="0" dirty="0">
                <a:latin typeface="Bookman Old Style"/>
                <a:cs typeface="Bookman Old Style"/>
              </a:rPr>
              <a:t>s-a</a:t>
            </a:r>
            <a:endParaRPr sz="1500">
              <a:latin typeface="Bookman Old Style"/>
              <a:cs typeface="Bookman Old Style"/>
            </a:endParaRPr>
          </a:p>
        </p:txBody>
      </p:sp>
      <p:sp>
        <p:nvSpPr>
          <p:cNvPr id="18" name="object 18"/>
          <p:cNvSpPr/>
          <p:nvPr/>
        </p:nvSpPr>
        <p:spPr>
          <a:xfrm>
            <a:off x="2412110" y="3984497"/>
            <a:ext cx="278256" cy="274065"/>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1341882" y="3935476"/>
            <a:ext cx="76200" cy="800735"/>
          </a:xfrm>
          <a:custGeom>
            <a:avLst/>
            <a:gdLst/>
            <a:ahLst/>
            <a:cxnLst/>
            <a:rect l="l" t="t" r="r" b="b"/>
            <a:pathLst>
              <a:path w="76200" h="800735">
                <a:moveTo>
                  <a:pt x="0" y="723392"/>
                </a:moveTo>
                <a:lnTo>
                  <a:pt x="36576" y="800354"/>
                </a:lnTo>
                <a:lnTo>
                  <a:pt x="69796" y="737107"/>
                </a:lnTo>
                <a:lnTo>
                  <a:pt x="47752" y="737107"/>
                </a:lnTo>
                <a:lnTo>
                  <a:pt x="27940" y="736726"/>
                </a:lnTo>
                <a:lnTo>
                  <a:pt x="28193" y="723955"/>
                </a:lnTo>
                <a:lnTo>
                  <a:pt x="0" y="723392"/>
                </a:lnTo>
                <a:close/>
              </a:path>
              <a:path w="76200" h="800735">
                <a:moveTo>
                  <a:pt x="42545" y="0"/>
                </a:moveTo>
                <a:lnTo>
                  <a:pt x="27940" y="736726"/>
                </a:lnTo>
                <a:lnTo>
                  <a:pt x="47752" y="737107"/>
                </a:lnTo>
                <a:lnTo>
                  <a:pt x="48004" y="724352"/>
                </a:lnTo>
                <a:lnTo>
                  <a:pt x="28193" y="723955"/>
                </a:lnTo>
                <a:lnTo>
                  <a:pt x="48012" y="723955"/>
                </a:lnTo>
                <a:lnTo>
                  <a:pt x="62356" y="507"/>
                </a:lnTo>
                <a:lnTo>
                  <a:pt x="42545" y="0"/>
                </a:lnTo>
                <a:close/>
              </a:path>
              <a:path w="76200" h="800735">
                <a:moveTo>
                  <a:pt x="48004" y="724352"/>
                </a:moveTo>
                <a:lnTo>
                  <a:pt x="47752" y="737107"/>
                </a:lnTo>
                <a:lnTo>
                  <a:pt x="69796" y="737107"/>
                </a:lnTo>
                <a:lnTo>
                  <a:pt x="76200" y="724916"/>
                </a:lnTo>
                <a:lnTo>
                  <a:pt x="48004" y="724352"/>
                </a:lnTo>
                <a:close/>
              </a:path>
              <a:path w="76200" h="800735">
                <a:moveTo>
                  <a:pt x="48012" y="723955"/>
                </a:moveTo>
                <a:lnTo>
                  <a:pt x="28193" y="723955"/>
                </a:lnTo>
                <a:lnTo>
                  <a:pt x="48004" y="724352"/>
                </a:lnTo>
                <a:lnTo>
                  <a:pt x="48012" y="723955"/>
                </a:lnTo>
                <a:close/>
              </a:path>
            </a:pathLst>
          </a:custGeom>
          <a:solidFill>
            <a:srgbClr val="000000"/>
          </a:solidFill>
        </p:spPr>
        <p:txBody>
          <a:bodyPr wrap="square" lIns="0" tIns="0" rIns="0" bIns="0" rtlCol="0"/>
          <a:lstStyle/>
          <a:p>
            <a:endParaRPr/>
          </a:p>
        </p:txBody>
      </p:sp>
      <p:sp>
        <p:nvSpPr>
          <p:cNvPr id="20" name="object 20"/>
          <p:cNvSpPr/>
          <p:nvPr/>
        </p:nvSpPr>
        <p:spPr>
          <a:xfrm>
            <a:off x="1774444" y="3669791"/>
            <a:ext cx="1376680" cy="88900"/>
          </a:xfrm>
          <a:custGeom>
            <a:avLst/>
            <a:gdLst/>
            <a:ahLst/>
            <a:cxnLst/>
            <a:rect l="l" t="t" r="r" b="b"/>
            <a:pathLst>
              <a:path w="1376680" h="88900">
                <a:moveTo>
                  <a:pt x="1301623" y="12318"/>
                </a:moveTo>
                <a:lnTo>
                  <a:pt x="1300730" y="40498"/>
                </a:lnTo>
                <a:lnTo>
                  <a:pt x="1313433" y="40893"/>
                </a:lnTo>
                <a:lnTo>
                  <a:pt x="1312799" y="60705"/>
                </a:lnTo>
                <a:lnTo>
                  <a:pt x="1300090" y="60705"/>
                </a:lnTo>
                <a:lnTo>
                  <a:pt x="1299210" y="88518"/>
                </a:lnTo>
                <a:lnTo>
                  <a:pt x="1359274" y="60705"/>
                </a:lnTo>
                <a:lnTo>
                  <a:pt x="1312799" y="60705"/>
                </a:lnTo>
                <a:lnTo>
                  <a:pt x="1300103" y="60310"/>
                </a:lnTo>
                <a:lnTo>
                  <a:pt x="1360128" y="60310"/>
                </a:lnTo>
                <a:lnTo>
                  <a:pt x="1376553" y="52704"/>
                </a:lnTo>
                <a:lnTo>
                  <a:pt x="1301623" y="12318"/>
                </a:lnTo>
                <a:close/>
              </a:path>
              <a:path w="1376680" h="88900">
                <a:moveTo>
                  <a:pt x="1300730" y="40498"/>
                </a:moveTo>
                <a:lnTo>
                  <a:pt x="1300103" y="60310"/>
                </a:lnTo>
                <a:lnTo>
                  <a:pt x="1312799" y="60705"/>
                </a:lnTo>
                <a:lnTo>
                  <a:pt x="1313433" y="40893"/>
                </a:lnTo>
                <a:lnTo>
                  <a:pt x="1300730" y="40498"/>
                </a:lnTo>
                <a:close/>
              </a:path>
              <a:path w="1376680" h="88900">
                <a:moveTo>
                  <a:pt x="507" y="0"/>
                </a:moveTo>
                <a:lnTo>
                  <a:pt x="0" y="19811"/>
                </a:lnTo>
                <a:lnTo>
                  <a:pt x="1300103" y="60310"/>
                </a:lnTo>
                <a:lnTo>
                  <a:pt x="1300730" y="40498"/>
                </a:lnTo>
                <a:lnTo>
                  <a:pt x="507" y="0"/>
                </a:lnTo>
                <a:close/>
              </a:path>
            </a:pathLst>
          </a:custGeom>
          <a:solidFill>
            <a:srgbClr val="000000"/>
          </a:solidFill>
        </p:spPr>
        <p:txBody>
          <a:bodyPr wrap="square" lIns="0" tIns="0" rIns="0" bIns="0" rtlCol="0"/>
          <a:lstStyle/>
          <a:p>
            <a:endParaRPr/>
          </a:p>
        </p:txBody>
      </p:sp>
      <p:sp>
        <p:nvSpPr>
          <p:cNvPr id="21" name="object 21"/>
          <p:cNvSpPr txBox="1"/>
          <p:nvPr/>
        </p:nvSpPr>
        <p:spPr>
          <a:xfrm>
            <a:off x="872147" y="3956430"/>
            <a:ext cx="249554" cy="824865"/>
          </a:xfrm>
          <a:prstGeom prst="rect">
            <a:avLst/>
          </a:prstGeom>
        </p:spPr>
        <p:txBody>
          <a:bodyPr vert="vert" wrap="square" lIns="0" tIns="1270" rIns="0" bIns="0" rtlCol="0">
            <a:spAutoFit/>
          </a:bodyPr>
          <a:lstStyle/>
          <a:p>
            <a:pPr marL="12700">
              <a:lnSpc>
                <a:spcPct val="100000"/>
              </a:lnSpc>
              <a:spcBef>
                <a:spcPts val="10"/>
              </a:spcBef>
            </a:pPr>
            <a:r>
              <a:rPr sz="1500" b="0" spc="5" dirty="0">
                <a:latin typeface="Bookman Old Style"/>
                <a:cs typeface="Bookman Old Style"/>
              </a:rPr>
              <a:t>ha</a:t>
            </a:r>
            <a:r>
              <a:rPr sz="1500" b="0" dirty="0">
                <a:latin typeface="Bookman Old Style"/>
                <a:cs typeface="Bookman Old Style"/>
              </a:rPr>
              <a:t>s-part</a:t>
            </a:r>
            <a:endParaRPr sz="1500">
              <a:latin typeface="Bookman Old Style"/>
              <a:cs typeface="Bookman Old Style"/>
            </a:endParaRPr>
          </a:p>
        </p:txBody>
      </p:sp>
      <p:sp>
        <p:nvSpPr>
          <p:cNvPr id="22" name="object 22"/>
          <p:cNvSpPr txBox="1"/>
          <p:nvPr/>
        </p:nvSpPr>
        <p:spPr>
          <a:xfrm>
            <a:off x="1117979" y="1369542"/>
            <a:ext cx="2588261" cy="1008481"/>
          </a:xfrm>
          <a:prstGeom prst="rect">
            <a:avLst/>
          </a:prstGeom>
        </p:spPr>
        <p:txBody>
          <a:bodyPr vert="horz" wrap="square" lIns="0" tIns="35560" rIns="0" bIns="0" rtlCol="0">
            <a:spAutoFit/>
          </a:bodyPr>
          <a:lstStyle/>
          <a:p>
            <a:pPr marL="12700" marR="5080">
              <a:lnSpc>
                <a:spcPct val="108300"/>
              </a:lnSpc>
              <a:spcBef>
                <a:spcPts val="280"/>
              </a:spcBef>
            </a:pPr>
            <a:r>
              <a:rPr sz="2000" b="1" dirty="0">
                <a:solidFill>
                  <a:schemeClr val="tx2"/>
                </a:solidFill>
                <a:uFill>
                  <a:solidFill>
                    <a:srgbClr val="000000"/>
                  </a:solidFill>
                </a:uFill>
                <a:latin typeface="Cambria" panose="02040503050406030204" pitchFamily="18" charset="0"/>
                <a:ea typeface="Cambria" panose="02040503050406030204" pitchFamily="18" charset="0"/>
                <a:cs typeface="Bookman Old Style"/>
              </a:rPr>
              <a:t>Example</a:t>
            </a:r>
            <a:r>
              <a:rPr lang="en-US" sz="2000" b="1" u="heavy" dirty="0">
                <a:solidFill>
                  <a:schemeClr val="tx2"/>
                </a:solidFill>
                <a:uFill>
                  <a:solidFill>
                    <a:srgbClr val="000000"/>
                  </a:solidFill>
                </a:uFill>
                <a:latin typeface="Cambria" panose="02040503050406030204" pitchFamily="18" charset="0"/>
                <a:ea typeface="Cambria" panose="02040503050406030204" pitchFamily="18" charset="0"/>
                <a:cs typeface="Bookman Old Style"/>
              </a:rPr>
              <a:t>;</a:t>
            </a:r>
            <a:r>
              <a:rPr sz="2000" b="1" dirty="0">
                <a:solidFill>
                  <a:schemeClr val="tx2"/>
                </a:solidFill>
                <a:latin typeface="Cambria" panose="02040503050406030204" pitchFamily="18" charset="0"/>
                <a:ea typeface="Cambria" panose="02040503050406030204" pitchFamily="18" charset="0"/>
                <a:cs typeface="Bookman Old Style"/>
              </a:rPr>
              <a:t> </a:t>
            </a:r>
            <a:r>
              <a:rPr sz="2000" b="0" spc="-10" dirty="0">
                <a:solidFill>
                  <a:schemeClr val="tx2"/>
                </a:solidFill>
                <a:latin typeface="Cambria" panose="02040503050406030204" pitchFamily="18" charset="0"/>
                <a:ea typeface="Cambria" panose="02040503050406030204" pitchFamily="18" charset="0"/>
                <a:cs typeface="Bookman Old Style"/>
              </a:rPr>
              <a:t>Tom </a:t>
            </a:r>
            <a:r>
              <a:rPr sz="2000" b="0" dirty="0">
                <a:solidFill>
                  <a:schemeClr val="tx2"/>
                </a:solidFill>
                <a:latin typeface="Cambria" panose="02040503050406030204" pitchFamily="18" charset="0"/>
                <a:ea typeface="Cambria" panose="02040503050406030204" pitchFamily="18" charset="0"/>
                <a:cs typeface="Bookman Old Style"/>
              </a:rPr>
              <a:t>is a</a:t>
            </a:r>
            <a:r>
              <a:rPr sz="2000" b="0" spc="-75"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Bird.  Bird is</a:t>
            </a:r>
            <a:r>
              <a:rPr sz="2000" b="0" spc="-40" dirty="0">
                <a:solidFill>
                  <a:schemeClr val="tx2"/>
                </a:solidFill>
                <a:latin typeface="Cambria" panose="02040503050406030204" pitchFamily="18" charset="0"/>
                <a:ea typeface="Cambria" panose="02040503050406030204" pitchFamily="18" charset="0"/>
                <a:cs typeface="Bookman Old Style"/>
              </a:rPr>
              <a:t> </a:t>
            </a:r>
            <a:r>
              <a:rPr sz="2000" b="0" dirty="0">
                <a:solidFill>
                  <a:schemeClr val="tx2"/>
                </a:solidFill>
                <a:latin typeface="Cambria" panose="02040503050406030204" pitchFamily="18" charset="0"/>
                <a:ea typeface="Cambria" panose="02040503050406030204" pitchFamily="18" charset="0"/>
                <a:cs typeface="Bookman Old Style"/>
              </a:rPr>
              <a:t>a</a:t>
            </a:r>
            <a:r>
              <a:rPr lang="en-US" sz="2000"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Animal.</a:t>
            </a:r>
            <a:endParaRPr sz="2000" dirty="0">
              <a:solidFill>
                <a:schemeClr val="tx2"/>
              </a:solidFill>
              <a:latin typeface="Cambria" panose="02040503050406030204" pitchFamily="18" charset="0"/>
              <a:ea typeface="Cambria" panose="02040503050406030204" pitchFamily="18" charset="0"/>
              <a:cs typeface="Bookman Old Style"/>
            </a:endParaRPr>
          </a:p>
          <a:p>
            <a:pPr marL="12700" marR="91440">
              <a:lnSpc>
                <a:spcPct val="100000"/>
              </a:lnSpc>
            </a:pPr>
            <a:r>
              <a:rPr sz="2000" b="0" dirty="0">
                <a:solidFill>
                  <a:schemeClr val="tx2"/>
                </a:solidFill>
                <a:latin typeface="Cambria" panose="02040503050406030204" pitchFamily="18" charset="0"/>
                <a:ea typeface="Cambria" panose="02040503050406030204" pitchFamily="18" charset="0"/>
                <a:cs typeface="Bookman Old Style"/>
              </a:rPr>
              <a:t>Bird </a:t>
            </a:r>
            <a:r>
              <a:rPr sz="2000" b="0" spc="-5" dirty="0">
                <a:solidFill>
                  <a:schemeClr val="tx2"/>
                </a:solidFill>
                <a:latin typeface="Cambria" panose="02040503050406030204" pitchFamily="18" charset="0"/>
                <a:ea typeface="Cambria" panose="02040503050406030204" pitchFamily="18" charset="0"/>
                <a:cs typeface="Bookman Old Style"/>
              </a:rPr>
              <a:t>has</a:t>
            </a:r>
            <a:r>
              <a:rPr sz="2000" b="0" spc="-100"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part  </a:t>
            </a:r>
            <a:r>
              <a:rPr sz="2000" b="0" dirty="0">
                <a:solidFill>
                  <a:schemeClr val="tx2"/>
                </a:solidFill>
                <a:latin typeface="Cambria" panose="02040503050406030204" pitchFamily="18" charset="0"/>
                <a:ea typeface="Cambria" panose="02040503050406030204" pitchFamily="18" charset="0"/>
                <a:cs typeface="Bookman Old Style"/>
              </a:rPr>
              <a:t>Wings</a:t>
            </a:r>
            <a:r>
              <a:rPr sz="2000" b="0" dirty="0">
                <a:latin typeface="Cambria" panose="02040503050406030204" pitchFamily="18" charset="0"/>
                <a:ea typeface="Cambria" panose="02040503050406030204" pitchFamily="18" charset="0"/>
                <a:cs typeface="Bookman Old Style"/>
              </a:rPr>
              <a:t>.</a:t>
            </a:r>
            <a:endParaRPr sz="2000" dirty="0">
              <a:latin typeface="Cambria" panose="02040503050406030204" pitchFamily="18" charset="0"/>
              <a:ea typeface="Cambria" panose="02040503050406030204" pitchFamily="18" charset="0"/>
              <a:cs typeface="Bookman Old Style"/>
            </a:endParaRPr>
          </a:p>
        </p:txBody>
      </p:sp>
      <p:sp>
        <p:nvSpPr>
          <p:cNvPr id="23" name="object 2"/>
          <p:cNvSpPr txBox="1">
            <a:spLocks/>
          </p:cNvSpPr>
          <p:nvPr/>
        </p:nvSpPr>
        <p:spPr>
          <a:xfrm>
            <a:off x="381000" y="304800"/>
            <a:ext cx="8229600" cy="397545"/>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sz="2500" b="1" dirty="0">
                <a:latin typeface="Cambria" panose="02040503050406030204" pitchFamily="18" charset="0"/>
                <a:ea typeface="Cambria" panose="02040503050406030204" pitchFamily="18" charset="0"/>
                <a:cs typeface="Bookman Old Style"/>
              </a:rPr>
              <a:t>Associative Networks</a:t>
            </a:r>
            <a:endParaRPr lang="en-US" sz="2500" dirty="0">
              <a:latin typeface="Cambria" panose="02040503050406030204" pitchFamily="18" charset="0"/>
              <a:ea typeface="Cambria" panose="02040503050406030204" pitchFamily="18" charset="0"/>
              <a:cs typeface="Bookman Old Style"/>
            </a:endParaRPr>
          </a:p>
        </p:txBody>
      </p:sp>
      <p:sp>
        <p:nvSpPr>
          <p:cNvPr id="25" name="object 12"/>
          <p:cNvSpPr txBox="1"/>
          <p:nvPr/>
        </p:nvSpPr>
        <p:spPr>
          <a:xfrm>
            <a:off x="1159576" y="3554715"/>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lang="en-US" sz="1200" b="1" spc="-5" dirty="0">
                <a:solidFill>
                  <a:srgbClr val="FF0000"/>
                </a:solidFill>
                <a:latin typeface="Bookman Old Style"/>
                <a:cs typeface="Bookman Old Style"/>
              </a:rPr>
              <a:t>Bird</a:t>
            </a:r>
            <a:endParaRPr sz="1200" dirty="0">
              <a:latin typeface="Bookman Old Style"/>
              <a:cs typeface="Bookman Old Style"/>
            </a:endParaRPr>
          </a:p>
        </p:txBody>
      </p:sp>
      <p:sp>
        <p:nvSpPr>
          <p:cNvPr id="26" name="Date Placeholder 25"/>
          <p:cNvSpPr>
            <a:spLocks noGrp="1"/>
          </p:cNvSpPr>
          <p:nvPr>
            <p:ph type="dt" sz="half" idx="10"/>
          </p:nvPr>
        </p:nvSpPr>
        <p:spPr/>
        <p:txBody>
          <a:bodyPr/>
          <a:lstStyle/>
          <a:p>
            <a:fld id="{7E5FFE1D-3C36-4904-B3BA-1ED080A1587C}" type="datetime1">
              <a:rPr lang="en-US" smtClean="0"/>
              <a:t>9/4/2023</a:t>
            </a:fld>
            <a:endParaRPr lang="en-US"/>
          </a:p>
        </p:txBody>
      </p:sp>
      <p:sp>
        <p:nvSpPr>
          <p:cNvPr id="27" name="Slide Number Placeholder 26"/>
          <p:cNvSpPr>
            <a:spLocks noGrp="1"/>
          </p:cNvSpPr>
          <p:nvPr>
            <p:ph type="sldNum" sz="quarter" idx="12"/>
          </p:nvPr>
        </p:nvSpPr>
        <p:spPr/>
        <p:txBody>
          <a:bodyPr/>
          <a:lstStyle/>
          <a:p>
            <a:fld id="{B6F15528-21DE-4FAA-801E-634DDDAF4B2B}" type="slidenum">
              <a:rPr lang="en-IN" smtClean="0"/>
              <a:t>59</a:t>
            </a:fld>
            <a:endParaRPr lang="en-IN"/>
          </a:p>
        </p:txBody>
      </p:sp>
    </p:spTree>
    <p:extLst>
      <p:ext uri="{BB962C8B-B14F-4D97-AF65-F5344CB8AC3E}">
        <p14:creationId xmlns:p14="http://schemas.microsoft.com/office/powerpoint/2010/main" val="421719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042468727"/>
              </p:ext>
            </p:extLst>
          </p:nvPr>
        </p:nvGraphicFramePr>
        <p:xfrm>
          <a:off x="838200" y="762000"/>
          <a:ext cx="7845880" cy="4918532"/>
        </p:xfrm>
        <a:graphic>
          <a:graphicData uri="http://schemas.openxmlformats.org/drawingml/2006/table">
            <a:tbl>
              <a:tblPr firstRow="1" bandRow="1">
                <a:tableStyleId>{2D5ABB26-0587-4C30-8999-92F81FD0307C}</a:tableStyleId>
              </a:tblPr>
              <a:tblGrid>
                <a:gridCol w="3922940">
                  <a:extLst>
                    <a:ext uri="{9D8B030D-6E8A-4147-A177-3AD203B41FA5}">
                      <a16:colId xmlns:a16="http://schemas.microsoft.com/office/drawing/2014/main" val="20000"/>
                    </a:ext>
                  </a:extLst>
                </a:gridCol>
                <a:gridCol w="3922940">
                  <a:extLst>
                    <a:ext uri="{9D8B030D-6E8A-4147-A177-3AD203B41FA5}">
                      <a16:colId xmlns:a16="http://schemas.microsoft.com/office/drawing/2014/main" val="20001"/>
                    </a:ext>
                  </a:extLst>
                </a:gridCol>
              </a:tblGrid>
              <a:tr h="2459266">
                <a:tc>
                  <a:txBody>
                    <a:bodyPr/>
                    <a:lstStyle/>
                    <a:p>
                      <a:pPr marL="91440">
                        <a:lnSpc>
                          <a:spcPct val="100000"/>
                        </a:lnSpc>
                        <a:spcBef>
                          <a:spcPts val="315"/>
                        </a:spcBef>
                      </a:pPr>
                      <a:r>
                        <a:rPr sz="1500" b="1" dirty="0">
                          <a:solidFill>
                            <a:schemeClr val="tx2"/>
                          </a:solidFill>
                          <a:latin typeface="Cambria" panose="02040503050406030204" pitchFamily="18" charset="0"/>
                          <a:ea typeface="Cambria" panose="02040503050406030204" pitchFamily="18" charset="0"/>
                          <a:cs typeface="Arial"/>
                        </a:rPr>
                        <a:t>Thinking</a:t>
                      </a:r>
                      <a:r>
                        <a:rPr sz="1500" b="1" spc="-15" dirty="0">
                          <a:solidFill>
                            <a:schemeClr val="tx2"/>
                          </a:solidFill>
                          <a:latin typeface="Cambria" panose="02040503050406030204" pitchFamily="18" charset="0"/>
                          <a:ea typeface="Cambria" panose="02040503050406030204" pitchFamily="18" charset="0"/>
                          <a:cs typeface="Arial"/>
                        </a:rPr>
                        <a:t> </a:t>
                      </a:r>
                      <a:r>
                        <a:rPr sz="1500" b="1" spc="-5" dirty="0">
                          <a:solidFill>
                            <a:schemeClr val="tx2"/>
                          </a:solidFill>
                          <a:latin typeface="Cambria" panose="02040503050406030204" pitchFamily="18" charset="0"/>
                          <a:ea typeface="Cambria" panose="02040503050406030204" pitchFamily="18" charset="0"/>
                          <a:cs typeface="Arial"/>
                        </a:rPr>
                        <a:t>Humanly</a:t>
                      </a:r>
                      <a:endParaRPr lang="en-US" sz="1500" b="1" spc="-5" dirty="0">
                        <a:solidFill>
                          <a:schemeClr val="tx2"/>
                        </a:solidFill>
                        <a:latin typeface="Cambria" panose="02040503050406030204" pitchFamily="18" charset="0"/>
                        <a:ea typeface="Cambria" panose="02040503050406030204" pitchFamily="18" charset="0"/>
                        <a:cs typeface="Arial"/>
                      </a:endParaRPr>
                    </a:p>
                    <a:p>
                      <a:pPr marL="91440">
                        <a:lnSpc>
                          <a:spcPct val="100000"/>
                        </a:lnSpc>
                        <a:spcBef>
                          <a:spcPts val="315"/>
                        </a:spcBef>
                      </a:pPr>
                      <a:endParaRPr sz="1500" dirty="0">
                        <a:solidFill>
                          <a:schemeClr val="tx2"/>
                        </a:solidFill>
                        <a:latin typeface="Cambria" panose="02040503050406030204" pitchFamily="18" charset="0"/>
                        <a:ea typeface="Cambria" panose="02040503050406030204" pitchFamily="18" charset="0"/>
                        <a:cs typeface="Arial"/>
                      </a:endParaRPr>
                    </a:p>
                    <a:p>
                      <a:pPr marL="91440" marR="171450" algn="just">
                        <a:lnSpc>
                          <a:spcPct val="100000"/>
                        </a:lnSpc>
                      </a:pPr>
                      <a:r>
                        <a:rPr sz="1500" b="0" dirty="0">
                          <a:solidFill>
                            <a:schemeClr val="tx2"/>
                          </a:solidFill>
                          <a:latin typeface="Cambria" panose="02040503050406030204" pitchFamily="18" charset="0"/>
                          <a:ea typeface="Cambria" panose="02040503050406030204" pitchFamily="18" charset="0"/>
                          <a:cs typeface="Arial"/>
                        </a:rPr>
                        <a:t>“The </a:t>
                      </a:r>
                      <a:r>
                        <a:rPr sz="1500" b="0" spc="-5" dirty="0">
                          <a:solidFill>
                            <a:schemeClr val="tx2"/>
                          </a:solidFill>
                          <a:latin typeface="Cambria" panose="02040503050406030204" pitchFamily="18" charset="0"/>
                          <a:ea typeface="Cambria" panose="02040503050406030204" pitchFamily="18" charset="0"/>
                          <a:cs typeface="Arial"/>
                        </a:rPr>
                        <a:t>exciting new effort </a:t>
                      </a:r>
                      <a:r>
                        <a:rPr sz="1500" b="0" dirty="0">
                          <a:solidFill>
                            <a:schemeClr val="tx2"/>
                          </a:solidFill>
                          <a:latin typeface="Cambria" panose="02040503050406030204" pitchFamily="18" charset="0"/>
                          <a:ea typeface="Cambria" panose="02040503050406030204" pitchFamily="18" charset="0"/>
                          <a:cs typeface="Arial"/>
                        </a:rPr>
                        <a:t>to </a:t>
                      </a:r>
                      <a:r>
                        <a:rPr sz="1500" b="0" spc="-10" dirty="0">
                          <a:solidFill>
                            <a:schemeClr val="tx2"/>
                          </a:solidFill>
                          <a:latin typeface="Cambria" panose="02040503050406030204" pitchFamily="18" charset="0"/>
                          <a:ea typeface="Cambria" panose="02040503050406030204" pitchFamily="18" charset="0"/>
                          <a:cs typeface="Arial"/>
                        </a:rPr>
                        <a:t>make  </a:t>
                      </a:r>
                      <a:r>
                        <a:rPr sz="1500" b="0" spc="-5" dirty="0">
                          <a:solidFill>
                            <a:schemeClr val="tx2"/>
                          </a:solidFill>
                          <a:latin typeface="Cambria" panose="02040503050406030204" pitchFamily="18" charset="0"/>
                          <a:ea typeface="Cambria" panose="02040503050406030204" pitchFamily="18" charset="0"/>
                          <a:cs typeface="Arial"/>
                        </a:rPr>
                        <a:t>computers </a:t>
                      </a:r>
                      <a:r>
                        <a:rPr sz="1500" b="0" dirty="0">
                          <a:solidFill>
                            <a:schemeClr val="tx2"/>
                          </a:solidFill>
                          <a:latin typeface="Cambria" panose="02040503050406030204" pitchFamily="18" charset="0"/>
                          <a:ea typeface="Cambria" panose="02040503050406030204" pitchFamily="18" charset="0"/>
                          <a:cs typeface="Arial"/>
                        </a:rPr>
                        <a:t>think … </a:t>
                      </a:r>
                      <a:r>
                        <a:rPr sz="1500" b="0" spc="-5" dirty="0">
                          <a:solidFill>
                            <a:schemeClr val="tx2"/>
                          </a:solidFill>
                          <a:latin typeface="Cambria" panose="02040503050406030204" pitchFamily="18" charset="0"/>
                          <a:ea typeface="Cambria" panose="02040503050406030204" pitchFamily="18" charset="0"/>
                          <a:cs typeface="Arial"/>
                        </a:rPr>
                        <a:t>machines </a:t>
                      </a:r>
                      <a:r>
                        <a:rPr sz="1500" b="0" spc="10" dirty="0">
                          <a:solidFill>
                            <a:schemeClr val="tx2"/>
                          </a:solidFill>
                          <a:latin typeface="Cambria" panose="02040503050406030204" pitchFamily="18" charset="0"/>
                          <a:ea typeface="Cambria" panose="02040503050406030204" pitchFamily="18" charset="0"/>
                          <a:cs typeface="Arial"/>
                        </a:rPr>
                        <a:t>with  </a:t>
                      </a:r>
                      <a:r>
                        <a:rPr sz="1500" b="0" spc="-5" dirty="0">
                          <a:solidFill>
                            <a:schemeClr val="tx2"/>
                          </a:solidFill>
                          <a:latin typeface="Cambria" panose="02040503050406030204" pitchFamily="18" charset="0"/>
                          <a:ea typeface="Cambria" panose="02040503050406030204" pitchFamily="18" charset="0"/>
                          <a:cs typeface="Arial"/>
                        </a:rPr>
                        <a:t>minds, </a:t>
                      </a:r>
                      <a:r>
                        <a:rPr sz="1500" b="0" dirty="0">
                          <a:solidFill>
                            <a:schemeClr val="tx2"/>
                          </a:solidFill>
                          <a:latin typeface="Cambria" panose="02040503050406030204" pitchFamily="18" charset="0"/>
                          <a:ea typeface="Cambria" panose="02040503050406030204" pitchFamily="18" charset="0"/>
                          <a:cs typeface="Arial"/>
                        </a:rPr>
                        <a:t>in the full </a:t>
                      </a:r>
                      <a:r>
                        <a:rPr sz="1500" b="0" spc="-5" dirty="0">
                          <a:solidFill>
                            <a:schemeClr val="tx2"/>
                          </a:solidFill>
                          <a:latin typeface="Cambria" panose="02040503050406030204" pitchFamily="18" charset="0"/>
                          <a:ea typeface="Cambria" panose="02040503050406030204" pitchFamily="18" charset="0"/>
                          <a:cs typeface="Arial"/>
                        </a:rPr>
                        <a:t>and literal</a:t>
                      </a:r>
                      <a:r>
                        <a:rPr sz="1500" b="0" spc="-65" dirty="0">
                          <a:solidFill>
                            <a:schemeClr val="tx2"/>
                          </a:solidFill>
                          <a:latin typeface="Cambria" panose="02040503050406030204" pitchFamily="18" charset="0"/>
                          <a:ea typeface="Cambria" panose="02040503050406030204" pitchFamily="18" charset="0"/>
                          <a:cs typeface="Arial"/>
                        </a:rPr>
                        <a:t> </a:t>
                      </a:r>
                      <a:r>
                        <a:rPr sz="1500" b="0" spc="-5" dirty="0">
                          <a:solidFill>
                            <a:schemeClr val="tx2"/>
                          </a:solidFill>
                          <a:latin typeface="Cambria" panose="02040503050406030204" pitchFamily="18" charset="0"/>
                          <a:ea typeface="Cambria" panose="02040503050406030204" pitchFamily="18" charset="0"/>
                          <a:cs typeface="Arial"/>
                        </a:rPr>
                        <a:t>sense.”</a:t>
                      </a:r>
                      <a:endParaRPr sz="1500" b="0" dirty="0">
                        <a:solidFill>
                          <a:schemeClr val="tx2"/>
                        </a:solidFill>
                        <a:latin typeface="Cambria" panose="02040503050406030204" pitchFamily="18" charset="0"/>
                        <a:ea typeface="Cambria" panose="02040503050406030204" pitchFamily="18" charset="0"/>
                        <a:cs typeface="Arial"/>
                      </a:endParaRPr>
                    </a:p>
                    <a:p>
                      <a:pPr algn="just">
                        <a:lnSpc>
                          <a:spcPct val="100000"/>
                        </a:lnSpc>
                        <a:spcBef>
                          <a:spcPts val="30"/>
                        </a:spcBef>
                      </a:pPr>
                      <a:endParaRPr sz="1500" b="0" dirty="0">
                        <a:solidFill>
                          <a:schemeClr val="tx2"/>
                        </a:solidFill>
                        <a:latin typeface="Cambria" panose="02040503050406030204" pitchFamily="18" charset="0"/>
                        <a:ea typeface="Cambria" panose="02040503050406030204" pitchFamily="18" charset="0"/>
                        <a:cs typeface="Times New Roman"/>
                      </a:endParaRPr>
                    </a:p>
                    <a:p>
                      <a:pPr marL="91440" marR="260350" algn="just">
                        <a:lnSpc>
                          <a:spcPct val="100000"/>
                        </a:lnSpc>
                      </a:pPr>
                      <a:r>
                        <a:rPr sz="1500" b="0" spc="-10" dirty="0">
                          <a:solidFill>
                            <a:schemeClr val="tx2"/>
                          </a:solidFill>
                          <a:latin typeface="Cambria" panose="02040503050406030204" pitchFamily="18" charset="0"/>
                          <a:ea typeface="Cambria" panose="02040503050406030204" pitchFamily="18" charset="0"/>
                          <a:cs typeface="Arial"/>
                        </a:rPr>
                        <a:t>“Activities </a:t>
                      </a:r>
                      <a:r>
                        <a:rPr sz="1500" b="0" dirty="0">
                          <a:solidFill>
                            <a:schemeClr val="tx2"/>
                          </a:solidFill>
                          <a:latin typeface="Cambria" panose="02040503050406030204" pitchFamily="18" charset="0"/>
                          <a:ea typeface="Cambria" panose="02040503050406030204" pitchFamily="18" charset="0"/>
                          <a:cs typeface="Arial"/>
                        </a:rPr>
                        <a:t>that </a:t>
                      </a:r>
                      <a:r>
                        <a:rPr sz="1500" b="0" spc="15" dirty="0">
                          <a:solidFill>
                            <a:schemeClr val="tx2"/>
                          </a:solidFill>
                          <a:latin typeface="Cambria" panose="02040503050406030204" pitchFamily="18" charset="0"/>
                          <a:ea typeface="Cambria" panose="02040503050406030204" pitchFamily="18" charset="0"/>
                          <a:cs typeface="Arial"/>
                        </a:rPr>
                        <a:t>we </a:t>
                      </a:r>
                      <a:r>
                        <a:rPr sz="1500" b="0" spc="-5" dirty="0">
                          <a:solidFill>
                            <a:schemeClr val="tx2"/>
                          </a:solidFill>
                          <a:latin typeface="Cambria" panose="02040503050406030204" pitchFamily="18" charset="0"/>
                          <a:ea typeface="Cambria" panose="02040503050406030204" pitchFamily="18" charset="0"/>
                          <a:cs typeface="Arial"/>
                        </a:rPr>
                        <a:t>associate </a:t>
                      </a:r>
                      <a:r>
                        <a:rPr sz="1500" b="0" spc="10" dirty="0">
                          <a:solidFill>
                            <a:schemeClr val="tx2"/>
                          </a:solidFill>
                          <a:latin typeface="Cambria" panose="02040503050406030204" pitchFamily="18" charset="0"/>
                          <a:ea typeface="Cambria" panose="02040503050406030204" pitchFamily="18" charset="0"/>
                          <a:cs typeface="Arial"/>
                        </a:rPr>
                        <a:t>with  </a:t>
                      </a:r>
                      <a:r>
                        <a:rPr sz="1500" b="0" spc="-5" dirty="0">
                          <a:solidFill>
                            <a:schemeClr val="tx2"/>
                          </a:solidFill>
                          <a:latin typeface="Cambria" panose="02040503050406030204" pitchFamily="18" charset="0"/>
                          <a:ea typeface="Cambria" panose="02040503050406030204" pitchFamily="18" charset="0"/>
                          <a:cs typeface="Arial"/>
                        </a:rPr>
                        <a:t>human </a:t>
                      </a:r>
                      <a:r>
                        <a:rPr sz="1500" b="0" dirty="0">
                          <a:solidFill>
                            <a:schemeClr val="tx2"/>
                          </a:solidFill>
                          <a:latin typeface="Cambria" panose="02040503050406030204" pitchFamily="18" charset="0"/>
                          <a:ea typeface="Cambria" panose="02040503050406030204" pitchFamily="18" charset="0"/>
                          <a:cs typeface="Arial"/>
                        </a:rPr>
                        <a:t>thinking, </a:t>
                      </a:r>
                      <a:r>
                        <a:rPr sz="1500" b="0" spc="-5" dirty="0">
                          <a:solidFill>
                            <a:schemeClr val="tx2"/>
                          </a:solidFill>
                          <a:latin typeface="Cambria" panose="02040503050406030204" pitchFamily="18" charset="0"/>
                          <a:ea typeface="Cambria" panose="02040503050406030204" pitchFamily="18" charset="0"/>
                          <a:cs typeface="Arial"/>
                        </a:rPr>
                        <a:t>activities such as  decision-making, </a:t>
                      </a:r>
                      <a:r>
                        <a:rPr sz="1500" b="0" dirty="0">
                          <a:solidFill>
                            <a:schemeClr val="tx2"/>
                          </a:solidFill>
                          <a:latin typeface="Cambria" panose="02040503050406030204" pitchFamily="18" charset="0"/>
                          <a:ea typeface="Cambria" panose="02040503050406030204" pitchFamily="18" charset="0"/>
                          <a:cs typeface="Arial"/>
                        </a:rPr>
                        <a:t>problem</a:t>
                      </a:r>
                      <a:r>
                        <a:rPr sz="1500" b="0" spc="-35" dirty="0">
                          <a:solidFill>
                            <a:schemeClr val="tx2"/>
                          </a:solidFill>
                          <a:latin typeface="Cambria" panose="02040503050406030204" pitchFamily="18" charset="0"/>
                          <a:ea typeface="Cambria" panose="02040503050406030204" pitchFamily="18" charset="0"/>
                          <a:cs typeface="Arial"/>
                        </a:rPr>
                        <a:t> </a:t>
                      </a:r>
                      <a:r>
                        <a:rPr sz="1500" b="0" spc="-5" dirty="0">
                          <a:solidFill>
                            <a:schemeClr val="tx2"/>
                          </a:solidFill>
                          <a:latin typeface="Cambria" panose="02040503050406030204" pitchFamily="18" charset="0"/>
                          <a:ea typeface="Cambria" panose="02040503050406030204" pitchFamily="18" charset="0"/>
                          <a:cs typeface="Arial"/>
                        </a:rPr>
                        <a:t>solving,  learning…”</a:t>
                      </a:r>
                      <a:endParaRPr sz="1500" b="0" dirty="0">
                        <a:solidFill>
                          <a:schemeClr val="tx2"/>
                        </a:solidFill>
                        <a:latin typeface="Cambria" panose="02040503050406030204" pitchFamily="18" charset="0"/>
                        <a:ea typeface="Cambria" panose="02040503050406030204" pitchFamily="18" charset="0"/>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tc>
                  <a:txBody>
                    <a:bodyPr/>
                    <a:lstStyle/>
                    <a:p>
                      <a:pPr marL="92075">
                        <a:lnSpc>
                          <a:spcPct val="100000"/>
                        </a:lnSpc>
                        <a:spcBef>
                          <a:spcPts val="315"/>
                        </a:spcBef>
                      </a:pPr>
                      <a:r>
                        <a:rPr sz="1500" b="1" dirty="0">
                          <a:solidFill>
                            <a:schemeClr val="tx2"/>
                          </a:solidFill>
                          <a:latin typeface="Cambria" panose="02040503050406030204" pitchFamily="18" charset="0"/>
                          <a:ea typeface="Cambria" panose="02040503050406030204" pitchFamily="18" charset="0"/>
                          <a:cs typeface="Arial"/>
                        </a:rPr>
                        <a:t>Thinking</a:t>
                      </a:r>
                      <a:r>
                        <a:rPr sz="1500" b="1" spc="-20" dirty="0">
                          <a:solidFill>
                            <a:schemeClr val="tx2"/>
                          </a:solidFill>
                          <a:latin typeface="Cambria" panose="02040503050406030204" pitchFamily="18" charset="0"/>
                          <a:ea typeface="Cambria" panose="02040503050406030204" pitchFamily="18" charset="0"/>
                          <a:cs typeface="Arial"/>
                        </a:rPr>
                        <a:t> </a:t>
                      </a:r>
                      <a:r>
                        <a:rPr sz="1500" b="1" spc="-5" dirty="0">
                          <a:solidFill>
                            <a:schemeClr val="tx2"/>
                          </a:solidFill>
                          <a:latin typeface="Cambria" panose="02040503050406030204" pitchFamily="18" charset="0"/>
                          <a:ea typeface="Cambria" panose="02040503050406030204" pitchFamily="18" charset="0"/>
                          <a:cs typeface="Arial"/>
                        </a:rPr>
                        <a:t>Rationally</a:t>
                      </a:r>
                      <a:endParaRPr lang="en-US" sz="1500" b="1" spc="-5" dirty="0">
                        <a:solidFill>
                          <a:schemeClr val="tx2"/>
                        </a:solidFill>
                        <a:latin typeface="Cambria" panose="02040503050406030204" pitchFamily="18" charset="0"/>
                        <a:ea typeface="Cambria" panose="02040503050406030204" pitchFamily="18" charset="0"/>
                        <a:cs typeface="Arial"/>
                      </a:endParaRPr>
                    </a:p>
                    <a:p>
                      <a:pPr marL="92075">
                        <a:lnSpc>
                          <a:spcPct val="100000"/>
                        </a:lnSpc>
                        <a:spcBef>
                          <a:spcPts val="315"/>
                        </a:spcBef>
                      </a:pPr>
                      <a:endParaRPr sz="1500" dirty="0">
                        <a:solidFill>
                          <a:schemeClr val="tx2"/>
                        </a:solidFill>
                        <a:latin typeface="Cambria" panose="02040503050406030204" pitchFamily="18" charset="0"/>
                        <a:ea typeface="Cambria" panose="02040503050406030204" pitchFamily="18" charset="0"/>
                        <a:cs typeface="Arial"/>
                      </a:endParaRPr>
                    </a:p>
                    <a:p>
                      <a:pPr marL="92075" marR="383540" algn="just">
                        <a:lnSpc>
                          <a:spcPct val="100000"/>
                        </a:lnSpc>
                      </a:pPr>
                      <a:r>
                        <a:rPr sz="1500" b="0" dirty="0">
                          <a:solidFill>
                            <a:schemeClr val="tx2"/>
                          </a:solidFill>
                          <a:latin typeface="Cambria" panose="02040503050406030204" pitchFamily="18" charset="0"/>
                          <a:ea typeface="Cambria" panose="02040503050406030204" pitchFamily="18" charset="0"/>
                          <a:cs typeface="Arial"/>
                        </a:rPr>
                        <a:t>“The </a:t>
                      </a:r>
                      <a:r>
                        <a:rPr sz="1500" b="0" spc="-5" dirty="0">
                          <a:solidFill>
                            <a:schemeClr val="tx2"/>
                          </a:solidFill>
                          <a:latin typeface="Cambria" panose="02040503050406030204" pitchFamily="18" charset="0"/>
                          <a:ea typeface="Cambria" panose="02040503050406030204" pitchFamily="18" charset="0"/>
                          <a:cs typeface="Arial"/>
                        </a:rPr>
                        <a:t>study </a:t>
                      </a:r>
                      <a:r>
                        <a:rPr sz="1500" b="0" dirty="0">
                          <a:solidFill>
                            <a:schemeClr val="tx2"/>
                          </a:solidFill>
                          <a:latin typeface="Cambria" panose="02040503050406030204" pitchFamily="18" charset="0"/>
                          <a:ea typeface="Cambria" panose="02040503050406030204" pitchFamily="18" charset="0"/>
                          <a:cs typeface="Arial"/>
                        </a:rPr>
                        <a:t>of </a:t>
                      </a:r>
                      <a:r>
                        <a:rPr sz="1500" b="0" spc="-5" dirty="0">
                          <a:solidFill>
                            <a:schemeClr val="tx2"/>
                          </a:solidFill>
                          <a:latin typeface="Cambria" panose="02040503050406030204" pitchFamily="18" charset="0"/>
                          <a:ea typeface="Cambria" panose="02040503050406030204" pitchFamily="18" charset="0"/>
                          <a:cs typeface="Arial"/>
                        </a:rPr>
                        <a:t>mental </a:t>
                      </a:r>
                      <a:r>
                        <a:rPr lang="en-GB" sz="1500" b="0" spc="-5" dirty="0">
                          <a:solidFill>
                            <a:schemeClr val="tx2"/>
                          </a:solidFill>
                          <a:latin typeface="Cambria" panose="02040503050406030204" pitchFamily="18" charset="0"/>
                          <a:ea typeface="Cambria" panose="02040503050406030204" pitchFamily="18" charset="0"/>
                          <a:cs typeface="Arial"/>
                        </a:rPr>
                        <a:t>abilities</a:t>
                      </a:r>
                      <a:r>
                        <a:rPr sz="1500" b="0" spc="-5" dirty="0">
                          <a:solidFill>
                            <a:schemeClr val="tx2"/>
                          </a:solidFill>
                          <a:latin typeface="Cambria" panose="02040503050406030204" pitchFamily="18" charset="0"/>
                          <a:ea typeface="Cambria" panose="02040503050406030204" pitchFamily="18" charset="0"/>
                          <a:cs typeface="Arial"/>
                        </a:rPr>
                        <a:t>  </a:t>
                      </a:r>
                      <a:r>
                        <a:rPr sz="1500" b="0" dirty="0">
                          <a:solidFill>
                            <a:schemeClr val="tx2"/>
                          </a:solidFill>
                          <a:latin typeface="Cambria" panose="02040503050406030204" pitchFamily="18" charset="0"/>
                          <a:ea typeface="Cambria" panose="02040503050406030204" pitchFamily="18" charset="0"/>
                          <a:cs typeface="Arial"/>
                        </a:rPr>
                        <a:t>through </a:t>
                      </a:r>
                      <a:r>
                        <a:rPr sz="1500" b="0" spc="-5" dirty="0">
                          <a:solidFill>
                            <a:schemeClr val="tx2"/>
                          </a:solidFill>
                          <a:latin typeface="Cambria" panose="02040503050406030204" pitchFamily="18" charset="0"/>
                          <a:ea typeface="Cambria" panose="02040503050406030204" pitchFamily="18" charset="0"/>
                          <a:cs typeface="Arial"/>
                        </a:rPr>
                        <a:t>the </a:t>
                      </a:r>
                      <a:r>
                        <a:rPr sz="1500" b="0" dirty="0">
                          <a:solidFill>
                            <a:schemeClr val="tx2"/>
                          </a:solidFill>
                          <a:latin typeface="Cambria" panose="02040503050406030204" pitchFamily="18" charset="0"/>
                          <a:ea typeface="Cambria" panose="02040503050406030204" pitchFamily="18" charset="0"/>
                          <a:cs typeface="Arial"/>
                        </a:rPr>
                        <a:t>use of</a:t>
                      </a:r>
                      <a:r>
                        <a:rPr sz="1500" b="0" spc="-100" dirty="0">
                          <a:solidFill>
                            <a:schemeClr val="tx2"/>
                          </a:solidFill>
                          <a:latin typeface="Cambria" panose="02040503050406030204" pitchFamily="18" charset="0"/>
                          <a:ea typeface="Cambria" panose="02040503050406030204" pitchFamily="18" charset="0"/>
                          <a:cs typeface="Arial"/>
                        </a:rPr>
                        <a:t> </a:t>
                      </a:r>
                      <a:r>
                        <a:rPr sz="1500" b="0" dirty="0">
                          <a:solidFill>
                            <a:schemeClr val="tx2"/>
                          </a:solidFill>
                          <a:latin typeface="Cambria" panose="02040503050406030204" pitchFamily="18" charset="0"/>
                          <a:ea typeface="Cambria" panose="02040503050406030204" pitchFamily="18" charset="0"/>
                          <a:cs typeface="Arial"/>
                        </a:rPr>
                        <a:t>computational  </a:t>
                      </a:r>
                      <a:r>
                        <a:rPr sz="1500" b="0" spc="-5" dirty="0">
                          <a:solidFill>
                            <a:schemeClr val="tx2"/>
                          </a:solidFill>
                          <a:latin typeface="Cambria" panose="02040503050406030204" pitchFamily="18" charset="0"/>
                          <a:ea typeface="Cambria" panose="02040503050406030204" pitchFamily="18" charset="0"/>
                          <a:cs typeface="Arial"/>
                        </a:rPr>
                        <a:t>models.”</a:t>
                      </a:r>
                      <a:endParaRPr sz="1500" b="0" dirty="0">
                        <a:solidFill>
                          <a:schemeClr val="tx2"/>
                        </a:solidFill>
                        <a:latin typeface="Cambria" panose="02040503050406030204" pitchFamily="18" charset="0"/>
                        <a:ea typeface="Cambria" panose="02040503050406030204" pitchFamily="18" charset="0"/>
                        <a:cs typeface="Arial"/>
                      </a:endParaRPr>
                    </a:p>
                    <a:p>
                      <a:pPr algn="just">
                        <a:lnSpc>
                          <a:spcPct val="100000"/>
                        </a:lnSpc>
                        <a:spcBef>
                          <a:spcPts val="30"/>
                        </a:spcBef>
                      </a:pPr>
                      <a:endParaRPr sz="1500" b="0" dirty="0">
                        <a:solidFill>
                          <a:schemeClr val="tx2"/>
                        </a:solidFill>
                        <a:latin typeface="Cambria" panose="02040503050406030204" pitchFamily="18" charset="0"/>
                        <a:ea typeface="Cambria" panose="02040503050406030204" pitchFamily="18" charset="0"/>
                        <a:cs typeface="Times New Roman"/>
                      </a:endParaRPr>
                    </a:p>
                    <a:p>
                      <a:pPr marL="92075" marR="89535" algn="just">
                        <a:lnSpc>
                          <a:spcPct val="100000"/>
                        </a:lnSpc>
                      </a:pPr>
                      <a:r>
                        <a:rPr sz="1500" b="0" dirty="0">
                          <a:solidFill>
                            <a:schemeClr val="tx2"/>
                          </a:solidFill>
                          <a:latin typeface="Cambria" panose="02040503050406030204" pitchFamily="18" charset="0"/>
                          <a:ea typeface="Cambria" panose="02040503050406030204" pitchFamily="18" charset="0"/>
                          <a:cs typeface="Arial"/>
                        </a:rPr>
                        <a:t>“The </a:t>
                      </a:r>
                      <a:r>
                        <a:rPr sz="1500" b="0" spc="-5" dirty="0">
                          <a:solidFill>
                            <a:schemeClr val="tx2"/>
                          </a:solidFill>
                          <a:latin typeface="Cambria" panose="02040503050406030204" pitchFamily="18" charset="0"/>
                          <a:ea typeface="Cambria" panose="02040503050406030204" pitchFamily="18" charset="0"/>
                          <a:cs typeface="Arial"/>
                        </a:rPr>
                        <a:t>study </a:t>
                      </a:r>
                      <a:r>
                        <a:rPr sz="1500" b="0" dirty="0">
                          <a:solidFill>
                            <a:schemeClr val="tx2"/>
                          </a:solidFill>
                          <a:latin typeface="Cambria" panose="02040503050406030204" pitchFamily="18" charset="0"/>
                          <a:ea typeface="Cambria" panose="02040503050406030204" pitchFamily="18" charset="0"/>
                          <a:cs typeface="Arial"/>
                        </a:rPr>
                        <a:t>of the computations</a:t>
                      </a:r>
                      <a:r>
                        <a:rPr sz="1500" b="0" spc="-85" dirty="0">
                          <a:solidFill>
                            <a:schemeClr val="tx2"/>
                          </a:solidFill>
                          <a:latin typeface="Cambria" panose="02040503050406030204" pitchFamily="18" charset="0"/>
                          <a:ea typeface="Cambria" panose="02040503050406030204" pitchFamily="18" charset="0"/>
                          <a:cs typeface="Arial"/>
                        </a:rPr>
                        <a:t> </a:t>
                      </a:r>
                      <a:r>
                        <a:rPr sz="1500" b="0" dirty="0">
                          <a:solidFill>
                            <a:schemeClr val="tx2"/>
                          </a:solidFill>
                          <a:latin typeface="Cambria" panose="02040503050406030204" pitchFamily="18" charset="0"/>
                          <a:ea typeface="Cambria" panose="02040503050406030204" pitchFamily="18" charset="0"/>
                          <a:cs typeface="Arial"/>
                        </a:rPr>
                        <a:t>that  </a:t>
                      </a:r>
                      <a:r>
                        <a:rPr sz="1500" b="0" spc="-5" dirty="0">
                          <a:solidFill>
                            <a:schemeClr val="tx2"/>
                          </a:solidFill>
                          <a:latin typeface="Cambria" panose="02040503050406030204" pitchFamily="18" charset="0"/>
                          <a:ea typeface="Cambria" panose="02040503050406030204" pitchFamily="18" charset="0"/>
                          <a:cs typeface="Arial"/>
                        </a:rPr>
                        <a:t>make </a:t>
                      </a:r>
                      <a:r>
                        <a:rPr sz="1500" b="0" dirty="0">
                          <a:solidFill>
                            <a:schemeClr val="tx2"/>
                          </a:solidFill>
                          <a:latin typeface="Cambria" panose="02040503050406030204" pitchFamily="18" charset="0"/>
                          <a:ea typeface="Cambria" panose="02040503050406030204" pitchFamily="18" charset="0"/>
                          <a:cs typeface="Arial"/>
                        </a:rPr>
                        <a:t>it </a:t>
                      </a:r>
                      <a:r>
                        <a:rPr sz="1500" b="0" spc="-5" dirty="0">
                          <a:solidFill>
                            <a:schemeClr val="tx2"/>
                          </a:solidFill>
                          <a:latin typeface="Cambria" panose="02040503050406030204" pitchFamily="18" charset="0"/>
                          <a:ea typeface="Cambria" panose="02040503050406030204" pitchFamily="18" charset="0"/>
                          <a:cs typeface="Arial"/>
                        </a:rPr>
                        <a:t>possible </a:t>
                      </a:r>
                      <a:r>
                        <a:rPr sz="1500" b="0" dirty="0">
                          <a:solidFill>
                            <a:schemeClr val="tx2"/>
                          </a:solidFill>
                          <a:latin typeface="Cambria" panose="02040503050406030204" pitchFamily="18" charset="0"/>
                          <a:ea typeface="Cambria" panose="02040503050406030204" pitchFamily="18" charset="0"/>
                          <a:cs typeface="Arial"/>
                        </a:rPr>
                        <a:t>to </a:t>
                      </a:r>
                      <a:r>
                        <a:rPr sz="1500" b="0" spc="-10" dirty="0">
                          <a:solidFill>
                            <a:schemeClr val="tx2"/>
                          </a:solidFill>
                          <a:latin typeface="Cambria" panose="02040503050406030204" pitchFamily="18" charset="0"/>
                          <a:ea typeface="Cambria" panose="02040503050406030204" pitchFamily="18" charset="0"/>
                          <a:cs typeface="Arial"/>
                        </a:rPr>
                        <a:t>perceive, </a:t>
                      </a:r>
                      <a:r>
                        <a:rPr sz="1500" b="0" spc="-5" dirty="0">
                          <a:solidFill>
                            <a:schemeClr val="tx2"/>
                          </a:solidFill>
                          <a:latin typeface="Cambria" panose="02040503050406030204" pitchFamily="18" charset="0"/>
                          <a:ea typeface="Cambria" panose="02040503050406030204" pitchFamily="18" charset="0"/>
                          <a:cs typeface="Arial"/>
                        </a:rPr>
                        <a:t>reason  and</a:t>
                      </a:r>
                      <a:r>
                        <a:rPr sz="1500" b="0" spc="-10" dirty="0">
                          <a:solidFill>
                            <a:schemeClr val="tx2"/>
                          </a:solidFill>
                          <a:latin typeface="Cambria" panose="02040503050406030204" pitchFamily="18" charset="0"/>
                          <a:ea typeface="Cambria" panose="02040503050406030204" pitchFamily="18" charset="0"/>
                          <a:cs typeface="Arial"/>
                        </a:rPr>
                        <a:t> act.”</a:t>
                      </a:r>
                      <a:endParaRPr sz="1500" b="0" dirty="0">
                        <a:solidFill>
                          <a:schemeClr val="tx2"/>
                        </a:solidFill>
                        <a:latin typeface="Cambria" panose="02040503050406030204" pitchFamily="18" charset="0"/>
                        <a:ea typeface="Cambria" panose="02040503050406030204" pitchFamily="18" charset="0"/>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extLst>
                  <a:ext uri="{0D108BD9-81ED-4DB2-BD59-A6C34878D82A}">
                    <a16:rowId xmlns:a16="http://schemas.microsoft.com/office/drawing/2014/main" val="10000"/>
                  </a:ext>
                </a:extLst>
              </a:tr>
              <a:tr h="2459266">
                <a:tc>
                  <a:txBody>
                    <a:bodyPr/>
                    <a:lstStyle/>
                    <a:p>
                      <a:pPr marL="91440">
                        <a:lnSpc>
                          <a:spcPct val="100000"/>
                        </a:lnSpc>
                        <a:spcBef>
                          <a:spcPts val="315"/>
                        </a:spcBef>
                      </a:pPr>
                      <a:r>
                        <a:rPr sz="1500" b="1" spc="-10" dirty="0">
                          <a:solidFill>
                            <a:schemeClr val="tx2"/>
                          </a:solidFill>
                          <a:latin typeface="Cambria" panose="02040503050406030204" pitchFamily="18" charset="0"/>
                          <a:ea typeface="Cambria" panose="02040503050406030204" pitchFamily="18" charset="0"/>
                          <a:cs typeface="Arial"/>
                        </a:rPr>
                        <a:t>Acting</a:t>
                      </a:r>
                      <a:r>
                        <a:rPr sz="1500" b="1" spc="35" dirty="0">
                          <a:solidFill>
                            <a:schemeClr val="tx2"/>
                          </a:solidFill>
                          <a:latin typeface="Cambria" panose="02040503050406030204" pitchFamily="18" charset="0"/>
                          <a:ea typeface="Cambria" panose="02040503050406030204" pitchFamily="18" charset="0"/>
                          <a:cs typeface="Arial"/>
                        </a:rPr>
                        <a:t> </a:t>
                      </a:r>
                      <a:r>
                        <a:rPr sz="1500" b="1" spc="-5" dirty="0">
                          <a:solidFill>
                            <a:schemeClr val="tx2"/>
                          </a:solidFill>
                          <a:latin typeface="Cambria" panose="02040503050406030204" pitchFamily="18" charset="0"/>
                          <a:ea typeface="Cambria" panose="02040503050406030204" pitchFamily="18" charset="0"/>
                          <a:cs typeface="Arial"/>
                        </a:rPr>
                        <a:t>Humanly</a:t>
                      </a:r>
                      <a:endParaRPr lang="en-US" sz="1500" b="1" spc="-5" dirty="0">
                        <a:solidFill>
                          <a:schemeClr val="tx2"/>
                        </a:solidFill>
                        <a:latin typeface="Cambria" panose="02040503050406030204" pitchFamily="18" charset="0"/>
                        <a:ea typeface="Cambria" panose="02040503050406030204" pitchFamily="18" charset="0"/>
                        <a:cs typeface="Arial"/>
                      </a:endParaRPr>
                    </a:p>
                    <a:p>
                      <a:pPr marL="91440">
                        <a:lnSpc>
                          <a:spcPct val="100000"/>
                        </a:lnSpc>
                        <a:spcBef>
                          <a:spcPts val="315"/>
                        </a:spcBef>
                      </a:pPr>
                      <a:endParaRPr sz="1500" dirty="0">
                        <a:solidFill>
                          <a:schemeClr val="tx2"/>
                        </a:solidFill>
                        <a:latin typeface="Cambria" panose="02040503050406030204" pitchFamily="18" charset="0"/>
                        <a:ea typeface="Cambria" panose="02040503050406030204" pitchFamily="18" charset="0"/>
                        <a:cs typeface="Arial"/>
                      </a:endParaRPr>
                    </a:p>
                    <a:p>
                      <a:pPr marL="91440" marR="308610" algn="just">
                        <a:lnSpc>
                          <a:spcPct val="100000"/>
                        </a:lnSpc>
                      </a:pPr>
                      <a:r>
                        <a:rPr sz="1500" b="0" dirty="0">
                          <a:solidFill>
                            <a:schemeClr val="tx2"/>
                          </a:solidFill>
                          <a:latin typeface="Cambria" panose="02040503050406030204" pitchFamily="18" charset="0"/>
                          <a:ea typeface="Cambria" panose="02040503050406030204" pitchFamily="18" charset="0"/>
                          <a:cs typeface="Arial"/>
                        </a:rPr>
                        <a:t>“The </a:t>
                      </a:r>
                      <a:r>
                        <a:rPr sz="1500" b="0" spc="-5" dirty="0">
                          <a:solidFill>
                            <a:schemeClr val="tx2"/>
                          </a:solidFill>
                          <a:latin typeface="Cambria" panose="02040503050406030204" pitchFamily="18" charset="0"/>
                          <a:ea typeface="Cambria" panose="02040503050406030204" pitchFamily="18" charset="0"/>
                          <a:cs typeface="Arial"/>
                        </a:rPr>
                        <a:t>art </a:t>
                      </a:r>
                      <a:r>
                        <a:rPr sz="1500" b="0" dirty="0">
                          <a:solidFill>
                            <a:schemeClr val="tx2"/>
                          </a:solidFill>
                          <a:latin typeface="Cambria" panose="02040503050406030204" pitchFamily="18" charset="0"/>
                          <a:ea typeface="Cambria" panose="02040503050406030204" pitchFamily="18" charset="0"/>
                          <a:cs typeface="Arial"/>
                        </a:rPr>
                        <a:t>of </a:t>
                      </a:r>
                      <a:r>
                        <a:rPr sz="1500" b="0" spc="-10" dirty="0">
                          <a:solidFill>
                            <a:schemeClr val="tx2"/>
                          </a:solidFill>
                          <a:latin typeface="Cambria" panose="02040503050406030204" pitchFamily="18" charset="0"/>
                          <a:ea typeface="Cambria" panose="02040503050406030204" pitchFamily="18" charset="0"/>
                          <a:cs typeface="Arial"/>
                        </a:rPr>
                        <a:t>creating </a:t>
                      </a:r>
                      <a:r>
                        <a:rPr sz="1500" b="0" spc="-5" dirty="0">
                          <a:solidFill>
                            <a:schemeClr val="tx2"/>
                          </a:solidFill>
                          <a:latin typeface="Cambria" panose="02040503050406030204" pitchFamily="18" charset="0"/>
                          <a:ea typeface="Cambria" panose="02040503050406030204" pitchFamily="18" charset="0"/>
                          <a:cs typeface="Arial"/>
                        </a:rPr>
                        <a:t>machines that  perform </a:t>
                      </a:r>
                      <a:r>
                        <a:rPr sz="1500" b="0" dirty="0">
                          <a:solidFill>
                            <a:schemeClr val="tx2"/>
                          </a:solidFill>
                          <a:latin typeface="Cambria" panose="02040503050406030204" pitchFamily="18" charset="0"/>
                          <a:ea typeface="Cambria" panose="02040503050406030204" pitchFamily="18" charset="0"/>
                          <a:cs typeface="Arial"/>
                        </a:rPr>
                        <a:t>functions that require  </a:t>
                      </a:r>
                      <a:r>
                        <a:rPr sz="1500" b="0" spc="-5" dirty="0">
                          <a:solidFill>
                            <a:schemeClr val="tx2"/>
                          </a:solidFill>
                          <a:latin typeface="Cambria" panose="02040503050406030204" pitchFamily="18" charset="0"/>
                          <a:ea typeface="Cambria" panose="02040503050406030204" pitchFamily="18" charset="0"/>
                          <a:cs typeface="Arial"/>
                        </a:rPr>
                        <a:t>intelligence </a:t>
                      </a:r>
                      <a:r>
                        <a:rPr sz="1500" b="0" spc="5" dirty="0">
                          <a:solidFill>
                            <a:schemeClr val="tx2"/>
                          </a:solidFill>
                          <a:latin typeface="Cambria" panose="02040503050406030204" pitchFamily="18" charset="0"/>
                          <a:ea typeface="Cambria" panose="02040503050406030204" pitchFamily="18" charset="0"/>
                          <a:cs typeface="Arial"/>
                        </a:rPr>
                        <a:t>when </a:t>
                      </a:r>
                      <a:r>
                        <a:rPr sz="1500" b="0" spc="-5" dirty="0">
                          <a:solidFill>
                            <a:schemeClr val="tx2"/>
                          </a:solidFill>
                          <a:latin typeface="Cambria" panose="02040503050406030204" pitchFamily="18" charset="0"/>
                          <a:ea typeface="Cambria" panose="02040503050406030204" pitchFamily="18" charset="0"/>
                          <a:cs typeface="Arial"/>
                        </a:rPr>
                        <a:t>performed</a:t>
                      </a:r>
                      <a:r>
                        <a:rPr sz="1500" b="0" spc="-65" dirty="0">
                          <a:solidFill>
                            <a:schemeClr val="tx2"/>
                          </a:solidFill>
                          <a:latin typeface="Cambria" panose="02040503050406030204" pitchFamily="18" charset="0"/>
                          <a:ea typeface="Cambria" panose="02040503050406030204" pitchFamily="18" charset="0"/>
                          <a:cs typeface="Arial"/>
                        </a:rPr>
                        <a:t> </a:t>
                      </a:r>
                      <a:r>
                        <a:rPr sz="1500" b="0" dirty="0">
                          <a:solidFill>
                            <a:schemeClr val="tx2"/>
                          </a:solidFill>
                          <a:latin typeface="Cambria" panose="02040503050406030204" pitchFamily="18" charset="0"/>
                          <a:ea typeface="Cambria" panose="02040503050406030204" pitchFamily="18" charset="0"/>
                          <a:cs typeface="Arial"/>
                        </a:rPr>
                        <a:t>by</a:t>
                      </a:r>
                    </a:p>
                    <a:p>
                      <a:pPr marL="91440" algn="just">
                        <a:lnSpc>
                          <a:spcPct val="100000"/>
                        </a:lnSpc>
                        <a:spcBef>
                          <a:spcPts val="5"/>
                        </a:spcBef>
                      </a:pPr>
                      <a:r>
                        <a:rPr sz="1500" b="0" dirty="0">
                          <a:solidFill>
                            <a:schemeClr val="tx2"/>
                          </a:solidFill>
                          <a:latin typeface="Cambria" panose="02040503050406030204" pitchFamily="18" charset="0"/>
                          <a:ea typeface="Cambria" panose="02040503050406030204" pitchFamily="18" charset="0"/>
                          <a:cs typeface="Arial"/>
                        </a:rPr>
                        <a:t>people.”</a:t>
                      </a:r>
                    </a:p>
                    <a:p>
                      <a:pPr algn="just">
                        <a:lnSpc>
                          <a:spcPct val="100000"/>
                        </a:lnSpc>
                        <a:spcBef>
                          <a:spcPts val="30"/>
                        </a:spcBef>
                      </a:pPr>
                      <a:endParaRPr sz="1500" b="0" dirty="0">
                        <a:solidFill>
                          <a:schemeClr val="tx2"/>
                        </a:solidFill>
                        <a:latin typeface="Cambria" panose="02040503050406030204" pitchFamily="18" charset="0"/>
                        <a:ea typeface="Cambria" panose="02040503050406030204" pitchFamily="18" charset="0"/>
                        <a:cs typeface="Times New Roman"/>
                      </a:endParaRPr>
                    </a:p>
                    <a:p>
                      <a:pPr marL="91440" marR="447040" algn="just">
                        <a:lnSpc>
                          <a:spcPct val="100000"/>
                        </a:lnSpc>
                      </a:pPr>
                      <a:r>
                        <a:rPr sz="1500" b="0" dirty="0">
                          <a:solidFill>
                            <a:schemeClr val="tx2"/>
                          </a:solidFill>
                          <a:latin typeface="Cambria" panose="02040503050406030204" pitchFamily="18" charset="0"/>
                          <a:ea typeface="Cambria" panose="02040503050406030204" pitchFamily="18" charset="0"/>
                          <a:cs typeface="Arial"/>
                        </a:rPr>
                        <a:t>“The </a:t>
                      </a:r>
                      <a:r>
                        <a:rPr sz="1500" b="0" spc="-5" dirty="0">
                          <a:solidFill>
                            <a:schemeClr val="tx2"/>
                          </a:solidFill>
                          <a:latin typeface="Cambria" panose="02040503050406030204" pitchFamily="18" charset="0"/>
                          <a:ea typeface="Cambria" panose="02040503050406030204" pitchFamily="18" charset="0"/>
                          <a:cs typeface="Arial"/>
                        </a:rPr>
                        <a:t>study </a:t>
                      </a:r>
                      <a:r>
                        <a:rPr sz="1500" b="0" dirty="0">
                          <a:solidFill>
                            <a:schemeClr val="tx2"/>
                          </a:solidFill>
                          <a:latin typeface="Cambria" panose="02040503050406030204" pitchFamily="18" charset="0"/>
                          <a:ea typeface="Cambria" panose="02040503050406030204" pitchFamily="18" charset="0"/>
                          <a:cs typeface="Arial"/>
                        </a:rPr>
                        <a:t>of </a:t>
                      </a:r>
                      <a:r>
                        <a:rPr sz="1500" b="0" spc="-5" dirty="0">
                          <a:solidFill>
                            <a:schemeClr val="tx2"/>
                          </a:solidFill>
                          <a:latin typeface="Cambria" panose="02040503050406030204" pitchFamily="18" charset="0"/>
                          <a:ea typeface="Cambria" panose="02040503050406030204" pitchFamily="18" charset="0"/>
                          <a:cs typeface="Arial"/>
                        </a:rPr>
                        <a:t>how </a:t>
                      </a:r>
                      <a:r>
                        <a:rPr sz="1500" b="0" dirty="0">
                          <a:solidFill>
                            <a:schemeClr val="tx2"/>
                          </a:solidFill>
                          <a:latin typeface="Cambria" panose="02040503050406030204" pitchFamily="18" charset="0"/>
                          <a:ea typeface="Cambria" panose="02040503050406030204" pitchFamily="18" charset="0"/>
                          <a:cs typeface="Arial"/>
                        </a:rPr>
                        <a:t>to </a:t>
                      </a:r>
                      <a:r>
                        <a:rPr sz="1500" b="0" spc="-10" dirty="0">
                          <a:solidFill>
                            <a:schemeClr val="tx2"/>
                          </a:solidFill>
                          <a:latin typeface="Cambria" panose="02040503050406030204" pitchFamily="18" charset="0"/>
                          <a:ea typeface="Cambria" panose="02040503050406030204" pitchFamily="18" charset="0"/>
                          <a:cs typeface="Arial"/>
                        </a:rPr>
                        <a:t>make  </a:t>
                      </a:r>
                      <a:r>
                        <a:rPr sz="1500" b="0" spc="-5" dirty="0">
                          <a:solidFill>
                            <a:schemeClr val="tx2"/>
                          </a:solidFill>
                          <a:latin typeface="Cambria" panose="02040503050406030204" pitchFamily="18" charset="0"/>
                          <a:ea typeface="Cambria" panose="02040503050406030204" pitchFamily="18" charset="0"/>
                          <a:cs typeface="Arial"/>
                        </a:rPr>
                        <a:t>computers </a:t>
                      </a:r>
                      <a:r>
                        <a:rPr sz="1500" b="0" dirty="0">
                          <a:solidFill>
                            <a:schemeClr val="tx2"/>
                          </a:solidFill>
                          <a:latin typeface="Cambria" panose="02040503050406030204" pitchFamily="18" charset="0"/>
                          <a:ea typeface="Cambria" panose="02040503050406030204" pitchFamily="18" charset="0"/>
                          <a:cs typeface="Arial"/>
                        </a:rPr>
                        <a:t>do things </a:t>
                      </a:r>
                      <a:r>
                        <a:rPr sz="1500" b="0" spc="-5" dirty="0">
                          <a:solidFill>
                            <a:schemeClr val="tx2"/>
                          </a:solidFill>
                          <a:latin typeface="Cambria" panose="02040503050406030204" pitchFamily="18" charset="0"/>
                          <a:ea typeface="Cambria" panose="02040503050406030204" pitchFamily="18" charset="0"/>
                          <a:cs typeface="Arial"/>
                        </a:rPr>
                        <a:t>at </a:t>
                      </a:r>
                      <a:r>
                        <a:rPr sz="1500" b="0" dirty="0">
                          <a:solidFill>
                            <a:schemeClr val="tx2"/>
                          </a:solidFill>
                          <a:latin typeface="Cambria" panose="02040503050406030204" pitchFamily="18" charset="0"/>
                          <a:ea typeface="Cambria" panose="02040503050406030204" pitchFamily="18" charset="0"/>
                          <a:cs typeface="Arial"/>
                        </a:rPr>
                        <a:t>which,</a:t>
                      </a:r>
                      <a:r>
                        <a:rPr sz="1500" b="0" spc="-50" dirty="0">
                          <a:solidFill>
                            <a:schemeClr val="tx2"/>
                          </a:solidFill>
                          <a:latin typeface="Cambria" panose="02040503050406030204" pitchFamily="18" charset="0"/>
                          <a:ea typeface="Cambria" panose="02040503050406030204" pitchFamily="18" charset="0"/>
                          <a:cs typeface="Arial"/>
                        </a:rPr>
                        <a:t> </a:t>
                      </a:r>
                      <a:r>
                        <a:rPr sz="1500" b="0" spc="-5" dirty="0">
                          <a:solidFill>
                            <a:schemeClr val="tx2"/>
                          </a:solidFill>
                          <a:latin typeface="Cambria" panose="02040503050406030204" pitchFamily="18" charset="0"/>
                          <a:ea typeface="Cambria" panose="02040503050406030204" pitchFamily="18" charset="0"/>
                          <a:cs typeface="Arial"/>
                        </a:rPr>
                        <a:t>at  </a:t>
                      </a:r>
                      <a:r>
                        <a:rPr sz="1500" b="0" dirty="0">
                          <a:solidFill>
                            <a:schemeClr val="tx2"/>
                          </a:solidFill>
                          <a:latin typeface="Cambria" panose="02040503050406030204" pitchFamily="18" charset="0"/>
                          <a:ea typeface="Cambria" panose="02040503050406030204" pitchFamily="18" charset="0"/>
                          <a:cs typeface="Arial"/>
                        </a:rPr>
                        <a:t>the </a:t>
                      </a:r>
                      <a:r>
                        <a:rPr sz="1500" b="0" spc="-5" dirty="0">
                          <a:solidFill>
                            <a:schemeClr val="tx2"/>
                          </a:solidFill>
                          <a:latin typeface="Cambria" panose="02040503050406030204" pitchFamily="18" charset="0"/>
                          <a:ea typeface="Cambria" panose="02040503050406030204" pitchFamily="18" charset="0"/>
                          <a:cs typeface="Arial"/>
                        </a:rPr>
                        <a:t>moment, </a:t>
                      </a:r>
                      <a:r>
                        <a:rPr sz="1500" b="0" dirty="0">
                          <a:solidFill>
                            <a:schemeClr val="tx2"/>
                          </a:solidFill>
                          <a:latin typeface="Cambria" panose="02040503050406030204" pitchFamily="18" charset="0"/>
                          <a:ea typeface="Cambria" panose="02040503050406030204" pitchFamily="18" charset="0"/>
                          <a:cs typeface="Arial"/>
                        </a:rPr>
                        <a:t>people </a:t>
                      </a:r>
                      <a:r>
                        <a:rPr sz="1500" b="0" spc="-5" dirty="0">
                          <a:solidFill>
                            <a:schemeClr val="tx2"/>
                          </a:solidFill>
                          <a:latin typeface="Cambria" panose="02040503050406030204" pitchFamily="18" charset="0"/>
                          <a:ea typeface="Cambria" panose="02040503050406030204" pitchFamily="18" charset="0"/>
                          <a:cs typeface="Arial"/>
                        </a:rPr>
                        <a:t>are</a:t>
                      </a:r>
                      <a:r>
                        <a:rPr sz="1500" b="0" spc="-50" dirty="0">
                          <a:solidFill>
                            <a:schemeClr val="tx2"/>
                          </a:solidFill>
                          <a:latin typeface="Cambria" panose="02040503050406030204" pitchFamily="18" charset="0"/>
                          <a:ea typeface="Cambria" panose="02040503050406030204" pitchFamily="18" charset="0"/>
                          <a:cs typeface="Arial"/>
                        </a:rPr>
                        <a:t> </a:t>
                      </a:r>
                      <a:r>
                        <a:rPr sz="1500" b="0" spc="-15" dirty="0">
                          <a:solidFill>
                            <a:schemeClr val="tx2"/>
                          </a:solidFill>
                          <a:latin typeface="Cambria" panose="02040503050406030204" pitchFamily="18" charset="0"/>
                          <a:ea typeface="Cambria" panose="02040503050406030204" pitchFamily="18" charset="0"/>
                          <a:cs typeface="Arial"/>
                        </a:rPr>
                        <a:t>better.”</a:t>
                      </a:r>
                      <a:endParaRPr sz="1500" b="0" dirty="0">
                        <a:solidFill>
                          <a:schemeClr val="tx2"/>
                        </a:solidFill>
                        <a:latin typeface="Cambria" panose="02040503050406030204" pitchFamily="18" charset="0"/>
                        <a:ea typeface="Cambria" panose="02040503050406030204" pitchFamily="18" charset="0"/>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c>
                  <a:txBody>
                    <a:bodyPr/>
                    <a:lstStyle/>
                    <a:p>
                      <a:pPr marL="92075">
                        <a:lnSpc>
                          <a:spcPct val="100000"/>
                        </a:lnSpc>
                        <a:spcBef>
                          <a:spcPts val="315"/>
                        </a:spcBef>
                      </a:pPr>
                      <a:r>
                        <a:rPr sz="1500" b="1" spc="-10" dirty="0">
                          <a:solidFill>
                            <a:schemeClr val="tx2"/>
                          </a:solidFill>
                          <a:latin typeface="Cambria" panose="02040503050406030204" pitchFamily="18" charset="0"/>
                          <a:ea typeface="Cambria" panose="02040503050406030204" pitchFamily="18" charset="0"/>
                          <a:cs typeface="Arial"/>
                        </a:rPr>
                        <a:t>Acting</a:t>
                      </a:r>
                      <a:r>
                        <a:rPr sz="1500" b="1" spc="35" dirty="0">
                          <a:solidFill>
                            <a:schemeClr val="tx2"/>
                          </a:solidFill>
                          <a:latin typeface="Cambria" panose="02040503050406030204" pitchFamily="18" charset="0"/>
                          <a:ea typeface="Cambria" panose="02040503050406030204" pitchFamily="18" charset="0"/>
                          <a:cs typeface="Arial"/>
                        </a:rPr>
                        <a:t> </a:t>
                      </a:r>
                      <a:r>
                        <a:rPr sz="1500" b="1" spc="-5" dirty="0">
                          <a:solidFill>
                            <a:schemeClr val="tx2"/>
                          </a:solidFill>
                          <a:latin typeface="Cambria" panose="02040503050406030204" pitchFamily="18" charset="0"/>
                          <a:ea typeface="Cambria" panose="02040503050406030204" pitchFamily="18" charset="0"/>
                          <a:cs typeface="Arial"/>
                        </a:rPr>
                        <a:t>Rationally</a:t>
                      </a:r>
                      <a:endParaRPr lang="en-US" sz="1500" b="1" spc="-5" dirty="0">
                        <a:solidFill>
                          <a:schemeClr val="tx2"/>
                        </a:solidFill>
                        <a:latin typeface="Cambria" panose="02040503050406030204" pitchFamily="18" charset="0"/>
                        <a:ea typeface="Cambria" panose="02040503050406030204" pitchFamily="18" charset="0"/>
                        <a:cs typeface="Arial"/>
                      </a:endParaRPr>
                    </a:p>
                    <a:p>
                      <a:pPr marL="92075">
                        <a:lnSpc>
                          <a:spcPct val="100000"/>
                        </a:lnSpc>
                        <a:spcBef>
                          <a:spcPts val="315"/>
                        </a:spcBef>
                      </a:pPr>
                      <a:endParaRPr sz="1500" dirty="0">
                        <a:solidFill>
                          <a:schemeClr val="tx2"/>
                        </a:solidFill>
                        <a:latin typeface="Cambria" panose="02040503050406030204" pitchFamily="18" charset="0"/>
                        <a:ea typeface="Cambria" panose="02040503050406030204" pitchFamily="18" charset="0"/>
                        <a:cs typeface="Arial"/>
                      </a:endParaRPr>
                    </a:p>
                    <a:p>
                      <a:pPr marL="92075" marR="319405" algn="just">
                        <a:lnSpc>
                          <a:spcPct val="100000"/>
                        </a:lnSpc>
                      </a:pPr>
                      <a:r>
                        <a:rPr sz="1500" b="0" spc="-5" dirty="0">
                          <a:solidFill>
                            <a:schemeClr val="tx2"/>
                          </a:solidFill>
                          <a:latin typeface="Cambria" panose="02040503050406030204" pitchFamily="18" charset="0"/>
                          <a:ea typeface="Cambria" panose="02040503050406030204" pitchFamily="18" charset="0"/>
                          <a:cs typeface="Arial"/>
                        </a:rPr>
                        <a:t>“Computational </a:t>
                      </a:r>
                      <a:r>
                        <a:rPr sz="1500" b="0" dirty="0">
                          <a:solidFill>
                            <a:schemeClr val="tx2"/>
                          </a:solidFill>
                          <a:latin typeface="Cambria" panose="02040503050406030204" pitchFamily="18" charset="0"/>
                          <a:ea typeface="Cambria" panose="02040503050406030204" pitchFamily="18" charset="0"/>
                          <a:cs typeface="Arial"/>
                        </a:rPr>
                        <a:t>Intelligence is</a:t>
                      </a:r>
                      <a:r>
                        <a:rPr sz="1500" b="0" spc="-65" dirty="0">
                          <a:solidFill>
                            <a:schemeClr val="tx2"/>
                          </a:solidFill>
                          <a:latin typeface="Cambria" panose="02040503050406030204" pitchFamily="18" charset="0"/>
                          <a:ea typeface="Cambria" panose="02040503050406030204" pitchFamily="18" charset="0"/>
                          <a:cs typeface="Arial"/>
                        </a:rPr>
                        <a:t> </a:t>
                      </a:r>
                      <a:r>
                        <a:rPr sz="1500" b="0" dirty="0">
                          <a:solidFill>
                            <a:schemeClr val="tx2"/>
                          </a:solidFill>
                          <a:latin typeface="Cambria" panose="02040503050406030204" pitchFamily="18" charset="0"/>
                          <a:ea typeface="Cambria" panose="02040503050406030204" pitchFamily="18" charset="0"/>
                          <a:cs typeface="Arial"/>
                        </a:rPr>
                        <a:t>the  </a:t>
                      </a:r>
                      <a:r>
                        <a:rPr sz="1500" b="0" spc="-5" dirty="0">
                          <a:solidFill>
                            <a:schemeClr val="tx2"/>
                          </a:solidFill>
                          <a:latin typeface="Cambria" panose="02040503050406030204" pitchFamily="18" charset="0"/>
                          <a:ea typeface="Cambria" panose="02040503050406030204" pitchFamily="18" charset="0"/>
                          <a:cs typeface="Arial"/>
                        </a:rPr>
                        <a:t>study </a:t>
                      </a:r>
                      <a:r>
                        <a:rPr sz="1500" b="0" dirty="0">
                          <a:solidFill>
                            <a:schemeClr val="tx2"/>
                          </a:solidFill>
                          <a:latin typeface="Cambria" panose="02040503050406030204" pitchFamily="18" charset="0"/>
                          <a:ea typeface="Cambria" panose="02040503050406030204" pitchFamily="18" charset="0"/>
                          <a:cs typeface="Arial"/>
                        </a:rPr>
                        <a:t>of </a:t>
                      </a:r>
                      <a:r>
                        <a:rPr sz="1500" b="0" spc="-5" dirty="0">
                          <a:solidFill>
                            <a:schemeClr val="tx2"/>
                          </a:solidFill>
                          <a:latin typeface="Cambria" panose="02040503050406030204" pitchFamily="18" charset="0"/>
                          <a:ea typeface="Cambria" panose="02040503050406030204" pitchFamily="18" charset="0"/>
                          <a:cs typeface="Arial"/>
                        </a:rPr>
                        <a:t>the </a:t>
                      </a:r>
                      <a:r>
                        <a:rPr sz="1500" b="0" dirty="0">
                          <a:solidFill>
                            <a:schemeClr val="tx2"/>
                          </a:solidFill>
                          <a:latin typeface="Cambria" panose="02040503050406030204" pitchFamily="18" charset="0"/>
                          <a:ea typeface="Cambria" panose="02040503050406030204" pitchFamily="18" charset="0"/>
                          <a:cs typeface="Arial"/>
                        </a:rPr>
                        <a:t>design of intelligent  </a:t>
                      </a:r>
                      <a:r>
                        <a:rPr sz="1500" b="0" spc="-5" dirty="0">
                          <a:solidFill>
                            <a:schemeClr val="tx2"/>
                          </a:solidFill>
                          <a:latin typeface="Cambria" panose="02040503050406030204" pitchFamily="18" charset="0"/>
                          <a:ea typeface="Cambria" panose="02040503050406030204" pitchFamily="18" charset="0"/>
                          <a:cs typeface="Arial"/>
                        </a:rPr>
                        <a:t>agents.”</a:t>
                      </a:r>
                      <a:endParaRPr sz="1500" b="0" dirty="0">
                        <a:solidFill>
                          <a:schemeClr val="tx2"/>
                        </a:solidFill>
                        <a:latin typeface="Cambria" panose="02040503050406030204" pitchFamily="18" charset="0"/>
                        <a:ea typeface="Cambria" panose="02040503050406030204" pitchFamily="18" charset="0"/>
                        <a:cs typeface="Arial"/>
                      </a:endParaRPr>
                    </a:p>
                    <a:p>
                      <a:pPr algn="just">
                        <a:lnSpc>
                          <a:spcPct val="100000"/>
                        </a:lnSpc>
                        <a:spcBef>
                          <a:spcPts val="35"/>
                        </a:spcBef>
                      </a:pPr>
                      <a:endParaRPr sz="1500" b="0" dirty="0">
                        <a:solidFill>
                          <a:schemeClr val="tx2"/>
                        </a:solidFill>
                        <a:latin typeface="Cambria" panose="02040503050406030204" pitchFamily="18" charset="0"/>
                        <a:ea typeface="Cambria" panose="02040503050406030204" pitchFamily="18" charset="0"/>
                        <a:cs typeface="Times New Roman"/>
                      </a:endParaRPr>
                    </a:p>
                    <a:p>
                      <a:pPr marL="92075" marR="241300" algn="just">
                        <a:lnSpc>
                          <a:spcPct val="100000"/>
                        </a:lnSpc>
                      </a:pPr>
                      <a:r>
                        <a:rPr sz="1500" b="0" spc="-20" dirty="0">
                          <a:solidFill>
                            <a:schemeClr val="tx2"/>
                          </a:solidFill>
                          <a:latin typeface="Cambria" panose="02040503050406030204" pitchFamily="18" charset="0"/>
                          <a:ea typeface="Cambria" panose="02040503050406030204" pitchFamily="18" charset="0"/>
                          <a:cs typeface="Arial"/>
                        </a:rPr>
                        <a:t>“AI </a:t>
                      </a:r>
                      <a:r>
                        <a:rPr sz="1500" b="0" dirty="0">
                          <a:solidFill>
                            <a:schemeClr val="tx2"/>
                          </a:solidFill>
                          <a:latin typeface="Cambria" panose="02040503050406030204" pitchFamily="18" charset="0"/>
                          <a:ea typeface="Cambria" panose="02040503050406030204" pitchFamily="18" charset="0"/>
                          <a:cs typeface="Arial"/>
                        </a:rPr>
                        <a:t>… is </a:t>
                      </a:r>
                      <a:r>
                        <a:rPr sz="1500" b="0" spc="-5" dirty="0">
                          <a:solidFill>
                            <a:schemeClr val="tx2"/>
                          </a:solidFill>
                          <a:latin typeface="Cambria" panose="02040503050406030204" pitchFamily="18" charset="0"/>
                          <a:ea typeface="Cambria" panose="02040503050406030204" pitchFamily="18" charset="0"/>
                          <a:cs typeface="Arial"/>
                        </a:rPr>
                        <a:t>concerned </a:t>
                      </a:r>
                      <a:r>
                        <a:rPr sz="1500" b="0" spc="5" dirty="0">
                          <a:solidFill>
                            <a:schemeClr val="tx2"/>
                          </a:solidFill>
                          <a:latin typeface="Cambria" panose="02040503050406030204" pitchFamily="18" charset="0"/>
                          <a:ea typeface="Cambria" panose="02040503050406030204" pitchFamily="18" charset="0"/>
                          <a:cs typeface="Arial"/>
                        </a:rPr>
                        <a:t>with </a:t>
                      </a:r>
                      <a:r>
                        <a:rPr sz="1500" b="0" dirty="0">
                          <a:solidFill>
                            <a:schemeClr val="tx2"/>
                          </a:solidFill>
                          <a:latin typeface="Cambria" panose="02040503050406030204" pitchFamily="18" charset="0"/>
                          <a:ea typeface="Cambria" panose="02040503050406030204" pitchFamily="18" charset="0"/>
                          <a:cs typeface="Arial"/>
                        </a:rPr>
                        <a:t>intelligent  </a:t>
                      </a:r>
                      <a:r>
                        <a:rPr sz="1500" b="0" spc="-5" dirty="0">
                          <a:solidFill>
                            <a:schemeClr val="tx2"/>
                          </a:solidFill>
                          <a:latin typeface="Cambria" panose="02040503050406030204" pitchFamily="18" charset="0"/>
                          <a:ea typeface="Cambria" panose="02040503050406030204" pitchFamily="18" charset="0"/>
                          <a:cs typeface="Arial"/>
                        </a:rPr>
                        <a:t>behavior </a:t>
                      </a:r>
                      <a:r>
                        <a:rPr sz="1500" b="0" dirty="0">
                          <a:solidFill>
                            <a:schemeClr val="tx2"/>
                          </a:solidFill>
                          <a:latin typeface="Cambria" panose="02040503050406030204" pitchFamily="18" charset="0"/>
                          <a:ea typeface="Cambria" panose="02040503050406030204" pitchFamily="18" charset="0"/>
                          <a:cs typeface="Arial"/>
                        </a:rPr>
                        <a:t>in</a:t>
                      </a:r>
                      <a:r>
                        <a:rPr sz="1500" b="0" spc="20" dirty="0">
                          <a:solidFill>
                            <a:schemeClr val="tx2"/>
                          </a:solidFill>
                          <a:latin typeface="Cambria" panose="02040503050406030204" pitchFamily="18" charset="0"/>
                          <a:ea typeface="Cambria" panose="02040503050406030204" pitchFamily="18" charset="0"/>
                          <a:cs typeface="Arial"/>
                        </a:rPr>
                        <a:t> </a:t>
                      </a:r>
                      <a:r>
                        <a:rPr sz="1500" b="0" spc="-5" dirty="0">
                          <a:solidFill>
                            <a:schemeClr val="tx2"/>
                          </a:solidFill>
                          <a:latin typeface="Cambria" panose="02040503050406030204" pitchFamily="18" charset="0"/>
                          <a:ea typeface="Cambria" panose="02040503050406030204" pitchFamily="18" charset="0"/>
                          <a:cs typeface="Arial"/>
                        </a:rPr>
                        <a:t>artifacts.”</a:t>
                      </a:r>
                      <a:endParaRPr sz="1500" b="0" dirty="0">
                        <a:solidFill>
                          <a:schemeClr val="tx2"/>
                        </a:solidFill>
                        <a:latin typeface="Cambria" panose="02040503050406030204" pitchFamily="18" charset="0"/>
                        <a:ea typeface="Cambria" panose="02040503050406030204" pitchFamily="18" charset="0"/>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extLst>
                  <a:ext uri="{0D108BD9-81ED-4DB2-BD59-A6C34878D82A}">
                    <a16:rowId xmlns:a16="http://schemas.microsoft.com/office/drawing/2014/main" val="10001"/>
                  </a:ext>
                </a:extLst>
              </a:tr>
            </a:tbl>
          </a:graphicData>
        </a:graphic>
      </p:graphicFrame>
      <p:sp>
        <p:nvSpPr>
          <p:cNvPr id="3" name="object 2"/>
          <p:cNvSpPr txBox="1">
            <a:spLocks/>
          </p:cNvSpPr>
          <p:nvPr/>
        </p:nvSpPr>
        <p:spPr>
          <a:xfrm>
            <a:off x="457200" y="228600"/>
            <a:ext cx="2854325" cy="398186"/>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2500" b="1" dirty="0">
                <a:latin typeface="Cambria" panose="02040503050406030204" pitchFamily="18" charset="0"/>
                <a:ea typeface="Cambria" panose="02040503050406030204" pitchFamily="18" charset="0"/>
                <a:cs typeface="Arial"/>
              </a:rPr>
              <a:t>What is AI?</a:t>
            </a:r>
          </a:p>
        </p:txBody>
      </p:sp>
      <p:sp>
        <p:nvSpPr>
          <p:cNvPr id="4" name="Date Placeholder 3"/>
          <p:cNvSpPr>
            <a:spLocks noGrp="1"/>
          </p:cNvSpPr>
          <p:nvPr>
            <p:ph type="dt" sz="half" idx="10"/>
          </p:nvPr>
        </p:nvSpPr>
        <p:spPr/>
        <p:txBody>
          <a:bodyPr/>
          <a:lstStyle/>
          <a:p>
            <a:fld id="{C64B094A-0EA1-4E07-B3A2-FF9436169FCC}"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6</a:t>
            </a:fld>
            <a:endParaRPr lang="en-IN"/>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329"/>
            <a:ext cx="8286750" cy="832370"/>
          </a:xfrm>
        </p:spPr>
        <p:txBody>
          <a:bodyPr/>
          <a:lstStyle/>
          <a:p>
            <a:r>
              <a:rPr lang="en-US" sz="2500" dirty="0"/>
              <a:t>Knowledge-based agent and its Structure</a:t>
            </a:r>
          </a:p>
        </p:txBody>
      </p:sp>
      <p:sp>
        <p:nvSpPr>
          <p:cNvPr id="3" name="Content Placeholder 2"/>
          <p:cNvSpPr>
            <a:spLocks noGrp="1"/>
          </p:cNvSpPr>
          <p:nvPr>
            <p:ph idx="1"/>
          </p:nvPr>
        </p:nvSpPr>
        <p:spPr>
          <a:xfrm>
            <a:off x="685800" y="832370"/>
            <a:ext cx="7886700" cy="3879669"/>
          </a:xfrm>
        </p:spPr>
        <p:txBody>
          <a:bodyPr/>
          <a:lstStyle/>
          <a:p>
            <a:pPr algn="just"/>
            <a:r>
              <a:rPr lang="en-US" sz="2000" dirty="0">
                <a:solidFill>
                  <a:schemeClr val="tx2"/>
                </a:solidFill>
                <a:cs typeface="Times New Roman" panose="02020603050405020304" pitchFamily="18" charset="0"/>
              </a:rPr>
              <a:t>Knowledge-based agents are those agents who have the capability of maintaining an internal state of knowledge, reason over that knowledge, update their knowledge after observations and take actions. These agents can represent the world with some formal representation and act intelligently.</a:t>
            </a:r>
          </a:p>
          <a:p>
            <a:pPr algn="just"/>
            <a:r>
              <a:rPr lang="en-US" sz="2000" dirty="0">
                <a:solidFill>
                  <a:schemeClr val="tx2"/>
                </a:solidFill>
                <a:cs typeface="Times New Roman" panose="02020603050405020304" pitchFamily="18" charset="0"/>
              </a:rPr>
              <a:t>Knowledge-based agents are composed of two main parts:</a:t>
            </a:r>
          </a:p>
          <a:p>
            <a:pPr lvl="1" algn="just"/>
            <a:r>
              <a:rPr lang="en-US" sz="2000" b="1" dirty="0">
                <a:solidFill>
                  <a:schemeClr val="tx2"/>
                </a:solidFill>
                <a:cs typeface="Times New Roman" panose="02020603050405020304" pitchFamily="18" charset="0"/>
              </a:rPr>
              <a:t>Knowledge-base and</a:t>
            </a:r>
            <a:endParaRPr lang="en-US" sz="2000" dirty="0">
              <a:solidFill>
                <a:schemeClr val="tx2"/>
              </a:solidFill>
              <a:cs typeface="Times New Roman" panose="02020603050405020304" pitchFamily="18" charset="0"/>
            </a:endParaRPr>
          </a:p>
          <a:p>
            <a:pPr lvl="1" algn="just"/>
            <a:r>
              <a:rPr lang="en-US" sz="2000" b="1" dirty="0">
                <a:solidFill>
                  <a:schemeClr val="tx2"/>
                </a:solidFill>
                <a:cs typeface="Times New Roman" panose="02020603050405020304" pitchFamily="18" charset="0"/>
              </a:rPr>
              <a:t>Inference system</a:t>
            </a:r>
            <a:r>
              <a:rPr lang="en-US" sz="2000" dirty="0">
                <a:solidFill>
                  <a:schemeClr val="tx2"/>
                </a:solidFill>
                <a:cs typeface="Times New Roman" panose="02020603050405020304" pitchFamily="18" charset="0"/>
              </a:rPr>
              <a:t>.</a:t>
            </a:r>
          </a:p>
          <a:p>
            <a:pPr algn="just"/>
            <a:r>
              <a:rPr lang="en-US" sz="2000" dirty="0">
                <a:solidFill>
                  <a:schemeClr val="tx2"/>
                </a:solidFill>
              </a:rPr>
              <a:t>A knowledge-based agent must able to do the following:</a:t>
            </a:r>
          </a:p>
          <a:p>
            <a:pPr algn="just"/>
            <a:r>
              <a:rPr lang="en-US" sz="2000" dirty="0">
                <a:solidFill>
                  <a:schemeClr val="tx2"/>
                </a:solidFill>
              </a:rPr>
              <a:t>An agent should be able to represent states, actions, etc.</a:t>
            </a:r>
          </a:p>
          <a:p>
            <a:pPr algn="just"/>
            <a:r>
              <a:rPr lang="en-US" sz="2000" dirty="0">
                <a:solidFill>
                  <a:schemeClr val="tx2"/>
                </a:solidFill>
              </a:rPr>
              <a:t>An agent Should be able to incorporate new percepts</a:t>
            </a:r>
          </a:p>
          <a:p>
            <a:pPr algn="just"/>
            <a:r>
              <a:rPr lang="en-US" sz="2000" dirty="0">
                <a:solidFill>
                  <a:schemeClr val="tx2"/>
                </a:solidFill>
              </a:rPr>
              <a:t>An agent can update and deduce  the internal representation of the world. An agent can deduce appropriate actions.</a:t>
            </a:r>
          </a:p>
          <a:p>
            <a:pPr lvl="1" algn="just"/>
            <a:endParaRPr lang="en-US" sz="2000" dirty="0">
              <a:solidFill>
                <a:schemeClr val="tx2"/>
              </a:solidFill>
              <a:cs typeface="Times New Roman" panose="02020603050405020304" pitchFamily="18" charset="0"/>
            </a:endParaRPr>
          </a:p>
          <a:p>
            <a:pPr algn="just"/>
            <a:endParaRPr lang="en-US" sz="2000" dirty="0">
              <a:solidFill>
                <a:schemeClr val="tx2"/>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60</a:t>
            </a:fld>
            <a:endParaRPr lang="en-US"/>
          </a:p>
        </p:txBody>
      </p:sp>
    </p:spTree>
    <p:extLst>
      <p:ext uri="{BB962C8B-B14F-4D97-AF65-F5344CB8AC3E}">
        <p14:creationId xmlns:p14="http://schemas.microsoft.com/office/powerpoint/2010/main" val="1780121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381000"/>
            <a:ext cx="7886700" cy="832370"/>
          </a:xfrm>
        </p:spPr>
        <p:txBody>
          <a:bodyPr/>
          <a:lstStyle/>
          <a:p>
            <a:r>
              <a:rPr lang="en-US" sz="2500" b="1" dirty="0">
                <a:solidFill>
                  <a:schemeClr val="tx2"/>
                </a:solidFill>
              </a:rPr>
              <a:t>The Structure of knowledge-based agent</a:t>
            </a:r>
            <a:r>
              <a:rPr lang="en-US" sz="2800" dirty="0"/>
              <a:t>:</a:t>
            </a:r>
            <a:br>
              <a:rPr lang="en-US" sz="2800" dirty="0"/>
            </a:br>
            <a:br>
              <a:rPr lang="en-US" sz="2800" dirty="0"/>
            </a:br>
            <a:endParaRPr lang="en-US" sz="28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61</a:t>
            </a:fld>
            <a:endParaRPr lang="en-US"/>
          </a:p>
        </p:txBody>
      </p:sp>
      <p:pic>
        <p:nvPicPr>
          <p:cNvPr id="1026" name="Picture 2" descr="Knowledge-Based Agent in Artificial intellig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9724" y="700811"/>
            <a:ext cx="6480175" cy="25757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3292929"/>
            <a:ext cx="7924800" cy="2246769"/>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chemeClr val="tx2"/>
                </a:solidFill>
                <a:latin typeface="Cambria" panose="02040503050406030204" pitchFamily="18" charset="0"/>
                <a:ea typeface="Cambria" panose="02040503050406030204" pitchFamily="18" charset="0"/>
                <a:cs typeface="Times New Roman" panose="02020603050405020304" pitchFamily="18" charset="0"/>
              </a:rPr>
              <a:t>The knowledge-based agent (KBA) take input from the environment by perceiving the environment. </a:t>
            </a:r>
          </a:p>
          <a:p>
            <a:pPr marL="342900" indent="-342900" algn="just">
              <a:buFont typeface="Arial" panose="020B0604020202020204" pitchFamily="34" charset="0"/>
              <a:buChar char="•"/>
            </a:pPr>
            <a:r>
              <a:rPr lang="en-US" sz="2000" dirty="0">
                <a:solidFill>
                  <a:schemeClr val="tx2"/>
                </a:solidFill>
                <a:latin typeface="Cambria" panose="02040503050406030204" pitchFamily="18" charset="0"/>
                <a:ea typeface="Cambria" panose="02040503050406030204" pitchFamily="18" charset="0"/>
                <a:cs typeface="Times New Roman" panose="02020603050405020304" pitchFamily="18" charset="0"/>
              </a:rPr>
              <a:t>The input is taken by the inference engine of the agent and which also communicate with KB to decide as per the knowledge store in KB. </a:t>
            </a:r>
          </a:p>
          <a:p>
            <a:pPr marL="342900" indent="-342900" algn="just">
              <a:buFont typeface="Arial" panose="020B0604020202020204" pitchFamily="34" charset="0"/>
              <a:buChar char="•"/>
            </a:pPr>
            <a:r>
              <a:rPr lang="en-US" sz="2000" dirty="0">
                <a:solidFill>
                  <a:schemeClr val="tx2"/>
                </a:solidFill>
                <a:latin typeface="Cambria" panose="02040503050406030204" pitchFamily="18" charset="0"/>
                <a:ea typeface="Cambria" panose="02040503050406030204" pitchFamily="18" charset="0"/>
                <a:cs typeface="Times New Roman" panose="02020603050405020304" pitchFamily="18" charset="0"/>
              </a:rPr>
              <a:t>The learning element of KBA regularly updates the KB by learning new knowledge.</a:t>
            </a:r>
          </a:p>
        </p:txBody>
      </p:sp>
    </p:spTree>
    <p:extLst>
      <p:ext uri="{BB962C8B-B14F-4D97-AF65-F5344CB8AC3E}">
        <p14:creationId xmlns:p14="http://schemas.microsoft.com/office/powerpoint/2010/main" val="4044341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7886700" cy="3879669"/>
          </a:xfrm>
        </p:spPr>
        <p:txBody>
          <a:bodyPr/>
          <a:lstStyle/>
          <a:p>
            <a:pPr algn="just"/>
            <a:r>
              <a:rPr lang="en-US" sz="2000" b="1" dirty="0">
                <a:solidFill>
                  <a:schemeClr val="tx2"/>
                </a:solidFill>
                <a:cs typeface="Times New Roman" panose="02020603050405020304" pitchFamily="18" charset="0"/>
              </a:rPr>
              <a:t>Knowledge base:</a:t>
            </a:r>
            <a:r>
              <a:rPr lang="en-US" sz="2000" dirty="0">
                <a:solidFill>
                  <a:schemeClr val="tx2"/>
                </a:solidFill>
                <a:cs typeface="Times New Roman" panose="02020603050405020304" pitchFamily="18" charset="0"/>
              </a:rPr>
              <a:t> Knowledge-base is a central component of a knowledge-based agent, it is also known as KB. It is a collection of sentences (here 'sentence' is a technical term and it is not identical to sentence in English). These sentences are expressed in a language which is called a knowledge representation language. The Knowledge-base of KBA stores fact about the world.</a:t>
            </a:r>
          </a:p>
          <a:p>
            <a:pPr algn="just"/>
            <a:r>
              <a:rPr lang="en-US" sz="2000" b="1" dirty="0">
                <a:solidFill>
                  <a:schemeClr val="tx2"/>
                </a:solidFill>
                <a:cs typeface="Times New Roman" panose="02020603050405020304" pitchFamily="18" charset="0"/>
              </a:rPr>
              <a:t>Inference system:</a:t>
            </a:r>
          </a:p>
          <a:p>
            <a:pPr algn="just"/>
            <a:r>
              <a:rPr lang="en-US" sz="2000" dirty="0">
                <a:solidFill>
                  <a:schemeClr val="tx2"/>
                </a:solidFill>
                <a:cs typeface="Times New Roman" panose="02020603050405020304" pitchFamily="18" charset="0"/>
              </a:rPr>
              <a:t>Inference means deriving new sentences from old. Inference system allows us to add a new sentence to the knowledge base. A sentence is a proposition about the world. Inference system applies logical rules to the KB to deduce new information.</a:t>
            </a:r>
          </a:p>
          <a:p>
            <a:pPr algn="just"/>
            <a:r>
              <a:rPr lang="en-US" sz="2000" dirty="0">
                <a:solidFill>
                  <a:schemeClr val="tx2"/>
                </a:solidFill>
                <a:cs typeface="Times New Roman" panose="02020603050405020304" pitchFamily="18" charset="0"/>
              </a:rPr>
              <a:t>Inference system generates new facts so that an agent can update the KB. An inference system works mainly in two rules which are given as:</a:t>
            </a:r>
          </a:p>
          <a:p>
            <a:pPr algn="just"/>
            <a:r>
              <a:rPr lang="en-US" sz="2000" b="1" dirty="0">
                <a:solidFill>
                  <a:schemeClr val="tx2"/>
                </a:solidFill>
                <a:cs typeface="Times New Roman" panose="02020603050405020304" pitchFamily="18" charset="0"/>
              </a:rPr>
              <a:t>Forward chaining</a:t>
            </a:r>
            <a:endParaRPr lang="en-US" sz="2000" dirty="0">
              <a:solidFill>
                <a:schemeClr val="tx2"/>
              </a:solidFill>
              <a:cs typeface="Times New Roman" panose="02020603050405020304" pitchFamily="18" charset="0"/>
            </a:endParaRPr>
          </a:p>
          <a:p>
            <a:pPr algn="just"/>
            <a:r>
              <a:rPr lang="en-US" sz="2000" b="1" dirty="0">
                <a:solidFill>
                  <a:schemeClr val="tx2"/>
                </a:solidFill>
                <a:cs typeface="Times New Roman" panose="02020603050405020304" pitchFamily="18" charset="0"/>
              </a:rPr>
              <a:t>Backward chaining</a:t>
            </a:r>
            <a:endParaRPr lang="en-US" sz="2000" dirty="0">
              <a:solidFill>
                <a:schemeClr val="tx2"/>
              </a:solidFill>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62</a:t>
            </a:fld>
            <a:endParaRPr lang="en-US"/>
          </a:p>
        </p:txBody>
      </p:sp>
    </p:spTree>
    <p:extLst>
      <p:ext uri="{BB962C8B-B14F-4D97-AF65-F5344CB8AC3E}">
        <p14:creationId xmlns:p14="http://schemas.microsoft.com/office/powerpoint/2010/main" val="19131904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1"/>
            <a:ext cx="7886700" cy="2895600"/>
          </a:xfrm>
        </p:spPr>
        <p:txBody>
          <a:bodyPr/>
          <a:lstStyle/>
          <a:p>
            <a:r>
              <a:rPr lang="en-US" sz="2000" dirty="0">
                <a:solidFill>
                  <a:schemeClr val="tx2"/>
                </a:solidFill>
                <a:cs typeface="Times New Roman" panose="02020603050405020304" pitchFamily="18" charset="0"/>
              </a:rPr>
              <a:t>Operations Performed by KBA</a:t>
            </a:r>
          </a:p>
          <a:p>
            <a:r>
              <a:rPr lang="en-US" sz="2000" b="1" dirty="0">
                <a:solidFill>
                  <a:schemeClr val="tx2"/>
                </a:solidFill>
                <a:cs typeface="Times New Roman" panose="02020603050405020304" pitchFamily="18" charset="0"/>
              </a:rPr>
              <a:t>Following are three operations which are performed by KBA in order to show the intelligent behavior:</a:t>
            </a:r>
            <a:endParaRPr lang="en-US" sz="2000" dirty="0">
              <a:solidFill>
                <a:schemeClr val="tx2"/>
              </a:solidFill>
              <a:cs typeface="Times New Roman" panose="02020603050405020304" pitchFamily="18" charset="0"/>
            </a:endParaRPr>
          </a:p>
          <a:p>
            <a:pPr lvl="1"/>
            <a:r>
              <a:rPr lang="en-US" sz="2000" b="1" dirty="0">
                <a:solidFill>
                  <a:schemeClr val="tx2"/>
                </a:solidFill>
                <a:cs typeface="Times New Roman" panose="02020603050405020304" pitchFamily="18" charset="0"/>
              </a:rPr>
              <a:t>TELL:</a:t>
            </a:r>
            <a:r>
              <a:rPr lang="en-US" sz="2000" dirty="0">
                <a:solidFill>
                  <a:schemeClr val="tx2"/>
                </a:solidFill>
                <a:cs typeface="Times New Roman" panose="02020603050405020304" pitchFamily="18" charset="0"/>
              </a:rPr>
              <a:t> This operation tells the knowledge base what it perceives from the environment.</a:t>
            </a:r>
          </a:p>
          <a:p>
            <a:pPr lvl="1"/>
            <a:r>
              <a:rPr lang="en-US" sz="2000" b="1" dirty="0">
                <a:solidFill>
                  <a:schemeClr val="tx2"/>
                </a:solidFill>
                <a:cs typeface="Times New Roman" panose="02020603050405020304" pitchFamily="18" charset="0"/>
              </a:rPr>
              <a:t>ASK:</a:t>
            </a:r>
            <a:r>
              <a:rPr lang="en-US" sz="2000" dirty="0">
                <a:solidFill>
                  <a:schemeClr val="tx2"/>
                </a:solidFill>
                <a:cs typeface="Times New Roman" panose="02020603050405020304" pitchFamily="18" charset="0"/>
              </a:rPr>
              <a:t> This operation asks the knowledge base what action it should perform.</a:t>
            </a:r>
          </a:p>
          <a:p>
            <a:pPr lvl="1"/>
            <a:r>
              <a:rPr lang="en-US" sz="2000" b="1" dirty="0">
                <a:solidFill>
                  <a:schemeClr val="tx2"/>
                </a:solidFill>
                <a:cs typeface="Times New Roman" panose="02020603050405020304" pitchFamily="18" charset="0"/>
              </a:rPr>
              <a:t>Perform:</a:t>
            </a:r>
            <a:r>
              <a:rPr lang="en-US" sz="2000" dirty="0">
                <a:solidFill>
                  <a:schemeClr val="tx2"/>
                </a:solidFill>
                <a:cs typeface="Times New Roman" panose="02020603050405020304" pitchFamily="18" charset="0"/>
              </a:rPr>
              <a:t> It performs the selected action</a:t>
            </a:r>
            <a:r>
              <a:rPr lang="en-US" sz="1600" dirty="0">
                <a:solidFill>
                  <a:schemeClr val="tx2"/>
                </a:solidFill>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63</a:t>
            </a:fld>
            <a:endParaRPr lang="en-US"/>
          </a:p>
        </p:txBody>
      </p:sp>
    </p:spTree>
    <p:extLst>
      <p:ext uri="{BB962C8B-B14F-4D97-AF65-F5344CB8AC3E}">
        <p14:creationId xmlns:p14="http://schemas.microsoft.com/office/powerpoint/2010/main" val="3327881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945" y="334107"/>
            <a:ext cx="7686955" cy="397545"/>
          </a:xfrm>
          <a:prstGeom prst="rect">
            <a:avLst/>
          </a:prstGeom>
        </p:spPr>
        <p:txBody>
          <a:bodyPr vert="horz" wrap="square" lIns="0" tIns="12700" rIns="0" bIns="0" rtlCol="0">
            <a:spAutoFit/>
          </a:bodyPr>
          <a:lstStyle/>
          <a:p>
            <a:pPr marL="2672715" marR="5080" indent="-2660650">
              <a:lnSpc>
                <a:spcPct val="100000"/>
              </a:lnSpc>
              <a:spcBef>
                <a:spcPts val="100"/>
              </a:spcBef>
            </a:pPr>
            <a:r>
              <a:rPr sz="2500" b="1" dirty="0"/>
              <a:t>Knowledge Based</a:t>
            </a:r>
            <a:r>
              <a:rPr sz="2500" b="1" spc="-25" dirty="0"/>
              <a:t> </a:t>
            </a:r>
            <a:r>
              <a:rPr sz="2500" b="1" dirty="0"/>
              <a:t>Systems  (KBS)</a:t>
            </a:r>
          </a:p>
        </p:txBody>
      </p:sp>
      <p:sp>
        <p:nvSpPr>
          <p:cNvPr id="8" name="Date Placeholder 7"/>
          <p:cNvSpPr>
            <a:spLocks noGrp="1"/>
          </p:cNvSpPr>
          <p:nvPr>
            <p:ph type="dt" sz="half" idx="10"/>
          </p:nvPr>
        </p:nvSpPr>
        <p:spPr/>
        <p:txBody>
          <a:bodyPr/>
          <a:lstStyle/>
          <a:p>
            <a:fld id="{B57DA434-084E-427B-BEC2-07911D25C10F}" type="datetime1">
              <a:rPr lang="en-US" smtClean="0"/>
              <a:t>9/4/2023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64</a:t>
            </a:fld>
            <a:endParaRPr lang="en-IN"/>
          </a:p>
        </p:txBody>
      </p:sp>
      <p:sp>
        <p:nvSpPr>
          <p:cNvPr id="7" name="object 7"/>
          <p:cNvSpPr txBox="1"/>
          <p:nvPr/>
        </p:nvSpPr>
        <p:spPr>
          <a:xfrm>
            <a:off x="402945" y="758866"/>
            <a:ext cx="8074025" cy="4626266"/>
          </a:xfrm>
          <a:prstGeom prst="rect">
            <a:avLst/>
          </a:prstGeom>
        </p:spPr>
        <p:txBody>
          <a:bodyPr vert="horz" wrap="square" lIns="0" tIns="85725" rIns="0" bIns="0" rtlCol="0">
            <a:spAutoFit/>
          </a:bodyPr>
          <a:lstStyle/>
          <a:p>
            <a:pPr marL="641350" indent="-285750" algn="just">
              <a:lnSpc>
                <a:spcPct val="100000"/>
              </a:lnSpc>
              <a:spcBef>
                <a:spcPts val="675"/>
              </a:spcBef>
              <a:buFont typeface="Arial" panose="020B0604020202020204" pitchFamily="34" charset="0"/>
              <a:buChar char="•"/>
            </a:pPr>
            <a:r>
              <a:rPr lang="en-US" sz="2000" spc="-5" dirty="0">
                <a:solidFill>
                  <a:schemeClr val="tx2"/>
                </a:solidFill>
                <a:latin typeface="Cambria" panose="02040503050406030204" pitchFamily="18" charset="0"/>
                <a:ea typeface="Cambria" panose="02040503050406030204" pitchFamily="18" charset="0"/>
                <a:cs typeface="Arial"/>
              </a:rPr>
              <a:t>A Knowledge-based system(KBS) is a computer program that reasons and uses a knowledge </a:t>
            </a:r>
            <a:r>
              <a:rPr sz="2000" spc="-5" dirty="0">
                <a:solidFill>
                  <a:schemeClr val="tx2"/>
                </a:solidFill>
                <a:latin typeface="Cambria" panose="02040503050406030204" pitchFamily="18" charset="0"/>
                <a:ea typeface="Cambria" panose="02040503050406030204" pitchFamily="18" charset="0"/>
                <a:cs typeface="Arial"/>
              </a:rPr>
              <a:t>base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solve complex</a:t>
            </a:r>
            <a:r>
              <a:rPr sz="2000" spc="1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problems</a:t>
            </a:r>
            <a:r>
              <a:rPr lang="en-US" sz="2000" spc="-5" dirty="0">
                <a:solidFill>
                  <a:schemeClr val="tx2"/>
                </a:solidFill>
                <a:latin typeface="Cambria" panose="02040503050406030204" pitchFamily="18" charset="0"/>
                <a:ea typeface="Cambria" panose="02040503050406030204" pitchFamily="18" charset="0"/>
                <a:cs typeface="Arial"/>
              </a:rPr>
              <a:t>.</a:t>
            </a:r>
            <a:endParaRPr lang="en-US" sz="2000" dirty="0">
              <a:solidFill>
                <a:schemeClr val="tx2"/>
              </a:solidFill>
              <a:latin typeface="Cambria" panose="02040503050406030204" pitchFamily="18" charset="0"/>
              <a:ea typeface="Cambria" panose="02040503050406030204" pitchFamily="18" charset="0"/>
              <a:cs typeface="Arial"/>
            </a:endParaRPr>
          </a:p>
          <a:p>
            <a:pPr marL="641350" indent="-285750" algn="just">
              <a:lnSpc>
                <a:spcPct val="100000"/>
              </a:lnSpc>
              <a:spcBef>
                <a:spcPts val="675"/>
              </a:spcBef>
              <a:buFont typeface="Arial" panose="020B0604020202020204" pitchFamily="34" charset="0"/>
              <a:buChar char="•"/>
            </a:pPr>
            <a:r>
              <a:rPr sz="2000" dirty="0">
                <a:solidFill>
                  <a:schemeClr val="tx2"/>
                </a:solidFill>
                <a:latin typeface="Cambria" panose="02040503050406030204" pitchFamily="18" charset="0"/>
                <a:ea typeface="Cambria" panose="02040503050406030204" pitchFamily="18" charset="0"/>
                <a:cs typeface="Arial"/>
              </a:rPr>
              <a:t>A system </a:t>
            </a:r>
            <a:r>
              <a:rPr sz="2000" spc="-5" dirty="0">
                <a:solidFill>
                  <a:schemeClr val="tx2"/>
                </a:solidFill>
                <a:latin typeface="Cambria" panose="02040503050406030204" pitchFamily="18" charset="0"/>
                <a:ea typeface="Cambria" panose="02040503050406030204" pitchFamily="18" charset="0"/>
                <a:cs typeface="Arial"/>
              </a:rPr>
              <a:t>which is </a:t>
            </a:r>
            <a:r>
              <a:rPr sz="2000" dirty="0">
                <a:solidFill>
                  <a:schemeClr val="tx2"/>
                </a:solidFill>
                <a:latin typeface="Cambria" panose="02040503050406030204" pitchFamily="18" charset="0"/>
                <a:ea typeface="Cambria" panose="02040503050406030204" pitchFamily="18" charset="0"/>
                <a:cs typeface="Arial"/>
              </a:rPr>
              <a:t>built </a:t>
            </a:r>
            <a:r>
              <a:rPr sz="2000" spc="-5" dirty="0">
                <a:solidFill>
                  <a:schemeClr val="tx2"/>
                </a:solidFill>
                <a:latin typeface="Cambria" panose="02040503050406030204" pitchFamily="18" charset="0"/>
                <a:ea typeface="Cambria" panose="02040503050406030204" pitchFamily="18" charset="0"/>
                <a:cs typeface="Arial"/>
              </a:rPr>
              <a:t>around a </a:t>
            </a:r>
            <a:r>
              <a:rPr sz="2000" dirty="0">
                <a:solidFill>
                  <a:schemeClr val="tx2"/>
                </a:solidFill>
                <a:latin typeface="Cambria" panose="02040503050406030204" pitchFamily="18" charset="0"/>
                <a:ea typeface="Cambria" panose="02040503050406030204" pitchFamily="18" charset="0"/>
                <a:cs typeface="Arial"/>
              </a:rPr>
              <a:t>knowledge </a:t>
            </a:r>
            <a:r>
              <a:rPr sz="2000" spc="-5" dirty="0">
                <a:solidFill>
                  <a:schemeClr val="tx2"/>
                </a:solidFill>
                <a:latin typeface="Cambria" panose="02040503050406030204" pitchFamily="18" charset="0"/>
                <a:ea typeface="Cambria" panose="02040503050406030204" pitchFamily="18" charset="0"/>
                <a:cs typeface="Arial"/>
              </a:rPr>
              <a:t>base. i.e. a  </a:t>
            </a:r>
            <a:r>
              <a:rPr sz="2000" dirty="0">
                <a:solidFill>
                  <a:schemeClr val="tx2"/>
                </a:solidFill>
                <a:latin typeface="Cambria" panose="02040503050406030204" pitchFamily="18" charset="0"/>
                <a:ea typeface="Cambria" panose="02040503050406030204" pitchFamily="18" charset="0"/>
                <a:cs typeface="Arial"/>
              </a:rPr>
              <a:t>collection of knowledge, </a:t>
            </a:r>
            <a:r>
              <a:rPr sz="2000" spc="-5" dirty="0">
                <a:solidFill>
                  <a:schemeClr val="tx2"/>
                </a:solidFill>
                <a:latin typeface="Cambria" panose="02040503050406030204" pitchFamily="18" charset="0"/>
                <a:ea typeface="Cambria" panose="02040503050406030204" pitchFamily="18" charset="0"/>
                <a:cs typeface="Arial"/>
              </a:rPr>
              <a:t>taken from a human, and stored  in such a way </a:t>
            </a:r>
            <a:r>
              <a:rPr sz="2000" dirty="0">
                <a:solidFill>
                  <a:schemeClr val="tx2"/>
                </a:solidFill>
                <a:latin typeface="Cambria" panose="02040503050406030204" pitchFamily="18" charset="0"/>
                <a:ea typeface="Cambria" panose="02040503050406030204" pitchFamily="18" charset="0"/>
                <a:cs typeface="Arial"/>
              </a:rPr>
              <a:t>that the system </a:t>
            </a:r>
            <a:r>
              <a:rPr sz="2000" spc="-5" dirty="0">
                <a:solidFill>
                  <a:schemeClr val="tx2"/>
                </a:solidFill>
                <a:latin typeface="Cambria" panose="02040503050406030204" pitchFamily="18" charset="0"/>
                <a:ea typeface="Cambria" panose="02040503050406030204" pitchFamily="18" charset="0"/>
                <a:cs typeface="Arial"/>
              </a:rPr>
              <a:t>can reason with</a:t>
            </a:r>
            <a:r>
              <a:rPr sz="2000" spc="3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it</a:t>
            </a:r>
            <a:r>
              <a:rPr lang="en-US" sz="2000" dirty="0">
                <a:solidFill>
                  <a:schemeClr val="tx2"/>
                </a:solidFill>
                <a:latin typeface="Cambria" panose="02040503050406030204" pitchFamily="18" charset="0"/>
                <a:ea typeface="Cambria" panose="02040503050406030204" pitchFamily="18" charset="0"/>
                <a:cs typeface="Arial"/>
              </a:rPr>
              <a:t>.</a:t>
            </a:r>
          </a:p>
          <a:p>
            <a:pPr marL="641350" indent="-285750" algn="just">
              <a:lnSpc>
                <a:spcPct val="100000"/>
              </a:lnSpc>
              <a:spcBef>
                <a:spcPts val="675"/>
              </a:spcBef>
              <a:buFont typeface="Arial" panose="020B0604020202020204" pitchFamily="34" charset="0"/>
              <a:buChar char="•"/>
            </a:pPr>
            <a:r>
              <a:rPr sz="2000" spc="-5" dirty="0">
                <a:solidFill>
                  <a:schemeClr val="tx2"/>
                </a:solidFill>
                <a:latin typeface="Cambria" panose="02040503050406030204" pitchFamily="18" charset="0"/>
                <a:ea typeface="Cambria" panose="02040503050406030204" pitchFamily="18" charset="0"/>
                <a:cs typeface="Arial"/>
              </a:rPr>
              <a:t>Uses AI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solve problems within a specialized domain  </a:t>
            </a:r>
            <a:r>
              <a:rPr sz="2000" dirty="0">
                <a:solidFill>
                  <a:schemeClr val="tx2"/>
                </a:solidFill>
                <a:latin typeface="Cambria" panose="02040503050406030204" pitchFamily="18" charset="0"/>
                <a:ea typeface="Cambria" panose="02040503050406030204" pitchFamily="18" charset="0"/>
                <a:cs typeface="Arial"/>
              </a:rPr>
              <a:t>that </a:t>
            </a:r>
            <a:r>
              <a:rPr sz="2000" spc="-5" dirty="0">
                <a:solidFill>
                  <a:schemeClr val="tx2"/>
                </a:solidFill>
                <a:latin typeface="Cambria" panose="02040503050406030204" pitchFamily="18" charset="0"/>
                <a:ea typeface="Cambria" panose="02040503050406030204" pitchFamily="18" charset="0"/>
                <a:cs typeface="Arial"/>
              </a:rPr>
              <a:t>ordinarily requires human</a:t>
            </a:r>
            <a:r>
              <a:rPr sz="2000" spc="6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expertise</a:t>
            </a:r>
            <a:r>
              <a:rPr lang="en-US" sz="2000" dirty="0">
                <a:solidFill>
                  <a:schemeClr val="tx2"/>
                </a:solidFill>
                <a:latin typeface="Cambria" panose="02040503050406030204" pitchFamily="18" charset="0"/>
                <a:ea typeface="Cambria" panose="02040503050406030204" pitchFamily="18" charset="0"/>
                <a:cs typeface="Arial"/>
              </a:rPr>
              <a:t>.</a:t>
            </a:r>
          </a:p>
          <a:p>
            <a:pPr marL="641350" indent="-285750" algn="just">
              <a:lnSpc>
                <a:spcPct val="100000"/>
              </a:lnSpc>
              <a:spcBef>
                <a:spcPts val="675"/>
              </a:spcBef>
              <a:buFont typeface="Arial" panose="020B0604020202020204" pitchFamily="34" charset="0"/>
              <a:buChar char="•"/>
            </a:pPr>
            <a:r>
              <a:rPr sz="2000" spc="-5" dirty="0">
                <a:solidFill>
                  <a:schemeClr val="tx2"/>
                </a:solidFill>
                <a:latin typeface="Cambria" panose="02040503050406030204" pitchFamily="18" charset="0"/>
                <a:ea typeface="Cambria" panose="02040503050406030204" pitchFamily="18" charset="0"/>
                <a:cs typeface="Arial"/>
              </a:rPr>
              <a:t>Uses Heuristic (cause and </a:t>
            </a:r>
            <a:r>
              <a:rPr sz="2000" spc="-10" dirty="0">
                <a:solidFill>
                  <a:schemeClr val="tx2"/>
                </a:solidFill>
                <a:latin typeface="Cambria" panose="02040503050406030204" pitchFamily="18" charset="0"/>
                <a:ea typeface="Cambria" panose="02040503050406030204" pitchFamily="18" charset="0"/>
                <a:cs typeface="Arial"/>
              </a:rPr>
              <a:t>effect) </a:t>
            </a:r>
            <a:r>
              <a:rPr sz="2000" dirty="0">
                <a:solidFill>
                  <a:schemeClr val="tx2"/>
                </a:solidFill>
                <a:latin typeface="Cambria" panose="02040503050406030204" pitchFamily="18" charset="0"/>
                <a:ea typeface="Cambria" panose="02040503050406030204" pitchFamily="18" charset="0"/>
                <a:cs typeface="Arial"/>
              </a:rPr>
              <a:t>rather </a:t>
            </a:r>
            <a:r>
              <a:rPr sz="2000" spc="-5" dirty="0">
                <a:solidFill>
                  <a:schemeClr val="tx2"/>
                </a:solidFill>
                <a:latin typeface="Cambria" panose="02040503050406030204" pitchFamily="18" charset="0"/>
                <a:ea typeface="Cambria" panose="02040503050406030204" pitchFamily="18" charset="0"/>
                <a:cs typeface="Arial"/>
              </a:rPr>
              <a:t>than</a:t>
            </a:r>
            <a:r>
              <a:rPr sz="2000" spc="7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algorithms</a:t>
            </a:r>
            <a:r>
              <a:rPr lang="en-US" sz="2000" dirty="0">
                <a:solidFill>
                  <a:schemeClr val="tx2"/>
                </a:solidFill>
                <a:latin typeface="Cambria" panose="02040503050406030204" pitchFamily="18" charset="0"/>
                <a:ea typeface="Cambria" panose="02040503050406030204" pitchFamily="18" charset="0"/>
                <a:cs typeface="Arial"/>
              </a:rPr>
              <a:t>.</a:t>
            </a:r>
          </a:p>
          <a:p>
            <a:pPr marL="641350" indent="-285750" algn="just">
              <a:lnSpc>
                <a:spcPct val="100000"/>
              </a:lnSpc>
              <a:spcBef>
                <a:spcPts val="675"/>
              </a:spcBef>
              <a:buFont typeface="Arial" panose="020B0604020202020204" pitchFamily="34" charset="0"/>
              <a:buChar char="•"/>
            </a:pPr>
            <a:r>
              <a:rPr sz="2000" spc="-10" dirty="0">
                <a:solidFill>
                  <a:schemeClr val="tx2"/>
                </a:solidFill>
                <a:latin typeface="Cambria" panose="02040503050406030204" pitchFamily="18" charset="0"/>
                <a:ea typeface="Cambria" panose="02040503050406030204" pitchFamily="18" charset="0"/>
                <a:cs typeface="Arial"/>
              </a:rPr>
              <a:t>E</a:t>
            </a:r>
            <a:r>
              <a:rPr lang="en-US" sz="2000" spc="-10" dirty="0">
                <a:solidFill>
                  <a:schemeClr val="tx2"/>
                </a:solidFill>
                <a:latin typeface="Cambria" panose="02040503050406030204" pitchFamily="18" charset="0"/>
                <a:ea typeface="Cambria" panose="02040503050406030204" pitchFamily="18" charset="0"/>
                <a:cs typeface="Arial"/>
              </a:rPr>
              <a:t>.g</a:t>
            </a:r>
            <a:r>
              <a:rPr sz="2000" spc="-10" dirty="0">
                <a:solidFill>
                  <a:schemeClr val="tx2"/>
                </a:solidFill>
                <a:latin typeface="Cambria" panose="02040503050406030204" pitchFamily="18" charset="0"/>
                <a:ea typeface="Cambria" panose="02040503050406030204" pitchFamily="18" charset="0"/>
                <a:cs typeface="Arial"/>
              </a:rPr>
              <a:t>.</a:t>
            </a:r>
            <a:endParaRPr lang="en-IN" sz="2000" dirty="0">
              <a:solidFill>
                <a:schemeClr val="tx2"/>
              </a:solidFill>
              <a:latin typeface="Cambria" panose="02040503050406030204" pitchFamily="18" charset="0"/>
              <a:ea typeface="Cambria" panose="02040503050406030204" pitchFamily="18" charset="0"/>
              <a:cs typeface="Arial"/>
            </a:endParaRPr>
          </a:p>
          <a:p>
            <a:pPr marL="1213485" lvl="2" indent="-287020" algn="just">
              <a:spcBef>
                <a:spcPts val="480"/>
              </a:spcBef>
              <a:buChar char="–"/>
              <a:tabLst>
                <a:tab pos="756920" algn="l"/>
              </a:tabLst>
            </a:pPr>
            <a:r>
              <a:rPr lang="en-IN" sz="2000" dirty="0">
                <a:solidFill>
                  <a:schemeClr val="tx2"/>
                </a:solidFill>
                <a:latin typeface="Cambria" panose="02040503050406030204" pitchFamily="18" charset="0"/>
                <a:ea typeface="Cambria" panose="02040503050406030204" pitchFamily="18" charset="0"/>
                <a:cs typeface="Arial"/>
              </a:rPr>
              <a:t>Expert</a:t>
            </a:r>
            <a:r>
              <a:rPr lang="en-IN" sz="2000" spc="-25" dirty="0">
                <a:solidFill>
                  <a:schemeClr val="tx2"/>
                </a:solidFill>
                <a:latin typeface="Cambria" panose="02040503050406030204" pitchFamily="18" charset="0"/>
                <a:ea typeface="Cambria" panose="02040503050406030204" pitchFamily="18" charset="0"/>
                <a:cs typeface="Arial"/>
              </a:rPr>
              <a:t> </a:t>
            </a:r>
            <a:r>
              <a:rPr lang="en-IN" sz="2000" dirty="0">
                <a:solidFill>
                  <a:schemeClr val="tx2"/>
                </a:solidFill>
                <a:latin typeface="Cambria" panose="02040503050406030204" pitchFamily="18" charset="0"/>
                <a:ea typeface="Cambria" panose="02040503050406030204" pitchFamily="18" charset="0"/>
                <a:cs typeface="Arial"/>
              </a:rPr>
              <a:t>Systems</a:t>
            </a:r>
          </a:p>
          <a:p>
            <a:pPr marL="1283969" lvl="2" indent="-356870" algn="just">
              <a:spcBef>
                <a:spcPts val="480"/>
              </a:spcBef>
              <a:buChar char="–"/>
              <a:tabLst>
                <a:tab pos="826769" algn="l"/>
              </a:tabLst>
            </a:pPr>
            <a:r>
              <a:rPr sz="2000" dirty="0">
                <a:solidFill>
                  <a:schemeClr val="tx2"/>
                </a:solidFill>
                <a:latin typeface="Cambria" panose="02040503050406030204" pitchFamily="18" charset="0"/>
                <a:ea typeface="Cambria" panose="02040503050406030204" pitchFamily="18" charset="0"/>
                <a:cs typeface="Arial"/>
              </a:rPr>
              <a:t>Clinical decision-support</a:t>
            </a:r>
            <a:r>
              <a:rPr sz="2000" spc="-6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systems</a:t>
            </a:r>
          </a:p>
          <a:p>
            <a:pPr marL="1612900" lvl="3" indent="-229235" algn="just">
              <a:spcBef>
                <a:spcPts val="400"/>
              </a:spcBef>
              <a:buChar char="•"/>
              <a:tabLst>
                <a:tab pos="1155700" algn="l"/>
                <a:tab pos="1156335" algn="l"/>
              </a:tabLst>
            </a:pPr>
            <a:r>
              <a:rPr sz="2000" spc="-5" dirty="0">
                <a:solidFill>
                  <a:schemeClr val="tx2"/>
                </a:solidFill>
                <a:latin typeface="Cambria" panose="02040503050406030204" pitchFamily="18" charset="0"/>
                <a:ea typeface="Cambria" panose="02040503050406030204" pitchFamily="18" charset="0"/>
                <a:cs typeface="Arial"/>
              </a:rPr>
              <a:t>MYCIN,</a:t>
            </a:r>
            <a:r>
              <a:rPr sz="2000" spc="6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for</a:t>
            </a:r>
            <a:r>
              <a:rPr sz="2000" spc="6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example,</a:t>
            </a:r>
            <a:r>
              <a:rPr sz="2000" spc="70" dirty="0">
                <a:solidFill>
                  <a:schemeClr val="tx2"/>
                </a:solidFill>
                <a:latin typeface="Cambria" panose="02040503050406030204" pitchFamily="18" charset="0"/>
                <a:ea typeface="Cambria" panose="02040503050406030204" pitchFamily="18" charset="0"/>
                <a:cs typeface="Arial"/>
              </a:rPr>
              <a:t> </a:t>
            </a:r>
            <a:r>
              <a:rPr sz="2000" spc="-10" dirty="0">
                <a:solidFill>
                  <a:schemeClr val="tx2"/>
                </a:solidFill>
                <a:latin typeface="Cambria" panose="02040503050406030204" pitchFamily="18" charset="0"/>
                <a:ea typeface="Cambria" panose="02040503050406030204" pitchFamily="18" charset="0"/>
                <a:cs typeface="Arial"/>
              </a:rPr>
              <a:t>was</a:t>
            </a:r>
            <a:r>
              <a:rPr sz="2000" spc="5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an</a:t>
            </a:r>
            <a:r>
              <a:rPr sz="2000" spc="6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early</a:t>
            </a:r>
            <a:r>
              <a:rPr sz="2000" spc="5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knowledge-based</a:t>
            </a:r>
            <a:r>
              <a:rPr sz="2000" spc="5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system</a:t>
            </a:r>
            <a:r>
              <a:rPr sz="2000" spc="7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created</a:t>
            </a:r>
            <a:r>
              <a:rPr sz="2000" spc="5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to</a:t>
            </a:r>
            <a:r>
              <a:rPr sz="2000" spc="6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help</a:t>
            </a:r>
            <a:r>
              <a:rPr lang="en-US" sz="2000" spc="-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doctors diagnose</a:t>
            </a:r>
            <a:r>
              <a:rPr sz="2000" spc="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diseases</a:t>
            </a:r>
            <a:endParaRPr sz="2000" dirty="0">
              <a:solidFill>
                <a:schemeClr val="tx2"/>
              </a:solidFill>
              <a:latin typeface="Cambria" panose="02040503050406030204" pitchFamily="18" charset="0"/>
              <a:ea typeface="Cambria" panose="02040503050406030204" pitchFamily="18" charset="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86157"/>
            <a:ext cx="3756025" cy="398186"/>
          </a:xfrm>
          <a:prstGeom prst="rect">
            <a:avLst/>
          </a:prstGeom>
        </p:spPr>
        <p:txBody>
          <a:bodyPr vert="horz" wrap="square" lIns="0" tIns="13335" rIns="0" bIns="0" rtlCol="0">
            <a:spAutoFit/>
          </a:bodyPr>
          <a:lstStyle/>
          <a:p>
            <a:pPr marL="12700">
              <a:lnSpc>
                <a:spcPct val="100000"/>
              </a:lnSpc>
              <a:spcBef>
                <a:spcPts val="105"/>
              </a:spcBef>
            </a:pPr>
            <a:r>
              <a:rPr sz="2500" b="1" dirty="0"/>
              <a:t>KBS</a:t>
            </a:r>
            <a:r>
              <a:rPr sz="2500" b="1" spc="-75" dirty="0"/>
              <a:t> </a:t>
            </a:r>
            <a:r>
              <a:rPr sz="2500" b="1" dirty="0"/>
              <a:t>Examples</a:t>
            </a:r>
          </a:p>
        </p:txBody>
      </p:sp>
      <p:sp>
        <p:nvSpPr>
          <p:cNvPr id="4" name="Date Placeholder 3"/>
          <p:cNvSpPr>
            <a:spLocks noGrp="1"/>
          </p:cNvSpPr>
          <p:nvPr>
            <p:ph type="dt" sz="half" idx="10"/>
          </p:nvPr>
        </p:nvSpPr>
        <p:spPr/>
        <p:txBody>
          <a:bodyPr/>
          <a:lstStyle/>
          <a:p>
            <a:fld id="{45422E41-1E29-449B-A3CB-8C73BD46997D}"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65</a:t>
            </a:fld>
            <a:endParaRPr lang="en-IN"/>
          </a:p>
        </p:txBody>
      </p:sp>
      <p:sp>
        <p:nvSpPr>
          <p:cNvPr id="3" name="object 3"/>
          <p:cNvSpPr txBox="1"/>
          <p:nvPr/>
        </p:nvSpPr>
        <p:spPr>
          <a:xfrm>
            <a:off x="533400" y="1143000"/>
            <a:ext cx="8074659" cy="3833742"/>
          </a:xfrm>
          <a:prstGeom prst="rect">
            <a:avLst/>
          </a:prstGeom>
        </p:spPr>
        <p:txBody>
          <a:bodyPr vert="horz" wrap="square" lIns="0" tIns="100965" rIns="0" bIns="0" rtlCol="0">
            <a:spAutoFit/>
          </a:bodyPr>
          <a:lstStyle/>
          <a:p>
            <a:pPr marL="355600" indent="-342900" algn="just">
              <a:lnSpc>
                <a:spcPct val="100000"/>
              </a:lnSpc>
              <a:spcBef>
                <a:spcPts val="795"/>
              </a:spcBef>
              <a:buChar char="•"/>
              <a:tabLst>
                <a:tab pos="354965" algn="l"/>
                <a:tab pos="355600" algn="l"/>
              </a:tabLst>
            </a:pPr>
            <a:r>
              <a:rPr sz="2000" b="1" dirty="0">
                <a:solidFill>
                  <a:schemeClr val="tx2"/>
                </a:solidFill>
                <a:latin typeface="Cambria" panose="02040503050406030204" pitchFamily="18" charset="0"/>
                <a:ea typeface="Cambria" panose="02040503050406030204" pitchFamily="18" charset="0"/>
                <a:cs typeface="Arial"/>
              </a:rPr>
              <a:t>Expert</a:t>
            </a:r>
            <a:r>
              <a:rPr sz="2000" b="1" spc="-10" dirty="0">
                <a:solidFill>
                  <a:schemeClr val="tx2"/>
                </a:solidFill>
                <a:latin typeface="Cambria" panose="02040503050406030204" pitchFamily="18" charset="0"/>
                <a:ea typeface="Cambria" panose="02040503050406030204" pitchFamily="18" charset="0"/>
                <a:cs typeface="Arial"/>
              </a:rPr>
              <a:t> </a:t>
            </a:r>
            <a:r>
              <a:rPr sz="2000" b="1" spc="-5" dirty="0">
                <a:solidFill>
                  <a:schemeClr val="tx2"/>
                </a:solidFill>
                <a:latin typeface="Cambria" panose="02040503050406030204" pitchFamily="18" charset="0"/>
                <a:ea typeface="Cambria" panose="02040503050406030204" pitchFamily="18" charset="0"/>
                <a:cs typeface="Arial"/>
              </a:rPr>
              <a:t>Systems</a:t>
            </a:r>
            <a:endParaRPr sz="2000" b="1" dirty="0">
              <a:solidFill>
                <a:schemeClr val="tx2"/>
              </a:solidFill>
              <a:latin typeface="Cambria" panose="02040503050406030204" pitchFamily="18" charset="0"/>
              <a:ea typeface="Cambria" panose="02040503050406030204" pitchFamily="18" charset="0"/>
              <a:cs typeface="Arial"/>
            </a:endParaRPr>
          </a:p>
          <a:p>
            <a:pPr marL="756285" marR="6350" lvl="1" indent="-287020" algn="just">
              <a:lnSpc>
                <a:spcPct val="100000"/>
              </a:lnSpc>
              <a:spcBef>
                <a:spcPts val="500"/>
              </a:spcBef>
              <a:buChar char="–"/>
              <a:tabLst>
                <a:tab pos="756920" algn="l"/>
              </a:tabLst>
            </a:pPr>
            <a:r>
              <a:rPr sz="2000" dirty="0">
                <a:solidFill>
                  <a:schemeClr val="tx2"/>
                </a:solidFill>
                <a:latin typeface="Cambria" panose="02040503050406030204" pitchFamily="18" charset="0"/>
                <a:ea typeface="Cambria" panose="02040503050406030204" pitchFamily="18" charset="0"/>
                <a:cs typeface="Arial"/>
              </a:rPr>
              <a:t>One </a:t>
            </a:r>
            <a:r>
              <a:rPr sz="2000" spc="-5" dirty="0">
                <a:solidFill>
                  <a:schemeClr val="tx2"/>
                </a:solidFill>
                <a:latin typeface="Cambria" panose="02040503050406030204" pitchFamily="18" charset="0"/>
                <a:ea typeface="Cambria" panose="02040503050406030204" pitchFamily="18" charset="0"/>
                <a:cs typeface="Arial"/>
              </a:rPr>
              <a:t>in which </a:t>
            </a:r>
            <a:r>
              <a:rPr sz="2000" dirty="0">
                <a:solidFill>
                  <a:schemeClr val="tx2"/>
                </a:solidFill>
                <a:latin typeface="Cambria" panose="02040503050406030204" pitchFamily="18" charset="0"/>
                <a:ea typeface="Cambria" panose="02040503050406030204" pitchFamily="18" charset="0"/>
                <a:cs typeface="Arial"/>
              </a:rPr>
              <a:t>the knowledge, stored </a:t>
            </a:r>
            <a:r>
              <a:rPr sz="2000" spc="-5" dirty="0">
                <a:solidFill>
                  <a:schemeClr val="tx2"/>
                </a:solidFill>
                <a:latin typeface="Cambria" panose="02040503050406030204" pitchFamily="18" charset="0"/>
                <a:ea typeface="Cambria" panose="02040503050406030204" pitchFamily="18" charset="0"/>
                <a:cs typeface="Arial"/>
              </a:rPr>
              <a:t>in </a:t>
            </a:r>
            <a:r>
              <a:rPr sz="2000" dirty="0">
                <a:solidFill>
                  <a:schemeClr val="tx2"/>
                </a:solidFill>
                <a:latin typeface="Cambria" panose="02040503050406030204" pitchFamily="18" charset="0"/>
                <a:ea typeface="Cambria" panose="02040503050406030204" pitchFamily="18" charset="0"/>
                <a:cs typeface="Arial"/>
              </a:rPr>
              <a:t>the </a:t>
            </a:r>
            <a:r>
              <a:rPr sz="2000" spc="-5" dirty="0">
                <a:solidFill>
                  <a:schemeClr val="tx2"/>
                </a:solidFill>
                <a:latin typeface="Cambria" panose="02040503050406030204" pitchFamily="18" charset="0"/>
                <a:ea typeface="Cambria" panose="02040503050406030204" pitchFamily="18" charset="0"/>
                <a:cs typeface="Arial"/>
              </a:rPr>
              <a:t>knowledge </a:t>
            </a:r>
            <a:r>
              <a:rPr sz="2000" dirty="0">
                <a:solidFill>
                  <a:schemeClr val="tx2"/>
                </a:solidFill>
                <a:latin typeface="Cambria" panose="02040503050406030204" pitchFamily="18" charset="0"/>
                <a:ea typeface="Cambria" panose="02040503050406030204" pitchFamily="18" charset="0"/>
                <a:cs typeface="Arial"/>
              </a:rPr>
              <a:t>base, </a:t>
            </a:r>
            <a:r>
              <a:rPr sz="2000" spc="-5" dirty="0">
                <a:solidFill>
                  <a:schemeClr val="tx2"/>
                </a:solidFill>
                <a:latin typeface="Cambria" panose="02040503050406030204" pitchFamily="18" charset="0"/>
                <a:ea typeface="Cambria" panose="02040503050406030204" pitchFamily="18" charset="0"/>
                <a:cs typeface="Arial"/>
              </a:rPr>
              <a:t>has  </a:t>
            </a:r>
            <a:r>
              <a:rPr sz="2000" dirty="0">
                <a:solidFill>
                  <a:schemeClr val="tx2"/>
                </a:solidFill>
                <a:latin typeface="Cambria" panose="02040503050406030204" pitchFamily="18" charset="0"/>
                <a:ea typeface="Cambria" panose="02040503050406030204" pitchFamily="18" charset="0"/>
                <a:cs typeface="Arial"/>
              </a:rPr>
              <a:t>been taken from an expert </a:t>
            </a:r>
            <a:r>
              <a:rPr sz="2000" spc="-5" dirty="0">
                <a:solidFill>
                  <a:schemeClr val="tx2"/>
                </a:solidFill>
                <a:latin typeface="Cambria" panose="02040503050406030204" pitchFamily="18" charset="0"/>
                <a:ea typeface="Cambria" panose="02040503050406030204" pitchFamily="18" charset="0"/>
                <a:cs typeface="Arial"/>
              </a:rPr>
              <a:t>in </a:t>
            </a:r>
            <a:r>
              <a:rPr sz="2000" dirty="0">
                <a:solidFill>
                  <a:schemeClr val="tx2"/>
                </a:solidFill>
                <a:latin typeface="Cambria" panose="02040503050406030204" pitchFamily="18" charset="0"/>
                <a:ea typeface="Cambria" panose="02040503050406030204" pitchFamily="18" charset="0"/>
                <a:cs typeface="Arial"/>
              </a:rPr>
              <a:t>some particular</a:t>
            </a:r>
            <a:r>
              <a:rPr sz="2000" spc="-16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field</a:t>
            </a:r>
            <a:r>
              <a:rPr lang="en-US" sz="2000"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a:p>
            <a:pPr marL="756285" marR="5080" lvl="1" indent="-287020" algn="just">
              <a:lnSpc>
                <a:spcPct val="100000"/>
              </a:lnSpc>
              <a:spcBef>
                <a:spcPts val="480"/>
              </a:spcBef>
              <a:buFont typeface="Arial"/>
              <a:buChar char="–"/>
              <a:tabLst>
                <a:tab pos="756920" algn="l"/>
              </a:tabLst>
            </a:pPr>
            <a:r>
              <a:rPr sz="2000" b="1" dirty="0">
                <a:solidFill>
                  <a:schemeClr val="tx2"/>
                </a:solidFill>
                <a:latin typeface="Cambria" panose="02040503050406030204" pitchFamily="18" charset="0"/>
                <a:ea typeface="Cambria" panose="02040503050406030204" pitchFamily="18" charset="0"/>
                <a:cs typeface="Arial"/>
              </a:rPr>
              <a:t>Expert </a:t>
            </a:r>
            <a:r>
              <a:rPr sz="2000" b="1" spc="-5" dirty="0">
                <a:solidFill>
                  <a:schemeClr val="tx2"/>
                </a:solidFill>
                <a:latin typeface="Cambria" panose="02040503050406030204" pitchFamily="18" charset="0"/>
                <a:ea typeface="Cambria" panose="02040503050406030204" pitchFamily="18" charset="0"/>
                <a:cs typeface="Arial"/>
              </a:rPr>
              <a:t>systems </a:t>
            </a:r>
            <a:r>
              <a:rPr sz="2000" spc="-5" dirty="0">
                <a:solidFill>
                  <a:schemeClr val="tx2"/>
                </a:solidFill>
                <a:latin typeface="Cambria" panose="02040503050406030204" pitchFamily="18" charset="0"/>
                <a:ea typeface="Cambria" panose="02040503050406030204" pitchFamily="18" charset="0"/>
                <a:cs typeface="Arial"/>
              </a:rPr>
              <a:t>are designed to solve </a:t>
            </a:r>
            <a:r>
              <a:rPr sz="2000" dirty="0">
                <a:solidFill>
                  <a:schemeClr val="tx2"/>
                </a:solidFill>
                <a:latin typeface="Cambria" panose="02040503050406030204" pitchFamily="18" charset="0"/>
                <a:ea typeface="Cambria" panose="02040503050406030204" pitchFamily="18" charset="0"/>
                <a:cs typeface="Arial"/>
              </a:rPr>
              <a:t>complex </a:t>
            </a:r>
            <a:r>
              <a:rPr sz="2000" spc="-5" dirty="0">
                <a:solidFill>
                  <a:schemeClr val="tx2"/>
                </a:solidFill>
                <a:latin typeface="Cambria" panose="02040503050406030204" pitchFamily="18" charset="0"/>
                <a:ea typeface="Cambria" panose="02040503050406030204" pitchFamily="18" charset="0"/>
                <a:cs typeface="Arial"/>
              </a:rPr>
              <a:t>problems </a:t>
            </a:r>
            <a:r>
              <a:rPr sz="2000" dirty="0">
                <a:solidFill>
                  <a:schemeClr val="tx2"/>
                </a:solidFill>
                <a:latin typeface="Cambria" panose="02040503050406030204" pitchFamily="18" charset="0"/>
                <a:ea typeface="Cambria" panose="02040503050406030204" pitchFamily="18" charset="0"/>
                <a:cs typeface="Arial"/>
              </a:rPr>
              <a:t>by  reasoning </a:t>
            </a:r>
            <a:r>
              <a:rPr sz="2000" spc="-5" dirty="0">
                <a:solidFill>
                  <a:schemeClr val="tx2"/>
                </a:solidFill>
                <a:latin typeface="Cambria" panose="02040503050406030204" pitchFamily="18" charset="0"/>
                <a:ea typeface="Cambria" panose="02040503050406030204" pitchFamily="18" charset="0"/>
                <a:cs typeface="Arial"/>
              </a:rPr>
              <a:t>through </a:t>
            </a:r>
            <a:r>
              <a:rPr sz="2000" dirty="0">
                <a:solidFill>
                  <a:schemeClr val="tx2"/>
                </a:solidFill>
                <a:latin typeface="Cambria" panose="02040503050406030204" pitchFamily="18" charset="0"/>
                <a:ea typeface="Cambria" panose="02040503050406030204" pitchFamily="18" charset="0"/>
                <a:cs typeface="Arial"/>
              </a:rPr>
              <a:t>bodies of </a:t>
            </a:r>
            <a:r>
              <a:rPr sz="2000" spc="-5" dirty="0">
                <a:solidFill>
                  <a:schemeClr val="tx2"/>
                </a:solidFill>
                <a:latin typeface="Cambria" panose="02040503050406030204" pitchFamily="18" charset="0"/>
                <a:ea typeface="Cambria" panose="02040503050406030204" pitchFamily="18" charset="0"/>
                <a:cs typeface="Arial"/>
              </a:rPr>
              <a:t>knowledge, represented </a:t>
            </a:r>
            <a:r>
              <a:rPr sz="2000" dirty="0">
                <a:solidFill>
                  <a:schemeClr val="tx2"/>
                </a:solidFill>
                <a:latin typeface="Cambria" panose="02040503050406030204" pitchFamily="18" charset="0"/>
                <a:ea typeface="Cambria" panose="02040503050406030204" pitchFamily="18" charset="0"/>
                <a:cs typeface="Arial"/>
              </a:rPr>
              <a:t>mainly </a:t>
            </a:r>
            <a:r>
              <a:rPr sz="2000" spc="-15" dirty="0">
                <a:solidFill>
                  <a:schemeClr val="tx2"/>
                </a:solidFill>
                <a:latin typeface="Cambria" panose="02040503050406030204" pitchFamily="18" charset="0"/>
                <a:ea typeface="Cambria" panose="02040503050406030204" pitchFamily="18" charset="0"/>
                <a:cs typeface="Arial"/>
              </a:rPr>
              <a:t>as  </a:t>
            </a:r>
            <a:r>
              <a:rPr sz="2000" dirty="0">
                <a:solidFill>
                  <a:schemeClr val="tx2"/>
                </a:solidFill>
                <a:latin typeface="Cambria" panose="02040503050406030204" pitchFamily="18" charset="0"/>
                <a:ea typeface="Cambria" panose="02040503050406030204" pitchFamily="18" charset="0"/>
                <a:cs typeface="Arial"/>
              </a:rPr>
              <a:t>if–then rules rather than through conventional procedural</a:t>
            </a:r>
            <a:r>
              <a:rPr sz="2000" spc="-20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code</a:t>
            </a:r>
            <a:r>
              <a:rPr lang="en-US" sz="2000"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a:p>
            <a:pPr marL="756285" marR="6350" lvl="1" indent="-287020" algn="just">
              <a:lnSpc>
                <a:spcPct val="100000"/>
              </a:lnSpc>
              <a:spcBef>
                <a:spcPts val="484"/>
              </a:spcBef>
              <a:buChar char="–"/>
              <a:tabLst>
                <a:tab pos="756920" algn="l"/>
              </a:tabLst>
            </a:pPr>
            <a:r>
              <a:rPr sz="2000" spc="-5" dirty="0">
                <a:solidFill>
                  <a:schemeClr val="tx2"/>
                </a:solidFill>
                <a:latin typeface="Cambria" panose="02040503050406030204" pitchFamily="18" charset="0"/>
                <a:ea typeface="Cambria" panose="02040503050406030204" pitchFamily="18" charset="0"/>
                <a:cs typeface="Arial"/>
              </a:rPr>
              <a:t>Therefore, </a:t>
            </a:r>
            <a:r>
              <a:rPr sz="2000" spc="-10" dirty="0">
                <a:solidFill>
                  <a:schemeClr val="tx2"/>
                </a:solidFill>
                <a:latin typeface="Cambria" panose="02040503050406030204" pitchFamily="18" charset="0"/>
                <a:ea typeface="Cambria" panose="02040503050406030204" pitchFamily="18" charset="0"/>
                <a:cs typeface="Arial"/>
              </a:rPr>
              <a:t>an </a:t>
            </a:r>
            <a:r>
              <a:rPr sz="2000" dirty="0">
                <a:solidFill>
                  <a:schemeClr val="tx2"/>
                </a:solidFill>
                <a:latin typeface="Cambria" panose="02040503050406030204" pitchFamily="18" charset="0"/>
                <a:ea typeface="Cambria" panose="02040503050406030204" pitchFamily="18" charset="0"/>
                <a:cs typeface="Arial"/>
              </a:rPr>
              <a:t>expert </a:t>
            </a:r>
            <a:r>
              <a:rPr sz="2000" spc="-5" dirty="0">
                <a:solidFill>
                  <a:schemeClr val="tx2"/>
                </a:solidFill>
                <a:latin typeface="Cambria" panose="02040503050406030204" pitchFamily="18" charset="0"/>
                <a:ea typeface="Cambria" panose="02040503050406030204" pitchFamily="18" charset="0"/>
                <a:cs typeface="Arial"/>
              </a:rPr>
              <a:t>system </a:t>
            </a:r>
            <a:r>
              <a:rPr sz="2000" dirty="0">
                <a:solidFill>
                  <a:schemeClr val="tx2"/>
                </a:solidFill>
                <a:latin typeface="Cambria" panose="02040503050406030204" pitchFamily="18" charset="0"/>
                <a:ea typeface="Cambria" panose="02040503050406030204" pitchFamily="18" charset="0"/>
                <a:cs typeface="Arial"/>
              </a:rPr>
              <a:t>can, </a:t>
            </a:r>
            <a:r>
              <a:rPr sz="2000" spc="-10" dirty="0">
                <a:solidFill>
                  <a:schemeClr val="tx2"/>
                </a:solidFill>
                <a:latin typeface="Cambria" panose="02040503050406030204" pitchFamily="18" charset="0"/>
                <a:ea typeface="Cambria" panose="02040503050406030204" pitchFamily="18" charset="0"/>
                <a:cs typeface="Arial"/>
              </a:rPr>
              <a:t>to </a:t>
            </a:r>
            <a:r>
              <a:rPr sz="2000" dirty="0">
                <a:solidFill>
                  <a:schemeClr val="tx2"/>
                </a:solidFill>
                <a:latin typeface="Cambria" panose="02040503050406030204" pitchFamily="18" charset="0"/>
                <a:ea typeface="Cambria" panose="02040503050406030204" pitchFamily="18" charset="0"/>
                <a:cs typeface="Arial"/>
              </a:rPr>
              <a:t>a certain </a:t>
            </a:r>
            <a:r>
              <a:rPr sz="2000" spc="-5" dirty="0">
                <a:solidFill>
                  <a:schemeClr val="tx2"/>
                </a:solidFill>
                <a:latin typeface="Cambria" panose="02040503050406030204" pitchFamily="18" charset="0"/>
                <a:ea typeface="Cambria" panose="02040503050406030204" pitchFamily="18" charset="0"/>
                <a:cs typeface="Arial"/>
              </a:rPr>
              <a:t>extent, act </a:t>
            </a:r>
            <a:r>
              <a:rPr sz="2000" spc="-10" dirty="0">
                <a:solidFill>
                  <a:schemeClr val="tx2"/>
                </a:solidFill>
                <a:latin typeface="Cambria" panose="02040503050406030204" pitchFamily="18" charset="0"/>
                <a:ea typeface="Cambria" panose="02040503050406030204" pitchFamily="18" charset="0"/>
                <a:cs typeface="Arial"/>
              </a:rPr>
              <a:t>as </a:t>
            </a:r>
            <a:r>
              <a:rPr sz="2000" dirty="0">
                <a:solidFill>
                  <a:schemeClr val="tx2"/>
                </a:solidFill>
                <a:latin typeface="Cambria" panose="02040503050406030204" pitchFamily="18" charset="0"/>
                <a:ea typeface="Cambria" panose="02040503050406030204" pitchFamily="18" charset="0"/>
                <a:cs typeface="Arial"/>
              </a:rPr>
              <a:t>a  substitute for the expert from whom the knowledge was</a:t>
            </a:r>
            <a:r>
              <a:rPr sz="2000" spc="-20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taken</a:t>
            </a:r>
            <a:r>
              <a:rPr lang="en-US" sz="2000"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a:p>
            <a:pPr marL="355600" indent="-342900" algn="just">
              <a:lnSpc>
                <a:spcPct val="100000"/>
              </a:lnSpc>
              <a:spcBef>
                <a:spcPts val="650"/>
              </a:spcBef>
              <a:buChar char="•"/>
              <a:tabLst>
                <a:tab pos="354965" algn="l"/>
                <a:tab pos="355600" algn="l"/>
              </a:tabLst>
            </a:pPr>
            <a:r>
              <a:rPr sz="2000" b="1" dirty="0">
                <a:solidFill>
                  <a:schemeClr val="tx2"/>
                </a:solidFill>
                <a:latin typeface="Cambria" panose="02040503050406030204" pitchFamily="18" charset="0"/>
                <a:ea typeface="Cambria" panose="02040503050406030204" pitchFamily="18" charset="0"/>
                <a:cs typeface="Arial"/>
              </a:rPr>
              <a:t>Clinical decision-support</a:t>
            </a:r>
            <a:r>
              <a:rPr sz="2000" b="1" spc="15" dirty="0">
                <a:solidFill>
                  <a:schemeClr val="tx2"/>
                </a:solidFill>
                <a:latin typeface="Cambria" panose="02040503050406030204" pitchFamily="18" charset="0"/>
                <a:ea typeface="Cambria" panose="02040503050406030204" pitchFamily="18" charset="0"/>
                <a:cs typeface="Arial"/>
              </a:rPr>
              <a:t> </a:t>
            </a:r>
            <a:r>
              <a:rPr sz="2000" b="1" dirty="0">
                <a:solidFill>
                  <a:schemeClr val="tx2"/>
                </a:solidFill>
                <a:latin typeface="Cambria" panose="02040503050406030204" pitchFamily="18" charset="0"/>
                <a:ea typeface="Cambria" panose="02040503050406030204" pitchFamily="18" charset="0"/>
                <a:cs typeface="Arial"/>
              </a:rPr>
              <a:t>systems</a:t>
            </a:r>
          </a:p>
          <a:p>
            <a:pPr marL="1155700" indent="-229235" algn="just">
              <a:lnSpc>
                <a:spcPct val="100000"/>
              </a:lnSpc>
              <a:spcBef>
                <a:spcPts val="500"/>
              </a:spcBef>
              <a:buChar char="•"/>
              <a:tabLst>
                <a:tab pos="1155700" algn="l"/>
                <a:tab pos="1156335" algn="l"/>
              </a:tabLst>
            </a:pPr>
            <a:r>
              <a:rPr sz="2000" dirty="0">
                <a:solidFill>
                  <a:schemeClr val="tx2"/>
                </a:solidFill>
                <a:latin typeface="Cambria" panose="02040503050406030204" pitchFamily="18" charset="0"/>
                <a:ea typeface="Cambria" panose="02040503050406030204" pitchFamily="18" charset="0"/>
                <a:cs typeface="Arial"/>
              </a:rPr>
              <a:t>MYCIN,</a:t>
            </a:r>
            <a:r>
              <a:rPr sz="2000" spc="12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for</a:t>
            </a:r>
            <a:r>
              <a:rPr sz="2000" spc="1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example,</a:t>
            </a:r>
            <a:r>
              <a:rPr sz="2000" spc="1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was</a:t>
            </a:r>
            <a:r>
              <a:rPr sz="2000" spc="1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an</a:t>
            </a:r>
            <a:r>
              <a:rPr sz="2000" spc="12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early</a:t>
            </a:r>
            <a:r>
              <a:rPr sz="2000" spc="12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knowledge-based</a:t>
            </a:r>
            <a:r>
              <a:rPr sz="2000" spc="1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system</a:t>
            </a:r>
          </a:p>
          <a:p>
            <a:pPr marL="1155700" algn="just">
              <a:lnSpc>
                <a:spcPct val="100000"/>
              </a:lnSpc>
              <a:spcBef>
                <a:spcPts val="5"/>
              </a:spcBef>
            </a:pPr>
            <a:r>
              <a:rPr sz="2000" dirty="0">
                <a:solidFill>
                  <a:schemeClr val="tx2"/>
                </a:solidFill>
                <a:latin typeface="Cambria" panose="02040503050406030204" pitchFamily="18" charset="0"/>
                <a:ea typeface="Cambria" panose="02040503050406030204" pitchFamily="18" charset="0"/>
                <a:cs typeface="Arial"/>
              </a:rPr>
              <a:t>created </a:t>
            </a:r>
            <a:r>
              <a:rPr sz="2000" spc="-5" dirty="0">
                <a:solidFill>
                  <a:schemeClr val="tx2"/>
                </a:solidFill>
                <a:latin typeface="Cambria" panose="02040503050406030204" pitchFamily="18" charset="0"/>
                <a:ea typeface="Cambria" panose="02040503050406030204" pitchFamily="18" charset="0"/>
                <a:cs typeface="Arial"/>
              </a:rPr>
              <a:t>to </a:t>
            </a:r>
            <a:r>
              <a:rPr sz="2000" dirty="0">
                <a:solidFill>
                  <a:schemeClr val="tx2"/>
                </a:solidFill>
                <a:latin typeface="Cambria" panose="02040503050406030204" pitchFamily="18" charset="0"/>
                <a:ea typeface="Cambria" panose="02040503050406030204" pitchFamily="18" charset="0"/>
                <a:cs typeface="Arial"/>
              </a:rPr>
              <a:t>help doctors diagnose</a:t>
            </a:r>
            <a:r>
              <a:rPr sz="2000" spc="-1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diseases</a:t>
            </a:r>
            <a:r>
              <a:rPr lang="en-US" sz="2000"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57345"/>
            <a:ext cx="4254500" cy="398186"/>
          </a:xfrm>
          <a:prstGeom prst="rect">
            <a:avLst/>
          </a:prstGeom>
        </p:spPr>
        <p:txBody>
          <a:bodyPr vert="horz" wrap="square" lIns="0" tIns="13335" rIns="0" bIns="0" rtlCol="0">
            <a:spAutoFit/>
          </a:bodyPr>
          <a:lstStyle/>
          <a:p>
            <a:pPr marL="12700">
              <a:lnSpc>
                <a:spcPct val="100000"/>
              </a:lnSpc>
              <a:spcBef>
                <a:spcPts val="105"/>
              </a:spcBef>
            </a:pPr>
            <a:r>
              <a:rPr sz="2500" b="1" dirty="0">
                <a:solidFill>
                  <a:schemeClr val="tx2"/>
                </a:solidFill>
              </a:rPr>
              <a:t>KBS</a:t>
            </a:r>
            <a:r>
              <a:rPr sz="2500" b="1" spc="-305" dirty="0">
                <a:solidFill>
                  <a:schemeClr val="tx2"/>
                </a:solidFill>
              </a:rPr>
              <a:t> </a:t>
            </a:r>
            <a:r>
              <a:rPr sz="2500" b="1" dirty="0">
                <a:solidFill>
                  <a:schemeClr val="tx2"/>
                </a:solidFill>
              </a:rPr>
              <a:t>Architecture</a:t>
            </a:r>
          </a:p>
        </p:txBody>
      </p:sp>
      <p:sp>
        <p:nvSpPr>
          <p:cNvPr id="5" name="Date Placeholder 4"/>
          <p:cNvSpPr>
            <a:spLocks noGrp="1"/>
          </p:cNvSpPr>
          <p:nvPr>
            <p:ph type="dt" sz="half" idx="10"/>
          </p:nvPr>
        </p:nvSpPr>
        <p:spPr/>
        <p:txBody>
          <a:bodyPr/>
          <a:lstStyle/>
          <a:p>
            <a:fld id="{4B21D579-D2E6-4681-A4F7-73674C8084E2}" type="datetime1">
              <a:rPr lang="en-US" smtClean="0"/>
              <a:t>9/4/2023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66</a:t>
            </a:fld>
            <a:endParaRPr lang="en-IN"/>
          </a:p>
        </p:txBody>
      </p:sp>
      <p:sp>
        <p:nvSpPr>
          <p:cNvPr id="3" name="object 3"/>
          <p:cNvSpPr/>
          <p:nvPr/>
        </p:nvSpPr>
        <p:spPr>
          <a:xfrm>
            <a:off x="644979" y="1295400"/>
            <a:ext cx="8134350" cy="38608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43941" y="6520992"/>
            <a:ext cx="524002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https://</a:t>
            </a:r>
            <a:r>
              <a:rPr sz="900" spc="-5" dirty="0">
                <a:latin typeface="Arial"/>
                <a:cs typeface="Arial"/>
                <a:hlinkClick r:id="rId4"/>
              </a:rPr>
              <a:t>www.researchgate.net/figure/Expert-System-Architecture-23-Knowledge-Base_fig1_319208444</a:t>
            </a:r>
            <a:endParaRPr sz="9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30011"/>
            <a:ext cx="4254500" cy="398186"/>
          </a:xfrm>
          <a:prstGeom prst="rect">
            <a:avLst/>
          </a:prstGeom>
        </p:spPr>
        <p:txBody>
          <a:bodyPr vert="horz" wrap="square" lIns="0" tIns="13335" rIns="0" bIns="0" rtlCol="0">
            <a:spAutoFit/>
          </a:bodyPr>
          <a:lstStyle/>
          <a:p>
            <a:pPr marL="12700">
              <a:lnSpc>
                <a:spcPct val="100000"/>
              </a:lnSpc>
              <a:spcBef>
                <a:spcPts val="105"/>
              </a:spcBef>
            </a:pPr>
            <a:r>
              <a:rPr sz="2500" b="1" dirty="0"/>
              <a:t>KBS</a:t>
            </a:r>
            <a:r>
              <a:rPr sz="2500" b="1" spc="-305" dirty="0"/>
              <a:t> </a:t>
            </a:r>
            <a:r>
              <a:rPr sz="2500" b="1" dirty="0"/>
              <a:t>Architecture</a:t>
            </a:r>
          </a:p>
        </p:txBody>
      </p:sp>
      <p:sp>
        <p:nvSpPr>
          <p:cNvPr id="5" name="Date Placeholder 4"/>
          <p:cNvSpPr>
            <a:spLocks noGrp="1"/>
          </p:cNvSpPr>
          <p:nvPr>
            <p:ph type="dt" sz="half" idx="10"/>
          </p:nvPr>
        </p:nvSpPr>
        <p:spPr/>
        <p:txBody>
          <a:bodyPr/>
          <a:lstStyle/>
          <a:p>
            <a:fld id="{B73B27C7-EEDE-4A42-B456-EBB973CAF99A}" type="datetime1">
              <a:rPr lang="en-US" smtClean="0"/>
              <a:t>9/4/2023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67</a:t>
            </a:fld>
            <a:endParaRPr lang="en-IN"/>
          </a:p>
        </p:txBody>
      </p:sp>
      <p:sp>
        <p:nvSpPr>
          <p:cNvPr id="3" name="object 3"/>
          <p:cNvSpPr txBox="1"/>
          <p:nvPr/>
        </p:nvSpPr>
        <p:spPr>
          <a:xfrm>
            <a:off x="154939" y="1676519"/>
            <a:ext cx="3841115" cy="1127872"/>
          </a:xfrm>
          <a:prstGeom prst="rect">
            <a:avLst/>
          </a:prstGeom>
        </p:spPr>
        <p:txBody>
          <a:bodyPr vert="horz" wrap="square" lIns="0" tIns="113664" rIns="0" bIns="0" rtlCol="0">
            <a:spAutoFit/>
          </a:bodyPr>
          <a:lstStyle/>
          <a:p>
            <a:pPr marL="355600" indent="-342900" algn="just">
              <a:lnSpc>
                <a:spcPct val="100000"/>
              </a:lnSpc>
              <a:spcBef>
                <a:spcPts val="894"/>
              </a:spcBef>
              <a:buFont typeface="Arial"/>
              <a:buChar char="•"/>
              <a:tabLst>
                <a:tab pos="354965" algn="l"/>
                <a:tab pos="355600" algn="l"/>
              </a:tabLst>
            </a:pPr>
            <a:r>
              <a:rPr sz="2000" b="1" dirty="0">
                <a:solidFill>
                  <a:schemeClr val="tx2"/>
                </a:solidFill>
                <a:uFill>
                  <a:solidFill>
                    <a:srgbClr val="000000"/>
                  </a:solidFill>
                </a:uFill>
                <a:latin typeface="Cambria" panose="02040503050406030204" pitchFamily="18" charset="0"/>
                <a:ea typeface="Cambria" panose="02040503050406030204" pitchFamily="18" charset="0"/>
                <a:cs typeface="Arial"/>
              </a:rPr>
              <a:t>User</a:t>
            </a:r>
            <a:r>
              <a:rPr sz="2000" b="1" spc="-10" dirty="0">
                <a:solidFill>
                  <a:schemeClr val="tx2"/>
                </a:solidFill>
                <a:uFill>
                  <a:solidFill>
                    <a:srgbClr val="000000"/>
                  </a:solidFill>
                </a:uFill>
                <a:latin typeface="Cambria" panose="02040503050406030204" pitchFamily="18" charset="0"/>
                <a:ea typeface="Cambria" panose="02040503050406030204" pitchFamily="18" charset="0"/>
                <a:cs typeface="Arial"/>
              </a:rPr>
              <a:t> </a:t>
            </a:r>
            <a:r>
              <a:rPr sz="2000" b="1" spc="-5" dirty="0">
                <a:solidFill>
                  <a:schemeClr val="tx2"/>
                </a:solidFill>
                <a:uFill>
                  <a:solidFill>
                    <a:srgbClr val="000000"/>
                  </a:solidFill>
                </a:uFill>
                <a:latin typeface="Cambria" panose="02040503050406030204" pitchFamily="18" charset="0"/>
                <a:ea typeface="Cambria" panose="02040503050406030204" pitchFamily="18" charset="0"/>
                <a:cs typeface="Arial"/>
              </a:rPr>
              <a:t>Interface</a:t>
            </a:r>
            <a:endParaRPr sz="2000" dirty="0">
              <a:solidFill>
                <a:schemeClr val="tx2"/>
              </a:solidFill>
              <a:latin typeface="Cambria" panose="02040503050406030204" pitchFamily="18" charset="0"/>
              <a:ea typeface="Cambria" panose="02040503050406030204" pitchFamily="18" charset="0"/>
              <a:cs typeface="Arial"/>
            </a:endParaRPr>
          </a:p>
          <a:p>
            <a:pPr marL="756285" marR="5080" indent="-287020" algn="just">
              <a:lnSpc>
                <a:spcPct val="100000"/>
              </a:lnSpc>
              <a:spcBef>
                <a:spcPts val="690"/>
              </a:spcBef>
            </a:pPr>
            <a:r>
              <a:rPr sz="2000" spc="-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Enables </a:t>
            </a:r>
            <a:r>
              <a:rPr sz="2000" spc="-5" dirty="0">
                <a:solidFill>
                  <a:schemeClr val="tx2"/>
                </a:solidFill>
                <a:latin typeface="Cambria" panose="02040503050406030204" pitchFamily="18" charset="0"/>
                <a:ea typeface="Cambria" panose="02040503050406030204" pitchFamily="18" charset="0"/>
                <a:cs typeface="Arial"/>
              </a:rPr>
              <a:t>the </a:t>
            </a:r>
            <a:r>
              <a:rPr sz="2000" dirty="0">
                <a:solidFill>
                  <a:schemeClr val="tx2"/>
                </a:solidFill>
                <a:latin typeface="Cambria" panose="02040503050406030204" pitchFamily="18" charset="0"/>
                <a:ea typeface="Cambria" panose="02040503050406030204" pitchFamily="18" charset="0"/>
                <a:cs typeface="Arial"/>
              </a:rPr>
              <a:t>user</a:t>
            </a:r>
            <a:r>
              <a:rPr sz="2000" spc="-114"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to  communicate </a:t>
            </a:r>
            <a:r>
              <a:rPr sz="2000" spc="-5" dirty="0">
                <a:solidFill>
                  <a:schemeClr val="tx2"/>
                </a:solidFill>
                <a:latin typeface="Cambria" panose="02040503050406030204" pitchFamily="18" charset="0"/>
                <a:ea typeface="Cambria" panose="02040503050406030204" pitchFamily="18" charset="0"/>
                <a:cs typeface="Arial"/>
              </a:rPr>
              <a:t>with  </a:t>
            </a:r>
            <a:r>
              <a:rPr sz="2000" spc="-10" dirty="0">
                <a:solidFill>
                  <a:schemeClr val="tx2"/>
                </a:solidFill>
                <a:latin typeface="Cambria" panose="02040503050406030204" pitchFamily="18" charset="0"/>
                <a:ea typeface="Cambria" panose="02040503050406030204" pitchFamily="18" charset="0"/>
                <a:cs typeface="Arial"/>
              </a:rPr>
              <a:t>KBS</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4" name="object 4"/>
          <p:cNvSpPr/>
          <p:nvPr/>
        </p:nvSpPr>
        <p:spPr>
          <a:xfrm>
            <a:off x="4414640" y="2213054"/>
            <a:ext cx="4372894" cy="2646124"/>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4267200" y="1905000"/>
            <a:ext cx="47244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333550"/>
            <a:ext cx="3865245" cy="396904"/>
          </a:xfrm>
          <a:prstGeom prst="rect">
            <a:avLst/>
          </a:prstGeom>
        </p:spPr>
        <p:txBody>
          <a:bodyPr vert="horz" wrap="square" lIns="0" tIns="12065" rIns="0" bIns="0" rtlCol="0">
            <a:spAutoFit/>
          </a:bodyPr>
          <a:lstStyle/>
          <a:p>
            <a:pPr marL="12700">
              <a:lnSpc>
                <a:spcPct val="100000"/>
              </a:lnSpc>
              <a:spcBef>
                <a:spcPts val="95"/>
              </a:spcBef>
            </a:pPr>
            <a:r>
              <a:rPr sz="2500" b="1" spc="-5" dirty="0">
                <a:solidFill>
                  <a:schemeClr val="tx2"/>
                </a:solidFill>
              </a:rPr>
              <a:t>KBS</a:t>
            </a:r>
            <a:r>
              <a:rPr sz="2500" b="1" spc="-305" dirty="0">
                <a:solidFill>
                  <a:schemeClr val="tx2"/>
                </a:solidFill>
              </a:rPr>
              <a:t> </a:t>
            </a:r>
            <a:r>
              <a:rPr sz="2500" b="1" dirty="0">
                <a:solidFill>
                  <a:schemeClr val="tx2"/>
                </a:solidFill>
              </a:rPr>
              <a:t>Architecture</a:t>
            </a:r>
          </a:p>
        </p:txBody>
      </p:sp>
      <p:sp>
        <p:nvSpPr>
          <p:cNvPr id="9" name="Date Placeholder 8"/>
          <p:cNvSpPr>
            <a:spLocks noGrp="1"/>
          </p:cNvSpPr>
          <p:nvPr>
            <p:ph type="dt" sz="half" idx="10"/>
          </p:nvPr>
        </p:nvSpPr>
        <p:spPr/>
        <p:txBody>
          <a:bodyPr/>
          <a:lstStyle/>
          <a:p>
            <a:fld id="{D89BDAB9-28B8-4A10-8EB6-1A08F9C1BBF2}" type="datetime1">
              <a:rPr lang="en-US" smtClean="0"/>
              <a:t>9/4/2023</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IN" smtClean="0"/>
              <a:t>68</a:t>
            </a:fld>
            <a:endParaRPr lang="en-IN"/>
          </a:p>
        </p:txBody>
      </p:sp>
      <p:sp>
        <p:nvSpPr>
          <p:cNvPr id="3" name="object 3"/>
          <p:cNvSpPr txBox="1"/>
          <p:nvPr/>
        </p:nvSpPr>
        <p:spPr>
          <a:xfrm>
            <a:off x="307340" y="1004062"/>
            <a:ext cx="8218805" cy="1011174"/>
          </a:xfrm>
          <a:prstGeom prst="rect">
            <a:avLst/>
          </a:prstGeom>
        </p:spPr>
        <p:txBody>
          <a:bodyPr vert="horz" wrap="square" lIns="0" tIns="13335" rIns="0" bIns="0" rtlCol="0">
            <a:spAutoFit/>
          </a:bodyPr>
          <a:lstStyle/>
          <a:p>
            <a:pPr marL="325120" algn="just">
              <a:lnSpc>
                <a:spcPct val="100000"/>
              </a:lnSpc>
              <a:spcBef>
                <a:spcPts val="105"/>
              </a:spcBef>
            </a:pPr>
            <a:r>
              <a:rPr sz="2000" b="1" i="1" dirty="0">
                <a:solidFill>
                  <a:schemeClr val="tx2"/>
                </a:solidFill>
                <a:latin typeface="Cambria" panose="02040503050406030204" pitchFamily="18" charset="0"/>
                <a:ea typeface="Cambria" panose="02040503050406030204" pitchFamily="18" charset="0"/>
                <a:cs typeface="Arial"/>
              </a:rPr>
              <a:t>KBS = </a:t>
            </a:r>
            <a:r>
              <a:rPr sz="2000" b="1" i="1" spc="-5" dirty="0">
                <a:solidFill>
                  <a:schemeClr val="tx2"/>
                </a:solidFill>
                <a:latin typeface="Cambria" panose="02040503050406030204" pitchFamily="18" charset="0"/>
                <a:ea typeface="Cambria" panose="02040503050406030204" pitchFamily="18" charset="0"/>
                <a:cs typeface="Arial"/>
              </a:rPr>
              <a:t>Knowledge-Base </a:t>
            </a:r>
            <a:r>
              <a:rPr sz="2000" b="1" i="1" dirty="0">
                <a:solidFill>
                  <a:schemeClr val="tx2"/>
                </a:solidFill>
                <a:latin typeface="Cambria" panose="02040503050406030204" pitchFamily="18" charset="0"/>
                <a:ea typeface="Cambria" panose="02040503050406030204" pitchFamily="18" charset="0"/>
                <a:cs typeface="Arial"/>
              </a:rPr>
              <a:t>+ </a:t>
            </a:r>
            <a:r>
              <a:rPr sz="2000" b="1" i="1" spc="-5" dirty="0">
                <a:solidFill>
                  <a:schemeClr val="tx2"/>
                </a:solidFill>
                <a:latin typeface="Cambria" panose="02040503050406030204" pitchFamily="18" charset="0"/>
                <a:ea typeface="Cambria" panose="02040503050406030204" pitchFamily="18" charset="0"/>
                <a:cs typeface="Arial"/>
              </a:rPr>
              <a:t>Inference</a:t>
            </a:r>
            <a:r>
              <a:rPr sz="2000" b="1" i="1" spc="-15" dirty="0">
                <a:solidFill>
                  <a:schemeClr val="tx2"/>
                </a:solidFill>
                <a:latin typeface="Cambria" panose="02040503050406030204" pitchFamily="18" charset="0"/>
                <a:ea typeface="Cambria" panose="02040503050406030204" pitchFamily="18" charset="0"/>
                <a:cs typeface="Arial"/>
              </a:rPr>
              <a:t> </a:t>
            </a:r>
            <a:r>
              <a:rPr sz="2000" b="1" i="1" spc="-5" dirty="0">
                <a:solidFill>
                  <a:schemeClr val="tx2"/>
                </a:solidFill>
                <a:latin typeface="Cambria" panose="02040503050406030204" pitchFamily="18" charset="0"/>
                <a:ea typeface="Cambria" panose="02040503050406030204" pitchFamily="18" charset="0"/>
                <a:cs typeface="Arial"/>
              </a:rPr>
              <a:t>Engine</a:t>
            </a:r>
            <a:endParaRPr lang="en-US" sz="2000" b="1" i="1" spc="-5" dirty="0">
              <a:solidFill>
                <a:schemeClr val="tx2"/>
              </a:solidFill>
              <a:latin typeface="Cambria" panose="02040503050406030204" pitchFamily="18" charset="0"/>
              <a:ea typeface="Cambria" panose="02040503050406030204" pitchFamily="18" charset="0"/>
              <a:cs typeface="Arial"/>
            </a:endParaRPr>
          </a:p>
          <a:p>
            <a:pPr marL="325120" algn="just">
              <a:lnSpc>
                <a:spcPct val="100000"/>
              </a:lnSpc>
              <a:spcBef>
                <a:spcPts val="105"/>
              </a:spcBef>
            </a:pPr>
            <a:endParaRPr sz="2000" b="1" dirty="0">
              <a:solidFill>
                <a:schemeClr val="tx2"/>
              </a:solidFill>
              <a:latin typeface="Cambria" panose="02040503050406030204" pitchFamily="18" charset="0"/>
              <a:ea typeface="Cambria" panose="02040503050406030204" pitchFamily="18" charset="0"/>
              <a:cs typeface="Arial"/>
            </a:endParaRPr>
          </a:p>
          <a:p>
            <a:pPr marL="355600" indent="-342900">
              <a:lnSpc>
                <a:spcPct val="100000"/>
              </a:lnSpc>
              <a:spcBef>
                <a:spcPts val="5"/>
              </a:spcBef>
              <a:buFont typeface="Arial"/>
              <a:buChar char="•"/>
              <a:tabLst>
                <a:tab pos="354965" algn="l"/>
                <a:tab pos="355600" algn="l"/>
              </a:tabLst>
            </a:pPr>
            <a:r>
              <a:rPr sz="2400" b="1" dirty="0">
                <a:solidFill>
                  <a:schemeClr val="tx2"/>
                </a:solidFill>
                <a:uFill>
                  <a:solidFill>
                    <a:srgbClr val="000000"/>
                  </a:solidFill>
                </a:uFill>
                <a:latin typeface="Cambria" panose="02040503050406030204" pitchFamily="18" charset="0"/>
                <a:ea typeface="Cambria" panose="02040503050406030204" pitchFamily="18" charset="0"/>
                <a:cs typeface="Arial"/>
              </a:rPr>
              <a:t>Knowledge</a:t>
            </a:r>
            <a:r>
              <a:rPr sz="2400" b="1" spc="-45" dirty="0">
                <a:solidFill>
                  <a:schemeClr val="tx2"/>
                </a:solidFill>
                <a:uFill>
                  <a:solidFill>
                    <a:srgbClr val="000000"/>
                  </a:solidFill>
                </a:uFill>
                <a:latin typeface="Cambria" panose="02040503050406030204" pitchFamily="18" charset="0"/>
                <a:ea typeface="Cambria" panose="02040503050406030204" pitchFamily="18" charset="0"/>
                <a:cs typeface="Arial"/>
              </a:rPr>
              <a:t> </a:t>
            </a:r>
            <a:r>
              <a:rPr sz="2400" b="1" spc="-5" dirty="0">
                <a:solidFill>
                  <a:schemeClr val="tx2"/>
                </a:solidFill>
                <a:uFill>
                  <a:solidFill>
                    <a:srgbClr val="000000"/>
                  </a:solidFill>
                </a:uFill>
                <a:latin typeface="Cambria" panose="02040503050406030204" pitchFamily="18" charset="0"/>
                <a:ea typeface="Cambria" panose="02040503050406030204" pitchFamily="18" charset="0"/>
                <a:cs typeface="Arial"/>
              </a:rPr>
              <a:t>Base</a:t>
            </a:r>
            <a:endParaRPr sz="2400" dirty="0">
              <a:solidFill>
                <a:schemeClr val="tx2"/>
              </a:solidFill>
              <a:latin typeface="Cambria" panose="02040503050406030204" pitchFamily="18" charset="0"/>
              <a:ea typeface="Cambria" panose="02040503050406030204" pitchFamily="18" charset="0"/>
              <a:cs typeface="Arial"/>
            </a:endParaRPr>
          </a:p>
        </p:txBody>
      </p:sp>
      <p:sp>
        <p:nvSpPr>
          <p:cNvPr id="4" name="object 4"/>
          <p:cNvSpPr txBox="1"/>
          <p:nvPr/>
        </p:nvSpPr>
        <p:spPr>
          <a:xfrm>
            <a:off x="764540" y="2522346"/>
            <a:ext cx="2663190" cy="382156"/>
          </a:xfrm>
          <a:prstGeom prst="rect">
            <a:avLst/>
          </a:prstGeom>
        </p:spPr>
        <p:txBody>
          <a:bodyPr vert="horz" wrap="square" lIns="0" tIns="12700" rIns="0" bIns="0" rtlCol="0">
            <a:spAutoFit/>
          </a:bodyPr>
          <a:lstStyle/>
          <a:p>
            <a:pPr marL="299085" marR="5080" indent="-287020" algn="r">
              <a:lnSpc>
                <a:spcPct val="100000"/>
              </a:lnSpc>
              <a:spcBef>
                <a:spcPts val="100"/>
              </a:spcBef>
              <a:tabLst>
                <a:tab pos="1042669" algn="l"/>
                <a:tab pos="1138555" algn="l"/>
                <a:tab pos="2139950" algn="l"/>
              </a:tabLst>
            </a:pPr>
            <a:r>
              <a:rPr sz="2400" spc="254" dirty="0">
                <a:cs typeface="Arial"/>
              </a:rPr>
              <a:t> </a:t>
            </a:r>
            <a:endParaRPr sz="2400" dirty="0">
              <a:cs typeface="Arial"/>
            </a:endParaRPr>
          </a:p>
        </p:txBody>
      </p:sp>
      <p:sp>
        <p:nvSpPr>
          <p:cNvPr id="8" name="object 8"/>
          <p:cNvSpPr/>
          <p:nvPr/>
        </p:nvSpPr>
        <p:spPr>
          <a:xfrm>
            <a:off x="1066799" y="2317570"/>
            <a:ext cx="7459345" cy="3149514"/>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564" y="207910"/>
            <a:ext cx="7173518" cy="1034001"/>
          </a:xfrm>
          <a:prstGeom prst="rect">
            <a:avLst/>
          </a:prstGeom>
        </p:spPr>
        <p:txBody>
          <a:bodyPr vert="horz" wrap="square" lIns="0" tIns="262001" rIns="0" bIns="0" rtlCol="0">
            <a:spAutoFit/>
          </a:bodyPr>
          <a:lstStyle/>
          <a:p>
            <a:pPr marL="1905">
              <a:lnSpc>
                <a:spcPct val="100000"/>
              </a:lnSpc>
              <a:spcBef>
                <a:spcPts val="95"/>
              </a:spcBef>
            </a:pPr>
            <a:r>
              <a:rPr sz="2500" b="1" spc="-5" dirty="0"/>
              <a:t>Knowledge base</a:t>
            </a:r>
            <a:r>
              <a:rPr sz="2500" b="1" spc="50" dirty="0"/>
              <a:t> </a:t>
            </a:r>
            <a:r>
              <a:rPr sz="2500" b="1" spc="-10" dirty="0"/>
              <a:t>System</a:t>
            </a:r>
            <a:endParaRPr sz="2500" dirty="0"/>
          </a:p>
          <a:p>
            <a:pPr>
              <a:lnSpc>
                <a:spcPct val="100000"/>
              </a:lnSpc>
            </a:pPr>
            <a:r>
              <a:rPr sz="2500" b="1" i="1" spc="-5" dirty="0"/>
              <a:t>Storing knowledge inside the</a:t>
            </a:r>
            <a:r>
              <a:rPr sz="2500" b="1" i="1" spc="80" dirty="0"/>
              <a:t> </a:t>
            </a:r>
            <a:r>
              <a:rPr sz="2500" b="1" i="1" spc="-5" dirty="0"/>
              <a:t>program</a:t>
            </a:r>
            <a:endParaRPr sz="2500" b="1" i="1" dirty="0"/>
          </a:p>
        </p:txBody>
      </p:sp>
      <p:sp>
        <p:nvSpPr>
          <p:cNvPr id="9" name="Date Placeholder 8"/>
          <p:cNvSpPr>
            <a:spLocks noGrp="1"/>
          </p:cNvSpPr>
          <p:nvPr>
            <p:ph type="dt" sz="half" idx="10"/>
          </p:nvPr>
        </p:nvSpPr>
        <p:spPr/>
        <p:txBody>
          <a:bodyPr/>
          <a:lstStyle/>
          <a:p>
            <a:fld id="{8D55FC50-A834-4D87-8AB8-5B0705312AE9}" type="datetime1">
              <a:rPr lang="en-US" smtClean="0"/>
              <a:t>9/4/2023</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IN" smtClean="0"/>
              <a:t>69</a:t>
            </a:fld>
            <a:endParaRPr lang="en-IN"/>
          </a:p>
        </p:txBody>
      </p:sp>
      <p:sp>
        <p:nvSpPr>
          <p:cNvPr id="3" name="object 3"/>
          <p:cNvSpPr txBox="1"/>
          <p:nvPr/>
        </p:nvSpPr>
        <p:spPr>
          <a:xfrm>
            <a:off x="535940" y="1370580"/>
            <a:ext cx="2412365" cy="1135567"/>
          </a:xfrm>
          <a:prstGeom prst="rect">
            <a:avLst/>
          </a:prstGeom>
        </p:spPr>
        <p:txBody>
          <a:bodyPr vert="horz" wrap="square" lIns="0" tIns="12065" rIns="0" bIns="0" rtlCol="0">
            <a:spAutoFit/>
          </a:bodyPr>
          <a:lstStyle/>
          <a:p>
            <a:pPr marL="12700" marR="5080">
              <a:lnSpc>
                <a:spcPct val="120000"/>
              </a:lnSpc>
              <a:spcBef>
                <a:spcPts val="95"/>
              </a:spcBef>
            </a:pPr>
            <a:r>
              <a:rPr sz="2000" spc="-5" dirty="0">
                <a:solidFill>
                  <a:schemeClr val="tx2"/>
                </a:solidFill>
                <a:latin typeface="Cambria" panose="02040503050406030204" pitchFamily="18" charset="0"/>
                <a:ea typeface="Cambria" panose="02040503050406030204" pitchFamily="18" charset="0"/>
                <a:cs typeface="Arial"/>
              </a:rPr>
              <a:t>#</a:t>
            </a:r>
            <a:r>
              <a:rPr sz="2000" spc="-15" dirty="0">
                <a:solidFill>
                  <a:schemeClr val="tx2"/>
                </a:solidFill>
                <a:latin typeface="Cambria" panose="02040503050406030204" pitchFamily="18" charset="0"/>
                <a:ea typeface="Cambria" panose="02040503050406030204" pitchFamily="18" charset="0"/>
                <a:cs typeface="Arial"/>
              </a:rPr>
              <a:t>i</a:t>
            </a:r>
            <a:r>
              <a:rPr sz="2000" spc="-5" dirty="0">
                <a:solidFill>
                  <a:schemeClr val="tx2"/>
                </a:solidFill>
                <a:latin typeface="Cambria" panose="02040503050406030204" pitchFamily="18" charset="0"/>
                <a:ea typeface="Cambria" panose="02040503050406030204" pitchFamily="18" charset="0"/>
                <a:cs typeface="Arial"/>
              </a:rPr>
              <a:t>ncl</a:t>
            </a:r>
            <a:r>
              <a:rPr sz="2000" spc="-15" dirty="0">
                <a:solidFill>
                  <a:schemeClr val="tx2"/>
                </a:solidFill>
                <a:latin typeface="Cambria" panose="02040503050406030204" pitchFamily="18" charset="0"/>
                <a:ea typeface="Cambria" panose="02040503050406030204" pitchFamily="18" charset="0"/>
                <a:cs typeface="Arial"/>
              </a:rPr>
              <a:t>u</a:t>
            </a:r>
            <a:r>
              <a:rPr sz="2000" spc="-5" dirty="0">
                <a:solidFill>
                  <a:schemeClr val="tx2"/>
                </a:solidFill>
                <a:latin typeface="Cambria" panose="02040503050406030204" pitchFamily="18" charset="0"/>
                <a:ea typeface="Cambria" panose="02040503050406030204" pitchFamily="18" charset="0"/>
                <a:cs typeface="Arial"/>
              </a:rPr>
              <a:t>de&lt;stdio.h&gt;  int</a:t>
            </a:r>
            <a:r>
              <a:rPr sz="200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main()</a:t>
            </a:r>
            <a:endParaRPr sz="2000" dirty="0">
              <a:solidFill>
                <a:schemeClr val="tx2"/>
              </a:solidFill>
              <a:latin typeface="Cambria" panose="02040503050406030204" pitchFamily="18" charset="0"/>
              <a:ea typeface="Cambria" panose="02040503050406030204" pitchFamily="18" charset="0"/>
              <a:cs typeface="Arial"/>
            </a:endParaRPr>
          </a:p>
          <a:p>
            <a:pPr marL="12700">
              <a:lnSpc>
                <a:spcPct val="100000"/>
              </a:lnSpc>
              <a:spcBef>
                <a:spcPts val="580"/>
              </a:spcBef>
            </a:pPr>
            <a:r>
              <a:rPr sz="2000" dirty="0">
                <a:solidFill>
                  <a:schemeClr val="tx2"/>
                </a:solidFill>
                <a:latin typeface="Cambria" panose="02040503050406030204" pitchFamily="18" charset="0"/>
                <a:ea typeface="Cambria" panose="02040503050406030204" pitchFamily="18" charset="0"/>
                <a:cs typeface="Arial"/>
              </a:rPr>
              <a:t>{</a:t>
            </a:r>
          </a:p>
        </p:txBody>
      </p:sp>
      <p:sp>
        <p:nvSpPr>
          <p:cNvPr id="4" name="object 4"/>
          <p:cNvSpPr txBox="1"/>
          <p:nvPr/>
        </p:nvSpPr>
        <p:spPr>
          <a:xfrm>
            <a:off x="6326504" y="2760345"/>
            <a:ext cx="18211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333399"/>
                </a:solidFill>
                <a:cs typeface="Arial"/>
              </a:rPr>
              <a:t>#Knowledge</a:t>
            </a:r>
            <a:endParaRPr sz="2400" dirty="0">
              <a:cs typeface="Arial"/>
            </a:endParaRPr>
          </a:p>
        </p:txBody>
      </p:sp>
      <p:sp>
        <p:nvSpPr>
          <p:cNvPr id="5" name="object 5"/>
          <p:cNvSpPr txBox="1"/>
          <p:nvPr/>
        </p:nvSpPr>
        <p:spPr>
          <a:xfrm>
            <a:off x="788923" y="2687570"/>
            <a:ext cx="3200400" cy="1163139"/>
          </a:xfrm>
          <a:prstGeom prst="rect">
            <a:avLst/>
          </a:prstGeom>
        </p:spPr>
        <p:txBody>
          <a:bodyPr vert="horz" wrap="square" lIns="0" tIns="85090" rIns="0" bIns="0" rtlCol="0">
            <a:spAutoFit/>
          </a:bodyPr>
          <a:lstStyle/>
          <a:p>
            <a:pPr marL="12700">
              <a:lnSpc>
                <a:spcPct val="100000"/>
              </a:lnSpc>
              <a:spcBef>
                <a:spcPts val="670"/>
              </a:spcBef>
            </a:pPr>
            <a:r>
              <a:rPr sz="2000" dirty="0">
                <a:solidFill>
                  <a:schemeClr val="tx2"/>
                </a:solidFill>
                <a:latin typeface="Cambria" panose="02040503050406030204" pitchFamily="18" charset="0"/>
                <a:ea typeface="Cambria" panose="02040503050406030204" pitchFamily="18" charset="0"/>
                <a:cs typeface="Arial"/>
              </a:rPr>
              <a:t>char</a:t>
            </a:r>
            <a:r>
              <a:rPr sz="2000" spc="-20" dirty="0">
                <a:solidFill>
                  <a:schemeClr val="tx2"/>
                </a:solidFill>
                <a:latin typeface="Cambria" panose="02040503050406030204" pitchFamily="18" charset="0"/>
                <a:ea typeface="Cambria" panose="02040503050406030204" pitchFamily="18" charset="0"/>
                <a:cs typeface="Arial"/>
              </a:rPr>
              <a:t> </a:t>
            </a:r>
            <a:r>
              <a:rPr sz="2000" spc="-10" dirty="0">
                <a:solidFill>
                  <a:schemeClr val="tx2"/>
                </a:solidFill>
                <a:latin typeface="Cambria" panose="02040503050406030204" pitchFamily="18" charset="0"/>
                <a:ea typeface="Cambria" panose="02040503050406030204" pitchFamily="18" charset="0"/>
                <a:cs typeface="Arial"/>
              </a:rPr>
              <a:t>dob=“20/08/1992”;</a:t>
            </a:r>
            <a:endParaRPr sz="2000" dirty="0">
              <a:solidFill>
                <a:schemeClr val="tx2"/>
              </a:solidFill>
              <a:latin typeface="Cambria" panose="02040503050406030204" pitchFamily="18" charset="0"/>
              <a:ea typeface="Cambria" panose="02040503050406030204" pitchFamily="18" charset="0"/>
              <a:cs typeface="Arial"/>
            </a:endParaRPr>
          </a:p>
          <a:p>
            <a:pPr marL="12700">
              <a:lnSpc>
                <a:spcPct val="100000"/>
              </a:lnSpc>
              <a:spcBef>
                <a:spcPts val="580"/>
              </a:spcBef>
            </a:pPr>
            <a:r>
              <a:rPr sz="2000" dirty="0">
                <a:solidFill>
                  <a:schemeClr val="tx2"/>
                </a:solidFill>
                <a:latin typeface="Cambria" panose="02040503050406030204" pitchFamily="18" charset="0"/>
                <a:ea typeface="Cambria" panose="02040503050406030204" pitchFamily="18" charset="0"/>
                <a:cs typeface="Arial"/>
              </a:rPr>
              <a:t>………….</a:t>
            </a:r>
          </a:p>
          <a:p>
            <a:pPr marL="12700">
              <a:lnSpc>
                <a:spcPct val="100000"/>
              </a:lnSpc>
              <a:spcBef>
                <a:spcPts val="575"/>
              </a:spcBef>
            </a:pPr>
            <a:r>
              <a:rPr sz="2000" dirty="0">
                <a:solidFill>
                  <a:schemeClr val="tx2"/>
                </a:solidFill>
                <a:latin typeface="Cambria" panose="02040503050406030204" pitchFamily="18" charset="0"/>
                <a:ea typeface="Cambria" panose="02040503050406030204" pitchFamily="18" charset="0"/>
                <a:cs typeface="Arial"/>
              </a:rPr>
              <a:t>………….</a:t>
            </a:r>
          </a:p>
        </p:txBody>
      </p:sp>
      <p:sp>
        <p:nvSpPr>
          <p:cNvPr id="6" name="object 6"/>
          <p:cNvSpPr txBox="1"/>
          <p:nvPr/>
        </p:nvSpPr>
        <p:spPr>
          <a:xfrm>
            <a:off x="535940" y="4004309"/>
            <a:ext cx="7927340" cy="1086836"/>
          </a:xfrm>
          <a:prstGeom prst="rect">
            <a:avLst/>
          </a:prstGeom>
        </p:spPr>
        <p:txBody>
          <a:bodyPr vert="horz" wrap="square" lIns="0" tIns="85725" rIns="0" bIns="0" rtlCol="0">
            <a:spAutoFit/>
          </a:bodyPr>
          <a:lstStyle/>
          <a:p>
            <a:pPr marL="12700">
              <a:lnSpc>
                <a:spcPct val="100000"/>
              </a:lnSpc>
              <a:spcBef>
                <a:spcPts val="675"/>
              </a:spcBef>
            </a:pPr>
            <a:r>
              <a:rPr sz="2000" dirty="0">
                <a:solidFill>
                  <a:schemeClr val="tx2"/>
                </a:solidFill>
                <a:latin typeface="Cambria" panose="02040503050406030204" pitchFamily="18" charset="0"/>
                <a:ea typeface="Cambria" panose="02040503050406030204" pitchFamily="18" charset="0"/>
                <a:cs typeface="Arial"/>
              </a:rPr>
              <a:t>}</a:t>
            </a:r>
          </a:p>
          <a:p>
            <a:pPr marL="12700" marR="5080">
              <a:lnSpc>
                <a:spcPct val="100000"/>
              </a:lnSpc>
              <a:spcBef>
                <a:spcPts val="575"/>
              </a:spcBef>
            </a:pPr>
            <a:r>
              <a:rPr sz="2000" b="1" spc="-5" dirty="0">
                <a:solidFill>
                  <a:schemeClr val="tx2"/>
                </a:solidFill>
                <a:latin typeface="Cambria" panose="02040503050406030204" pitchFamily="18" charset="0"/>
                <a:ea typeface="Cambria" panose="02040503050406030204" pitchFamily="18" charset="0"/>
                <a:cs typeface="Arial"/>
              </a:rPr>
              <a:t>Instead </a:t>
            </a:r>
            <a:r>
              <a:rPr sz="2000" b="1" dirty="0">
                <a:solidFill>
                  <a:schemeClr val="tx2"/>
                </a:solidFill>
                <a:latin typeface="Cambria" panose="02040503050406030204" pitchFamily="18" charset="0"/>
                <a:ea typeface="Cambria" panose="02040503050406030204" pitchFamily="18" charset="0"/>
                <a:cs typeface="Arial"/>
              </a:rPr>
              <a:t>write </a:t>
            </a:r>
            <a:r>
              <a:rPr sz="2000" b="1" spc="-5" dirty="0">
                <a:solidFill>
                  <a:schemeClr val="tx2"/>
                </a:solidFill>
                <a:latin typeface="Cambria" panose="02040503050406030204" pitchFamily="18" charset="0"/>
                <a:ea typeface="Cambria" panose="02040503050406030204" pitchFamily="18" charset="0"/>
                <a:cs typeface="Arial"/>
              </a:rPr>
              <a:t>the </a:t>
            </a:r>
            <a:r>
              <a:rPr sz="2000" b="1" dirty="0">
                <a:solidFill>
                  <a:schemeClr val="tx2"/>
                </a:solidFill>
                <a:latin typeface="Cambria" panose="02040503050406030204" pitchFamily="18" charset="0"/>
                <a:ea typeface="Cambria" panose="02040503050406030204" pitchFamily="18" charset="0"/>
                <a:cs typeface="Arial"/>
              </a:rPr>
              <a:t>dob in </a:t>
            </a:r>
            <a:r>
              <a:rPr sz="2000" b="1" spc="-5" dirty="0">
                <a:solidFill>
                  <a:schemeClr val="tx2"/>
                </a:solidFill>
                <a:latin typeface="Cambria" panose="02040503050406030204" pitchFamily="18" charset="0"/>
                <a:ea typeface="Cambria" panose="02040503050406030204" pitchFamily="18" charset="0"/>
                <a:cs typeface="Arial"/>
              </a:rPr>
              <a:t>text </a:t>
            </a:r>
            <a:r>
              <a:rPr sz="2000" b="1" dirty="0">
                <a:solidFill>
                  <a:schemeClr val="tx2"/>
                </a:solidFill>
                <a:latin typeface="Cambria" panose="02040503050406030204" pitchFamily="18" charset="0"/>
                <a:ea typeface="Cambria" panose="02040503050406030204" pitchFamily="18" charset="0"/>
                <a:cs typeface="Arial"/>
              </a:rPr>
              <a:t>file and </a:t>
            </a:r>
            <a:r>
              <a:rPr sz="2000" b="1" spc="-5" dirty="0">
                <a:solidFill>
                  <a:schemeClr val="tx2"/>
                </a:solidFill>
                <a:latin typeface="Cambria" panose="02040503050406030204" pitchFamily="18" charset="0"/>
                <a:ea typeface="Cambria" panose="02040503050406030204" pitchFamily="18" charset="0"/>
                <a:cs typeface="Arial"/>
              </a:rPr>
              <a:t>access the date </a:t>
            </a:r>
            <a:r>
              <a:rPr sz="2000" b="1" dirty="0">
                <a:solidFill>
                  <a:schemeClr val="tx2"/>
                </a:solidFill>
                <a:latin typeface="Cambria" panose="02040503050406030204" pitchFamily="18" charset="0"/>
                <a:ea typeface="Cambria" panose="02040503050406030204" pitchFamily="18" charset="0"/>
                <a:cs typeface="Arial"/>
              </a:rPr>
              <a:t>of  birth from the text</a:t>
            </a:r>
            <a:r>
              <a:rPr sz="2000" b="1" spc="-45" dirty="0">
                <a:solidFill>
                  <a:schemeClr val="tx2"/>
                </a:solidFill>
                <a:latin typeface="Cambria" panose="02040503050406030204" pitchFamily="18" charset="0"/>
                <a:ea typeface="Cambria" panose="02040503050406030204" pitchFamily="18" charset="0"/>
                <a:cs typeface="Arial"/>
              </a:rPr>
              <a:t> </a:t>
            </a:r>
            <a:r>
              <a:rPr sz="2000" b="1" dirty="0">
                <a:solidFill>
                  <a:schemeClr val="tx2"/>
                </a:solidFill>
                <a:latin typeface="Cambria" panose="02040503050406030204" pitchFamily="18" charset="0"/>
                <a:ea typeface="Cambria" panose="02040503050406030204" pitchFamily="18" charset="0"/>
                <a:cs typeface="Arial"/>
              </a:rPr>
              <a:t>file</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7" name="object 7"/>
          <p:cNvSpPr txBox="1"/>
          <p:nvPr/>
        </p:nvSpPr>
        <p:spPr>
          <a:xfrm>
            <a:off x="3124200" y="4882764"/>
            <a:ext cx="2139950" cy="320601"/>
          </a:xfrm>
          <a:prstGeom prst="rect">
            <a:avLst/>
          </a:prstGeom>
        </p:spPr>
        <p:txBody>
          <a:bodyPr vert="horz" wrap="square" lIns="0" tIns="12700" rIns="0" bIns="0" rtlCol="0">
            <a:spAutoFit/>
          </a:bodyPr>
          <a:lstStyle/>
          <a:p>
            <a:pPr marL="12700">
              <a:lnSpc>
                <a:spcPct val="100000"/>
              </a:lnSpc>
              <a:spcBef>
                <a:spcPts val="100"/>
              </a:spcBef>
            </a:pPr>
            <a:r>
              <a:rPr sz="2000" spc="-75" dirty="0">
                <a:solidFill>
                  <a:schemeClr val="tx2"/>
                </a:solidFill>
                <a:latin typeface="Cambria" panose="02040503050406030204" pitchFamily="18" charset="0"/>
                <a:ea typeface="Cambria" panose="02040503050406030204" pitchFamily="18" charset="0"/>
                <a:cs typeface="Arial"/>
              </a:rPr>
              <a:t>Text </a:t>
            </a:r>
            <a:r>
              <a:rPr sz="2000" spc="-5" dirty="0">
                <a:solidFill>
                  <a:schemeClr val="tx2"/>
                </a:solidFill>
                <a:latin typeface="Cambria" panose="02040503050406030204" pitchFamily="18" charset="0"/>
                <a:ea typeface="Cambria" panose="02040503050406030204" pitchFamily="18" charset="0"/>
                <a:cs typeface="Arial"/>
              </a:rPr>
              <a:t>file:</a:t>
            </a:r>
            <a:r>
              <a:rPr sz="2000" spc="2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dob.txt</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8" name="object 8"/>
          <p:cNvSpPr txBox="1"/>
          <p:nvPr/>
        </p:nvSpPr>
        <p:spPr>
          <a:xfrm>
            <a:off x="3657600" y="5562600"/>
            <a:ext cx="2362200" cy="1143000"/>
          </a:xfrm>
          <a:prstGeom prst="rect">
            <a:avLst/>
          </a:prstGeom>
          <a:solidFill>
            <a:srgbClr val="BADFE2"/>
          </a:solidFill>
          <a:ln w="12192">
            <a:solidFill>
              <a:srgbClr val="88A3A7"/>
            </a:solidFill>
          </a:ln>
        </p:spPr>
        <p:txBody>
          <a:bodyPr vert="horz" wrap="square" lIns="0" tIns="17780" rIns="0" bIns="0" rtlCol="0">
            <a:spAutoFit/>
          </a:bodyPr>
          <a:lstStyle/>
          <a:p>
            <a:pPr marL="92075">
              <a:lnSpc>
                <a:spcPct val="100000"/>
              </a:lnSpc>
              <a:spcBef>
                <a:spcPts val="140"/>
              </a:spcBef>
            </a:pPr>
            <a:r>
              <a:rPr sz="1800" b="1" spc="-5" dirty="0">
                <a:latin typeface="Arial"/>
                <a:cs typeface="Arial"/>
              </a:rPr>
              <a:t>20/08/1992</a:t>
            </a:r>
            <a:endParaRPr sz="18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94259"/>
            <a:ext cx="8099856" cy="359073"/>
          </a:xfrm>
          <a:prstGeom prst="rect">
            <a:avLst/>
          </a:prstGeom>
        </p:spPr>
        <p:txBody>
          <a:bodyPr vert="horz" wrap="square" lIns="0" tIns="12700" rIns="0" bIns="0" rtlCol="0">
            <a:spAutoFit/>
          </a:bodyPr>
          <a:lstStyle/>
          <a:p>
            <a:pPr marL="12700" marR="5080" indent="30480" algn="l">
              <a:spcBef>
                <a:spcPts val="100"/>
              </a:spcBef>
            </a:pPr>
            <a:r>
              <a:rPr sz="2500" b="1" dirty="0"/>
              <a:t>Thinking humanly:  Cognitive Modeling</a:t>
            </a:r>
          </a:p>
        </p:txBody>
      </p:sp>
      <p:sp>
        <p:nvSpPr>
          <p:cNvPr id="4" name="Date Placeholder 3"/>
          <p:cNvSpPr>
            <a:spLocks noGrp="1"/>
          </p:cNvSpPr>
          <p:nvPr>
            <p:ph type="dt" sz="half" idx="10"/>
          </p:nvPr>
        </p:nvSpPr>
        <p:spPr/>
        <p:txBody>
          <a:bodyPr/>
          <a:lstStyle/>
          <a:p>
            <a:fld id="{71587DD5-CCD4-4AB6-9099-C89BB4685CA3}" type="datetime1">
              <a:rPr lang="en-US" smtClean="0"/>
              <a:t>9/4/2023</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IN" smtClean="0"/>
              <a:t>7</a:t>
            </a:fld>
            <a:endParaRPr lang="en-IN"/>
          </a:p>
        </p:txBody>
      </p:sp>
      <p:sp>
        <p:nvSpPr>
          <p:cNvPr id="3" name="object 3"/>
          <p:cNvSpPr txBox="1"/>
          <p:nvPr/>
        </p:nvSpPr>
        <p:spPr>
          <a:xfrm>
            <a:off x="457200" y="1371600"/>
            <a:ext cx="8150860" cy="4154342"/>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pitchFamily="34" charset="0"/>
              <a:buChar char="•"/>
              <a:tabLst>
                <a:tab pos="439420" algn="l"/>
                <a:tab pos="440055" algn="l"/>
              </a:tabLst>
            </a:pPr>
            <a:r>
              <a:rPr sz="2000" dirty="0">
                <a:solidFill>
                  <a:schemeClr val="tx2"/>
                </a:solidFill>
                <a:latin typeface="Cambria" panose="02040503050406030204" pitchFamily="18" charset="0"/>
                <a:ea typeface="Cambria" panose="02040503050406030204" pitchFamily="18" charset="0"/>
                <a:cs typeface="Arial"/>
              </a:rPr>
              <a:t>If </a:t>
            </a:r>
            <a:r>
              <a:rPr sz="2000" spc="-5" dirty="0">
                <a:solidFill>
                  <a:schemeClr val="tx2"/>
                </a:solidFill>
                <a:latin typeface="Cambria" panose="02040503050406030204" pitchFamily="18" charset="0"/>
                <a:ea typeface="Cambria" panose="02040503050406030204" pitchFamily="18" charset="0"/>
                <a:cs typeface="Arial"/>
              </a:rPr>
              <a:t>we are going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say </a:t>
            </a:r>
            <a:r>
              <a:rPr sz="2000" dirty="0">
                <a:solidFill>
                  <a:schemeClr val="tx2"/>
                </a:solidFill>
                <a:latin typeface="Cambria" panose="02040503050406030204" pitchFamily="18" charset="0"/>
                <a:ea typeface="Cambria" panose="02040503050406030204" pitchFamily="18" charset="0"/>
                <a:cs typeface="Arial"/>
              </a:rPr>
              <a:t>that </a:t>
            </a:r>
            <a:r>
              <a:rPr sz="2000" b="1" i="1" spc="-5" dirty="0">
                <a:solidFill>
                  <a:schemeClr val="tx2"/>
                </a:solidFill>
                <a:latin typeface="Cambria" panose="02040503050406030204" pitchFamily="18" charset="0"/>
                <a:ea typeface="Cambria" panose="02040503050406030204" pitchFamily="18" charset="0"/>
                <a:cs typeface="Arial"/>
              </a:rPr>
              <a:t>given program thinks </a:t>
            </a:r>
            <a:r>
              <a:rPr sz="2000" b="1" i="1" dirty="0">
                <a:solidFill>
                  <a:schemeClr val="tx2"/>
                </a:solidFill>
                <a:latin typeface="Cambria" panose="02040503050406030204" pitchFamily="18" charset="0"/>
                <a:ea typeface="Cambria" panose="02040503050406030204" pitchFamily="18" charset="0"/>
                <a:cs typeface="Arial"/>
              </a:rPr>
              <a:t>like </a:t>
            </a:r>
            <a:r>
              <a:rPr sz="2000" b="1" i="1" spc="-5" dirty="0">
                <a:solidFill>
                  <a:schemeClr val="tx2"/>
                </a:solidFill>
                <a:latin typeface="Cambria" panose="02040503050406030204" pitchFamily="18" charset="0"/>
                <a:ea typeface="Cambria" panose="02040503050406030204" pitchFamily="18" charset="0"/>
                <a:cs typeface="Arial"/>
              </a:rPr>
              <a:t>a  human</a:t>
            </a:r>
            <a:r>
              <a:rPr sz="2000" spc="-5" dirty="0">
                <a:solidFill>
                  <a:schemeClr val="tx2"/>
                </a:solidFill>
                <a:latin typeface="Cambria" panose="02040503050406030204" pitchFamily="18" charset="0"/>
                <a:ea typeface="Cambria" panose="02040503050406030204" pitchFamily="18" charset="0"/>
                <a:cs typeface="Arial"/>
              </a:rPr>
              <a:t>, </a:t>
            </a:r>
            <a:r>
              <a:rPr sz="2000" spc="-10" dirty="0">
                <a:solidFill>
                  <a:schemeClr val="tx2"/>
                </a:solidFill>
                <a:latin typeface="Cambria" panose="02040503050406030204" pitchFamily="18" charset="0"/>
                <a:ea typeface="Cambria" panose="02040503050406030204" pitchFamily="18" charset="0"/>
                <a:cs typeface="Arial"/>
              </a:rPr>
              <a:t>we </a:t>
            </a:r>
            <a:r>
              <a:rPr sz="2000" dirty="0">
                <a:solidFill>
                  <a:schemeClr val="tx2"/>
                </a:solidFill>
                <a:latin typeface="Cambria" panose="02040503050406030204" pitchFamily="18" charset="0"/>
                <a:ea typeface="Cambria" panose="02040503050406030204" pitchFamily="18" charset="0"/>
                <a:cs typeface="Arial"/>
              </a:rPr>
              <a:t>must </a:t>
            </a:r>
            <a:r>
              <a:rPr sz="2000" spc="-5" dirty="0">
                <a:solidFill>
                  <a:schemeClr val="tx2"/>
                </a:solidFill>
                <a:latin typeface="Cambria" panose="02040503050406030204" pitchFamily="18" charset="0"/>
                <a:ea typeface="Cambria" panose="02040503050406030204" pitchFamily="18" charset="0"/>
                <a:cs typeface="Arial"/>
              </a:rPr>
              <a:t>have some way </a:t>
            </a:r>
            <a:r>
              <a:rPr sz="2000" dirty="0">
                <a:solidFill>
                  <a:schemeClr val="tx2"/>
                </a:solidFill>
                <a:latin typeface="Cambria" panose="02040503050406030204" pitchFamily="18" charset="0"/>
                <a:ea typeface="Cambria" panose="02040503050406030204" pitchFamily="18" charset="0"/>
                <a:cs typeface="Arial"/>
              </a:rPr>
              <a:t>of </a:t>
            </a:r>
            <a:r>
              <a:rPr sz="2000" spc="-5" dirty="0">
                <a:solidFill>
                  <a:schemeClr val="tx2"/>
                </a:solidFill>
                <a:latin typeface="Cambria" panose="02040503050406030204" pitchFamily="18" charset="0"/>
                <a:ea typeface="Cambria" panose="02040503050406030204" pitchFamily="18" charset="0"/>
                <a:cs typeface="Arial"/>
              </a:rPr>
              <a:t>determining how  human</a:t>
            </a:r>
            <a:r>
              <a:rPr lang="en-US" sz="2000" spc="-5" dirty="0">
                <a:solidFill>
                  <a:schemeClr val="tx2"/>
                </a:solidFill>
                <a:latin typeface="Cambria" panose="02040503050406030204" pitchFamily="18" charset="0"/>
                <a:ea typeface="Cambria" panose="02040503050406030204" pitchFamily="18" charset="0"/>
                <a:cs typeface="Arial"/>
              </a:rPr>
              <a:t>s</a:t>
            </a:r>
            <a:r>
              <a:rPr sz="2000" spc="1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think.</a:t>
            </a:r>
            <a:endParaRPr lang="en-US" sz="2000" dirty="0">
              <a:solidFill>
                <a:schemeClr val="tx2"/>
              </a:solidFill>
              <a:latin typeface="Cambria" panose="02040503050406030204" pitchFamily="18" charset="0"/>
              <a:ea typeface="Cambria" panose="02040503050406030204" pitchFamily="18" charset="0"/>
              <a:cs typeface="Arial"/>
            </a:endParaRPr>
          </a:p>
          <a:p>
            <a:pPr marL="12700" marR="5080" algn="just">
              <a:lnSpc>
                <a:spcPct val="100000"/>
              </a:lnSpc>
              <a:spcBef>
                <a:spcPts val="100"/>
              </a:spcBef>
              <a:tabLst>
                <a:tab pos="439420" algn="l"/>
                <a:tab pos="440055" algn="l"/>
              </a:tabLst>
            </a:pPr>
            <a:endParaRPr lang="en-US" sz="2000" dirty="0">
              <a:solidFill>
                <a:schemeClr val="tx2"/>
              </a:solidFill>
              <a:latin typeface="Cambria" panose="02040503050406030204" pitchFamily="18" charset="0"/>
              <a:ea typeface="Cambria" panose="02040503050406030204" pitchFamily="18" charset="0"/>
              <a:cs typeface="Arial"/>
            </a:endParaRPr>
          </a:p>
          <a:p>
            <a:pPr marL="355600" marR="5080" indent="-342900" algn="just">
              <a:lnSpc>
                <a:spcPct val="100000"/>
              </a:lnSpc>
              <a:spcBef>
                <a:spcPts val="100"/>
              </a:spcBef>
              <a:buFont typeface="Arial" pitchFamily="34" charset="0"/>
              <a:buChar char="•"/>
              <a:tabLst>
                <a:tab pos="439420" algn="l"/>
                <a:tab pos="440055" algn="l"/>
              </a:tabLst>
            </a:pPr>
            <a:r>
              <a:rPr sz="2000" spc="-25" dirty="0">
                <a:solidFill>
                  <a:schemeClr val="tx2"/>
                </a:solidFill>
                <a:latin typeface="Cambria" panose="02040503050406030204" pitchFamily="18" charset="0"/>
                <a:ea typeface="Cambria" panose="02040503050406030204" pitchFamily="18" charset="0"/>
                <a:cs typeface="Arial"/>
              </a:rPr>
              <a:t>We </a:t>
            </a:r>
            <a:r>
              <a:rPr sz="2000" spc="-5" dirty="0">
                <a:solidFill>
                  <a:schemeClr val="tx2"/>
                </a:solidFill>
                <a:latin typeface="Cambria" panose="02040503050406030204" pitchFamily="18" charset="0"/>
                <a:ea typeface="Cambria" panose="02040503050406030204" pitchFamily="18" charset="0"/>
                <a:cs typeface="Arial"/>
              </a:rPr>
              <a:t>need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get inside </a:t>
            </a:r>
            <a:r>
              <a:rPr sz="2000" dirty="0">
                <a:solidFill>
                  <a:schemeClr val="tx2"/>
                </a:solidFill>
                <a:latin typeface="Cambria" panose="02040503050406030204" pitchFamily="18" charset="0"/>
                <a:ea typeface="Cambria" panose="02040503050406030204" pitchFamily="18" charset="0"/>
                <a:cs typeface="Arial"/>
              </a:rPr>
              <a:t>the </a:t>
            </a:r>
            <a:r>
              <a:rPr sz="2000" spc="-5" dirty="0">
                <a:solidFill>
                  <a:schemeClr val="tx2"/>
                </a:solidFill>
                <a:latin typeface="Cambria" panose="02040503050406030204" pitchFamily="18" charset="0"/>
                <a:ea typeface="Cambria" panose="02040503050406030204" pitchFamily="18" charset="0"/>
                <a:cs typeface="Arial"/>
              </a:rPr>
              <a:t>actual working </a:t>
            </a:r>
            <a:r>
              <a:rPr sz="2000" dirty="0">
                <a:solidFill>
                  <a:schemeClr val="tx2"/>
                </a:solidFill>
                <a:latin typeface="Cambria" panose="02040503050406030204" pitchFamily="18" charset="0"/>
                <a:ea typeface="Cambria" panose="02040503050406030204" pitchFamily="18" charset="0"/>
                <a:cs typeface="Arial"/>
              </a:rPr>
              <a:t>of </a:t>
            </a:r>
            <a:r>
              <a:rPr sz="2000" spc="-5" dirty="0">
                <a:solidFill>
                  <a:schemeClr val="tx2"/>
                </a:solidFill>
                <a:latin typeface="Cambria" panose="02040503050406030204" pitchFamily="18" charset="0"/>
                <a:ea typeface="Cambria" panose="02040503050406030204" pitchFamily="18" charset="0"/>
                <a:cs typeface="Arial"/>
              </a:rPr>
              <a:t>human  minds.</a:t>
            </a:r>
            <a:endParaRPr lang="en-US" sz="2000" spc="-5" dirty="0">
              <a:solidFill>
                <a:schemeClr val="tx2"/>
              </a:solidFill>
              <a:latin typeface="Cambria" panose="02040503050406030204" pitchFamily="18" charset="0"/>
              <a:ea typeface="Cambria" panose="02040503050406030204" pitchFamily="18" charset="0"/>
              <a:cs typeface="Arial"/>
            </a:endParaRPr>
          </a:p>
          <a:p>
            <a:pPr marL="12700" marR="5080" algn="just">
              <a:lnSpc>
                <a:spcPct val="100000"/>
              </a:lnSpc>
              <a:spcBef>
                <a:spcPts val="100"/>
              </a:spcBef>
              <a:tabLst>
                <a:tab pos="439420" algn="l"/>
                <a:tab pos="440055" algn="l"/>
              </a:tabLst>
            </a:pPr>
            <a:endParaRPr lang="en-US" sz="2000" dirty="0">
              <a:solidFill>
                <a:schemeClr val="tx2"/>
              </a:solidFill>
              <a:latin typeface="Cambria" panose="02040503050406030204" pitchFamily="18" charset="0"/>
              <a:ea typeface="Cambria" panose="02040503050406030204" pitchFamily="18" charset="0"/>
              <a:cs typeface="Arial"/>
            </a:endParaRPr>
          </a:p>
          <a:p>
            <a:pPr marL="355600" marR="5080" indent="-342900" algn="just">
              <a:lnSpc>
                <a:spcPct val="100000"/>
              </a:lnSpc>
              <a:spcBef>
                <a:spcPts val="100"/>
              </a:spcBef>
              <a:buFont typeface="Arial" pitchFamily="34" charset="0"/>
              <a:buChar char="•"/>
              <a:tabLst>
                <a:tab pos="439420" algn="l"/>
                <a:tab pos="440055" algn="l"/>
              </a:tabLst>
            </a:pPr>
            <a:r>
              <a:rPr sz="2000" spc="-5" dirty="0">
                <a:solidFill>
                  <a:schemeClr val="tx2"/>
                </a:solidFill>
                <a:latin typeface="Cambria" panose="02040503050406030204" pitchFamily="18" charset="0"/>
                <a:ea typeface="Cambria" panose="02040503050406030204" pitchFamily="18" charset="0"/>
                <a:cs typeface="Arial"/>
              </a:rPr>
              <a:t>There </a:t>
            </a:r>
            <a:r>
              <a:rPr sz="2000" dirty="0">
                <a:solidFill>
                  <a:schemeClr val="tx2"/>
                </a:solidFill>
                <a:latin typeface="Cambria" panose="02040503050406030204" pitchFamily="18" charset="0"/>
                <a:ea typeface="Cambria" panose="02040503050406030204" pitchFamily="18" charset="0"/>
                <a:cs typeface="Arial"/>
              </a:rPr>
              <a:t>are </a:t>
            </a:r>
            <a:r>
              <a:rPr sz="2000" spc="-5" dirty="0">
                <a:solidFill>
                  <a:schemeClr val="tx2"/>
                </a:solidFill>
                <a:latin typeface="Cambria" panose="02040503050406030204" pitchFamily="18" charset="0"/>
                <a:ea typeface="Cambria" panose="02040503050406030204" pitchFamily="18" charset="0"/>
                <a:cs typeface="Arial"/>
              </a:rPr>
              <a:t>3 ways </a:t>
            </a:r>
            <a:r>
              <a:rPr sz="2000" dirty="0">
                <a:solidFill>
                  <a:schemeClr val="tx2"/>
                </a:solidFill>
                <a:latin typeface="Cambria" panose="02040503050406030204" pitchFamily="18" charset="0"/>
                <a:ea typeface="Cambria" panose="02040503050406030204" pitchFamily="18" charset="0"/>
                <a:cs typeface="Arial"/>
              </a:rPr>
              <a:t>to </a:t>
            </a:r>
            <a:r>
              <a:rPr sz="2000" spc="-10" dirty="0">
                <a:solidFill>
                  <a:schemeClr val="tx2"/>
                </a:solidFill>
                <a:latin typeface="Cambria" panose="02040503050406030204" pitchFamily="18" charset="0"/>
                <a:ea typeface="Cambria" panose="02040503050406030204" pitchFamily="18" charset="0"/>
                <a:cs typeface="Arial"/>
              </a:rPr>
              <a:t>do</a:t>
            </a:r>
            <a:r>
              <a:rPr sz="2000" spc="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it:</a:t>
            </a:r>
          </a:p>
          <a:p>
            <a:pPr marL="1259205" lvl="1" indent="-332740" algn="just">
              <a:lnSpc>
                <a:spcPct val="100000"/>
              </a:lnSpc>
              <a:spcBef>
                <a:spcPts val="575"/>
              </a:spcBef>
              <a:buAutoNum type="arabicPeriod"/>
              <a:tabLst>
                <a:tab pos="1259840" algn="l"/>
              </a:tabLst>
            </a:pPr>
            <a:r>
              <a:rPr sz="2000" b="1" spc="-5" dirty="0">
                <a:solidFill>
                  <a:schemeClr val="tx2"/>
                </a:solidFill>
                <a:latin typeface="Cambria" panose="02040503050406030204" pitchFamily="18" charset="0"/>
                <a:ea typeface="Cambria" panose="02040503050406030204" pitchFamily="18" charset="0"/>
                <a:cs typeface="Arial"/>
              </a:rPr>
              <a:t>Through</a:t>
            </a:r>
            <a:r>
              <a:rPr sz="2000" b="1" dirty="0">
                <a:solidFill>
                  <a:schemeClr val="tx2"/>
                </a:solidFill>
                <a:latin typeface="Cambria" panose="02040503050406030204" pitchFamily="18" charset="0"/>
                <a:ea typeface="Cambria" panose="02040503050406030204" pitchFamily="18" charset="0"/>
                <a:cs typeface="Arial"/>
              </a:rPr>
              <a:t> </a:t>
            </a:r>
            <a:r>
              <a:rPr sz="2000" b="1" spc="-5" dirty="0">
                <a:solidFill>
                  <a:schemeClr val="tx2"/>
                </a:solidFill>
                <a:latin typeface="Cambria" panose="02040503050406030204" pitchFamily="18" charset="0"/>
                <a:ea typeface="Cambria" panose="02040503050406030204" pitchFamily="18" charset="0"/>
                <a:cs typeface="Arial"/>
              </a:rPr>
              <a:t>introspection</a:t>
            </a:r>
            <a:endParaRPr sz="2000" b="1" dirty="0">
              <a:solidFill>
                <a:schemeClr val="tx2"/>
              </a:solidFill>
              <a:latin typeface="Cambria" panose="02040503050406030204" pitchFamily="18" charset="0"/>
              <a:ea typeface="Cambria" panose="02040503050406030204" pitchFamily="18" charset="0"/>
              <a:cs typeface="Arial"/>
            </a:endParaRPr>
          </a:p>
          <a:p>
            <a:pPr marL="1841500" algn="just">
              <a:lnSpc>
                <a:spcPct val="100000"/>
              </a:lnSpc>
              <a:spcBef>
                <a:spcPts val="580"/>
              </a:spcBef>
            </a:pPr>
            <a:r>
              <a:rPr sz="2000" spc="-20" dirty="0">
                <a:solidFill>
                  <a:schemeClr val="tx2"/>
                </a:solidFill>
                <a:latin typeface="Cambria" panose="02040503050406030204" pitchFamily="18" charset="0"/>
                <a:ea typeface="Cambria" panose="02040503050406030204" pitchFamily="18" charset="0"/>
                <a:cs typeface="Arial"/>
              </a:rPr>
              <a:t>Trying </a:t>
            </a:r>
            <a:r>
              <a:rPr sz="2000" dirty="0">
                <a:solidFill>
                  <a:schemeClr val="tx2"/>
                </a:solidFill>
                <a:latin typeface="Cambria" panose="02040503050406030204" pitchFamily="18" charset="0"/>
                <a:ea typeface="Cambria" panose="02040503050406030204" pitchFamily="18" charset="0"/>
                <a:cs typeface="Arial"/>
              </a:rPr>
              <a:t>to catch </a:t>
            </a:r>
            <a:r>
              <a:rPr sz="2000" spc="-5" dirty="0">
                <a:solidFill>
                  <a:schemeClr val="tx2"/>
                </a:solidFill>
                <a:latin typeface="Cambria" panose="02040503050406030204" pitchFamily="18" charset="0"/>
                <a:ea typeface="Cambria" panose="02040503050406030204" pitchFamily="18" charset="0"/>
                <a:cs typeface="Arial"/>
              </a:rPr>
              <a:t>our own thoughts as </a:t>
            </a:r>
            <a:r>
              <a:rPr sz="2000" dirty="0">
                <a:solidFill>
                  <a:schemeClr val="tx2"/>
                </a:solidFill>
                <a:latin typeface="Cambria" panose="02040503050406030204" pitchFamily="18" charset="0"/>
                <a:ea typeface="Cambria" panose="02040503050406030204" pitchFamily="18" charset="0"/>
                <a:cs typeface="Arial"/>
              </a:rPr>
              <a:t>they</a:t>
            </a:r>
            <a:r>
              <a:rPr sz="2000" spc="3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go</a:t>
            </a:r>
            <a:endParaRPr sz="2000" dirty="0">
              <a:solidFill>
                <a:schemeClr val="tx2"/>
              </a:solidFill>
              <a:latin typeface="Cambria" panose="02040503050406030204" pitchFamily="18" charset="0"/>
              <a:ea typeface="Cambria" panose="02040503050406030204" pitchFamily="18" charset="0"/>
              <a:cs typeface="Arial"/>
            </a:endParaRPr>
          </a:p>
          <a:p>
            <a:pPr marL="1259205" lvl="1" indent="-332740" algn="just">
              <a:lnSpc>
                <a:spcPct val="100000"/>
              </a:lnSpc>
              <a:spcBef>
                <a:spcPts val="575"/>
              </a:spcBef>
              <a:buAutoNum type="arabicPeriod" startAt="2"/>
              <a:tabLst>
                <a:tab pos="1259840" algn="l"/>
              </a:tabLst>
            </a:pPr>
            <a:r>
              <a:rPr sz="2000" b="1" spc="-5" dirty="0">
                <a:solidFill>
                  <a:schemeClr val="tx2"/>
                </a:solidFill>
                <a:latin typeface="Cambria" panose="02040503050406030204" pitchFamily="18" charset="0"/>
                <a:ea typeface="Cambria" panose="02040503050406030204" pitchFamily="18" charset="0"/>
                <a:cs typeface="Arial"/>
              </a:rPr>
              <a:t>Through psychological experiments</a:t>
            </a:r>
            <a:r>
              <a:rPr sz="2000" b="1" spc="80" dirty="0">
                <a:solidFill>
                  <a:schemeClr val="tx2"/>
                </a:solidFill>
                <a:latin typeface="Cambria" panose="02040503050406030204" pitchFamily="18" charset="0"/>
                <a:ea typeface="Cambria" panose="02040503050406030204" pitchFamily="18" charset="0"/>
                <a:cs typeface="Arial"/>
              </a:rPr>
              <a:t> </a:t>
            </a:r>
            <a:endParaRPr sz="2000" b="1" dirty="0">
              <a:solidFill>
                <a:schemeClr val="tx2"/>
              </a:solidFill>
              <a:latin typeface="Cambria" panose="02040503050406030204" pitchFamily="18" charset="0"/>
              <a:ea typeface="Cambria" panose="02040503050406030204" pitchFamily="18" charset="0"/>
              <a:cs typeface="Arial"/>
            </a:endParaRPr>
          </a:p>
          <a:p>
            <a:pPr marL="1841500" algn="just">
              <a:lnSpc>
                <a:spcPct val="100000"/>
              </a:lnSpc>
              <a:spcBef>
                <a:spcPts val="575"/>
              </a:spcBef>
            </a:pPr>
            <a:r>
              <a:rPr sz="2000" spc="-5" dirty="0">
                <a:solidFill>
                  <a:schemeClr val="tx2"/>
                </a:solidFill>
                <a:latin typeface="Cambria" panose="02040503050406030204" pitchFamily="18" charset="0"/>
                <a:ea typeface="Cambria" panose="02040503050406030204" pitchFamily="18" charset="0"/>
                <a:cs typeface="Arial"/>
              </a:rPr>
              <a:t>Observing a person in</a:t>
            </a:r>
            <a:r>
              <a:rPr sz="2000" spc="3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action</a:t>
            </a:r>
            <a:endParaRPr sz="2000" dirty="0">
              <a:solidFill>
                <a:schemeClr val="tx2"/>
              </a:solidFill>
              <a:latin typeface="Cambria" panose="02040503050406030204" pitchFamily="18" charset="0"/>
              <a:ea typeface="Cambria" panose="02040503050406030204" pitchFamily="18" charset="0"/>
              <a:cs typeface="Arial"/>
            </a:endParaRPr>
          </a:p>
          <a:p>
            <a:pPr marL="927100" marR="2237740" lvl="1" algn="just">
              <a:lnSpc>
                <a:spcPct val="120000"/>
              </a:lnSpc>
              <a:tabLst>
                <a:tab pos="1259840" algn="l"/>
              </a:tabLst>
            </a:pPr>
            <a:r>
              <a:rPr lang="en-US" sz="2000" b="1" spc="-5" dirty="0">
                <a:solidFill>
                  <a:schemeClr val="tx2"/>
                </a:solidFill>
                <a:latin typeface="Cambria" panose="02040503050406030204" pitchFamily="18" charset="0"/>
                <a:ea typeface="Cambria" panose="02040503050406030204" pitchFamily="18" charset="0"/>
                <a:cs typeface="Arial"/>
              </a:rPr>
              <a:t>3. </a:t>
            </a:r>
            <a:r>
              <a:rPr sz="2000" b="1" spc="-5" dirty="0">
                <a:solidFill>
                  <a:schemeClr val="tx2"/>
                </a:solidFill>
                <a:latin typeface="Cambria" panose="02040503050406030204" pitchFamily="18" charset="0"/>
                <a:ea typeface="Cambria" panose="02040503050406030204" pitchFamily="18" charset="0"/>
                <a:cs typeface="Arial"/>
              </a:rPr>
              <a:t>Through brain imaging </a:t>
            </a:r>
            <a:endParaRPr lang="en-US" sz="2000" b="1" spc="-5" dirty="0">
              <a:solidFill>
                <a:schemeClr val="tx2"/>
              </a:solidFill>
              <a:latin typeface="Cambria" panose="02040503050406030204" pitchFamily="18" charset="0"/>
              <a:ea typeface="Cambria" panose="02040503050406030204" pitchFamily="18" charset="0"/>
              <a:cs typeface="Arial"/>
            </a:endParaRPr>
          </a:p>
          <a:p>
            <a:pPr marL="927100" marR="2237740" lvl="1" algn="just">
              <a:lnSpc>
                <a:spcPct val="120000"/>
              </a:lnSpc>
              <a:tabLst>
                <a:tab pos="1259840" algn="l"/>
              </a:tabLst>
            </a:pPr>
            <a:r>
              <a:rPr lang="en-US" sz="2000" b="1" spc="-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Observing </a:t>
            </a:r>
            <a:r>
              <a:rPr sz="2000" dirty="0">
                <a:solidFill>
                  <a:schemeClr val="tx2"/>
                </a:solidFill>
                <a:latin typeface="Cambria" panose="02040503050406030204" pitchFamily="18" charset="0"/>
                <a:ea typeface="Cambria" panose="02040503050406030204" pitchFamily="18" charset="0"/>
                <a:cs typeface="Arial"/>
              </a:rPr>
              <a:t>the</a:t>
            </a:r>
            <a:r>
              <a:rPr lang="en-US" sz="200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brain in</a:t>
            </a:r>
            <a:r>
              <a:rPr sz="2000" spc="3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action</a:t>
            </a:r>
            <a:endParaRPr sz="2000" dirty="0">
              <a:solidFill>
                <a:schemeClr val="tx2"/>
              </a:solidFill>
              <a:latin typeface="Cambria" panose="02040503050406030204" pitchFamily="18" charset="0"/>
              <a:ea typeface="Cambria" panose="02040503050406030204" pitchFamily="18" charset="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77077" y="457200"/>
            <a:ext cx="5778500" cy="398186"/>
          </a:xfrm>
          <a:prstGeom prst="rect">
            <a:avLst/>
          </a:prstGeom>
        </p:spPr>
        <p:txBody>
          <a:bodyPr vert="horz" wrap="square" lIns="0" tIns="13335" rIns="0" bIns="0" rtlCol="0">
            <a:spAutoFit/>
          </a:bodyPr>
          <a:lstStyle/>
          <a:p>
            <a:pPr marL="12700">
              <a:lnSpc>
                <a:spcPct val="100000"/>
              </a:lnSpc>
              <a:spcBef>
                <a:spcPts val="105"/>
              </a:spcBef>
            </a:pPr>
            <a:r>
              <a:rPr sz="2500" b="1" dirty="0"/>
              <a:t>KBS</a:t>
            </a:r>
            <a:r>
              <a:rPr sz="2500" b="1" spc="-305" dirty="0"/>
              <a:t> </a:t>
            </a:r>
            <a:r>
              <a:rPr sz="2500" b="1" dirty="0"/>
              <a:t>Architecture</a:t>
            </a:r>
            <a:r>
              <a:rPr lang="en-US" sz="2500" b="1" dirty="0"/>
              <a:t> continued</a:t>
            </a:r>
            <a:endParaRPr sz="2500" b="1" dirty="0"/>
          </a:p>
        </p:txBody>
      </p:sp>
      <p:sp>
        <p:nvSpPr>
          <p:cNvPr id="5" name="Date Placeholder 4"/>
          <p:cNvSpPr>
            <a:spLocks noGrp="1"/>
          </p:cNvSpPr>
          <p:nvPr>
            <p:ph type="dt" sz="half" idx="10"/>
          </p:nvPr>
        </p:nvSpPr>
        <p:spPr/>
        <p:txBody>
          <a:bodyPr/>
          <a:lstStyle/>
          <a:p>
            <a:fld id="{6B355965-3082-44F8-AF53-1F4916561C9F}" type="datetime1">
              <a:rPr lang="en-US" smtClean="0"/>
              <a:t>9/4/2023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70</a:t>
            </a:fld>
            <a:endParaRPr lang="en-IN"/>
          </a:p>
        </p:txBody>
      </p:sp>
      <p:sp>
        <p:nvSpPr>
          <p:cNvPr id="3" name="object 3"/>
          <p:cNvSpPr txBox="1"/>
          <p:nvPr/>
        </p:nvSpPr>
        <p:spPr>
          <a:xfrm>
            <a:off x="324485" y="1066800"/>
            <a:ext cx="4723130" cy="2757165"/>
          </a:xfrm>
          <a:prstGeom prst="rect">
            <a:avLst/>
          </a:prstGeom>
        </p:spPr>
        <p:txBody>
          <a:bodyPr vert="horz" wrap="square" lIns="0" tIns="114300" rIns="0" bIns="0" rtlCol="0">
            <a:spAutoFit/>
          </a:bodyPr>
          <a:lstStyle/>
          <a:p>
            <a:pPr marL="355600" indent="-342900" algn="just">
              <a:lnSpc>
                <a:spcPct val="100000"/>
              </a:lnSpc>
              <a:spcBef>
                <a:spcPts val="900"/>
              </a:spcBef>
              <a:buFont typeface="Arial"/>
              <a:buChar char="•"/>
              <a:tabLst>
                <a:tab pos="355600" algn="l"/>
              </a:tabLst>
            </a:pPr>
            <a:r>
              <a:rPr sz="2000" b="1" spc="-5" dirty="0">
                <a:solidFill>
                  <a:schemeClr val="tx2"/>
                </a:solidFill>
                <a:uFill>
                  <a:solidFill>
                    <a:srgbClr val="000000"/>
                  </a:solidFill>
                </a:uFill>
                <a:latin typeface="Cambria" panose="02040503050406030204" pitchFamily="18" charset="0"/>
                <a:ea typeface="Cambria" panose="02040503050406030204" pitchFamily="18" charset="0"/>
                <a:cs typeface="Arial"/>
              </a:rPr>
              <a:t>Inference </a:t>
            </a:r>
            <a:r>
              <a:rPr sz="2000" b="1" dirty="0">
                <a:solidFill>
                  <a:schemeClr val="tx2"/>
                </a:solidFill>
                <a:uFill>
                  <a:solidFill>
                    <a:srgbClr val="000000"/>
                  </a:solidFill>
                </a:uFill>
                <a:latin typeface="Cambria" panose="02040503050406030204" pitchFamily="18" charset="0"/>
                <a:ea typeface="Cambria" panose="02040503050406030204" pitchFamily="18" charset="0"/>
                <a:cs typeface="Arial"/>
              </a:rPr>
              <a:t>Engine</a:t>
            </a:r>
            <a:r>
              <a:rPr sz="2000" b="1" spc="-70" dirty="0">
                <a:solidFill>
                  <a:schemeClr val="tx2"/>
                </a:solidFill>
                <a:uFill>
                  <a:solidFill>
                    <a:srgbClr val="000000"/>
                  </a:solidFill>
                </a:uFill>
                <a:latin typeface="Cambria" panose="02040503050406030204" pitchFamily="18" charset="0"/>
                <a:ea typeface="Cambria" panose="02040503050406030204" pitchFamily="18" charset="0"/>
                <a:cs typeface="Arial"/>
              </a:rPr>
              <a:t> </a:t>
            </a:r>
            <a:r>
              <a:rPr sz="2000" b="1" dirty="0">
                <a:solidFill>
                  <a:schemeClr val="tx2"/>
                </a:solidFill>
                <a:uFill>
                  <a:solidFill>
                    <a:srgbClr val="000000"/>
                  </a:solidFill>
                </a:u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a:p>
            <a:pPr marL="756285" marR="7620" lvl="1" indent="-287020" algn="just">
              <a:lnSpc>
                <a:spcPct val="100000"/>
              </a:lnSpc>
              <a:spcBef>
                <a:spcPts val="690"/>
              </a:spcBef>
              <a:buChar char="–"/>
              <a:tabLst>
                <a:tab pos="756920" algn="l"/>
              </a:tabLst>
            </a:pPr>
            <a:r>
              <a:rPr sz="2000" spc="-25" dirty="0">
                <a:solidFill>
                  <a:schemeClr val="tx2"/>
                </a:solidFill>
                <a:latin typeface="Cambria" panose="02040503050406030204" pitchFamily="18" charset="0"/>
                <a:ea typeface="Cambria" panose="02040503050406030204" pitchFamily="18" charset="0"/>
                <a:cs typeface="Arial"/>
              </a:rPr>
              <a:t>Tries </a:t>
            </a:r>
            <a:r>
              <a:rPr sz="2000" spc="-5" dirty="0">
                <a:solidFill>
                  <a:schemeClr val="tx2"/>
                </a:solidFill>
                <a:latin typeface="Cambria" panose="02040503050406030204" pitchFamily="18" charset="0"/>
                <a:ea typeface="Cambria" panose="02040503050406030204" pitchFamily="18" charset="0"/>
                <a:cs typeface="Arial"/>
              </a:rPr>
              <a:t>to </a:t>
            </a:r>
            <a:r>
              <a:rPr sz="2000" dirty="0">
                <a:solidFill>
                  <a:schemeClr val="tx2"/>
                </a:solidFill>
                <a:latin typeface="Cambria" panose="02040503050406030204" pitchFamily="18" charset="0"/>
                <a:ea typeface="Cambria" panose="02040503050406030204" pitchFamily="18" charset="0"/>
                <a:cs typeface="Arial"/>
              </a:rPr>
              <a:t>derive</a:t>
            </a:r>
            <a:r>
              <a:rPr sz="2000" spc="68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answers  from </a:t>
            </a:r>
            <a:r>
              <a:rPr sz="2000" spc="-5" dirty="0">
                <a:solidFill>
                  <a:schemeClr val="tx2"/>
                </a:solidFill>
                <a:latin typeface="Cambria" panose="02040503050406030204" pitchFamily="18" charset="0"/>
                <a:ea typeface="Cambria" panose="02040503050406030204" pitchFamily="18" charset="0"/>
                <a:cs typeface="Arial"/>
              </a:rPr>
              <a:t>knowledge</a:t>
            </a:r>
            <a:r>
              <a:rPr sz="2000" spc="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base</a:t>
            </a:r>
            <a:r>
              <a:rPr lang="en-US" sz="2000"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a:p>
            <a:pPr marL="756285" marR="5080" lvl="1" indent="-287020" algn="just">
              <a:lnSpc>
                <a:spcPct val="100000"/>
              </a:lnSpc>
              <a:spcBef>
                <a:spcPts val="675"/>
              </a:spcBef>
              <a:buChar char="–"/>
              <a:tabLst>
                <a:tab pos="756920" algn="l"/>
              </a:tabLst>
            </a:pPr>
            <a:r>
              <a:rPr sz="2000" spc="-5" dirty="0">
                <a:solidFill>
                  <a:schemeClr val="tx2"/>
                </a:solidFill>
                <a:latin typeface="Cambria" panose="02040503050406030204" pitchFamily="18" charset="0"/>
                <a:ea typeface="Cambria" panose="02040503050406030204" pitchFamily="18" charset="0"/>
                <a:cs typeface="Arial"/>
              </a:rPr>
              <a:t>Brain </a:t>
            </a:r>
            <a:r>
              <a:rPr sz="2000" spc="5" dirty="0">
                <a:solidFill>
                  <a:schemeClr val="tx2"/>
                </a:solidFill>
                <a:latin typeface="Cambria" panose="02040503050406030204" pitchFamily="18" charset="0"/>
                <a:ea typeface="Cambria" panose="02040503050406030204" pitchFamily="18" charset="0"/>
                <a:cs typeface="Arial"/>
              </a:rPr>
              <a:t>of </a:t>
            </a:r>
            <a:r>
              <a:rPr sz="2000" spc="-10" dirty="0">
                <a:solidFill>
                  <a:schemeClr val="tx2"/>
                </a:solidFill>
                <a:latin typeface="Cambria" panose="02040503050406030204" pitchFamily="18" charset="0"/>
                <a:ea typeface="Cambria" panose="02040503050406030204" pitchFamily="18" charset="0"/>
                <a:cs typeface="Arial"/>
              </a:rPr>
              <a:t>KBS </a:t>
            </a:r>
            <a:r>
              <a:rPr sz="2000" spc="-5" dirty="0">
                <a:solidFill>
                  <a:schemeClr val="tx2"/>
                </a:solidFill>
                <a:latin typeface="Cambria" panose="02040503050406030204" pitchFamily="18" charset="0"/>
                <a:ea typeface="Cambria" panose="02040503050406030204" pitchFamily="18" charset="0"/>
                <a:cs typeface="Arial"/>
              </a:rPr>
              <a:t>that  provides a methodology  for </a:t>
            </a:r>
            <a:r>
              <a:rPr sz="2000" dirty="0">
                <a:solidFill>
                  <a:schemeClr val="tx2"/>
                </a:solidFill>
                <a:latin typeface="Cambria" panose="02040503050406030204" pitchFamily="18" charset="0"/>
                <a:ea typeface="Cambria" panose="02040503050406030204" pitchFamily="18" charset="0"/>
                <a:cs typeface="Arial"/>
              </a:rPr>
              <a:t>reasoning about</a:t>
            </a:r>
            <a:r>
              <a:rPr sz="2000" spc="69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the  </a:t>
            </a:r>
            <a:r>
              <a:rPr sz="2000" dirty="0">
                <a:solidFill>
                  <a:schemeClr val="tx2"/>
                </a:solidFill>
                <a:latin typeface="Cambria" panose="02040503050406030204" pitchFamily="18" charset="0"/>
                <a:ea typeface="Cambria" panose="02040503050406030204" pitchFamily="18" charset="0"/>
                <a:cs typeface="Arial"/>
              </a:rPr>
              <a:t>information </a:t>
            </a:r>
            <a:r>
              <a:rPr sz="2000" spc="-5" dirty="0">
                <a:solidFill>
                  <a:schemeClr val="tx2"/>
                </a:solidFill>
                <a:latin typeface="Cambria" panose="02040503050406030204" pitchFamily="18" charset="0"/>
                <a:ea typeface="Cambria" panose="02040503050406030204" pitchFamily="18" charset="0"/>
                <a:cs typeface="Arial"/>
              </a:rPr>
              <a:t>in the  </a:t>
            </a:r>
            <a:r>
              <a:rPr sz="2000" dirty="0">
                <a:solidFill>
                  <a:schemeClr val="tx2"/>
                </a:solidFill>
                <a:latin typeface="Cambria" panose="02040503050406030204" pitchFamily="18" charset="0"/>
                <a:ea typeface="Cambria" panose="02040503050406030204" pitchFamily="18" charset="0"/>
                <a:cs typeface="Arial"/>
              </a:rPr>
              <a:t>knowledge base </a:t>
            </a:r>
            <a:r>
              <a:rPr sz="2000" spc="-5" dirty="0">
                <a:solidFill>
                  <a:schemeClr val="tx2"/>
                </a:solidFill>
                <a:latin typeface="Cambria" panose="02040503050406030204" pitchFamily="18" charset="0"/>
                <a:ea typeface="Cambria" panose="02040503050406030204" pitchFamily="18" charset="0"/>
                <a:cs typeface="Arial"/>
              </a:rPr>
              <a:t>and for  </a:t>
            </a:r>
            <a:r>
              <a:rPr sz="2000" dirty="0">
                <a:solidFill>
                  <a:schemeClr val="tx2"/>
                </a:solidFill>
                <a:latin typeface="Cambria" panose="02040503050406030204" pitchFamily="18" charset="0"/>
                <a:ea typeface="Cambria" panose="02040503050406030204" pitchFamily="18" charset="0"/>
                <a:cs typeface="Arial"/>
              </a:rPr>
              <a:t>formulating</a:t>
            </a:r>
            <a:r>
              <a:rPr sz="2000" spc="-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conclusions</a:t>
            </a:r>
            <a:r>
              <a:rPr lang="en-US" sz="2000"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4" name="object 4"/>
          <p:cNvSpPr/>
          <p:nvPr/>
        </p:nvSpPr>
        <p:spPr>
          <a:xfrm>
            <a:off x="5334000" y="609600"/>
            <a:ext cx="3656076" cy="525780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26299"/>
            <a:ext cx="7998459" cy="782907"/>
          </a:xfrm>
          <a:prstGeom prst="rect">
            <a:avLst/>
          </a:prstGeom>
        </p:spPr>
        <p:txBody>
          <a:bodyPr vert="horz" wrap="square" lIns="0" tIns="13335" rIns="0" bIns="0" rtlCol="0">
            <a:spAutoFit/>
          </a:bodyPr>
          <a:lstStyle/>
          <a:p>
            <a:pPr marL="12700">
              <a:lnSpc>
                <a:spcPct val="100000"/>
              </a:lnSpc>
              <a:spcBef>
                <a:spcPts val="105"/>
              </a:spcBef>
            </a:pPr>
            <a:r>
              <a:rPr sz="2500" b="1" dirty="0">
                <a:solidFill>
                  <a:schemeClr val="tx2"/>
                </a:solidFill>
              </a:rPr>
              <a:t>Example</a:t>
            </a:r>
            <a:r>
              <a:rPr lang="en-US" sz="2500" b="1" dirty="0">
                <a:solidFill>
                  <a:schemeClr val="tx2"/>
                </a:solidFill>
              </a:rPr>
              <a:t> 1</a:t>
            </a:r>
            <a:r>
              <a:rPr sz="2500" b="1" dirty="0">
                <a:solidFill>
                  <a:schemeClr val="tx2"/>
                </a:solidFill>
              </a:rPr>
              <a:t> for AI</a:t>
            </a:r>
            <a:r>
              <a:rPr sz="2500" b="1" spc="-320" dirty="0">
                <a:solidFill>
                  <a:schemeClr val="tx2"/>
                </a:solidFill>
              </a:rPr>
              <a:t> </a:t>
            </a:r>
            <a:r>
              <a:rPr sz="2500" b="1" dirty="0">
                <a:solidFill>
                  <a:schemeClr val="tx2"/>
                </a:solidFill>
              </a:rPr>
              <a:t>system</a:t>
            </a:r>
            <a:r>
              <a:rPr lang="en-US" sz="2500" b="1" dirty="0">
                <a:solidFill>
                  <a:schemeClr val="tx2"/>
                </a:solidFill>
              </a:rPr>
              <a:t>:</a:t>
            </a:r>
            <a:br>
              <a:rPr lang="en-US" sz="2500" b="1" dirty="0">
                <a:solidFill>
                  <a:schemeClr val="tx2"/>
                </a:solidFill>
              </a:rPr>
            </a:br>
            <a:r>
              <a:rPr lang="en-US" sz="2500" b="1" dirty="0">
                <a:solidFill>
                  <a:srgbClr val="FF0000"/>
                </a:solidFill>
              </a:rPr>
              <a:t>Gender Identification Problem</a:t>
            </a:r>
            <a:endParaRPr sz="2500" b="1" dirty="0">
              <a:solidFill>
                <a:srgbClr val="FF0000"/>
              </a:solidFill>
            </a:endParaRPr>
          </a:p>
        </p:txBody>
      </p:sp>
      <p:sp>
        <p:nvSpPr>
          <p:cNvPr id="8" name="Date Placeholder 7"/>
          <p:cNvSpPr>
            <a:spLocks noGrp="1"/>
          </p:cNvSpPr>
          <p:nvPr>
            <p:ph type="dt" sz="half" idx="10"/>
          </p:nvPr>
        </p:nvSpPr>
        <p:spPr/>
        <p:txBody>
          <a:bodyPr/>
          <a:lstStyle/>
          <a:p>
            <a:fld id="{38F80E1C-D32A-49B6-B582-16CE7944DBBD}" type="datetime1">
              <a:rPr lang="en-US" smtClean="0"/>
              <a:t>9/4/2023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71</a:t>
            </a:fld>
            <a:endParaRPr lang="en-IN"/>
          </a:p>
        </p:txBody>
      </p:sp>
      <p:sp>
        <p:nvSpPr>
          <p:cNvPr id="3" name="object 3"/>
          <p:cNvSpPr txBox="1"/>
          <p:nvPr/>
        </p:nvSpPr>
        <p:spPr>
          <a:xfrm>
            <a:off x="383540" y="1406256"/>
            <a:ext cx="7915275" cy="1472198"/>
          </a:xfrm>
          <a:prstGeom prst="rect">
            <a:avLst/>
          </a:prstGeom>
        </p:spPr>
        <p:txBody>
          <a:bodyPr vert="horz" wrap="square" lIns="0" tIns="86360" rIns="0" bIns="0" rtlCol="0">
            <a:spAutoFit/>
          </a:bodyPr>
          <a:lstStyle/>
          <a:p>
            <a:pPr marL="355600" marR="892810" indent="-342900" algn="just">
              <a:lnSpc>
                <a:spcPct val="100000"/>
              </a:lnSpc>
              <a:spcBef>
                <a:spcPts val="580"/>
              </a:spcBef>
              <a:buFont typeface="Arial"/>
              <a:buChar char="•"/>
              <a:tabLst>
                <a:tab pos="354965" algn="l"/>
                <a:tab pos="355600" algn="l"/>
              </a:tabLst>
            </a:pPr>
            <a:r>
              <a:rPr sz="2000" b="1" dirty="0">
                <a:solidFill>
                  <a:schemeClr val="tx2"/>
                </a:solidFill>
                <a:latin typeface="Cambria" panose="02040503050406030204" pitchFamily="18" charset="0"/>
                <a:ea typeface="Cambria" panose="02040503050406030204" pitchFamily="18" charset="0"/>
                <a:cs typeface="Arial"/>
              </a:rPr>
              <a:t>Male </a:t>
            </a:r>
            <a:r>
              <a:rPr sz="2000" b="1" spc="-5" dirty="0">
                <a:solidFill>
                  <a:schemeClr val="tx2"/>
                </a:solidFill>
                <a:latin typeface="Cambria" panose="02040503050406030204" pitchFamily="18" charset="0"/>
                <a:ea typeface="Cambria" panose="02040503050406030204" pitchFamily="18" charset="0"/>
                <a:cs typeface="Arial"/>
              </a:rPr>
              <a:t>and female names have some </a:t>
            </a:r>
            <a:r>
              <a:rPr sz="2000" b="1" dirty="0">
                <a:solidFill>
                  <a:schemeClr val="tx2"/>
                </a:solidFill>
                <a:latin typeface="Cambria" panose="02040503050406030204" pitchFamily="18" charset="0"/>
                <a:ea typeface="Cambria" panose="02040503050406030204" pitchFamily="18" charset="0"/>
                <a:cs typeface="Arial"/>
              </a:rPr>
              <a:t>distinctive  </a:t>
            </a:r>
            <a:r>
              <a:rPr sz="2000" b="1" spc="-5" dirty="0">
                <a:solidFill>
                  <a:schemeClr val="tx2"/>
                </a:solidFill>
                <a:latin typeface="Cambria" panose="02040503050406030204" pitchFamily="18" charset="0"/>
                <a:ea typeface="Cambria" panose="02040503050406030204" pitchFamily="18" charset="0"/>
                <a:cs typeface="Arial"/>
              </a:rPr>
              <a:t>characteristics.</a:t>
            </a:r>
            <a:endParaRPr sz="2000" dirty="0">
              <a:solidFill>
                <a:schemeClr val="tx2"/>
              </a:solidFill>
              <a:latin typeface="Cambria" panose="02040503050406030204" pitchFamily="18" charset="0"/>
              <a:ea typeface="Cambria" panose="02040503050406030204" pitchFamily="18" charset="0"/>
              <a:cs typeface="Arial"/>
            </a:endParaRPr>
          </a:p>
          <a:p>
            <a:pPr marL="355600" indent="-342900" algn="just">
              <a:lnSpc>
                <a:spcPct val="100000"/>
              </a:lnSpc>
              <a:spcBef>
                <a:spcPts val="575"/>
              </a:spcBef>
              <a:buFont typeface="Arial"/>
              <a:buChar char="•"/>
              <a:tabLst>
                <a:tab pos="354965" algn="l"/>
                <a:tab pos="355600" algn="l"/>
              </a:tabLst>
            </a:pPr>
            <a:r>
              <a:rPr sz="2000" b="1" spc="-5" dirty="0">
                <a:solidFill>
                  <a:schemeClr val="tx2"/>
                </a:solidFill>
                <a:latin typeface="Cambria" panose="02040503050406030204" pitchFamily="18" charset="0"/>
                <a:ea typeface="Cambria" panose="02040503050406030204" pitchFamily="18" charset="0"/>
                <a:cs typeface="Arial"/>
              </a:rPr>
              <a:t>Names ending </a:t>
            </a:r>
            <a:r>
              <a:rPr sz="2000" b="1" dirty="0">
                <a:solidFill>
                  <a:schemeClr val="tx2"/>
                </a:solidFill>
                <a:latin typeface="Cambria" panose="02040503050406030204" pitchFamily="18" charset="0"/>
                <a:ea typeface="Cambria" panose="02040503050406030204" pitchFamily="18" charset="0"/>
                <a:cs typeface="Arial"/>
              </a:rPr>
              <a:t>in </a:t>
            </a:r>
            <a:r>
              <a:rPr sz="2000" b="1" i="1" spc="-5" dirty="0">
                <a:solidFill>
                  <a:schemeClr val="tx2"/>
                </a:solidFill>
                <a:latin typeface="Cambria" panose="02040503050406030204" pitchFamily="18" charset="0"/>
                <a:ea typeface="Cambria" panose="02040503050406030204" pitchFamily="18" charset="0"/>
                <a:cs typeface="Arial"/>
              </a:rPr>
              <a:t>a</a:t>
            </a:r>
            <a:r>
              <a:rPr sz="2000" b="1" spc="-5" dirty="0">
                <a:solidFill>
                  <a:schemeClr val="tx2"/>
                </a:solidFill>
                <a:latin typeface="Cambria" panose="02040503050406030204" pitchFamily="18" charset="0"/>
                <a:ea typeface="Cambria" panose="02040503050406030204" pitchFamily="18" charset="0"/>
                <a:cs typeface="Arial"/>
              </a:rPr>
              <a:t>, </a:t>
            </a:r>
            <a:r>
              <a:rPr sz="2000" b="1" i="1" spc="-5" dirty="0">
                <a:solidFill>
                  <a:schemeClr val="tx2"/>
                </a:solidFill>
                <a:latin typeface="Cambria" panose="02040503050406030204" pitchFamily="18" charset="0"/>
                <a:ea typeface="Cambria" panose="02040503050406030204" pitchFamily="18" charset="0"/>
                <a:cs typeface="Arial"/>
              </a:rPr>
              <a:t>e </a:t>
            </a:r>
            <a:r>
              <a:rPr sz="2000" b="1" spc="-5" dirty="0">
                <a:solidFill>
                  <a:schemeClr val="tx2"/>
                </a:solidFill>
                <a:latin typeface="Cambria" panose="02040503050406030204" pitchFamily="18" charset="0"/>
                <a:ea typeface="Cambria" panose="02040503050406030204" pitchFamily="18" charset="0"/>
                <a:cs typeface="Arial"/>
              </a:rPr>
              <a:t>and </a:t>
            </a:r>
            <a:r>
              <a:rPr sz="2000" b="1" i="1" dirty="0">
                <a:solidFill>
                  <a:schemeClr val="tx2"/>
                </a:solidFill>
                <a:latin typeface="Cambria" panose="02040503050406030204" pitchFamily="18" charset="0"/>
                <a:ea typeface="Cambria" panose="02040503050406030204" pitchFamily="18" charset="0"/>
                <a:cs typeface="Arial"/>
              </a:rPr>
              <a:t>i </a:t>
            </a:r>
            <a:r>
              <a:rPr sz="2000" b="1" spc="-5" dirty="0">
                <a:solidFill>
                  <a:schemeClr val="tx2"/>
                </a:solidFill>
                <a:latin typeface="Cambria" panose="02040503050406030204" pitchFamily="18" charset="0"/>
                <a:ea typeface="Cambria" panose="02040503050406030204" pitchFamily="18" charset="0"/>
                <a:cs typeface="Arial"/>
              </a:rPr>
              <a:t>are </a:t>
            </a:r>
            <a:r>
              <a:rPr sz="2000" b="1" dirty="0">
                <a:solidFill>
                  <a:schemeClr val="tx2"/>
                </a:solidFill>
                <a:latin typeface="Cambria" panose="02040503050406030204" pitchFamily="18" charset="0"/>
                <a:ea typeface="Cambria" panose="02040503050406030204" pitchFamily="18" charset="0"/>
                <a:cs typeface="Arial"/>
              </a:rPr>
              <a:t>likely to </a:t>
            </a:r>
            <a:r>
              <a:rPr sz="2000" b="1" spc="-5" dirty="0">
                <a:solidFill>
                  <a:schemeClr val="tx2"/>
                </a:solidFill>
                <a:latin typeface="Cambria" panose="02040503050406030204" pitchFamily="18" charset="0"/>
                <a:ea typeface="Cambria" panose="02040503050406030204" pitchFamily="18" charset="0"/>
                <a:cs typeface="Arial"/>
              </a:rPr>
              <a:t>be</a:t>
            </a:r>
            <a:r>
              <a:rPr sz="2000" b="1" spc="-30" dirty="0">
                <a:solidFill>
                  <a:schemeClr val="tx2"/>
                </a:solidFill>
                <a:latin typeface="Cambria" panose="02040503050406030204" pitchFamily="18" charset="0"/>
                <a:ea typeface="Cambria" panose="02040503050406030204" pitchFamily="18" charset="0"/>
                <a:cs typeface="Arial"/>
              </a:rPr>
              <a:t> </a:t>
            </a:r>
            <a:r>
              <a:rPr sz="2000" b="1" spc="-5" dirty="0">
                <a:solidFill>
                  <a:schemeClr val="tx2"/>
                </a:solidFill>
                <a:latin typeface="Cambria" panose="02040503050406030204" pitchFamily="18" charset="0"/>
                <a:ea typeface="Cambria" panose="02040503050406030204" pitchFamily="18" charset="0"/>
                <a:cs typeface="Arial"/>
              </a:rPr>
              <a:t>female.</a:t>
            </a:r>
            <a:endParaRPr sz="2000" dirty="0">
              <a:solidFill>
                <a:schemeClr val="tx2"/>
              </a:solidFill>
              <a:latin typeface="Cambria" panose="02040503050406030204" pitchFamily="18" charset="0"/>
              <a:ea typeface="Cambria" panose="02040503050406030204" pitchFamily="18" charset="0"/>
              <a:cs typeface="Arial"/>
            </a:endParaRPr>
          </a:p>
          <a:p>
            <a:pPr marL="355600" indent="-342900" algn="just">
              <a:lnSpc>
                <a:spcPct val="100000"/>
              </a:lnSpc>
              <a:spcBef>
                <a:spcPts val="575"/>
              </a:spcBef>
              <a:buFont typeface="Arial"/>
              <a:buChar char="•"/>
              <a:tabLst>
                <a:tab pos="354965" algn="l"/>
                <a:tab pos="355600" algn="l"/>
              </a:tabLst>
            </a:pPr>
            <a:r>
              <a:rPr sz="2000" b="1" spc="-5" dirty="0">
                <a:solidFill>
                  <a:schemeClr val="tx2"/>
                </a:solidFill>
                <a:latin typeface="Cambria" panose="02040503050406030204" pitchFamily="18" charset="0"/>
                <a:ea typeface="Cambria" panose="02040503050406030204" pitchFamily="18" charset="0"/>
                <a:cs typeface="Arial"/>
              </a:rPr>
              <a:t>Names ending </a:t>
            </a:r>
            <a:r>
              <a:rPr sz="2000" b="1" dirty="0">
                <a:solidFill>
                  <a:schemeClr val="tx2"/>
                </a:solidFill>
                <a:latin typeface="Cambria" panose="02040503050406030204" pitchFamily="18" charset="0"/>
                <a:ea typeface="Cambria" panose="02040503050406030204" pitchFamily="18" charset="0"/>
                <a:cs typeface="Arial"/>
              </a:rPr>
              <a:t>in </a:t>
            </a:r>
            <a:r>
              <a:rPr sz="2000" b="1" i="1" spc="-5" dirty="0">
                <a:solidFill>
                  <a:schemeClr val="tx2"/>
                </a:solidFill>
                <a:latin typeface="Cambria" panose="02040503050406030204" pitchFamily="18" charset="0"/>
                <a:ea typeface="Cambria" panose="02040503050406030204" pitchFamily="18" charset="0"/>
                <a:cs typeface="Arial"/>
              </a:rPr>
              <a:t>k</a:t>
            </a:r>
            <a:r>
              <a:rPr sz="2000" b="1" spc="-5" dirty="0">
                <a:solidFill>
                  <a:schemeClr val="tx2"/>
                </a:solidFill>
                <a:latin typeface="Cambria" panose="02040503050406030204" pitchFamily="18" charset="0"/>
                <a:ea typeface="Cambria" panose="02040503050406030204" pitchFamily="18" charset="0"/>
                <a:cs typeface="Arial"/>
              </a:rPr>
              <a:t>, </a:t>
            </a:r>
            <a:r>
              <a:rPr sz="2000" b="1" i="1" spc="-5" dirty="0">
                <a:solidFill>
                  <a:schemeClr val="tx2"/>
                </a:solidFill>
                <a:latin typeface="Cambria" panose="02040503050406030204" pitchFamily="18" charset="0"/>
                <a:ea typeface="Cambria" panose="02040503050406030204" pitchFamily="18" charset="0"/>
                <a:cs typeface="Arial"/>
              </a:rPr>
              <a:t>n</a:t>
            </a:r>
            <a:r>
              <a:rPr sz="2000" b="1" spc="-5" dirty="0">
                <a:solidFill>
                  <a:schemeClr val="tx2"/>
                </a:solidFill>
                <a:latin typeface="Cambria" panose="02040503050406030204" pitchFamily="18" charset="0"/>
                <a:ea typeface="Cambria" panose="02040503050406030204" pitchFamily="18" charset="0"/>
                <a:cs typeface="Arial"/>
              </a:rPr>
              <a:t>, </a:t>
            </a:r>
            <a:r>
              <a:rPr sz="2000" b="1" i="1" dirty="0">
                <a:solidFill>
                  <a:schemeClr val="tx2"/>
                </a:solidFill>
                <a:latin typeface="Cambria" panose="02040503050406030204" pitchFamily="18" charset="0"/>
                <a:ea typeface="Cambria" panose="02040503050406030204" pitchFamily="18" charset="0"/>
                <a:cs typeface="Arial"/>
              </a:rPr>
              <a:t>r</a:t>
            </a:r>
            <a:r>
              <a:rPr sz="2000" b="1" dirty="0">
                <a:solidFill>
                  <a:schemeClr val="tx2"/>
                </a:solidFill>
                <a:latin typeface="Cambria" panose="02040503050406030204" pitchFamily="18" charset="0"/>
                <a:ea typeface="Cambria" panose="02040503050406030204" pitchFamily="18" charset="0"/>
                <a:cs typeface="Arial"/>
              </a:rPr>
              <a:t>, </a:t>
            </a:r>
            <a:r>
              <a:rPr sz="2000" b="1" i="1" dirty="0">
                <a:solidFill>
                  <a:schemeClr val="tx2"/>
                </a:solidFill>
                <a:latin typeface="Cambria" panose="02040503050406030204" pitchFamily="18" charset="0"/>
                <a:ea typeface="Cambria" panose="02040503050406030204" pitchFamily="18" charset="0"/>
                <a:cs typeface="Arial"/>
              </a:rPr>
              <a:t>s </a:t>
            </a:r>
            <a:r>
              <a:rPr sz="2000" b="1" spc="-5" dirty="0">
                <a:solidFill>
                  <a:schemeClr val="tx2"/>
                </a:solidFill>
                <a:latin typeface="Cambria" panose="02040503050406030204" pitchFamily="18" charset="0"/>
                <a:ea typeface="Cambria" panose="02040503050406030204" pitchFamily="18" charset="0"/>
                <a:cs typeface="Arial"/>
              </a:rPr>
              <a:t>and </a:t>
            </a:r>
            <a:r>
              <a:rPr sz="2000" b="1" i="1" dirty="0">
                <a:solidFill>
                  <a:schemeClr val="tx2"/>
                </a:solidFill>
                <a:latin typeface="Cambria" panose="02040503050406030204" pitchFamily="18" charset="0"/>
                <a:ea typeface="Cambria" panose="02040503050406030204" pitchFamily="18" charset="0"/>
                <a:cs typeface="Arial"/>
              </a:rPr>
              <a:t>t </a:t>
            </a:r>
            <a:r>
              <a:rPr sz="2000" b="1" dirty="0">
                <a:solidFill>
                  <a:schemeClr val="tx2"/>
                </a:solidFill>
                <a:latin typeface="Cambria" panose="02040503050406030204" pitchFamily="18" charset="0"/>
                <a:ea typeface="Cambria" panose="02040503050406030204" pitchFamily="18" charset="0"/>
                <a:cs typeface="Arial"/>
              </a:rPr>
              <a:t>are likely to be</a:t>
            </a:r>
            <a:r>
              <a:rPr sz="2000" b="1" spc="-100" dirty="0">
                <a:solidFill>
                  <a:schemeClr val="tx2"/>
                </a:solidFill>
                <a:latin typeface="Cambria" panose="02040503050406030204" pitchFamily="18" charset="0"/>
                <a:ea typeface="Cambria" panose="02040503050406030204" pitchFamily="18" charset="0"/>
                <a:cs typeface="Arial"/>
              </a:rPr>
              <a:t> </a:t>
            </a:r>
            <a:r>
              <a:rPr sz="2000" b="1" dirty="0">
                <a:solidFill>
                  <a:schemeClr val="tx2"/>
                </a:solidFill>
                <a:latin typeface="Cambria" panose="02040503050406030204" pitchFamily="18" charset="0"/>
                <a:ea typeface="Cambria" panose="02040503050406030204" pitchFamily="18" charset="0"/>
                <a:cs typeface="Arial"/>
              </a:rPr>
              <a:t>male.</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4" name="object 4"/>
          <p:cNvSpPr txBox="1"/>
          <p:nvPr/>
        </p:nvSpPr>
        <p:spPr>
          <a:xfrm>
            <a:off x="3245711" y="3118621"/>
            <a:ext cx="2245360" cy="2505814"/>
          </a:xfrm>
          <a:prstGeom prst="rect">
            <a:avLst/>
          </a:prstGeom>
        </p:spPr>
        <p:txBody>
          <a:bodyPr vert="horz" wrap="square" lIns="0" tIns="12700" rIns="0" bIns="0" rtlCol="0">
            <a:spAutoFit/>
          </a:bodyPr>
          <a:lstStyle/>
          <a:p>
            <a:pPr marL="12700">
              <a:lnSpc>
                <a:spcPct val="100000"/>
              </a:lnSpc>
              <a:spcBef>
                <a:spcPts val="100"/>
              </a:spcBef>
            </a:pPr>
            <a:r>
              <a:rPr b="1" dirty="0">
                <a:solidFill>
                  <a:schemeClr val="tx2"/>
                </a:solidFill>
                <a:latin typeface="Cambria" panose="02040503050406030204" pitchFamily="18" charset="0"/>
                <a:ea typeface="Cambria" panose="02040503050406030204" pitchFamily="18" charset="0"/>
                <a:cs typeface="Arial"/>
              </a:rPr>
              <a:t>Input File:</a:t>
            </a:r>
            <a:r>
              <a:rPr b="1" spc="-105" dirty="0">
                <a:solidFill>
                  <a:schemeClr val="tx2"/>
                </a:solidFill>
                <a:latin typeface="Cambria" panose="02040503050406030204" pitchFamily="18" charset="0"/>
                <a:ea typeface="Cambria" panose="02040503050406030204" pitchFamily="18" charset="0"/>
                <a:cs typeface="Arial"/>
              </a:rPr>
              <a:t> </a:t>
            </a:r>
            <a:r>
              <a:rPr b="1" spc="-5" dirty="0">
                <a:solidFill>
                  <a:schemeClr val="tx2"/>
                </a:solidFill>
                <a:latin typeface="Cambria" panose="02040503050406030204" pitchFamily="18" charset="0"/>
                <a:ea typeface="Cambria" panose="02040503050406030204" pitchFamily="18" charset="0"/>
                <a:cs typeface="Arial"/>
              </a:rPr>
              <a:t>female.txt</a:t>
            </a:r>
            <a:endParaRPr dirty="0">
              <a:solidFill>
                <a:schemeClr val="tx2"/>
              </a:solidFill>
              <a:latin typeface="Cambria" panose="02040503050406030204" pitchFamily="18" charset="0"/>
              <a:ea typeface="Cambria" panose="02040503050406030204" pitchFamily="18" charset="0"/>
              <a:cs typeface="Arial"/>
            </a:endParaRPr>
          </a:p>
          <a:p>
            <a:pPr marL="12700" marR="1374140">
              <a:lnSpc>
                <a:spcPct val="100000"/>
              </a:lnSpc>
              <a:spcBef>
                <a:spcPts val="5"/>
              </a:spcBef>
            </a:pPr>
            <a:r>
              <a:rPr spc="-5" dirty="0">
                <a:solidFill>
                  <a:schemeClr val="tx2"/>
                </a:solidFill>
                <a:latin typeface="Cambria" panose="02040503050406030204" pitchFamily="18" charset="0"/>
                <a:ea typeface="Cambria" panose="02040503050406030204" pitchFamily="18" charset="0"/>
                <a:cs typeface="Arial"/>
              </a:rPr>
              <a:t>R</a:t>
            </a:r>
            <a:r>
              <a:rPr spc="-15" dirty="0">
                <a:solidFill>
                  <a:schemeClr val="tx2"/>
                </a:solidFill>
                <a:latin typeface="Cambria" panose="02040503050406030204" pitchFamily="18" charset="0"/>
                <a:ea typeface="Cambria" panose="02040503050406030204" pitchFamily="18" charset="0"/>
                <a:cs typeface="Arial"/>
              </a:rPr>
              <a:t>e</a:t>
            </a:r>
            <a:r>
              <a:rPr spc="-5" dirty="0">
                <a:solidFill>
                  <a:schemeClr val="tx2"/>
                </a:solidFill>
                <a:latin typeface="Cambria" panose="02040503050406030204" pitchFamily="18" charset="0"/>
                <a:ea typeface="Cambria" panose="02040503050406030204" pitchFamily="18" charset="0"/>
                <a:cs typeface="Arial"/>
              </a:rPr>
              <a:t>shma  Akshata  </a:t>
            </a:r>
            <a:r>
              <a:rPr spc="-40" dirty="0">
                <a:solidFill>
                  <a:schemeClr val="tx2"/>
                </a:solidFill>
                <a:latin typeface="Cambria" panose="02040503050406030204" pitchFamily="18" charset="0"/>
                <a:ea typeface="Cambria" panose="02040503050406030204" pitchFamily="18" charset="0"/>
                <a:cs typeface="Arial"/>
              </a:rPr>
              <a:t>Vani  </a:t>
            </a:r>
            <a:r>
              <a:rPr spc="-5" dirty="0">
                <a:solidFill>
                  <a:schemeClr val="tx2"/>
                </a:solidFill>
                <a:latin typeface="Cambria" panose="02040503050406030204" pitchFamily="18" charset="0"/>
                <a:ea typeface="Cambria" panose="02040503050406030204" pitchFamily="18" charset="0"/>
                <a:cs typeface="Arial"/>
              </a:rPr>
              <a:t>Sita  Bhavani  Lalita  Ankita  Harika</a:t>
            </a:r>
            <a:endParaRPr dirty="0">
              <a:solidFill>
                <a:schemeClr val="tx2"/>
              </a:solidFill>
              <a:latin typeface="Cambria" panose="02040503050406030204" pitchFamily="18" charset="0"/>
              <a:ea typeface="Cambria" panose="02040503050406030204" pitchFamily="18" charset="0"/>
              <a:cs typeface="Arial"/>
            </a:endParaRPr>
          </a:p>
        </p:txBody>
      </p:sp>
      <p:sp>
        <p:nvSpPr>
          <p:cNvPr id="5" name="object 5"/>
          <p:cNvSpPr txBox="1"/>
          <p:nvPr/>
        </p:nvSpPr>
        <p:spPr>
          <a:xfrm>
            <a:off x="467269" y="3107889"/>
            <a:ext cx="2042795" cy="2505814"/>
          </a:xfrm>
          <a:prstGeom prst="rect">
            <a:avLst/>
          </a:prstGeom>
        </p:spPr>
        <p:txBody>
          <a:bodyPr vert="horz" wrap="square" lIns="0" tIns="12700" rIns="0" bIns="0" rtlCol="0">
            <a:spAutoFit/>
          </a:bodyPr>
          <a:lstStyle/>
          <a:p>
            <a:pPr marL="12700">
              <a:lnSpc>
                <a:spcPct val="100000"/>
              </a:lnSpc>
              <a:spcBef>
                <a:spcPts val="100"/>
              </a:spcBef>
            </a:pPr>
            <a:r>
              <a:rPr b="1" dirty="0">
                <a:solidFill>
                  <a:schemeClr val="tx2"/>
                </a:solidFill>
                <a:latin typeface="Cambria" panose="02040503050406030204" pitchFamily="18" charset="0"/>
                <a:ea typeface="Cambria" panose="02040503050406030204" pitchFamily="18" charset="0"/>
                <a:cs typeface="Arial"/>
              </a:rPr>
              <a:t>Input File:</a:t>
            </a:r>
            <a:r>
              <a:rPr b="1" spc="-85" dirty="0">
                <a:solidFill>
                  <a:schemeClr val="tx2"/>
                </a:solidFill>
                <a:latin typeface="Cambria" panose="02040503050406030204" pitchFamily="18" charset="0"/>
                <a:ea typeface="Cambria" panose="02040503050406030204" pitchFamily="18" charset="0"/>
                <a:cs typeface="Arial"/>
              </a:rPr>
              <a:t> </a:t>
            </a:r>
            <a:r>
              <a:rPr b="1" spc="-5" dirty="0">
                <a:solidFill>
                  <a:schemeClr val="tx2"/>
                </a:solidFill>
                <a:latin typeface="Cambria" panose="02040503050406030204" pitchFamily="18" charset="0"/>
                <a:ea typeface="Cambria" panose="02040503050406030204" pitchFamily="18" charset="0"/>
                <a:cs typeface="Arial"/>
              </a:rPr>
              <a:t>male.txt</a:t>
            </a:r>
            <a:endParaRPr dirty="0">
              <a:solidFill>
                <a:schemeClr val="tx2"/>
              </a:solidFill>
              <a:latin typeface="Cambria" panose="02040503050406030204" pitchFamily="18" charset="0"/>
              <a:ea typeface="Cambria" panose="02040503050406030204" pitchFamily="18" charset="0"/>
              <a:cs typeface="Arial"/>
            </a:endParaRPr>
          </a:p>
          <a:p>
            <a:pPr marL="12700" marR="1008380">
              <a:lnSpc>
                <a:spcPct val="100000"/>
              </a:lnSpc>
            </a:pPr>
            <a:r>
              <a:rPr dirty="0">
                <a:solidFill>
                  <a:schemeClr val="tx2"/>
                </a:solidFill>
                <a:latin typeface="Cambria" panose="02040503050406030204" pitchFamily="18" charset="0"/>
                <a:ea typeface="Cambria" panose="02040503050406030204" pitchFamily="18" charset="0"/>
                <a:cs typeface="Arial"/>
              </a:rPr>
              <a:t>Amit  </a:t>
            </a:r>
            <a:r>
              <a:rPr spc="-5" dirty="0">
                <a:solidFill>
                  <a:schemeClr val="tx2"/>
                </a:solidFill>
                <a:latin typeface="Cambria" panose="02040503050406030204" pitchFamily="18" charset="0"/>
                <a:ea typeface="Cambria" panose="02040503050406030204" pitchFamily="18" charset="0"/>
                <a:cs typeface="Arial"/>
              </a:rPr>
              <a:t>Prasan  Ashok  Ankit  Amar  Chetan  S</a:t>
            </a:r>
            <a:r>
              <a:rPr spc="-15" dirty="0">
                <a:solidFill>
                  <a:schemeClr val="tx2"/>
                </a:solidFill>
                <a:latin typeface="Cambria" panose="02040503050406030204" pitchFamily="18" charset="0"/>
                <a:ea typeface="Cambria" panose="02040503050406030204" pitchFamily="18" charset="0"/>
                <a:cs typeface="Arial"/>
              </a:rPr>
              <a:t>h</a:t>
            </a:r>
            <a:r>
              <a:rPr spc="-5" dirty="0">
                <a:solidFill>
                  <a:schemeClr val="tx2"/>
                </a:solidFill>
                <a:latin typeface="Cambria" panose="02040503050406030204" pitchFamily="18" charset="0"/>
                <a:ea typeface="Cambria" panose="02040503050406030204" pitchFamily="18" charset="0"/>
                <a:cs typeface="Arial"/>
              </a:rPr>
              <a:t>as</a:t>
            </a:r>
            <a:r>
              <a:rPr spc="-15" dirty="0">
                <a:solidFill>
                  <a:schemeClr val="tx2"/>
                </a:solidFill>
                <a:latin typeface="Cambria" panose="02040503050406030204" pitchFamily="18" charset="0"/>
                <a:ea typeface="Cambria" panose="02040503050406030204" pitchFamily="18" charset="0"/>
                <a:cs typeface="Arial"/>
              </a:rPr>
              <a:t>h</a:t>
            </a:r>
            <a:r>
              <a:rPr spc="-5" dirty="0">
                <a:solidFill>
                  <a:schemeClr val="tx2"/>
                </a:solidFill>
                <a:latin typeface="Cambria" panose="02040503050406030204" pitchFamily="18" charset="0"/>
                <a:ea typeface="Cambria" panose="02040503050406030204" pitchFamily="18" charset="0"/>
                <a:cs typeface="Arial"/>
              </a:rPr>
              <a:t>a</a:t>
            </a:r>
            <a:r>
              <a:rPr spc="-15" dirty="0">
                <a:solidFill>
                  <a:schemeClr val="tx2"/>
                </a:solidFill>
                <a:latin typeface="Cambria" panose="02040503050406030204" pitchFamily="18" charset="0"/>
                <a:ea typeface="Cambria" panose="02040503050406030204" pitchFamily="18" charset="0"/>
                <a:cs typeface="Arial"/>
              </a:rPr>
              <a:t>n</a:t>
            </a:r>
            <a:r>
              <a:rPr dirty="0">
                <a:solidFill>
                  <a:schemeClr val="tx2"/>
                </a:solidFill>
                <a:latin typeface="Cambria" panose="02040503050406030204" pitchFamily="18" charset="0"/>
                <a:ea typeface="Cambria" panose="02040503050406030204" pitchFamily="18" charset="0"/>
                <a:cs typeface="Arial"/>
              </a:rPr>
              <a:t>k  </a:t>
            </a:r>
            <a:r>
              <a:rPr spc="-5" dirty="0">
                <a:solidFill>
                  <a:schemeClr val="tx2"/>
                </a:solidFill>
                <a:latin typeface="Cambria" panose="02040503050406030204" pitchFamily="18" charset="0"/>
                <a:ea typeface="Cambria" panose="02040503050406030204" pitchFamily="18" charset="0"/>
                <a:cs typeface="Arial"/>
              </a:rPr>
              <a:t>Sumant</a:t>
            </a:r>
            <a:endParaRPr dirty="0">
              <a:solidFill>
                <a:schemeClr val="tx2"/>
              </a:solidFill>
              <a:latin typeface="Cambria" panose="02040503050406030204" pitchFamily="18" charset="0"/>
              <a:ea typeface="Cambria" panose="02040503050406030204" pitchFamily="18" charset="0"/>
              <a:cs typeface="Arial"/>
            </a:endParaRPr>
          </a:p>
        </p:txBody>
      </p:sp>
      <p:sp>
        <p:nvSpPr>
          <p:cNvPr id="6" name="object 6"/>
          <p:cNvSpPr txBox="1"/>
          <p:nvPr/>
        </p:nvSpPr>
        <p:spPr>
          <a:xfrm>
            <a:off x="6472046" y="3161738"/>
            <a:ext cx="1687830" cy="1123315"/>
          </a:xfrm>
          <a:prstGeom prst="rect">
            <a:avLst/>
          </a:prstGeom>
        </p:spPr>
        <p:txBody>
          <a:bodyPr vert="horz" wrap="square" lIns="0" tIns="12700" rIns="0" bIns="0" rtlCol="0">
            <a:spAutoFit/>
          </a:bodyPr>
          <a:lstStyle/>
          <a:p>
            <a:pPr marL="12700" marR="5080">
              <a:lnSpc>
                <a:spcPct val="100000"/>
              </a:lnSpc>
              <a:spcBef>
                <a:spcPts val="100"/>
              </a:spcBef>
            </a:pPr>
            <a:r>
              <a:rPr sz="1800" b="1" dirty="0">
                <a:solidFill>
                  <a:schemeClr val="tx2"/>
                </a:solidFill>
                <a:latin typeface="Cambria" panose="02040503050406030204" pitchFamily="18" charset="0"/>
                <a:ea typeface="Cambria" panose="02040503050406030204" pitchFamily="18" charset="0"/>
                <a:cs typeface="Arial"/>
              </a:rPr>
              <a:t>Output:</a:t>
            </a:r>
            <a:r>
              <a:rPr sz="1800" b="1" spc="-80" dirty="0">
                <a:solidFill>
                  <a:schemeClr val="tx2"/>
                </a:solidFill>
                <a:latin typeface="Cambria" panose="02040503050406030204" pitchFamily="18" charset="0"/>
                <a:ea typeface="Cambria" panose="02040503050406030204" pitchFamily="18" charset="0"/>
                <a:cs typeface="Arial"/>
              </a:rPr>
              <a:t> </a:t>
            </a:r>
            <a:r>
              <a:rPr sz="1800" b="1" spc="-5" dirty="0">
                <a:solidFill>
                  <a:schemeClr val="tx2"/>
                </a:solidFill>
                <a:latin typeface="Cambria" panose="02040503050406030204" pitchFamily="18" charset="0"/>
                <a:ea typeface="Cambria" panose="02040503050406030204" pitchFamily="18" charset="0"/>
                <a:cs typeface="Arial"/>
              </a:rPr>
              <a:t>Predict  the </a:t>
            </a:r>
            <a:r>
              <a:rPr sz="1800" b="1" dirty="0">
                <a:solidFill>
                  <a:schemeClr val="tx2"/>
                </a:solidFill>
                <a:latin typeface="Cambria" panose="02040503050406030204" pitchFamily="18" charset="0"/>
                <a:ea typeface="Cambria" panose="02040503050406030204" pitchFamily="18" charset="0"/>
                <a:cs typeface="Arial"/>
              </a:rPr>
              <a:t>Gender </a:t>
            </a:r>
            <a:r>
              <a:rPr sz="1800" b="1" spc="-5" dirty="0">
                <a:solidFill>
                  <a:schemeClr val="tx2"/>
                </a:solidFill>
                <a:latin typeface="Cambria" panose="02040503050406030204" pitchFamily="18" charset="0"/>
                <a:ea typeface="Cambria" panose="02040503050406030204" pitchFamily="18" charset="0"/>
                <a:cs typeface="Arial"/>
              </a:rPr>
              <a:t>for  the </a:t>
            </a:r>
            <a:r>
              <a:rPr sz="1800" b="1" dirty="0">
                <a:solidFill>
                  <a:schemeClr val="tx2"/>
                </a:solidFill>
                <a:latin typeface="Cambria" panose="02040503050406030204" pitchFamily="18" charset="0"/>
                <a:ea typeface="Cambria" panose="02040503050406030204" pitchFamily="18" charset="0"/>
                <a:cs typeface="Arial"/>
              </a:rPr>
              <a:t>following  </a:t>
            </a:r>
            <a:r>
              <a:rPr sz="1800" b="1" spc="-5" dirty="0">
                <a:solidFill>
                  <a:schemeClr val="tx2"/>
                </a:solidFill>
                <a:latin typeface="Cambria" panose="02040503050406030204" pitchFamily="18" charset="0"/>
                <a:ea typeface="Cambria" panose="02040503050406030204" pitchFamily="18" charset="0"/>
                <a:cs typeface="Arial"/>
              </a:rPr>
              <a:t>names:</a:t>
            </a:r>
            <a:endParaRPr sz="1800" dirty="0">
              <a:solidFill>
                <a:schemeClr val="tx2"/>
              </a:solidFill>
              <a:latin typeface="Cambria" panose="02040503050406030204" pitchFamily="18" charset="0"/>
              <a:ea typeface="Cambria" panose="02040503050406030204" pitchFamily="18" charset="0"/>
              <a:cs typeface="Arial"/>
            </a:endParaRPr>
          </a:p>
        </p:txBody>
      </p:sp>
      <p:sp>
        <p:nvSpPr>
          <p:cNvPr id="7" name="object 7"/>
          <p:cNvSpPr txBox="1"/>
          <p:nvPr/>
        </p:nvSpPr>
        <p:spPr>
          <a:xfrm>
            <a:off x="6472046" y="4462790"/>
            <a:ext cx="1166495" cy="574040"/>
          </a:xfrm>
          <a:prstGeom prst="rect">
            <a:avLst/>
          </a:prstGeom>
        </p:spPr>
        <p:txBody>
          <a:bodyPr vert="horz" wrap="square" lIns="0" tIns="12700" rIns="0" bIns="0" rtlCol="0">
            <a:spAutoFit/>
          </a:bodyPr>
          <a:lstStyle/>
          <a:p>
            <a:pPr marL="227329" indent="-215265">
              <a:lnSpc>
                <a:spcPct val="100000"/>
              </a:lnSpc>
              <a:spcBef>
                <a:spcPts val="100"/>
              </a:spcBef>
              <a:buChar char="•"/>
              <a:tabLst>
                <a:tab pos="227329" algn="l"/>
                <a:tab pos="227965" algn="l"/>
              </a:tabLst>
            </a:pPr>
            <a:r>
              <a:rPr sz="1800" spc="-5" dirty="0">
                <a:solidFill>
                  <a:schemeClr val="tx2"/>
                </a:solidFill>
                <a:latin typeface="Cambria" panose="02040503050406030204" pitchFamily="18" charset="0"/>
                <a:ea typeface="Cambria" panose="02040503050406030204" pitchFamily="18" charset="0"/>
                <a:cs typeface="Arial"/>
              </a:rPr>
              <a:t>Karan</a:t>
            </a:r>
            <a:endParaRPr sz="1800" dirty="0">
              <a:solidFill>
                <a:schemeClr val="tx2"/>
              </a:solidFill>
              <a:latin typeface="Cambria" panose="02040503050406030204" pitchFamily="18" charset="0"/>
              <a:ea typeface="Cambria" panose="02040503050406030204" pitchFamily="18" charset="0"/>
              <a:cs typeface="Arial"/>
            </a:endParaRPr>
          </a:p>
          <a:p>
            <a:pPr marL="227329" indent="-215265">
              <a:lnSpc>
                <a:spcPct val="100000"/>
              </a:lnSpc>
              <a:buChar char="•"/>
              <a:tabLst>
                <a:tab pos="227329" algn="l"/>
                <a:tab pos="227965" algn="l"/>
              </a:tabLst>
            </a:pPr>
            <a:r>
              <a:rPr sz="1800" spc="-5" dirty="0">
                <a:solidFill>
                  <a:schemeClr val="tx2"/>
                </a:solidFill>
                <a:latin typeface="Cambria" panose="02040503050406030204" pitchFamily="18" charset="0"/>
                <a:ea typeface="Cambria" panose="02040503050406030204" pitchFamily="18" charset="0"/>
                <a:cs typeface="Arial"/>
              </a:rPr>
              <a:t>S</a:t>
            </a:r>
            <a:r>
              <a:rPr sz="1800" spc="-15" dirty="0">
                <a:solidFill>
                  <a:schemeClr val="tx2"/>
                </a:solidFill>
                <a:latin typeface="Cambria" panose="02040503050406030204" pitchFamily="18" charset="0"/>
                <a:ea typeface="Cambria" panose="02040503050406030204" pitchFamily="18" charset="0"/>
                <a:cs typeface="Arial"/>
              </a:rPr>
              <a:t>a</a:t>
            </a:r>
            <a:r>
              <a:rPr sz="1800" spc="-5" dirty="0">
                <a:solidFill>
                  <a:schemeClr val="tx2"/>
                </a:solidFill>
                <a:latin typeface="Cambria" panose="02040503050406030204" pitchFamily="18" charset="0"/>
                <a:ea typeface="Cambria" panose="02040503050406030204" pitchFamily="18" charset="0"/>
                <a:cs typeface="Arial"/>
              </a:rPr>
              <a:t>me</a:t>
            </a:r>
            <a:r>
              <a:rPr sz="1800" spc="-15" dirty="0">
                <a:solidFill>
                  <a:schemeClr val="tx2"/>
                </a:solidFill>
                <a:latin typeface="Cambria" panose="02040503050406030204" pitchFamily="18" charset="0"/>
                <a:ea typeface="Cambria" panose="02040503050406030204" pitchFamily="18" charset="0"/>
                <a:cs typeface="Arial"/>
              </a:rPr>
              <a:t>e</a:t>
            </a:r>
            <a:r>
              <a:rPr sz="1800" spc="-5" dirty="0">
                <a:solidFill>
                  <a:schemeClr val="tx2"/>
                </a:solidFill>
                <a:latin typeface="Cambria" panose="02040503050406030204" pitchFamily="18" charset="0"/>
                <a:ea typeface="Cambria" panose="02040503050406030204" pitchFamily="18" charset="0"/>
                <a:cs typeface="Arial"/>
              </a:rPr>
              <a:t>ra</a:t>
            </a:r>
            <a:endParaRPr sz="1800" dirty="0">
              <a:solidFill>
                <a:schemeClr val="tx2"/>
              </a:solidFill>
              <a:latin typeface="Cambria" panose="02040503050406030204" pitchFamily="18" charset="0"/>
              <a:ea typeface="Cambria" panose="02040503050406030204" pitchFamily="18" charset="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9614"/>
            <a:ext cx="8153400" cy="1034001"/>
          </a:xfrm>
          <a:prstGeom prst="rect">
            <a:avLst/>
          </a:prstGeom>
        </p:spPr>
        <p:txBody>
          <a:bodyPr vert="horz" wrap="square" lIns="0" tIns="262001" rIns="0" bIns="0" rtlCol="0">
            <a:spAutoFit/>
          </a:bodyPr>
          <a:lstStyle/>
          <a:p>
            <a:pPr marL="147955" marR="5080" indent="1892935">
              <a:lnSpc>
                <a:spcPct val="100000"/>
              </a:lnSpc>
              <a:spcBef>
                <a:spcPts val="95"/>
              </a:spcBef>
            </a:pPr>
            <a:r>
              <a:rPr sz="2500" b="1" spc="-5" dirty="0">
                <a:cs typeface="Arial"/>
              </a:rPr>
              <a:t>Architecture of AI</a:t>
            </a:r>
            <a:r>
              <a:rPr lang="en-US" sz="2500" b="1" spc="-5" dirty="0">
                <a:cs typeface="Arial"/>
              </a:rPr>
              <a:t> </a:t>
            </a:r>
            <a:br>
              <a:rPr lang="en-US" sz="2500" b="1" spc="-5" dirty="0">
                <a:cs typeface="Arial"/>
              </a:rPr>
            </a:br>
            <a:r>
              <a:rPr sz="2500" b="1" spc="-5" dirty="0">
                <a:cs typeface="Arial"/>
              </a:rPr>
              <a:t>Components of Knowledge base</a:t>
            </a:r>
            <a:r>
              <a:rPr sz="2500" b="1" spc="70" dirty="0">
                <a:cs typeface="Arial"/>
              </a:rPr>
              <a:t> </a:t>
            </a:r>
            <a:r>
              <a:rPr sz="2500" b="1" spc="-10" dirty="0">
                <a:cs typeface="Arial"/>
              </a:rPr>
              <a:t>System</a:t>
            </a:r>
            <a:endParaRPr sz="2500" b="1" dirty="0">
              <a:cs typeface="Arial"/>
            </a:endParaRPr>
          </a:p>
        </p:txBody>
      </p:sp>
      <p:sp>
        <p:nvSpPr>
          <p:cNvPr id="11" name="Date Placeholder 10"/>
          <p:cNvSpPr>
            <a:spLocks noGrp="1"/>
          </p:cNvSpPr>
          <p:nvPr>
            <p:ph type="dt" sz="half" idx="10"/>
          </p:nvPr>
        </p:nvSpPr>
        <p:spPr/>
        <p:txBody>
          <a:bodyPr/>
          <a:lstStyle/>
          <a:p>
            <a:fld id="{D09414DE-E619-41C2-85EB-13DB1870944B}" type="datetime1">
              <a:rPr lang="en-US" smtClean="0"/>
              <a:t>9/4/2023</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IN" smtClean="0"/>
              <a:t>72</a:t>
            </a:fld>
            <a:endParaRPr lang="en-IN"/>
          </a:p>
        </p:txBody>
      </p:sp>
      <p:sp>
        <p:nvSpPr>
          <p:cNvPr id="3" name="object 3"/>
          <p:cNvSpPr txBox="1"/>
          <p:nvPr/>
        </p:nvSpPr>
        <p:spPr>
          <a:xfrm>
            <a:off x="293370" y="3111902"/>
            <a:ext cx="8393430" cy="2210220"/>
          </a:xfrm>
          <a:prstGeom prst="rect">
            <a:avLst/>
          </a:prstGeom>
        </p:spPr>
        <p:txBody>
          <a:bodyPr vert="horz" wrap="square" lIns="0" tIns="85725" rIns="0" bIns="0" rtlCol="0">
            <a:spAutoFit/>
          </a:bodyPr>
          <a:lstStyle/>
          <a:p>
            <a:pPr marL="12700" algn="just">
              <a:lnSpc>
                <a:spcPct val="100000"/>
              </a:lnSpc>
              <a:spcBef>
                <a:spcPts val="675"/>
              </a:spcBef>
            </a:pPr>
            <a:r>
              <a:rPr sz="2000" b="1" dirty="0">
                <a:solidFill>
                  <a:schemeClr val="tx2"/>
                </a:solidFill>
                <a:latin typeface="Cambria" panose="02040503050406030204" pitchFamily="18" charset="0"/>
                <a:ea typeface="Cambria" panose="02040503050406030204" pitchFamily="18" charset="0"/>
                <a:cs typeface="Arial"/>
              </a:rPr>
              <a:t>Input-output: </a:t>
            </a:r>
            <a:r>
              <a:rPr sz="2000" dirty="0">
                <a:solidFill>
                  <a:schemeClr val="tx2"/>
                </a:solidFill>
                <a:latin typeface="Cambria" panose="02040503050406030204" pitchFamily="18" charset="0"/>
                <a:ea typeface="Cambria" panose="02040503050406030204" pitchFamily="18" charset="0"/>
                <a:cs typeface="Arial"/>
              </a:rPr>
              <a:t>male.txt </a:t>
            </a:r>
            <a:r>
              <a:rPr sz="2000" spc="-5" dirty="0">
                <a:solidFill>
                  <a:schemeClr val="tx2"/>
                </a:solidFill>
                <a:latin typeface="Cambria" panose="02040503050406030204" pitchFamily="18" charset="0"/>
                <a:ea typeface="Cambria" panose="02040503050406030204" pitchFamily="18" charset="0"/>
                <a:cs typeface="Arial"/>
              </a:rPr>
              <a:t>and</a:t>
            </a:r>
            <a:r>
              <a:rPr sz="2000" spc="-6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female.txt</a:t>
            </a:r>
            <a:endParaRPr sz="2000" dirty="0">
              <a:solidFill>
                <a:schemeClr val="tx2"/>
              </a:solidFill>
              <a:latin typeface="Cambria" panose="02040503050406030204" pitchFamily="18" charset="0"/>
              <a:ea typeface="Cambria" panose="02040503050406030204" pitchFamily="18" charset="0"/>
              <a:cs typeface="Arial"/>
            </a:endParaRPr>
          </a:p>
          <a:p>
            <a:pPr marL="12700" algn="just">
              <a:lnSpc>
                <a:spcPct val="100000"/>
              </a:lnSpc>
              <a:spcBef>
                <a:spcPts val="575"/>
              </a:spcBef>
            </a:pPr>
            <a:r>
              <a:rPr sz="2000" b="1" dirty="0">
                <a:solidFill>
                  <a:schemeClr val="tx2"/>
                </a:solidFill>
                <a:latin typeface="Cambria" panose="02040503050406030204" pitchFamily="18" charset="0"/>
                <a:ea typeface="Cambria" panose="02040503050406030204" pitchFamily="18" charset="0"/>
                <a:cs typeface="Arial"/>
              </a:rPr>
              <a:t>Knowledge</a:t>
            </a:r>
            <a:r>
              <a:rPr sz="2000" b="1" spc="-45" dirty="0">
                <a:solidFill>
                  <a:schemeClr val="tx2"/>
                </a:solidFill>
                <a:latin typeface="Cambria" panose="02040503050406030204" pitchFamily="18" charset="0"/>
                <a:ea typeface="Cambria" panose="02040503050406030204" pitchFamily="18" charset="0"/>
                <a:cs typeface="Arial"/>
              </a:rPr>
              <a:t> </a:t>
            </a:r>
            <a:r>
              <a:rPr sz="2000" b="1" spc="-5" dirty="0">
                <a:solidFill>
                  <a:schemeClr val="tx2"/>
                </a:solidFill>
                <a:latin typeface="Cambria" panose="02040503050406030204" pitchFamily="18" charset="0"/>
                <a:ea typeface="Cambria" panose="02040503050406030204" pitchFamily="18" charset="0"/>
                <a:cs typeface="Arial"/>
              </a:rPr>
              <a:t>base:</a:t>
            </a:r>
            <a:endParaRPr sz="2000" dirty="0">
              <a:solidFill>
                <a:schemeClr val="tx2"/>
              </a:solidFill>
              <a:latin typeface="Cambria" panose="02040503050406030204" pitchFamily="18" charset="0"/>
              <a:ea typeface="Cambria" panose="02040503050406030204" pitchFamily="18" charset="0"/>
              <a:cs typeface="Arial"/>
            </a:endParaRPr>
          </a:p>
          <a:p>
            <a:pPr marL="12700" algn="just">
              <a:lnSpc>
                <a:spcPct val="100000"/>
              </a:lnSpc>
              <a:spcBef>
                <a:spcPts val="575"/>
              </a:spcBef>
            </a:pPr>
            <a:r>
              <a:rPr sz="2000" dirty="0">
                <a:solidFill>
                  <a:schemeClr val="tx2"/>
                </a:solidFill>
                <a:latin typeface="Cambria" panose="02040503050406030204" pitchFamily="18" charset="0"/>
                <a:ea typeface="Cambria" panose="02040503050406030204" pitchFamily="18" charset="0"/>
                <a:cs typeface="Arial"/>
              </a:rPr>
              <a:t>From the </a:t>
            </a:r>
            <a:r>
              <a:rPr sz="2000" spc="-5" dirty="0">
                <a:solidFill>
                  <a:schemeClr val="tx2"/>
                </a:solidFill>
                <a:latin typeface="Cambria" panose="02040503050406030204" pitchFamily="18" charset="0"/>
                <a:ea typeface="Cambria" panose="02040503050406030204" pitchFamily="18" charset="0"/>
                <a:cs typeface="Arial"/>
              </a:rPr>
              <a:t>last </a:t>
            </a:r>
            <a:r>
              <a:rPr sz="2000" dirty="0">
                <a:solidFill>
                  <a:schemeClr val="tx2"/>
                </a:solidFill>
                <a:latin typeface="Cambria" panose="02040503050406030204" pitchFamily="18" charset="0"/>
                <a:ea typeface="Cambria" panose="02040503050406030204" pitchFamily="18" charset="0"/>
                <a:cs typeface="Arial"/>
              </a:rPr>
              <a:t>character </a:t>
            </a:r>
            <a:r>
              <a:rPr sz="2000" spc="-10" dirty="0">
                <a:solidFill>
                  <a:schemeClr val="tx2"/>
                </a:solidFill>
                <a:latin typeface="Cambria" panose="02040503050406030204" pitchFamily="18" charset="0"/>
                <a:ea typeface="Cambria" panose="02040503050406030204" pitchFamily="18" charset="0"/>
                <a:cs typeface="Arial"/>
              </a:rPr>
              <a:t>in </a:t>
            </a:r>
            <a:r>
              <a:rPr sz="2000" dirty="0">
                <a:solidFill>
                  <a:schemeClr val="tx2"/>
                </a:solidFill>
                <a:latin typeface="Cambria" panose="02040503050406030204" pitchFamily="18" charset="0"/>
                <a:ea typeface="Cambria" panose="02040503050406030204" pitchFamily="18" charset="0"/>
                <a:cs typeface="Arial"/>
              </a:rPr>
              <a:t>the </a:t>
            </a:r>
            <a:r>
              <a:rPr sz="2000" spc="-5" dirty="0">
                <a:solidFill>
                  <a:schemeClr val="tx2"/>
                </a:solidFill>
                <a:latin typeface="Cambria" panose="02040503050406030204" pitchFamily="18" charset="0"/>
                <a:ea typeface="Cambria" panose="02040503050406030204" pitchFamily="18" charset="0"/>
                <a:cs typeface="Arial"/>
              </a:rPr>
              <a:t>name identification </a:t>
            </a:r>
            <a:r>
              <a:rPr sz="2000" dirty="0">
                <a:solidFill>
                  <a:schemeClr val="tx2"/>
                </a:solidFill>
                <a:latin typeface="Cambria" panose="02040503050406030204" pitchFamily="18" charset="0"/>
                <a:ea typeface="Cambria" panose="02040503050406030204" pitchFamily="18" charset="0"/>
                <a:cs typeface="Arial"/>
              </a:rPr>
              <a:t>of </a:t>
            </a:r>
            <a:r>
              <a:rPr sz="2000" spc="-5" dirty="0">
                <a:solidFill>
                  <a:schemeClr val="tx2"/>
                </a:solidFill>
                <a:latin typeface="Cambria" panose="02040503050406030204" pitchFamily="18" charset="0"/>
                <a:ea typeface="Cambria" panose="02040503050406030204" pitchFamily="18" charset="0"/>
                <a:cs typeface="Arial"/>
              </a:rPr>
              <a:t>gender</a:t>
            </a:r>
            <a:r>
              <a:rPr sz="2000" spc="3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is</a:t>
            </a:r>
          </a:p>
          <a:p>
            <a:pPr marL="12700" algn="just">
              <a:lnSpc>
                <a:spcPct val="100000"/>
              </a:lnSpc>
              <a:spcBef>
                <a:spcPts val="5"/>
              </a:spcBef>
            </a:pPr>
            <a:r>
              <a:rPr sz="2000" spc="-5" dirty="0">
                <a:solidFill>
                  <a:schemeClr val="tx2"/>
                </a:solidFill>
                <a:latin typeface="Cambria" panose="02040503050406030204" pitchFamily="18" charset="0"/>
                <a:ea typeface="Cambria" panose="02040503050406030204" pitchFamily="18" charset="0"/>
                <a:cs typeface="Arial"/>
              </a:rPr>
              <a:t>possible.</a:t>
            </a:r>
            <a:endParaRPr sz="2000" dirty="0">
              <a:solidFill>
                <a:schemeClr val="tx2"/>
              </a:solidFill>
              <a:latin typeface="Cambria" panose="02040503050406030204" pitchFamily="18" charset="0"/>
              <a:ea typeface="Cambria" panose="02040503050406030204" pitchFamily="18" charset="0"/>
              <a:cs typeface="Arial"/>
            </a:endParaRPr>
          </a:p>
          <a:p>
            <a:pPr marL="12700" marR="5080" algn="just">
              <a:lnSpc>
                <a:spcPct val="120000"/>
              </a:lnSpc>
            </a:pPr>
            <a:r>
              <a:rPr sz="2000" b="1" spc="-5" dirty="0">
                <a:solidFill>
                  <a:schemeClr val="tx2"/>
                </a:solidFill>
                <a:latin typeface="Cambria" panose="02040503050406030204" pitchFamily="18" charset="0"/>
                <a:ea typeface="Cambria" panose="02040503050406030204" pitchFamily="18" charset="0"/>
                <a:cs typeface="Arial"/>
              </a:rPr>
              <a:t>Inference-control Unit: </a:t>
            </a:r>
            <a:r>
              <a:rPr sz="2000" dirty="0">
                <a:solidFill>
                  <a:schemeClr val="tx2"/>
                </a:solidFill>
                <a:latin typeface="Cambria" panose="02040503050406030204" pitchFamily="18" charset="0"/>
                <a:ea typeface="Cambria" panose="02040503050406030204" pitchFamily="18" charset="0"/>
                <a:cs typeface="Arial"/>
              </a:rPr>
              <a:t>AI </a:t>
            </a:r>
            <a:r>
              <a:rPr sz="2000" spc="-5" dirty="0">
                <a:solidFill>
                  <a:schemeClr val="tx2"/>
                </a:solidFill>
                <a:latin typeface="Cambria" panose="02040503050406030204" pitchFamily="18" charset="0"/>
                <a:ea typeface="Cambria" panose="02040503050406030204" pitchFamily="18" charset="0"/>
                <a:cs typeface="Arial"/>
              </a:rPr>
              <a:t>Algorithm Implementation </a:t>
            </a:r>
            <a:r>
              <a:rPr sz="200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Programs  </a:t>
            </a:r>
            <a:endParaRPr lang="en-US" sz="2000" spc="-5" dirty="0">
              <a:solidFill>
                <a:schemeClr val="tx2"/>
              </a:solidFill>
              <a:latin typeface="Cambria" panose="02040503050406030204" pitchFamily="18" charset="0"/>
              <a:ea typeface="Cambria" panose="02040503050406030204" pitchFamily="18" charset="0"/>
              <a:cs typeface="Arial"/>
            </a:endParaRPr>
          </a:p>
          <a:p>
            <a:pPr marL="12700" marR="5080" algn="just">
              <a:lnSpc>
                <a:spcPct val="120000"/>
              </a:lnSpc>
            </a:pPr>
            <a:r>
              <a:rPr sz="2000" spc="-5" dirty="0">
                <a:solidFill>
                  <a:schemeClr val="tx2"/>
                </a:solidFill>
                <a:latin typeface="Cambria" panose="02040503050406030204" pitchFamily="18" charset="0"/>
                <a:ea typeface="Cambria" panose="02040503050406030204" pitchFamily="18" charset="0"/>
                <a:cs typeface="Arial"/>
              </a:rPr>
              <a:t>Example: Naïve Bayes Algorithm, Decision </a:t>
            </a:r>
            <a:r>
              <a:rPr sz="2000" spc="-25" dirty="0">
                <a:solidFill>
                  <a:schemeClr val="tx2"/>
                </a:solidFill>
                <a:latin typeface="Cambria" panose="02040503050406030204" pitchFamily="18" charset="0"/>
                <a:ea typeface="Cambria" panose="02040503050406030204" pitchFamily="18" charset="0"/>
                <a:cs typeface="Arial"/>
              </a:rPr>
              <a:t>Tree</a:t>
            </a:r>
            <a:r>
              <a:rPr sz="2000" spc="-20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Algorithm</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4" name="object 4"/>
          <p:cNvSpPr txBox="1"/>
          <p:nvPr/>
        </p:nvSpPr>
        <p:spPr>
          <a:xfrm>
            <a:off x="138556" y="1357582"/>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dirty="0">
              <a:latin typeface="Arial"/>
              <a:cs typeface="Arial"/>
            </a:endParaRPr>
          </a:p>
          <a:p>
            <a:pPr algn="ctr">
              <a:lnSpc>
                <a:spcPct val="100000"/>
              </a:lnSpc>
              <a:spcBef>
                <a:spcPts val="5"/>
              </a:spcBef>
            </a:pPr>
            <a:r>
              <a:rPr sz="2000" b="1" dirty="0">
                <a:latin typeface="Arial"/>
                <a:cs typeface="Arial"/>
              </a:rPr>
              <a:t>Unit</a:t>
            </a:r>
            <a:endParaRPr sz="2000" dirty="0">
              <a:latin typeface="Arial"/>
              <a:cs typeface="Arial"/>
            </a:endParaRPr>
          </a:p>
        </p:txBody>
      </p:sp>
      <p:sp>
        <p:nvSpPr>
          <p:cNvPr id="5" name="object 5"/>
          <p:cNvSpPr txBox="1"/>
          <p:nvPr/>
        </p:nvSpPr>
        <p:spPr>
          <a:xfrm>
            <a:off x="3773423" y="1357582"/>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spcBef>
                <a:spcPts val="25"/>
              </a:spcBef>
            </a:pPr>
            <a:endParaRPr sz="1900" dirty="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dirty="0">
              <a:latin typeface="Arial"/>
              <a:cs typeface="Arial"/>
            </a:endParaRPr>
          </a:p>
        </p:txBody>
      </p:sp>
      <p:sp>
        <p:nvSpPr>
          <p:cNvPr id="6" name="object 6"/>
          <p:cNvSpPr txBox="1"/>
          <p:nvPr/>
        </p:nvSpPr>
        <p:spPr>
          <a:xfrm>
            <a:off x="7061200" y="1350597"/>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spcBef>
                <a:spcPts val="25"/>
              </a:spcBef>
            </a:pPr>
            <a:endParaRPr sz="1950" dirty="0">
              <a:latin typeface="Times New Roman"/>
              <a:cs typeface="Times New Roman"/>
            </a:endParaRPr>
          </a:p>
          <a:p>
            <a:pPr marL="2540" algn="ctr">
              <a:lnSpc>
                <a:spcPct val="100000"/>
              </a:lnSpc>
            </a:pPr>
            <a:r>
              <a:rPr sz="2000" b="1" spc="5" dirty="0">
                <a:latin typeface="Arial"/>
                <a:cs typeface="Arial"/>
              </a:rPr>
              <a:t>Knowledge</a:t>
            </a:r>
            <a:endParaRPr sz="2000" dirty="0">
              <a:latin typeface="Arial"/>
              <a:cs typeface="Arial"/>
            </a:endParaRPr>
          </a:p>
          <a:p>
            <a:pPr marL="2540" algn="ctr">
              <a:lnSpc>
                <a:spcPct val="100000"/>
              </a:lnSpc>
            </a:pPr>
            <a:r>
              <a:rPr sz="2000" b="1" dirty="0">
                <a:latin typeface="Arial"/>
                <a:cs typeface="Arial"/>
              </a:rPr>
              <a:t>base</a:t>
            </a:r>
            <a:endParaRPr sz="2000" dirty="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71802"/>
            <a:ext cx="5494020" cy="398186"/>
          </a:xfrm>
          <a:prstGeom prst="rect">
            <a:avLst/>
          </a:prstGeom>
        </p:spPr>
        <p:txBody>
          <a:bodyPr vert="horz" wrap="square" lIns="0" tIns="13335" rIns="0" bIns="0" rtlCol="0">
            <a:spAutoFit/>
          </a:bodyPr>
          <a:lstStyle/>
          <a:p>
            <a:pPr marL="12700">
              <a:lnSpc>
                <a:spcPct val="100000"/>
              </a:lnSpc>
              <a:spcBef>
                <a:spcPts val="105"/>
              </a:spcBef>
            </a:pPr>
            <a:r>
              <a:rPr sz="2500" b="1" spc="-5" dirty="0">
                <a:cs typeface="Arial"/>
              </a:rPr>
              <a:t>List </a:t>
            </a:r>
            <a:r>
              <a:rPr sz="2500" b="1" dirty="0">
                <a:cs typeface="Arial"/>
              </a:rPr>
              <a:t>of Common</a:t>
            </a:r>
            <a:r>
              <a:rPr sz="2500" b="1" spc="-225" dirty="0">
                <a:cs typeface="Arial"/>
              </a:rPr>
              <a:t> </a:t>
            </a:r>
            <a:r>
              <a:rPr sz="2500" b="1" dirty="0">
                <a:cs typeface="Arial"/>
              </a:rPr>
              <a:t>Algorithms:</a:t>
            </a:r>
            <a:endParaRPr sz="2500" dirty="0">
              <a:cs typeface="Arial"/>
            </a:endParaRPr>
          </a:p>
        </p:txBody>
      </p:sp>
      <p:sp>
        <p:nvSpPr>
          <p:cNvPr id="4" name="Date Placeholder 3"/>
          <p:cNvSpPr>
            <a:spLocks noGrp="1"/>
          </p:cNvSpPr>
          <p:nvPr>
            <p:ph type="dt" sz="half" idx="10"/>
          </p:nvPr>
        </p:nvSpPr>
        <p:spPr/>
        <p:txBody>
          <a:bodyPr/>
          <a:lstStyle/>
          <a:p>
            <a:fld id="{A6CF4175-C670-4367-924F-5D0942BF726C}"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73</a:t>
            </a:fld>
            <a:endParaRPr lang="en-IN"/>
          </a:p>
        </p:txBody>
      </p:sp>
      <p:sp>
        <p:nvSpPr>
          <p:cNvPr id="3" name="object 3"/>
          <p:cNvSpPr txBox="1"/>
          <p:nvPr/>
        </p:nvSpPr>
        <p:spPr>
          <a:xfrm>
            <a:off x="628650" y="1295400"/>
            <a:ext cx="5457825" cy="1997342"/>
          </a:xfrm>
          <a:prstGeom prst="rect">
            <a:avLst/>
          </a:prstGeom>
        </p:spPr>
        <p:txBody>
          <a:bodyPr vert="horz" wrap="square" lIns="0" tIns="98425" rIns="0" bIns="0" rtlCol="0">
            <a:spAutoFit/>
          </a:bodyPr>
          <a:lstStyle/>
          <a:p>
            <a:pPr marL="355600" indent="-342900" algn="just">
              <a:lnSpc>
                <a:spcPct val="100000"/>
              </a:lnSpc>
              <a:spcBef>
                <a:spcPts val="775"/>
              </a:spcBef>
              <a:buChar char="•"/>
              <a:tabLst>
                <a:tab pos="354965" algn="l"/>
                <a:tab pos="355600" algn="l"/>
              </a:tabLst>
            </a:pPr>
            <a:r>
              <a:rPr sz="2000" spc="-5" dirty="0">
                <a:solidFill>
                  <a:schemeClr val="tx2"/>
                </a:solidFill>
                <a:latin typeface="Cambria" panose="02040503050406030204" pitchFamily="18" charset="0"/>
                <a:ea typeface="Cambria" panose="02040503050406030204" pitchFamily="18" charset="0"/>
                <a:cs typeface="Arial"/>
              </a:rPr>
              <a:t>Naive</a:t>
            </a:r>
            <a:r>
              <a:rPr sz="200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Bayes</a:t>
            </a:r>
            <a:endParaRPr sz="2000" dirty="0">
              <a:solidFill>
                <a:schemeClr val="tx2"/>
              </a:solidFill>
              <a:latin typeface="Cambria" panose="02040503050406030204" pitchFamily="18" charset="0"/>
              <a:ea typeface="Cambria" panose="02040503050406030204" pitchFamily="18" charset="0"/>
              <a:cs typeface="Arial"/>
            </a:endParaRPr>
          </a:p>
          <a:p>
            <a:pPr marL="355600" indent="-342900" algn="just">
              <a:lnSpc>
                <a:spcPct val="100000"/>
              </a:lnSpc>
              <a:spcBef>
                <a:spcPts val="675"/>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Decision</a:t>
            </a:r>
            <a:r>
              <a:rPr sz="2000" spc="-45" dirty="0">
                <a:solidFill>
                  <a:schemeClr val="tx2"/>
                </a:solidFill>
                <a:latin typeface="Cambria" panose="02040503050406030204" pitchFamily="18" charset="0"/>
                <a:ea typeface="Cambria" panose="02040503050406030204" pitchFamily="18" charset="0"/>
                <a:cs typeface="Arial"/>
              </a:rPr>
              <a:t> </a:t>
            </a:r>
            <a:r>
              <a:rPr sz="2000" spc="-25" dirty="0">
                <a:solidFill>
                  <a:schemeClr val="tx2"/>
                </a:solidFill>
                <a:latin typeface="Cambria" panose="02040503050406030204" pitchFamily="18" charset="0"/>
                <a:ea typeface="Cambria" panose="02040503050406030204" pitchFamily="18" charset="0"/>
                <a:cs typeface="Arial"/>
              </a:rPr>
              <a:t>Trees</a:t>
            </a:r>
            <a:endParaRPr sz="2000" dirty="0">
              <a:solidFill>
                <a:schemeClr val="tx2"/>
              </a:solidFill>
              <a:latin typeface="Cambria" panose="02040503050406030204" pitchFamily="18" charset="0"/>
              <a:ea typeface="Cambria" panose="02040503050406030204" pitchFamily="18" charset="0"/>
              <a:cs typeface="Arial"/>
            </a:endParaRPr>
          </a:p>
          <a:p>
            <a:pPr marL="355600" indent="-342900" algn="just">
              <a:lnSpc>
                <a:spcPct val="100000"/>
              </a:lnSpc>
              <a:spcBef>
                <a:spcPts val="675"/>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Linear</a:t>
            </a:r>
            <a:r>
              <a:rPr sz="2000" spc="1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Regression</a:t>
            </a:r>
          </a:p>
          <a:p>
            <a:pPr marL="355600" indent="-342900" algn="just">
              <a:lnSpc>
                <a:spcPct val="100000"/>
              </a:lnSpc>
              <a:spcBef>
                <a:spcPts val="670"/>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Support </a:t>
            </a:r>
            <a:r>
              <a:rPr sz="2000" spc="-25" dirty="0">
                <a:solidFill>
                  <a:schemeClr val="tx2"/>
                </a:solidFill>
                <a:latin typeface="Cambria" panose="02040503050406030204" pitchFamily="18" charset="0"/>
                <a:ea typeface="Cambria" panose="02040503050406030204" pitchFamily="18" charset="0"/>
                <a:cs typeface="Arial"/>
              </a:rPr>
              <a:t>Vector </a:t>
            </a:r>
            <a:r>
              <a:rPr sz="2000" dirty="0">
                <a:solidFill>
                  <a:schemeClr val="tx2"/>
                </a:solidFill>
                <a:latin typeface="Cambria" panose="02040503050406030204" pitchFamily="18" charset="0"/>
                <a:ea typeface="Cambria" panose="02040503050406030204" pitchFamily="18" charset="0"/>
                <a:cs typeface="Arial"/>
              </a:rPr>
              <a:t>Machines</a:t>
            </a:r>
            <a:r>
              <a:rPr sz="2000" spc="-5" dirty="0">
                <a:solidFill>
                  <a:schemeClr val="tx2"/>
                </a:solidFill>
                <a:latin typeface="Cambria" panose="02040503050406030204" pitchFamily="18" charset="0"/>
                <a:ea typeface="Cambria" panose="02040503050406030204" pitchFamily="18" charset="0"/>
                <a:cs typeface="Arial"/>
              </a:rPr>
              <a:t> (SVM)</a:t>
            </a:r>
            <a:endParaRPr sz="2000" dirty="0">
              <a:solidFill>
                <a:schemeClr val="tx2"/>
              </a:solidFill>
              <a:latin typeface="Cambria" panose="02040503050406030204" pitchFamily="18" charset="0"/>
              <a:ea typeface="Cambria" panose="02040503050406030204" pitchFamily="18" charset="0"/>
              <a:cs typeface="Arial"/>
            </a:endParaRPr>
          </a:p>
          <a:p>
            <a:pPr marL="355600" indent="-342900" algn="just">
              <a:lnSpc>
                <a:spcPct val="100000"/>
              </a:lnSpc>
              <a:spcBef>
                <a:spcPts val="675"/>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Neural</a:t>
            </a:r>
            <a:r>
              <a:rPr sz="2000" spc="1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Networks</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536298"/>
            <a:ext cx="7173518" cy="620491"/>
          </a:xfrm>
          <a:prstGeom prst="rect">
            <a:avLst/>
          </a:prstGeom>
        </p:spPr>
        <p:txBody>
          <a:bodyPr vert="horz" wrap="square" lIns="0" tIns="37465" rIns="0" bIns="0" rtlCol="0">
            <a:spAutoFit/>
          </a:bodyPr>
          <a:lstStyle/>
          <a:p>
            <a:pPr marL="1955164" marR="5080" indent="-1230630">
              <a:lnSpc>
                <a:spcPts val="5260"/>
              </a:lnSpc>
              <a:spcBef>
                <a:spcPts val="295"/>
              </a:spcBef>
            </a:pPr>
            <a:r>
              <a:rPr sz="2500" b="1" dirty="0">
                <a:solidFill>
                  <a:schemeClr val="tx2"/>
                </a:solidFill>
              </a:rPr>
              <a:t>Example</a:t>
            </a:r>
            <a:r>
              <a:rPr lang="en-US" sz="2500" b="1" dirty="0">
                <a:solidFill>
                  <a:schemeClr val="tx2"/>
                </a:solidFill>
              </a:rPr>
              <a:t> 2</a:t>
            </a:r>
            <a:r>
              <a:rPr sz="2500" b="1" dirty="0">
                <a:solidFill>
                  <a:schemeClr val="tx2"/>
                </a:solidFill>
              </a:rPr>
              <a:t> for AI</a:t>
            </a:r>
            <a:r>
              <a:rPr sz="2500" b="1" spc="-320" dirty="0">
                <a:solidFill>
                  <a:schemeClr val="tx2"/>
                </a:solidFill>
              </a:rPr>
              <a:t> </a:t>
            </a:r>
            <a:r>
              <a:rPr sz="2500" b="1" dirty="0">
                <a:solidFill>
                  <a:schemeClr val="tx2"/>
                </a:solidFill>
              </a:rPr>
              <a:t>system:  Movie</a:t>
            </a:r>
            <a:r>
              <a:rPr sz="2500" b="1" spc="-35" dirty="0">
                <a:solidFill>
                  <a:schemeClr val="tx2"/>
                </a:solidFill>
              </a:rPr>
              <a:t> </a:t>
            </a:r>
            <a:r>
              <a:rPr sz="2500" b="1" dirty="0">
                <a:solidFill>
                  <a:schemeClr val="tx2"/>
                </a:solidFill>
              </a:rPr>
              <a:t>Rating</a:t>
            </a:r>
          </a:p>
        </p:txBody>
      </p:sp>
      <p:sp>
        <p:nvSpPr>
          <p:cNvPr id="4" name="Date Placeholder 3"/>
          <p:cNvSpPr>
            <a:spLocks noGrp="1"/>
          </p:cNvSpPr>
          <p:nvPr>
            <p:ph type="dt" sz="half" idx="10"/>
          </p:nvPr>
        </p:nvSpPr>
        <p:spPr/>
        <p:txBody>
          <a:bodyPr/>
          <a:lstStyle/>
          <a:p>
            <a:fld id="{51D51A28-6279-404F-A79B-93AE77E52744}"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74</a:t>
            </a:fld>
            <a:endParaRPr lang="en-IN"/>
          </a:p>
        </p:txBody>
      </p:sp>
      <p:sp>
        <p:nvSpPr>
          <p:cNvPr id="3" name="object 3"/>
          <p:cNvSpPr txBox="1"/>
          <p:nvPr/>
        </p:nvSpPr>
        <p:spPr>
          <a:xfrm>
            <a:off x="383540" y="1697177"/>
            <a:ext cx="8379460" cy="2846292"/>
          </a:xfrm>
          <a:prstGeom prst="rect">
            <a:avLst/>
          </a:prstGeom>
        </p:spPr>
        <p:txBody>
          <a:bodyPr vert="horz" wrap="square" lIns="0" tIns="12065" rIns="0" bIns="0" rtlCol="0">
            <a:spAutoFit/>
          </a:bodyPr>
          <a:lstStyle/>
          <a:p>
            <a:pPr marL="12700" marR="5080">
              <a:lnSpc>
                <a:spcPct val="100000"/>
              </a:lnSpc>
              <a:spcBef>
                <a:spcPts val="95"/>
              </a:spcBef>
              <a:tabLst>
                <a:tab pos="4590415" algn="l"/>
              </a:tabLst>
            </a:pPr>
            <a:r>
              <a:rPr sz="2000" dirty="0">
                <a:solidFill>
                  <a:schemeClr val="tx2"/>
                </a:solidFill>
                <a:latin typeface="Cambria" panose="02040503050406030204" pitchFamily="18" charset="0"/>
                <a:ea typeface="Cambria" panose="02040503050406030204" pitchFamily="18" charset="0"/>
                <a:cs typeface="Times New Roman"/>
              </a:rPr>
              <a:t>Airlift </a:t>
            </a:r>
            <a:r>
              <a:rPr sz="2000" spc="-5" dirty="0">
                <a:solidFill>
                  <a:schemeClr val="tx2"/>
                </a:solidFill>
                <a:latin typeface="Cambria" panose="02040503050406030204" pitchFamily="18" charset="0"/>
                <a:ea typeface="Cambria" panose="02040503050406030204" pitchFamily="18" charset="0"/>
                <a:cs typeface="Times New Roman"/>
              </a:rPr>
              <a:t>Movie rating</a:t>
            </a:r>
            <a:r>
              <a:rPr sz="2000" spc="20" dirty="0">
                <a:solidFill>
                  <a:schemeClr val="tx2"/>
                </a:solidFill>
                <a:latin typeface="Cambria" panose="02040503050406030204" pitchFamily="18" charset="0"/>
                <a:ea typeface="Cambria" panose="02040503050406030204" pitchFamily="18" charset="0"/>
                <a:cs typeface="Times New Roman"/>
              </a:rPr>
              <a:t> </a:t>
            </a:r>
            <a:r>
              <a:rPr sz="2000" spc="-5" dirty="0">
                <a:solidFill>
                  <a:schemeClr val="tx2"/>
                </a:solidFill>
                <a:latin typeface="Cambria" panose="02040503050406030204" pitchFamily="18" charset="0"/>
                <a:ea typeface="Cambria" panose="02040503050406030204" pitchFamily="18" charset="0"/>
                <a:cs typeface="Times New Roman"/>
              </a:rPr>
              <a:t>–</a:t>
            </a:r>
            <a:r>
              <a:rPr sz="2000" spc="10" dirty="0">
                <a:solidFill>
                  <a:schemeClr val="tx2"/>
                </a:solidFill>
                <a:latin typeface="Cambria" panose="02040503050406030204" pitchFamily="18" charset="0"/>
                <a:ea typeface="Cambria" panose="02040503050406030204" pitchFamily="18" charset="0"/>
                <a:cs typeface="Times New Roman"/>
              </a:rPr>
              <a:t> </a:t>
            </a:r>
            <a:r>
              <a:rPr sz="2000" spc="-5" dirty="0">
                <a:solidFill>
                  <a:schemeClr val="tx2"/>
                </a:solidFill>
                <a:latin typeface="Cambria" panose="02040503050406030204" pitchFamily="18" charset="0"/>
                <a:ea typeface="Cambria" panose="02040503050406030204" pitchFamily="18" charset="0"/>
                <a:cs typeface="Times New Roman"/>
              </a:rPr>
              <a:t>Reviews	</a:t>
            </a:r>
            <a:endParaRPr lang="en-US" sz="2000" spc="-5" dirty="0">
              <a:solidFill>
                <a:schemeClr val="tx2"/>
              </a:solidFill>
              <a:latin typeface="Cambria" panose="02040503050406030204" pitchFamily="18" charset="0"/>
              <a:ea typeface="Cambria" panose="02040503050406030204" pitchFamily="18" charset="0"/>
              <a:cs typeface="Times New Roman"/>
            </a:endParaRPr>
          </a:p>
          <a:p>
            <a:pPr marL="12700" marR="5080">
              <a:lnSpc>
                <a:spcPct val="100000"/>
              </a:lnSpc>
              <a:spcBef>
                <a:spcPts val="95"/>
              </a:spcBef>
              <a:tabLst>
                <a:tab pos="4590415" algn="l"/>
              </a:tabLst>
            </a:pPr>
            <a:r>
              <a:rPr sz="2000" dirty="0">
                <a:solidFill>
                  <a:schemeClr val="tx2"/>
                </a:solidFill>
                <a:latin typeface="Cambria" panose="02040503050406030204" pitchFamily="18" charset="0"/>
                <a:ea typeface="Cambria" panose="02040503050406030204" pitchFamily="18" charset="0"/>
                <a:cs typeface="Times New Roman"/>
              </a:rPr>
              <a:t>(</a:t>
            </a:r>
            <a:r>
              <a:rPr sz="2000" b="1" dirty="0">
                <a:solidFill>
                  <a:schemeClr val="tx2"/>
                </a:solidFill>
                <a:latin typeface="Cambria" panose="02040503050406030204" pitchFamily="18" charset="0"/>
                <a:ea typeface="Cambria" panose="02040503050406030204" pitchFamily="18" charset="0"/>
                <a:cs typeface="Times New Roman"/>
              </a:rPr>
              <a:t>Movie site</a:t>
            </a:r>
            <a:r>
              <a:rPr sz="2000" dirty="0">
                <a:solidFill>
                  <a:schemeClr val="tx2"/>
                </a:solidFill>
                <a:latin typeface="Cambria" panose="02040503050406030204" pitchFamily="18" charset="0"/>
                <a:ea typeface="Cambria" panose="02040503050406030204" pitchFamily="18" charset="0"/>
                <a:cs typeface="Times New Roman"/>
              </a:rPr>
              <a:t>,</a:t>
            </a:r>
            <a:r>
              <a:rPr sz="2000" spc="-95" dirty="0">
                <a:solidFill>
                  <a:schemeClr val="tx2"/>
                </a:solidFill>
                <a:latin typeface="Cambria" panose="02040503050406030204" pitchFamily="18" charset="0"/>
                <a:ea typeface="Cambria" panose="02040503050406030204" pitchFamily="18" charset="0"/>
                <a:cs typeface="Times New Roman"/>
              </a:rPr>
              <a:t> </a:t>
            </a:r>
            <a:r>
              <a:rPr sz="2000" b="1" spc="-5" dirty="0">
                <a:solidFill>
                  <a:schemeClr val="tx2"/>
                </a:solidFill>
                <a:latin typeface="Cambria" panose="02040503050406030204" pitchFamily="18" charset="0"/>
                <a:ea typeface="Cambria" panose="02040503050406030204" pitchFamily="18" charset="0"/>
                <a:cs typeface="Times New Roman"/>
              </a:rPr>
              <a:t>Facebook</a:t>
            </a:r>
            <a:r>
              <a:rPr sz="2000" spc="-5" dirty="0">
                <a:solidFill>
                  <a:schemeClr val="tx2"/>
                </a:solidFill>
                <a:latin typeface="Cambria" panose="02040503050406030204" pitchFamily="18" charset="0"/>
                <a:ea typeface="Cambria" panose="02040503050406030204" pitchFamily="18" charset="0"/>
                <a:cs typeface="Times New Roman"/>
              </a:rPr>
              <a:t>,  </a:t>
            </a:r>
            <a:r>
              <a:rPr sz="2000" b="1" dirty="0">
                <a:solidFill>
                  <a:schemeClr val="tx2"/>
                </a:solidFill>
                <a:latin typeface="Cambria" panose="02040503050406030204" pitchFamily="18" charset="0"/>
                <a:ea typeface="Cambria" panose="02040503050406030204" pitchFamily="18" charset="0"/>
                <a:cs typeface="Times New Roman"/>
              </a:rPr>
              <a:t>Blog</a:t>
            </a:r>
            <a:r>
              <a:rPr sz="2000" dirty="0">
                <a:solidFill>
                  <a:schemeClr val="tx2"/>
                </a:solidFill>
                <a:latin typeface="Cambria" panose="02040503050406030204" pitchFamily="18" charset="0"/>
                <a:ea typeface="Cambria" panose="02040503050406030204" pitchFamily="18" charset="0"/>
                <a:cs typeface="Times New Roman"/>
              </a:rPr>
              <a:t>)</a:t>
            </a:r>
          </a:p>
          <a:p>
            <a:pPr marL="100965">
              <a:lnSpc>
                <a:spcPct val="100000"/>
              </a:lnSpc>
            </a:pPr>
            <a:r>
              <a:rPr sz="2000" b="1" spc="-5" dirty="0">
                <a:solidFill>
                  <a:schemeClr val="tx2"/>
                </a:solidFill>
                <a:latin typeface="Cambria" panose="02040503050406030204" pitchFamily="18" charset="0"/>
                <a:ea typeface="Cambria" panose="02040503050406030204" pitchFamily="18" charset="0"/>
                <a:cs typeface="Times New Roman"/>
              </a:rPr>
              <a:t>Post </a:t>
            </a:r>
            <a:r>
              <a:rPr sz="2000" spc="-5" dirty="0">
                <a:solidFill>
                  <a:schemeClr val="tx2"/>
                </a:solidFill>
                <a:latin typeface="Cambria" panose="02040503050406030204" pitchFamily="18" charset="0"/>
                <a:ea typeface="Cambria" panose="02040503050406030204" pitchFamily="18" charset="0"/>
                <a:cs typeface="Times New Roman"/>
              </a:rPr>
              <a:t>- How is </a:t>
            </a:r>
            <a:r>
              <a:rPr sz="2000" dirty="0">
                <a:solidFill>
                  <a:schemeClr val="tx2"/>
                </a:solidFill>
                <a:latin typeface="Cambria" panose="02040503050406030204" pitchFamily="18" charset="0"/>
                <a:ea typeface="Cambria" panose="02040503050406030204" pitchFamily="18" charset="0"/>
                <a:cs typeface="Times New Roman"/>
              </a:rPr>
              <a:t>Airlift</a:t>
            </a:r>
            <a:r>
              <a:rPr sz="2000" spc="-130" dirty="0">
                <a:solidFill>
                  <a:schemeClr val="tx2"/>
                </a:solidFill>
                <a:latin typeface="Cambria" panose="02040503050406030204" pitchFamily="18" charset="0"/>
                <a:ea typeface="Cambria" panose="02040503050406030204" pitchFamily="18" charset="0"/>
                <a:cs typeface="Times New Roman"/>
              </a:rPr>
              <a:t> </a:t>
            </a:r>
            <a:r>
              <a:rPr sz="2000" spc="-5" dirty="0">
                <a:solidFill>
                  <a:schemeClr val="tx2"/>
                </a:solidFill>
                <a:latin typeface="Cambria" panose="02040503050406030204" pitchFamily="18" charset="0"/>
                <a:ea typeface="Cambria" panose="02040503050406030204" pitchFamily="18" charset="0"/>
                <a:cs typeface="Times New Roman"/>
              </a:rPr>
              <a:t>Movie?</a:t>
            </a:r>
            <a:endParaRPr sz="2000" dirty="0">
              <a:solidFill>
                <a:schemeClr val="tx2"/>
              </a:solidFill>
              <a:latin typeface="Cambria" panose="02040503050406030204" pitchFamily="18" charset="0"/>
              <a:ea typeface="Cambria" panose="02040503050406030204" pitchFamily="18" charset="0"/>
              <a:cs typeface="Times New Roman"/>
            </a:endParaRPr>
          </a:p>
          <a:p>
            <a:pPr marL="100965">
              <a:lnSpc>
                <a:spcPct val="100000"/>
              </a:lnSpc>
              <a:spcBef>
                <a:spcPts val="675"/>
              </a:spcBef>
              <a:tabLst>
                <a:tab pos="1920875" algn="l"/>
              </a:tabLst>
            </a:pPr>
            <a:r>
              <a:rPr sz="2000" b="1" spc="-5" dirty="0">
                <a:solidFill>
                  <a:schemeClr val="tx2"/>
                </a:solidFill>
                <a:latin typeface="Cambria" panose="02040503050406030204" pitchFamily="18" charset="0"/>
                <a:ea typeface="Cambria" panose="02040503050406030204" pitchFamily="18" charset="0"/>
                <a:cs typeface="Times New Roman"/>
              </a:rPr>
              <a:t>Comments</a:t>
            </a:r>
            <a:r>
              <a:rPr lang="en-US" sz="2000" b="1" spc="-5" dirty="0">
                <a:solidFill>
                  <a:schemeClr val="tx2"/>
                </a:solidFill>
                <a:latin typeface="Cambria" panose="02040503050406030204" pitchFamily="18" charset="0"/>
                <a:ea typeface="Cambria" panose="02040503050406030204" pitchFamily="18" charset="0"/>
                <a:cs typeface="Times New Roman"/>
              </a:rPr>
              <a:t> </a:t>
            </a:r>
            <a:r>
              <a:rPr sz="2000" b="1" spc="-15" dirty="0">
                <a:solidFill>
                  <a:schemeClr val="tx2"/>
                </a:solidFill>
                <a:latin typeface="Cambria" panose="02040503050406030204" pitchFamily="18" charset="0"/>
                <a:ea typeface="Cambria" panose="02040503050406030204" pitchFamily="18" charset="0"/>
                <a:cs typeface="Times New Roman"/>
              </a:rPr>
              <a:t>from </a:t>
            </a:r>
            <a:r>
              <a:rPr sz="2000" b="1" spc="-5" dirty="0">
                <a:solidFill>
                  <a:schemeClr val="tx2"/>
                </a:solidFill>
                <a:latin typeface="Cambria" panose="02040503050406030204" pitchFamily="18" charset="0"/>
                <a:ea typeface="Cambria" panose="02040503050406030204" pitchFamily="18" charset="0"/>
                <a:cs typeface="Times New Roman"/>
              </a:rPr>
              <a:t>the people </a:t>
            </a:r>
            <a:r>
              <a:rPr sz="2000" b="1" spc="-15" dirty="0">
                <a:solidFill>
                  <a:schemeClr val="tx2"/>
                </a:solidFill>
                <a:latin typeface="Cambria" panose="02040503050406030204" pitchFamily="18" charset="0"/>
                <a:ea typeface="Cambria" panose="02040503050406030204" pitchFamily="18" charset="0"/>
                <a:cs typeface="Times New Roman"/>
              </a:rPr>
              <a:t>who </a:t>
            </a:r>
            <a:r>
              <a:rPr sz="2000" b="1" spc="-10" dirty="0">
                <a:solidFill>
                  <a:schemeClr val="tx2"/>
                </a:solidFill>
                <a:latin typeface="Cambria" panose="02040503050406030204" pitchFamily="18" charset="0"/>
                <a:ea typeface="Cambria" panose="02040503050406030204" pitchFamily="18" charset="0"/>
                <a:cs typeface="Times New Roman"/>
              </a:rPr>
              <a:t>watched </a:t>
            </a:r>
            <a:r>
              <a:rPr sz="2000" b="1" spc="-5" dirty="0">
                <a:solidFill>
                  <a:schemeClr val="tx2"/>
                </a:solidFill>
                <a:latin typeface="Cambria" panose="02040503050406030204" pitchFamily="18" charset="0"/>
                <a:ea typeface="Cambria" panose="02040503050406030204" pitchFamily="18" charset="0"/>
                <a:cs typeface="Times New Roman"/>
              </a:rPr>
              <a:t>movie</a:t>
            </a:r>
            <a:r>
              <a:rPr sz="2000" b="1" spc="145" dirty="0">
                <a:solidFill>
                  <a:schemeClr val="tx2"/>
                </a:solidFill>
                <a:latin typeface="Cambria" panose="02040503050406030204" pitchFamily="18" charset="0"/>
                <a:ea typeface="Cambria" panose="02040503050406030204" pitchFamily="18" charset="0"/>
                <a:cs typeface="Times New Roman"/>
              </a:rPr>
              <a:t> </a:t>
            </a:r>
            <a:r>
              <a:rPr sz="2000" b="1" spc="-5" dirty="0">
                <a:solidFill>
                  <a:schemeClr val="tx2"/>
                </a:solidFill>
                <a:latin typeface="Cambria" panose="02040503050406030204" pitchFamily="18" charset="0"/>
                <a:ea typeface="Cambria" panose="02040503050406030204" pitchFamily="18" charset="0"/>
                <a:cs typeface="Times New Roman"/>
              </a:rPr>
              <a:t>-</a:t>
            </a:r>
            <a:endParaRPr sz="2000" dirty="0">
              <a:solidFill>
                <a:schemeClr val="tx2"/>
              </a:solidFill>
              <a:latin typeface="Cambria" panose="02040503050406030204" pitchFamily="18" charset="0"/>
              <a:ea typeface="Cambria" panose="02040503050406030204" pitchFamily="18" charset="0"/>
              <a:cs typeface="Times New Roman"/>
            </a:endParaRPr>
          </a:p>
          <a:p>
            <a:pPr marL="1268730" indent="-189230">
              <a:lnSpc>
                <a:spcPct val="100000"/>
              </a:lnSpc>
              <a:spcBef>
                <a:spcPts val="675"/>
              </a:spcBef>
              <a:buChar char="-"/>
              <a:tabLst>
                <a:tab pos="1268730" algn="l"/>
              </a:tabLst>
            </a:pPr>
            <a:r>
              <a:rPr sz="2000" spc="-5" dirty="0">
                <a:solidFill>
                  <a:schemeClr val="tx2"/>
                </a:solidFill>
                <a:latin typeface="Cambria" panose="02040503050406030204" pitchFamily="18" charset="0"/>
                <a:ea typeface="Cambria" panose="02040503050406030204" pitchFamily="18" charset="0"/>
                <a:cs typeface="Times New Roman"/>
              </a:rPr>
              <a:t>Airlift Movie is</a:t>
            </a:r>
            <a:r>
              <a:rPr sz="2000" spc="-20" dirty="0">
                <a:solidFill>
                  <a:schemeClr val="tx2"/>
                </a:solidFill>
                <a:latin typeface="Cambria" panose="02040503050406030204" pitchFamily="18" charset="0"/>
                <a:ea typeface="Cambria" panose="02040503050406030204" pitchFamily="18" charset="0"/>
                <a:cs typeface="Times New Roman"/>
              </a:rPr>
              <a:t> </a:t>
            </a:r>
            <a:r>
              <a:rPr sz="2000" spc="-5" dirty="0">
                <a:solidFill>
                  <a:schemeClr val="tx2"/>
                </a:solidFill>
                <a:latin typeface="Cambria" panose="02040503050406030204" pitchFamily="18" charset="0"/>
                <a:ea typeface="Cambria" panose="02040503050406030204" pitchFamily="18" charset="0"/>
                <a:cs typeface="Times New Roman"/>
              </a:rPr>
              <a:t>nice.</a:t>
            </a:r>
            <a:endParaRPr sz="2000" dirty="0">
              <a:solidFill>
                <a:schemeClr val="tx2"/>
              </a:solidFill>
              <a:latin typeface="Cambria" panose="02040503050406030204" pitchFamily="18" charset="0"/>
              <a:ea typeface="Cambria" panose="02040503050406030204" pitchFamily="18" charset="0"/>
              <a:cs typeface="Times New Roman"/>
            </a:endParaRPr>
          </a:p>
          <a:p>
            <a:pPr marL="1312545" indent="-207645">
              <a:lnSpc>
                <a:spcPct val="100000"/>
              </a:lnSpc>
              <a:spcBef>
                <a:spcPts val="670"/>
              </a:spcBef>
              <a:buChar char="-"/>
              <a:tabLst>
                <a:tab pos="1313180" algn="l"/>
              </a:tabLst>
            </a:pPr>
            <a:r>
              <a:rPr sz="2000" spc="-40" dirty="0">
                <a:solidFill>
                  <a:schemeClr val="tx2"/>
                </a:solidFill>
                <a:latin typeface="Cambria" panose="02040503050406030204" pitchFamily="18" charset="0"/>
                <a:ea typeface="Cambria" panose="02040503050406030204" pitchFamily="18" charset="0"/>
                <a:cs typeface="Times New Roman"/>
              </a:rPr>
              <a:t>It’s</a:t>
            </a:r>
            <a:r>
              <a:rPr sz="2000" spc="-10" dirty="0">
                <a:solidFill>
                  <a:schemeClr val="tx2"/>
                </a:solidFill>
                <a:latin typeface="Cambria" panose="02040503050406030204" pitchFamily="18" charset="0"/>
                <a:ea typeface="Cambria" panose="02040503050406030204" pitchFamily="18" charset="0"/>
                <a:cs typeface="Times New Roman"/>
              </a:rPr>
              <a:t> </a:t>
            </a:r>
            <a:r>
              <a:rPr sz="2000" dirty="0">
                <a:solidFill>
                  <a:schemeClr val="tx2"/>
                </a:solidFill>
                <a:latin typeface="Cambria" panose="02040503050406030204" pitchFamily="18" charset="0"/>
                <a:ea typeface="Cambria" panose="02040503050406030204" pitchFamily="18" charset="0"/>
                <a:cs typeface="Times New Roman"/>
              </a:rPr>
              <a:t>boring.</a:t>
            </a:r>
          </a:p>
          <a:p>
            <a:pPr marL="1299210" indent="-193675">
              <a:lnSpc>
                <a:spcPct val="100000"/>
              </a:lnSpc>
              <a:spcBef>
                <a:spcPts val="675"/>
              </a:spcBef>
              <a:buChar char="-"/>
              <a:tabLst>
                <a:tab pos="1299210" algn="l"/>
              </a:tabLst>
            </a:pPr>
            <a:r>
              <a:rPr sz="2000" spc="-35" dirty="0">
                <a:solidFill>
                  <a:schemeClr val="tx2"/>
                </a:solidFill>
                <a:latin typeface="Cambria" panose="02040503050406030204" pitchFamily="18" charset="0"/>
                <a:ea typeface="Cambria" panose="02040503050406030204" pitchFamily="18" charset="0"/>
                <a:cs typeface="Times New Roman"/>
              </a:rPr>
              <a:t>Yesterday </a:t>
            </a:r>
            <a:r>
              <a:rPr sz="2000" spc="-5" dirty="0">
                <a:solidFill>
                  <a:schemeClr val="tx2"/>
                </a:solidFill>
                <a:latin typeface="Cambria" panose="02040503050406030204" pitchFamily="18" charset="0"/>
                <a:ea typeface="Cambria" panose="02040503050406030204" pitchFamily="18" charset="0"/>
                <a:cs typeface="Times New Roman"/>
              </a:rPr>
              <a:t>I went to </a:t>
            </a:r>
            <a:r>
              <a:rPr sz="2000" dirty="0">
                <a:solidFill>
                  <a:schemeClr val="tx2"/>
                </a:solidFill>
                <a:latin typeface="Cambria" panose="02040503050406030204" pitchFamily="18" charset="0"/>
                <a:ea typeface="Cambria" panose="02040503050406030204" pitchFamily="18" charset="0"/>
                <a:cs typeface="Times New Roman"/>
              </a:rPr>
              <a:t>the </a:t>
            </a:r>
            <a:r>
              <a:rPr sz="2000" spc="-5" dirty="0">
                <a:solidFill>
                  <a:schemeClr val="tx2"/>
                </a:solidFill>
                <a:latin typeface="Cambria" panose="02040503050406030204" pitchFamily="18" charset="0"/>
                <a:ea typeface="Cambria" panose="02040503050406030204" pitchFamily="18" charset="0"/>
                <a:cs typeface="Times New Roman"/>
              </a:rPr>
              <a:t>movie. I enjoyed</a:t>
            </a:r>
            <a:r>
              <a:rPr sz="2000" spc="20" dirty="0">
                <a:solidFill>
                  <a:schemeClr val="tx2"/>
                </a:solidFill>
                <a:latin typeface="Cambria" panose="02040503050406030204" pitchFamily="18" charset="0"/>
                <a:ea typeface="Cambria" panose="02040503050406030204" pitchFamily="18" charset="0"/>
                <a:cs typeface="Times New Roman"/>
              </a:rPr>
              <a:t> </a:t>
            </a:r>
            <a:r>
              <a:rPr sz="2000" spc="-5" dirty="0">
                <a:solidFill>
                  <a:schemeClr val="tx2"/>
                </a:solidFill>
                <a:latin typeface="Cambria" panose="02040503050406030204" pitchFamily="18" charset="0"/>
                <a:ea typeface="Cambria" panose="02040503050406030204" pitchFamily="18" charset="0"/>
                <a:cs typeface="Times New Roman"/>
              </a:rPr>
              <a:t>it.</a:t>
            </a:r>
            <a:endParaRPr sz="2000" dirty="0">
              <a:solidFill>
                <a:schemeClr val="tx2"/>
              </a:solidFill>
              <a:latin typeface="Cambria" panose="02040503050406030204" pitchFamily="18" charset="0"/>
              <a:ea typeface="Cambria" panose="02040503050406030204" pitchFamily="18" charset="0"/>
              <a:cs typeface="Times New Roman"/>
            </a:endParaRPr>
          </a:p>
          <a:p>
            <a:pPr marL="1312545" indent="-207645">
              <a:lnSpc>
                <a:spcPct val="100000"/>
              </a:lnSpc>
              <a:buChar char="-"/>
              <a:tabLst>
                <a:tab pos="1313180" algn="l"/>
              </a:tabLst>
            </a:pPr>
            <a:r>
              <a:rPr sz="2000" spc="-5" dirty="0">
                <a:solidFill>
                  <a:schemeClr val="tx2"/>
                </a:solidFill>
                <a:latin typeface="Cambria" panose="02040503050406030204" pitchFamily="18" charset="0"/>
                <a:ea typeface="Cambria" panose="02040503050406030204" pitchFamily="18" charset="0"/>
                <a:cs typeface="Times New Roman"/>
              </a:rPr>
              <a:t>Superb.</a:t>
            </a:r>
            <a:endParaRPr sz="2000" dirty="0">
              <a:solidFill>
                <a:schemeClr val="tx2"/>
              </a:solidFill>
              <a:latin typeface="Cambria" panose="02040503050406030204" pitchFamily="18" charset="0"/>
              <a:ea typeface="Cambria" panose="02040503050406030204" pitchFamily="18" charset="0"/>
              <a:cs typeface="Times New Roman"/>
            </a:endParaRP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363854" y="3170452"/>
            <a:ext cx="8585835" cy="2231380"/>
          </a:xfrm>
          <a:prstGeom prst="rect">
            <a:avLst/>
          </a:prstGeom>
        </p:spPr>
        <p:txBody>
          <a:bodyPr vert="horz" wrap="square" lIns="0" tIns="12700" rIns="0" bIns="0" rtlCol="0">
            <a:spAutoFit/>
          </a:bodyPr>
          <a:lstStyle/>
          <a:p>
            <a:pPr marL="12700">
              <a:lnSpc>
                <a:spcPct val="100000"/>
              </a:lnSpc>
              <a:spcBef>
                <a:spcPts val="100"/>
              </a:spcBef>
            </a:pPr>
            <a:r>
              <a:rPr sz="2000" b="1" dirty="0">
                <a:solidFill>
                  <a:schemeClr val="tx2"/>
                </a:solidFill>
                <a:latin typeface="Cambria" panose="02040503050406030204" pitchFamily="18" charset="0"/>
                <a:ea typeface="Cambria" panose="02040503050406030204" pitchFamily="18" charset="0"/>
                <a:cs typeface="Arial"/>
              </a:rPr>
              <a:t>Input-output: </a:t>
            </a:r>
            <a:r>
              <a:rPr sz="2000" dirty="0">
                <a:solidFill>
                  <a:schemeClr val="tx2"/>
                </a:solidFill>
                <a:latin typeface="Cambria" panose="02040503050406030204" pitchFamily="18" charset="0"/>
                <a:ea typeface="Cambria" panose="02040503050406030204" pitchFamily="18" charset="0"/>
                <a:cs typeface="Arial"/>
              </a:rPr>
              <a:t>Facebook, </a:t>
            </a:r>
            <a:r>
              <a:rPr sz="2000" spc="-5" dirty="0">
                <a:solidFill>
                  <a:schemeClr val="tx2"/>
                </a:solidFill>
                <a:latin typeface="Cambria" panose="02040503050406030204" pitchFamily="18" charset="0"/>
                <a:ea typeface="Cambria" panose="02040503050406030204" pitchFamily="18" charset="0"/>
                <a:cs typeface="Arial"/>
              </a:rPr>
              <a:t>twitter </a:t>
            </a:r>
            <a:r>
              <a:rPr sz="2000" dirty="0">
                <a:solidFill>
                  <a:schemeClr val="tx2"/>
                </a:solidFill>
                <a:latin typeface="Cambria" panose="02040503050406030204" pitchFamily="18" charset="0"/>
                <a:ea typeface="Cambria" panose="02040503050406030204" pitchFamily="18" charset="0"/>
                <a:cs typeface="Arial"/>
              </a:rPr>
              <a:t>and </a:t>
            </a:r>
            <a:r>
              <a:rPr sz="2000" spc="-5" dirty="0">
                <a:solidFill>
                  <a:schemeClr val="tx2"/>
                </a:solidFill>
                <a:latin typeface="Cambria" panose="02040503050406030204" pitchFamily="18" charset="0"/>
                <a:ea typeface="Cambria" panose="02040503050406030204" pitchFamily="18" charset="0"/>
                <a:cs typeface="Arial"/>
              </a:rPr>
              <a:t>movie </a:t>
            </a:r>
            <a:r>
              <a:rPr sz="2000" dirty="0">
                <a:solidFill>
                  <a:schemeClr val="tx2"/>
                </a:solidFill>
                <a:latin typeface="Cambria" panose="02040503050406030204" pitchFamily="18" charset="0"/>
                <a:ea typeface="Cambria" panose="02040503050406030204" pitchFamily="18" charset="0"/>
                <a:cs typeface="Arial"/>
              </a:rPr>
              <a:t>site comments about the</a:t>
            </a:r>
            <a:r>
              <a:rPr sz="2000" spc="-16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movie.</a:t>
            </a:r>
          </a:p>
          <a:p>
            <a:pPr>
              <a:lnSpc>
                <a:spcPct val="100000"/>
              </a:lnSpc>
              <a:spcBef>
                <a:spcPts val="25"/>
              </a:spcBef>
            </a:pPr>
            <a:endParaRPr sz="2000" dirty="0">
              <a:solidFill>
                <a:schemeClr val="tx2"/>
              </a:solidFill>
              <a:latin typeface="Cambria" panose="02040503050406030204" pitchFamily="18" charset="0"/>
              <a:ea typeface="Cambria" panose="02040503050406030204" pitchFamily="18" charset="0"/>
              <a:cs typeface="Times New Roman"/>
            </a:endParaRPr>
          </a:p>
          <a:p>
            <a:pPr marL="12700">
              <a:lnSpc>
                <a:spcPct val="100000"/>
              </a:lnSpc>
              <a:spcBef>
                <a:spcPts val="5"/>
              </a:spcBef>
            </a:pPr>
            <a:r>
              <a:rPr sz="2000" b="1" dirty="0">
                <a:solidFill>
                  <a:schemeClr val="tx2"/>
                </a:solidFill>
                <a:latin typeface="Cambria" panose="02040503050406030204" pitchFamily="18" charset="0"/>
                <a:ea typeface="Cambria" panose="02040503050406030204" pitchFamily="18" charset="0"/>
                <a:cs typeface="Arial"/>
              </a:rPr>
              <a:t>Knowledge base: </a:t>
            </a:r>
            <a:r>
              <a:rPr sz="2000" dirty="0">
                <a:solidFill>
                  <a:schemeClr val="tx2"/>
                </a:solidFill>
                <a:latin typeface="Cambria" panose="02040503050406030204" pitchFamily="18" charset="0"/>
                <a:ea typeface="Cambria" panose="02040503050406030204" pitchFamily="18" charset="0"/>
                <a:cs typeface="Arial"/>
              </a:rPr>
              <a:t>Contains the </a:t>
            </a:r>
            <a:r>
              <a:rPr sz="2000" b="1" spc="-5" dirty="0">
                <a:solidFill>
                  <a:schemeClr val="tx2"/>
                </a:solidFill>
                <a:latin typeface="Cambria" panose="02040503050406030204" pitchFamily="18" charset="0"/>
                <a:ea typeface="Cambria" panose="02040503050406030204" pitchFamily="18" charset="0"/>
                <a:cs typeface="Arial"/>
              </a:rPr>
              <a:t>positive</a:t>
            </a:r>
            <a:r>
              <a:rPr sz="2000" spc="-5" dirty="0">
                <a:solidFill>
                  <a:schemeClr val="tx2"/>
                </a:solidFill>
                <a:latin typeface="Cambria" panose="02040503050406030204" pitchFamily="18" charset="0"/>
                <a:ea typeface="Cambria" panose="02040503050406030204" pitchFamily="18" charset="0"/>
                <a:cs typeface="Arial"/>
              </a:rPr>
              <a:t>, </a:t>
            </a:r>
            <a:r>
              <a:rPr sz="2000" b="1" spc="-5" dirty="0">
                <a:solidFill>
                  <a:schemeClr val="tx2"/>
                </a:solidFill>
                <a:latin typeface="Cambria" panose="02040503050406030204" pitchFamily="18" charset="0"/>
                <a:ea typeface="Cambria" panose="02040503050406030204" pitchFamily="18" charset="0"/>
                <a:cs typeface="Arial"/>
              </a:rPr>
              <a:t>negative </a:t>
            </a:r>
            <a:r>
              <a:rPr sz="2000" dirty="0">
                <a:solidFill>
                  <a:schemeClr val="tx2"/>
                </a:solidFill>
                <a:latin typeface="Cambria" panose="02040503050406030204" pitchFamily="18" charset="0"/>
                <a:ea typeface="Cambria" panose="02040503050406030204" pitchFamily="18" charset="0"/>
                <a:cs typeface="Arial"/>
              </a:rPr>
              <a:t>and </a:t>
            </a:r>
            <a:r>
              <a:rPr sz="2000" b="1" dirty="0">
                <a:solidFill>
                  <a:schemeClr val="tx2"/>
                </a:solidFill>
                <a:latin typeface="Cambria" panose="02040503050406030204" pitchFamily="18" charset="0"/>
                <a:ea typeface="Cambria" panose="02040503050406030204" pitchFamily="18" charset="0"/>
                <a:cs typeface="Arial"/>
              </a:rPr>
              <a:t>neutral</a:t>
            </a:r>
            <a:r>
              <a:rPr sz="2000" b="1" spc="-9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keywords</a:t>
            </a:r>
          </a:p>
          <a:p>
            <a:pPr marL="12700">
              <a:lnSpc>
                <a:spcPct val="100000"/>
              </a:lnSpc>
            </a:pPr>
            <a:r>
              <a:rPr sz="2000" dirty="0">
                <a:solidFill>
                  <a:schemeClr val="tx2"/>
                </a:solidFill>
                <a:latin typeface="Cambria" panose="02040503050406030204" pitchFamily="18" charset="0"/>
                <a:ea typeface="Cambria" panose="02040503050406030204" pitchFamily="18" charset="0"/>
                <a:cs typeface="Arial"/>
              </a:rPr>
              <a:t>(Dictionary).</a:t>
            </a:r>
          </a:p>
          <a:p>
            <a:pPr>
              <a:lnSpc>
                <a:spcPct val="100000"/>
              </a:lnSpc>
              <a:spcBef>
                <a:spcPts val="25"/>
              </a:spcBef>
            </a:pPr>
            <a:endParaRPr sz="2000" dirty="0">
              <a:solidFill>
                <a:schemeClr val="tx2"/>
              </a:solidFill>
              <a:latin typeface="Cambria" panose="02040503050406030204" pitchFamily="18" charset="0"/>
              <a:ea typeface="Cambria" panose="02040503050406030204" pitchFamily="18" charset="0"/>
              <a:cs typeface="Times New Roman"/>
            </a:endParaRPr>
          </a:p>
          <a:p>
            <a:pPr marL="12700">
              <a:lnSpc>
                <a:spcPct val="100000"/>
              </a:lnSpc>
            </a:pPr>
            <a:r>
              <a:rPr sz="2000" b="1" dirty="0">
                <a:solidFill>
                  <a:schemeClr val="tx2"/>
                </a:solidFill>
                <a:latin typeface="Cambria" panose="02040503050406030204" pitchFamily="18" charset="0"/>
                <a:ea typeface="Cambria" panose="02040503050406030204" pitchFamily="18" charset="0"/>
                <a:cs typeface="Arial"/>
              </a:rPr>
              <a:t>Inference-control Unit: </a:t>
            </a:r>
            <a:r>
              <a:rPr sz="2000" dirty="0">
                <a:solidFill>
                  <a:schemeClr val="tx2"/>
                </a:solidFill>
                <a:latin typeface="Cambria" panose="02040503050406030204" pitchFamily="18" charset="0"/>
                <a:ea typeface="Cambria" panose="02040503050406030204" pitchFamily="18" charset="0"/>
                <a:cs typeface="Arial"/>
              </a:rPr>
              <a:t>AI Algorithm Implementation –</a:t>
            </a:r>
            <a:r>
              <a:rPr sz="2000" spc="-27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Programs</a:t>
            </a:r>
          </a:p>
          <a:p>
            <a:pPr marL="12700">
              <a:lnSpc>
                <a:spcPct val="100000"/>
              </a:lnSpc>
              <a:spcBef>
                <a:spcPts val="480"/>
              </a:spcBef>
            </a:pPr>
            <a:r>
              <a:rPr sz="2000" dirty="0">
                <a:solidFill>
                  <a:schemeClr val="tx2"/>
                </a:solidFill>
                <a:latin typeface="Cambria" panose="02040503050406030204" pitchFamily="18" charset="0"/>
                <a:ea typeface="Cambria" panose="02040503050406030204" pitchFamily="18" charset="0"/>
                <a:cs typeface="Arial"/>
              </a:rPr>
              <a:t>Example: NLP Algorithms, </a:t>
            </a:r>
            <a:r>
              <a:rPr sz="2000" spc="-5" dirty="0">
                <a:solidFill>
                  <a:schemeClr val="tx2"/>
                </a:solidFill>
                <a:latin typeface="Cambria" panose="02040503050406030204" pitchFamily="18" charset="0"/>
                <a:ea typeface="Cambria" panose="02040503050406030204" pitchFamily="18" charset="0"/>
                <a:cs typeface="Arial"/>
              </a:rPr>
              <a:t>Naïve </a:t>
            </a:r>
            <a:r>
              <a:rPr sz="2000" dirty="0">
                <a:solidFill>
                  <a:schemeClr val="tx2"/>
                </a:solidFill>
                <a:latin typeface="Cambria" panose="02040503050406030204" pitchFamily="18" charset="0"/>
                <a:ea typeface="Cambria" panose="02040503050406030204" pitchFamily="18" charset="0"/>
                <a:cs typeface="Arial"/>
              </a:rPr>
              <a:t>Bayes Algorithm, Support </a:t>
            </a:r>
            <a:r>
              <a:rPr sz="2000" spc="-20" dirty="0">
                <a:solidFill>
                  <a:schemeClr val="tx2"/>
                </a:solidFill>
                <a:latin typeface="Cambria" panose="02040503050406030204" pitchFamily="18" charset="0"/>
                <a:ea typeface="Cambria" panose="02040503050406030204" pitchFamily="18" charset="0"/>
                <a:cs typeface="Arial"/>
              </a:rPr>
              <a:t>Vector</a:t>
            </a:r>
            <a:r>
              <a:rPr sz="2000" spc="-40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Machines</a:t>
            </a:r>
          </a:p>
        </p:txBody>
      </p:sp>
      <p:sp>
        <p:nvSpPr>
          <p:cNvPr id="4" name="object 4"/>
          <p:cNvSpPr txBox="1"/>
          <p:nvPr/>
        </p:nvSpPr>
        <p:spPr>
          <a:xfrm>
            <a:off x="134873" y="1278030"/>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dirty="0">
              <a:latin typeface="Arial"/>
              <a:cs typeface="Arial"/>
            </a:endParaRPr>
          </a:p>
          <a:p>
            <a:pPr algn="ctr">
              <a:lnSpc>
                <a:spcPct val="100000"/>
              </a:lnSpc>
              <a:spcBef>
                <a:spcPts val="5"/>
              </a:spcBef>
            </a:pPr>
            <a:r>
              <a:rPr sz="2000" b="1" dirty="0">
                <a:latin typeface="Arial"/>
                <a:cs typeface="Arial"/>
              </a:rPr>
              <a:t>Unit</a:t>
            </a:r>
            <a:endParaRPr sz="2000" dirty="0">
              <a:latin typeface="Arial"/>
              <a:cs typeface="Arial"/>
            </a:endParaRPr>
          </a:p>
        </p:txBody>
      </p:sp>
      <p:sp>
        <p:nvSpPr>
          <p:cNvPr id="5" name="object 5"/>
          <p:cNvSpPr txBox="1"/>
          <p:nvPr/>
        </p:nvSpPr>
        <p:spPr>
          <a:xfrm>
            <a:off x="3773423" y="1167795"/>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spcBef>
                <a:spcPts val="25"/>
              </a:spcBef>
            </a:pPr>
            <a:endParaRPr sz="1900" dirty="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dirty="0">
              <a:latin typeface="Arial"/>
              <a:cs typeface="Arial"/>
            </a:endParaRPr>
          </a:p>
        </p:txBody>
      </p:sp>
      <p:sp>
        <p:nvSpPr>
          <p:cNvPr id="6" name="object 6"/>
          <p:cNvSpPr txBox="1"/>
          <p:nvPr/>
        </p:nvSpPr>
        <p:spPr>
          <a:xfrm>
            <a:off x="7061200" y="1229365"/>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spcBef>
                <a:spcPts val="25"/>
              </a:spcBef>
            </a:pPr>
            <a:endParaRPr sz="1950" dirty="0">
              <a:latin typeface="Times New Roman"/>
              <a:cs typeface="Times New Roman"/>
            </a:endParaRPr>
          </a:p>
          <a:p>
            <a:pPr marL="2540" algn="ctr">
              <a:lnSpc>
                <a:spcPct val="100000"/>
              </a:lnSpc>
            </a:pPr>
            <a:r>
              <a:rPr sz="2000" b="1" spc="5" dirty="0">
                <a:latin typeface="Arial"/>
                <a:cs typeface="Arial"/>
              </a:rPr>
              <a:t>Knowledge</a:t>
            </a:r>
            <a:endParaRPr sz="2000" dirty="0">
              <a:latin typeface="Arial"/>
              <a:cs typeface="Arial"/>
            </a:endParaRPr>
          </a:p>
          <a:p>
            <a:pPr marL="2540" algn="ctr">
              <a:lnSpc>
                <a:spcPct val="100000"/>
              </a:lnSpc>
            </a:pPr>
            <a:r>
              <a:rPr sz="2000" b="1" dirty="0">
                <a:latin typeface="Arial"/>
                <a:cs typeface="Arial"/>
              </a:rPr>
              <a:t>base</a:t>
            </a:r>
            <a:endParaRPr sz="2000" dirty="0">
              <a:latin typeface="Arial"/>
              <a:cs typeface="Arial"/>
            </a:endParaRPr>
          </a:p>
        </p:txBody>
      </p:sp>
      <p:sp>
        <p:nvSpPr>
          <p:cNvPr id="7" name="object 7"/>
          <p:cNvSpPr/>
          <p:nvPr/>
        </p:nvSpPr>
        <p:spPr>
          <a:xfrm>
            <a:off x="2173223" y="1653177"/>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536213"/>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84970" y="2474272"/>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90171" y="1729377"/>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511174" y="-73579"/>
            <a:ext cx="8153400" cy="1034001"/>
          </a:xfrm>
          <a:prstGeom prst="rect">
            <a:avLst/>
          </a:prstGeom>
        </p:spPr>
        <p:txBody>
          <a:bodyPr vert="horz" wrap="square" lIns="0" tIns="262001" rIns="0" bIns="0" rtlCol="0">
            <a:spAutoFit/>
          </a:bodyPr>
          <a:lstStyle/>
          <a:p>
            <a:pPr marL="147955" marR="5080" indent="1892935" algn="l">
              <a:lnSpc>
                <a:spcPct val="100000"/>
              </a:lnSpc>
              <a:spcBef>
                <a:spcPts val="95"/>
              </a:spcBef>
            </a:pPr>
            <a:r>
              <a:rPr lang="en-US" sz="2500" b="1" spc="-5" dirty="0">
                <a:cs typeface="Arial"/>
              </a:rPr>
              <a:t>    </a:t>
            </a:r>
            <a:r>
              <a:rPr sz="2500" b="1" spc="-5" dirty="0">
                <a:cs typeface="Arial"/>
              </a:rPr>
              <a:t>Architecture of AI</a:t>
            </a:r>
            <a:r>
              <a:rPr lang="en-US" sz="2500" b="1" spc="-5" dirty="0">
                <a:cs typeface="Arial"/>
              </a:rPr>
              <a:t> </a:t>
            </a:r>
            <a:br>
              <a:rPr lang="en-US" sz="2500" b="1" spc="-5" dirty="0">
                <a:cs typeface="Arial"/>
              </a:rPr>
            </a:br>
            <a:r>
              <a:rPr lang="en-US" sz="2500" b="1" spc="-5" dirty="0">
                <a:cs typeface="Arial"/>
              </a:rPr>
              <a:t>             </a:t>
            </a:r>
            <a:r>
              <a:rPr sz="2500" b="1" spc="-5" dirty="0">
                <a:cs typeface="Arial"/>
              </a:rPr>
              <a:t>Components of Knowledge base</a:t>
            </a:r>
            <a:r>
              <a:rPr sz="2500" b="1" spc="70" dirty="0">
                <a:cs typeface="Arial"/>
              </a:rPr>
              <a:t> </a:t>
            </a:r>
            <a:r>
              <a:rPr sz="2500" b="1" spc="-10" dirty="0">
                <a:cs typeface="Arial"/>
              </a:rPr>
              <a:t>System</a:t>
            </a:r>
            <a:endParaRPr sz="2500" b="1" dirty="0">
              <a:cs typeface="Arial"/>
            </a:endParaRPr>
          </a:p>
        </p:txBody>
      </p:sp>
      <p:sp>
        <p:nvSpPr>
          <p:cNvPr id="13" name="Date Placeholder 12"/>
          <p:cNvSpPr>
            <a:spLocks noGrp="1"/>
          </p:cNvSpPr>
          <p:nvPr>
            <p:ph type="dt" sz="half" idx="10"/>
          </p:nvPr>
        </p:nvSpPr>
        <p:spPr/>
        <p:txBody>
          <a:bodyPr/>
          <a:lstStyle/>
          <a:p>
            <a:fld id="{D2CBD3E7-9A58-4527-AE17-FA9533A7C0ED}" type="datetime1">
              <a:rPr lang="en-US" smtClean="0"/>
              <a:t>9/4/2023</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IN" smtClean="0"/>
              <a:t>75</a:t>
            </a:fld>
            <a:endParaRPr lang="en-IN"/>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433796" y="3143892"/>
            <a:ext cx="8348254" cy="2013372"/>
          </a:xfrm>
          <a:prstGeom prst="rect">
            <a:avLst/>
          </a:prstGeom>
        </p:spPr>
        <p:txBody>
          <a:bodyPr vert="horz" wrap="square" lIns="0" tIns="12700" rIns="0" bIns="0" rtlCol="0">
            <a:spAutoFit/>
          </a:bodyPr>
          <a:lstStyle/>
          <a:p>
            <a:pPr marL="355600" marR="5715" indent="-342900" algn="just">
              <a:lnSpc>
                <a:spcPct val="100000"/>
              </a:lnSpc>
              <a:spcBef>
                <a:spcPts val="100"/>
              </a:spcBef>
              <a:buFont typeface="Arial"/>
              <a:buChar char="•"/>
              <a:tabLst>
                <a:tab pos="355600" algn="l"/>
              </a:tabLst>
            </a:pPr>
            <a:r>
              <a:rPr sz="2000" spc="-5" dirty="0">
                <a:solidFill>
                  <a:schemeClr val="tx2"/>
                </a:solidFill>
                <a:latin typeface="Cambria" panose="02040503050406030204" pitchFamily="18" charset="0"/>
                <a:ea typeface="Cambria" panose="02040503050406030204" pitchFamily="18" charset="0"/>
                <a:cs typeface="Arial"/>
              </a:rPr>
              <a:t>Knowledge-based systems </a:t>
            </a:r>
            <a:r>
              <a:rPr sz="200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get the power from </a:t>
            </a:r>
            <a:r>
              <a:rPr sz="2000" dirty="0">
                <a:solidFill>
                  <a:schemeClr val="tx2"/>
                </a:solidFill>
                <a:latin typeface="Cambria" panose="02040503050406030204" pitchFamily="18" charset="0"/>
                <a:ea typeface="Cambria" panose="02040503050406030204" pitchFamily="18" charset="0"/>
                <a:cs typeface="Arial"/>
              </a:rPr>
              <a:t>expert  </a:t>
            </a:r>
            <a:r>
              <a:rPr sz="2000" spc="-10" dirty="0">
                <a:solidFill>
                  <a:schemeClr val="tx2"/>
                </a:solidFill>
                <a:latin typeface="Cambria" panose="02040503050406030204" pitchFamily="18" charset="0"/>
                <a:ea typeface="Cambria" panose="02040503050406030204" pitchFamily="18" charset="0"/>
                <a:cs typeface="Arial"/>
              </a:rPr>
              <a:t>knowledge </a:t>
            </a:r>
            <a:r>
              <a:rPr sz="2000" spc="-5" dirty="0">
                <a:solidFill>
                  <a:schemeClr val="tx2"/>
                </a:solidFill>
                <a:latin typeface="Cambria" panose="02040503050406030204" pitchFamily="18" charset="0"/>
                <a:ea typeface="Cambria" panose="02040503050406030204" pitchFamily="18" charset="0"/>
                <a:cs typeface="Arial"/>
              </a:rPr>
              <a:t>that has been coded into facts, heuristics,</a:t>
            </a:r>
            <a:r>
              <a:rPr sz="2000" spc="45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and  </a:t>
            </a:r>
            <a:r>
              <a:rPr sz="2000" dirty="0">
                <a:solidFill>
                  <a:schemeClr val="tx2"/>
                </a:solidFill>
                <a:latin typeface="Cambria" panose="02040503050406030204" pitchFamily="18" charset="0"/>
                <a:ea typeface="Cambria" panose="02040503050406030204" pitchFamily="18" charset="0"/>
                <a:cs typeface="Arial"/>
              </a:rPr>
              <a:t>procedures.</a:t>
            </a:r>
          </a:p>
          <a:p>
            <a:pPr marL="355600" indent="-342900" algn="just">
              <a:lnSpc>
                <a:spcPct val="100000"/>
              </a:lnSpc>
              <a:spcBef>
                <a:spcPts val="555"/>
              </a:spcBef>
              <a:buFont typeface="Arial"/>
              <a:buChar char="•"/>
              <a:tabLst>
                <a:tab pos="355600" algn="l"/>
              </a:tabLst>
            </a:pPr>
            <a:r>
              <a:rPr sz="2000" dirty="0">
                <a:solidFill>
                  <a:schemeClr val="tx2"/>
                </a:solidFill>
                <a:latin typeface="Cambria" panose="02040503050406030204" pitchFamily="18" charset="0"/>
                <a:ea typeface="Cambria" panose="02040503050406030204" pitchFamily="18" charset="0"/>
                <a:cs typeface="Arial"/>
              </a:rPr>
              <a:t>The </a:t>
            </a:r>
            <a:r>
              <a:rPr sz="2000" spc="-5" dirty="0">
                <a:solidFill>
                  <a:schemeClr val="tx2"/>
                </a:solidFill>
                <a:latin typeface="Cambria" panose="02040503050406030204" pitchFamily="18" charset="0"/>
                <a:ea typeface="Cambria" panose="02040503050406030204" pitchFamily="18" charset="0"/>
                <a:cs typeface="Arial"/>
              </a:rPr>
              <a:t>knowledge </a:t>
            </a:r>
            <a:r>
              <a:rPr sz="2000" dirty="0">
                <a:solidFill>
                  <a:schemeClr val="tx2"/>
                </a:solidFill>
                <a:latin typeface="Cambria" panose="02040503050406030204" pitchFamily="18" charset="0"/>
                <a:ea typeface="Cambria" panose="02040503050406030204" pitchFamily="18" charset="0"/>
                <a:cs typeface="Arial"/>
              </a:rPr>
              <a:t>is </a:t>
            </a:r>
            <a:r>
              <a:rPr sz="2000" spc="-5" dirty="0">
                <a:solidFill>
                  <a:schemeClr val="tx2"/>
                </a:solidFill>
                <a:latin typeface="Cambria" panose="02040503050406030204" pitchFamily="18" charset="0"/>
                <a:ea typeface="Cambria" panose="02040503050406030204" pitchFamily="18" charset="0"/>
                <a:cs typeface="Arial"/>
              </a:rPr>
              <a:t>stored </a:t>
            </a:r>
            <a:r>
              <a:rPr sz="2000" dirty="0">
                <a:solidFill>
                  <a:schemeClr val="tx2"/>
                </a:solidFill>
                <a:latin typeface="Cambria" panose="02040503050406030204" pitchFamily="18" charset="0"/>
                <a:ea typeface="Cambria" panose="02040503050406030204" pitchFamily="18" charset="0"/>
                <a:cs typeface="Arial"/>
              </a:rPr>
              <a:t>in </a:t>
            </a:r>
            <a:r>
              <a:rPr sz="2000" spc="-5" dirty="0">
                <a:solidFill>
                  <a:schemeClr val="tx2"/>
                </a:solidFill>
                <a:latin typeface="Cambria" panose="02040503050406030204" pitchFamily="18" charset="0"/>
                <a:ea typeface="Cambria" panose="02040503050406030204" pitchFamily="18" charset="0"/>
                <a:cs typeface="Arial"/>
              </a:rPr>
              <a:t>knowledge </a:t>
            </a:r>
            <a:r>
              <a:rPr sz="2000" spc="-10" dirty="0">
                <a:solidFill>
                  <a:schemeClr val="tx2"/>
                </a:solidFill>
                <a:latin typeface="Cambria" panose="02040503050406030204" pitchFamily="18" charset="0"/>
                <a:ea typeface="Cambria" panose="02040503050406030204" pitchFamily="18" charset="0"/>
                <a:cs typeface="Arial"/>
              </a:rPr>
              <a:t>base </a:t>
            </a:r>
            <a:r>
              <a:rPr sz="2000" spc="-5" dirty="0">
                <a:solidFill>
                  <a:schemeClr val="tx2"/>
                </a:solidFill>
                <a:latin typeface="Cambria" panose="02040503050406030204" pitchFamily="18" charset="0"/>
                <a:ea typeface="Cambria" panose="02040503050406030204" pitchFamily="18" charset="0"/>
                <a:cs typeface="Arial"/>
              </a:rPr>
              <a:t>separate </a:t>
            </a:r>
            <a:r>
              <a:rPr sz="2000" dirty="0">
                <a:solidFill>
                  <a:schemeClr val="tx2"/>
                </a:solidFill>
                <a:latin typeface="Cambria" panose="02040503050406030204" pitchFamily="18" charset="0"/>
                <a:ea typeface="Cambria" panose="02040503050406030204" pitchFamily="18" charset="0"/>
                <a:cs typeface="Arial"/>
              </a:rPr>
              <a:t>from</a:t>
            </a:r>
            <a:r>
              <a:rPr sz="2000" spc="7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the</a:t>
            </a:r>
            <a:endParaRPr sz="2000" dirty="0">
              <a:solidFill>
                <a:schemeClr val="tx2"/>
              </a:solidFill>
              <a:latin typeface="Cambria" panose="02040503050406030204" pitchFamily="18" charset="0"/>
              <a:ea typeface="Cambria" panose="02040503050406030204" pitchFamily="18" charset="0"/>
              <a:cs typeface="Arial"/>
            </a:endParaRPr>
          </a:p>
          <a:p>
            <a:pPr marL="355600" algn="just">
              <a:lnSpc>
                <a:spcPct val="100000"/>
              </a:lnSpc>
            </a:pPr>
            <a:r>
              <a:rPr sz="2000" dirty="0">
                <a:solidFill>
                  <a:schemeClr val="tx2"/>
                </a:solidFill>
                <a:latin typeface="Cambria" panose="02040503050406030204" pitchFamily="18" charset="0"/>
                <a:ea typeface="Cambria" panose="02040503050406030204" pitchFamily="18" charset="0"/>
                <a:cs typeface="Arial"/>
              </a:rPr>
              <a:t>control and inference</a:t>
            </a:r>
            <a:r>
              <a:rPr sz="2000" spc="-10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components.</a:t>
            </a:r>
            <a:endParaRPr sz="2000" dirty="0">
              <a:solidFill>
                <a:schemeClr val="tx2"/>
              </a:solidFill>
              <a:latin typeface="Cambria" panose="02040503050406030204" pitchFamily="18" charset="0"/>
              <a:ea typeface="Cambria" panose="02040503050406030204" pitchFamily="18" charset="0"/>
              <a:cs typeface="Arial"/>
            </a:endParaRPr>
          </a:p>
          <a:p>
            <a:pPr marL="355600" marR="5715" indent="-342900" algn="just">
              <a:lnSpc>
                <a:spcPct val="100000"/>
              </a:lnSpc>
              <a:spcBef>
                <a:spcPts val="555"/>
              </a:spcBef>
              <a:buFont typeface="Arial"/>
              <a:buChar char="•"/>
              <a:tabLst>
                <a:tab pos="355600" algn="l"/>
              </a:tabLst>
            </a:pPr>
            <a:r>
              <a:rPr sz="2000" spc="-5" dirty="0">
                <a:solidFill>
                  <a:schemeClr val="tx2"/>
                </a:solidFill>
                <a:latin typeface="Cambria" panose="02040503050406030204" pitchFamily="18" charset="0"/>
                <a:ea typeface="Cambria" panose="02040503050406030204" pitchFamily="18" charset="0"/>
                <a:cs typeface="Arial"/>
              </a:rPr>
              <a:t>This </a:t>
            </a:r>
            <a:r>
              <a:rPr sz="2000" spc="-10" dirty="0">
                <a:solidFill>
                  <a:schemeClr val="tx2"/>
                </a:solidFill>
                <a:latin typeface="Cambria" panose="02040503050406030204" pitchFamily="18" charset="0"/>
                <a:ea typeface="Cambria" panose="02040503050406030204" pitchFamily="18" charset="0"/>
                <a:cs typeface="Arial"/>
              </a:rPr>
              <a:t>makes </a:t>
            </a:r>
            <a:r>
              <a:rPr sz="2000" spc="-5" dirty="0">
                <a:solidFill>
                  <a:schemeClr val="tx2"/>
                </a:solidFill>
                <a:latin typeface="Cambria" panose="02040503050406030204" pitchFamily="18" charset="0"/>
                <a:ea typeface="Cambria" panose="02040503050406030204" pitchFamily="18" charset="0"/>
                <a:cs typeface="Arial"/>
              </a:rPr>
              <a:t>possible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add </a:t>
            </a:r>
            <a:r>
              <a:rPr sz="2000" spc="-15" dirty="0">
                <a:solidFill>
                  <a:schemeClr val="tx2"/>
                </a:solidFill>
                <a:latin typeface="Cambria" panose="02040503050406030204" pitchFamily="18" charset="0"/>
                <a:ea typeface="Cambria" panose="02040503050406030204" pitchFamily="18" charset="0"/>
                <a:cs typeface="Arial"/>
              </a:rPr>
              <a:t>new </a:t>
            </a:r>
            <a:r>
              <a:rPr sz="2000" spc="-5" dirty="0">
                <a:solidFill>
                  <a:schemeClr val="tx2"/>
                </a:solidFill>
                <a:latin typeface="Cambria" panose="02040503050406030204" pitchFamily="18" charset="0"/>
                <a:ea typeface="Cambria" panose="02040503050406030204" pitchFamily="18" charset="0"/>
                <a:cs typeface="Arial"/>
              </a:rPr>
              <a:t>knowledge or refine existing  </a:t>
            </a:r>
            <a:r>
              <a:rPr sz="2000" spc="-10" dirty="0">
                <a:solidFill>
                  <a:schemeClr val="tx2"/>
                </a:solidFill>
                <a:latin typeface="Cambria" panose="02040503050406030204" pitchFamily="18" charset="0"/>
                <a:ea typeface="Cambria" panose="02040503050406030204" pitchFamily="18" charset="0"/>
                <a:cs typeface="Arial"/>
              </a:rPr>
              <a:t>knowledge </a:t>
            </a:r>
            <a:r>
              <a:rPr sz="2000" dirty="0">
                <a:solidFill>
                  <a:schemeClr val="tx2"/>
                </a:solidFill>
                <a:latin typeface="Cambria" panose="02040503050406030204" pitchFamily="18" charset="0"/>
                <a:ea typeface="Cambria" panose="02040503050406030204" pitchFamily="18" charset="0"/>
                <a:cs typeface="Arial"/>
              </a:rPr>
              <a:t>without </a:t>
            </a:r>
            <a:r>
              <a:rPr sz="2000" spc="-5" dirty="0">
                <a:solidFill>
                  <a:schemeClr val="tx2"/>
                </a:solidFill>
                <a:latin typeface="Cambria" panose="02040503050406030204" pitchFamily="18" charset="0"/>
                <a:ea typeface="Cambria" panose="02040503050406030204" pitchFamily="18" charset="0"/>
                <a:cs typeface="Arial"/>
              </a:rPr>
              <a:t>recompiling the control and inference  </a:t>
            </a:r>
            <a:r>
              <a:rPr sz="2000" dirty="0">
                <a:solidFill>
                  <a:schemeClr val="tx2"/>
                </a:solidFill>
                <a:latin typeface="Cambria" panose="02040503050406030204" pitchFamily="18" charset="0"/>
                <a:ea typeface="Cambria" panose="02040503050406030204" pitchFamily="18" charset="0"/>
                <a:cs typeface="Arial"/>
              </a:rPr>
              <a:t>programs.</a:t>
            </a:r>
          </a:p>
        </p:txBody>
      </p:sp>
      <p:sp>
        <p:nvSpPr>
          <p:cNvPr id="4" name="object 4"/>
          <p:cNvSpPr txBox="1"/>
          <p:nvPr/>
        </p:nvSpPr>
        <p:spPr>
          <a:xfrm>
            <a:off x="150203" y="1077467"/>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dirty="0">
              <a:latin typeface="Arial"/>
              <a:cs typeface="Arial"/>
            </a:endParaRPr>
          </a:p>
          <a:p>
            <a:pPr algn="ctr">
              <a:lnSpc>
                <a:spcPct val="100000"/>
              </a:lnSpc>
              <a:spcBef>
                <a:spcPts val="5"/>
              </a:spcBef>
            </a:pPr>
            <a:r>
              <a:rPr sz="2000" b="1" dirty="0">
                <a:latin typeface="Arial"/>
                <a:cs typeface="Arial"/>
              </a:rPr>
              <a:t>Unit</a:t>
            </a:r>
            <a:endParaRPr sz="2000" dirty="0">
              <a:latin typeface="Arial"/>
              <a:cs typeface="Arial"/>
            </a:endParaRPr>
          </a:p>
        </p:txBody>
      </p:sp>
      <p:sp>
        <p:nvSpPr>
          <p:cNvPr id="5" name="object 5"/>
          <p:cNvSpPr txBox="1"/>
          <p:nvPr/>
        </p:nvSpPr>
        <p:spPr>
          <a:xfrm>
            <a:off x="3757098" y="1009180"/>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spcBef>
                <a:spcPts val="25"/>
              </a:spcBef>
            </a:pPr>
            <a:endParaRPr sz="1900" dirty="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dirty="0">
              <a:latin typeface="Arial"/>
              <a:cs typeface="Arial"/>
            </a:endParaRPr>
          </a:p>
        </p:txBody>
      </p:sp>
      <p:sp>
        <p:nvSpPr>
          <p:cNvPr id="6" name="object 6"/>
          <p:cNvSpPr txBox="1"/>
          <p:nvPr/>
        </p:nvSpPr>
        <p:spPr>
          <a:xfrm>
            <a:off x="7061200" y="1025397"/>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87599" y="1424132"/>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40958" y="2011900"/>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232115" y="2097909"/>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6678" y="1390113"/>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628650" y="-45236"/>
            <a:ext cx="8153400" cy="1034001"/>
          </a:xfrm>
          <a:prstGeom prst="rect">
            <a:avLst/>
          </a:prstGeom>
        </p:spPr>
        <p:txBody>
          <a:bodyPr vert="horz" wrap="square" lIns="0" tIns="262001" rIns="0" bIns="0" rtlCol="0">
            <a:spAutoFit/>
          </a:bodyPr>
          <a:lstStyle/>
          <a:p>
            <a:pPr marL="147955" marR="5080" indent="1892935" algn="l">
              <a:lnSpc>
                <a:spcPct val="100000"/>
              </a:lnSpc>
              <a:spcBef>
                <a:spcPts val="95"/>
              </a:spcBef>
            </a:pPr>
            <a:r>
              <a:rPr sz="2500" b="1" spc="-5" dirty="0">
                <a:cs typeface="Arial"/>
              </a:rPr>
              <a:t>Architecture of AI</a:t>
            </a:r>
            <a:r>
              <a:rPr lang="en-US" sz="2500" b="1" spc="-5" dirty="0">
                <a:cs typeface="Arial"/>
              </a:rPr>
              <a:t> </a:t>
            </a:r>
            <a:br>
              <a:rPr lang="en-US" sz="2500" b="1" spc="-5" dirty="0">
                <a:cs typeface="Arial"/>
              </a:rPr>
            </a:br>
            <a:r>
              <a:rPr lang="en-US" sz="2500" b="1" spc="-5" dirty="0">
                <a:cs typeface="Arial"/>
              </a:rPr>
              <a:t>         </a:t>
            </a:r>
            <a:r>
              <a:rPr sz="2500" b="1" spc="-5" dirty="0">
                <a:cs typeface="Arial"/>
              </a:rPr>
              <a:t>Components of Knowledge base</a:t>
            </a:r>
            <a:r>
              <a:rPr sz="2500" b="1" spc="70" dirty="0">
                <a:cs typeface="Arial"/>
              </a:rPr>
              <a:t> </a:t>
            </a:r>
            <a:r>
              <a:rPr sz="2500" b="1" spc="-10" dirty="0">
                <a:cs typeface="Arial"/>
              </a:rPr>
              <a:t>System</a:t>
            </a:r>
            <a:r>
              <a:rPr lang="en-US" sz="2500" b="1" spc="-10" dirty="0">
                <a:cs typeface="Arial"/>
              </a:rPr>
              <a:t> </a:t>
            </a:r>
            <a:endParaRPr sz="2500" b="1" dirty="0">
              <a:cs typeface="Arial"/>
            </a:endParaRPr>
          </a:p>
        </p:txBody>
      </p:sp>
      <p:sp>
        <p:nvSpPr>
          <p:cNvPr id="13" name="Date Placeholder 12"/>
          <p:cNvSpPr>
            <a:spLocks noGrp="1"/>
          </p:cNvSpPr>
          <p:nvPr>
            <p:ph type="dt" sz="half" idx="10"/>
          </p:nvPr>
        </p:nvSpPr>
        <p:spPr/>
        <p:txBody>
          <a:bodyPr/>
          <a:lstStyle/>
          <a:p>
            <a:fld id="{78660CDF-41B9-4F8F-8476-D1CD203B9312}" type="datetime1">
              <a:rPr lang="en-US" smtClean="0"/>
              <a:t>9/4/2023</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IN" smtClean="0"/>
              <a:t>76</a:t>
            </a:fld>
            <a:endParaRPr lang="en-IN"/>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62200"/>
            <a:ext cx="7886700" cy="832370"/>
          </a:xfrm>
        </p:spPr>
        <p:txBody>
          <a:bodyPr/>
          <a:lstStyle/>
          <a:p>
            <a:pPr algn="ctr"/>
            <a:r>
              <a:rPr lang="en-US" b="1" dirty="0"/>
              <a:t>SEARCH ALGORITHM IN AI</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77</a:t>
            </a:fld>
            <a:endParaRPr lang="en-US"/>
          </a:p>
        </p:txBody>
      </p:sp>
    </p:spTree>
    <p:extLst>
      <p:ext uri="{BB962C8B-B14F-4D97-AF65-F5344CB8AC3E}">
        <p14:creationId xmlns:p14="http://schemas.microsoft.com/office/powerpoint/2010/main" val="20887959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857" y="268390"/>
            <a:ext cx="7886700" cy="417410"/>
          </a:xfrm>
        </p:spPr>
        <p:txBody>
          <a:bodyPr/>
          <a:lstStyle/>
          <a:p>
            <a:r>
              <a:rPr lang="en-US" sz="2500" b="1" dirty="0">
                <a:solidFill>
                  <a:schemeClr val="tx2"/>
                </a:solidFill>
              </a:rPr>
              <a:t>SEARCH ALGORITHM TERMINOLOGIES</a:t>
            </a:r>
            <a:endParaRPr lang="en-US" sz="2000" b="1" dirty="0">
              <a:solidFill>
                <a:schemeClr val="tx2"/>
              </a:solidFill>
            </a:endParaRPr>
          </a:p>
        </p:txBody>
      </p:sp>
      <p:sp>
        <p:nvSpPr>
          <p:cNvPr id="3" name="Content Placeholder 2"/>
          <p:cNvSpPr>
            <a:spLocks noGrp="1"/>
          </p:cNvSpPr>
          <p:nvPr>
            <p:ph idx="1"/>
          </p:nvPr>
        </p:nvSpPr>
        <p:spPr>
          <a:xfrm>
            <a:off x="609600" y="1143000"/>
            <a:ext cx="8210550" cy="4500154"/>
          </a:xfrm>
        </p:spPr>
        <p:txBody>
          <a:bodyPr/>
          <a:lstStyle/>
          <a:p>
            <a:r>
              <a:rPr lang="en-US" sz="1800" b="1" dirty="0">
                <a:solidFill>
                  <a:schemeClr val="tx2"/>
                </a:solidFill>
              </a:rPr>
              <a:t>Search:</a:t>
            </a:r>
            <a:r>
              <a:rPr lang="en-US" sz="1800" dirty="0">
                <a:solidFill>
                  <a:schemeClr val="tx2"/>
                </a:solidFill>
              </a:rPr>
              <a:t> Searching is a step by step procedure to solve a search-problem in a given search space. A search problem can have three main factors:</a:t>
            </a:r>
            <a:br>
              <a:rPr lang="en-US" sz="1800" dirty="0">
                <a:solidFill>
                  <a:schemeClr val="tx2"/>
                </a:solidFill>
              </a:rPr>
            </a:br>
            <a:r>
              <a:rPr lang="en-US" sz="1800" dirty="0">
                <a:solidFill>
                  <a:schemeClr val="tx2"/>
                </a:solidFill>
              </a:rPr>
              <a:t>	</a:t>
            </a:r>
            <a:r>
              <a:rPr lang="en-US" sz="1800" b="1" dirty="0">
                <a:solidFill>
                  <a:schemeClr val="tx2"/>
                </a:solidFill>
              </a:rPr>
              <a:t>Search Space:</a:t>
            </a:r>
            <a:r>
              <a:rPr lang="en-US" sz="1800" dirty="0">
                <a:solidFill>
                  <a:schemeClr val="tx2"/>
                </a:solidFill>
              </a:rPr>
              <a:t> Search space represents a set of possible solutions, which 		           a system may have.</a:t>
            </a:r>
            <a:br>
              <a:rPr lang="en-US" sz="1800" dirty="0">
                <a:solidFill>
                  <a:schemeClr val="tx2"/>
                </a:solidFill>
              </a:rPr>
            </a:br>
            <a:r>
              <a:rPr lang="en-US" sz="1800" dirty="0">
                <a:solidFill>
                  <a:schemeClr val="tx2"/>
                </a:solidFill>
              </a:rPr>
              <a:t>	</a:t>
            </a:r>
            <a:r>
              <a:rPr lang="en-US" sz="1800" b="1" dirty="0">
                <a:solidFill>
                  <a:schemeClr val="tx2"/>
                </a:solidFill>
              </a:rPr>
              <a:t>Start State:</a:t>
            </a:r>
            <a:r>
              <a:rPr lang="en-US" sz="1800" dirty="0">
                <a:solidFill>
                  <a:schemeClr val="tx2"/>
                </a:solidFill>
              </a:rPr>
              <a:t> It is a state from where agent begins </a:t>
            </a:r>
            <a:r>
              <a:rPr lang="en-US" sz="1800" b="1" dirty="0">
                <a:solidFill>
                  <a:schemeClr val="tx2"/>
                </a:solidFill>
              </a:rPr>
              <a:t>the search</a:t>
            </a:r>
            <a:r>
              <a:rPr lang="en-US" sz="1800" dirty="0">
                <a:solidFill>
                  <a:schemeClr val="tx2"/>
                </a:solidFill>
              </a:rPr>
              <a:t>.</a:t>
            </a:r>
            <a:br>
              <a:rPr lang="en-US" sz="1800" dirty="0">
                <a:solidFill>
                  <a:schemeClr val="tx2"/>
                </a:solidFill>
              </a:rPr>
            </a:br>
            <a:r>
              <a:rPr lang="en-US" sz="1800" dirty="0">
                <a:solidFill>
                  <a:schemeClr val="tx2"/>
                </a:solidFill>
              </a:rPr>
              <a:t>	</a:t>
            </a:r>
            <a:r>
              <a:rPr lang="en-US" sz="1800" b="1" dirty="0">
                <a:solidFill>
                  <a:schemeClr val="tx2"/>
                </a:solidFill>
              </a:rPr>
              <a:t>Goal test:</a:t>
            </a:r>
            <a:r>
              <a:rPr lang="en-US" sz="1800" dirty="0">
                <a:solidFill>
                  <a:schemeClr val="tx2"/>
                </a:solidFill>
              </a:rPr>
              <a:t> It is a function which observe the current state and returns              	                    whether the goal state is achieved or not.</a:t>
            </a:r>
            <a:br>
              <a:rPr lang="en-US" sz="1800" dirty="0">
                <a:solidFill>
                  <a:schemeClr val="tx2"/>
                </a:solidFill>
              </a:rPr>
            </a:br>
            <a:r>
              <a:rPr lang="en-US" sz="1800" b="1" dirty="0">
                <a:solidFill>
                  <a:schemeClr val="tx2"/>
                </a:solidFill>
              </a:rPr>
              <a:t>Search tree:</a:t>
            </a:r>
            <a:r>
              <a:rPr lang="en-US" sz="1800" dirty="0">
                <a:solidFill>
                  <a:schemeClr val="tx2"/>
                </a:solidFill>
              </a:rPr>
              <a:t> A tree representation of search problem is called Search tree. The root of the search tree is the root node which is corresponding to the initial state.</a:t>
            </a:r>
            <a:br>
              <a:rPr lang="en-US" sz="1800" dirty="0">
                <a:solidFill>
                  <a:schemeClr val="tx2"/>
                </a:solidFill>
              </a:rPr>
            </a:br>
            <a:r>
              <a:rPr lang="en-US" sz="1800" b="1" dirty="0">
                <a:solidFill>
                  <a:schemeClr val="tx2"/>
                </a:solidFill>
              </a:rPr>
              <a:t>Actions:</a:t>
            </a:r>
            <a:r>
              <a:rPr lang="en-US" sz="1800" dirty="0">
                <a:solidFill>
                  <a:schemeClr val="tx2"/>
                </a:solidFill>
              </a:rPr>
              <a:t> It gives the description of all the available actions to the agent.</a:t>
            </a:r>
            <a:br>
              <a:rPr lang="en-US" sz="1800" dirty="0">
                <a:solidFill>
                  <a:schemeClr val="tx2"/>
                </a:solidFill>
              </a:rPr>
            </a:br>
            <a:r>
              <a:rPr lang="en-US" sz="1800" b="1" dirty="0">
                <a:solidFill>
                  <a:schemeClr val="tx2"/>
                </a:solidFill>
              </a:rPr>
              <a:t>Transition model:</a:t>
            </a:r>
            <a:r>
              <a:rPr lang="en-US" sz="1800" dirty="0">
                <a:solidFill>
                  <a:schemeClr val="tx2"/>
                </a:solidFill>
              </a:rPr>
              <a:t> A description of what each action do, can be represented as a transition model.</a:t>
            </a:r>
            <a:br>
              <a:rPr lang="en-US" sz="1800" dirty="0">
                <a:solidFill>
                  <a:schemeClr val="tx2"/>
                </a:solidFill>
              </a:rPr>
            </a:br>
            <a:r>
              <a:rPr lang="en-US" sz="1800" b="1" dirty="0">
                <a:solidFill>
                  <a:schemeClr val="tx2"/>
                </a:solidFill>
              </a:rPr>
              <a:t>Path Cost:</a:t>
            </a:r>
            <a:r>
              <a:rPr lang="en-US" sz="1800" dirty="0">
                <a:solidFill>
                  <a:schemeClr val="tx2"/>
                </a:solidFill>
              </a:rPr>
              <a:t> It is a function which assigns a numeric cost to each path.</a:t>
            </a:r>
            <a:br>
              <a:rPr lang="en-US" sz="1800" dirty="0">
                <a:solidFill>
                  <a:schemeClr val="tx2"/>
                </a:solidFill>
              </a:rPr>
            </a:br>
            <a:r>
              <a:rPr lang="en-US" sz="1800" b="1" dirty="0">
                <a:solidFill>
                  <a:schemeClr val="tx2"/>
                </a:solidFill>
              </a:rPr>
              <a:t>Solution:</a:t>
            </a:r>
            <a:r>
              <a:rPr lang="en-US" sz="1800" dirty="0">
                <a:solidFill>
                  <a:schemeClr val="tx2"/>
                </a:solidFill>
              </a:rPr>
              <a:t> It is an action sequence which leads from the start node to the goal node.</a:t>
            </a:r>
            <a:br>
              <a:rPr lang="en-US" sz="1800" dirty="0">
                <a:solidFill>
                  <a:schemeClr val="tx2"/>
                </a:solidFill>
              </a:rPr>
            </a:br>
            <a:r>
              <a:rPr lang="en-US" sz="1800" b="1" dirty="0">
                <a:solidFill>
                  <a:schemeClr val="tx2"/>
                </a:solidFill>
              </a:rPr>
              <a:t>Optimal Solution:</a:t>
            </a:r>
            <a:r>
              <a:rPr lang="en-US" sz="1800" dirty="0">
                <a:solidFill>
                  <a:schemeClr val="tx2"/>
                </a:solidFill>
              </a:rPr>
              <a:t> If a solution has the lowest cost among all solutions</a:t>
            </a:r>
            <a:r>
              <a:rPr lang="en-US" sz="2000" dirty="0">
                <a:solidFill>
                  <a:schemeClr val="tx2"/>
                </a:solidFill>
              </a:rPr>
              <a:t>.</a:t>
            </a:r>
            <a:br>
              <a:rPr lang="en-US" sz="2000" dirty="0">
                <a:solidFill>
                  <a:schemeClr val="tx2"/>
                </a:solidFill>
              </a:rPr>
            </a:br>
            <a:endParaRPr lang="en-US" sz="2000" dirty="0">
              <a:solidFill>
                <a:schemeClr val="tx2"/>
              </a:solidFill>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78</a:t>
            </a:fld>
            <a:endParaRPr lang="en-US"/>
          </a:p>
        </p:txBody>
      </p:sp>
    </p:spTree>
    <p:extLst>
      <p:ext uri="{BB962C8B-B14F-4D97-AF65-F5344CB8AC3E}">
        <p14:creationId xmlns:p14="http://schemas.microsoft.com/office/powerpoint/2010/main" val="21371531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71" y="268390"/>
            <a:ext cx="7886700" cy="832370"/>
          </a:xfrm>
        </p:spPr>
        <p:txBody>
          <a:bodyPr/>
          <a:lstStyle/>
          <a:p>
            <a:r>
              <a:rPr lang="en-US" sz="2500" b="1" dirty="0">
                <a:solidFill>
                  <a:schemeClr val="tx2"/>
                </a:solidFill>
              </a:rPr>
              <a:t>PROPERTIES OF SEARCH ALGORITHM</a:t>
            </a:r>
          </a:p>
        </p:txBody>
      </p:sp>
      <p:sp>
        <p:nvSpPr>
          <p:cNvPr id="3" name="Content Placeholder 2"/>
          <p:cNvSpPr>
            <a:spLocks noGrp="1"/>
          </p:cNvSpPr>
          <p:nvPr>
            <p:ph idx="1"/>
          </p:nvPr>
        </p:nvSpPr>
        <p:spPr>
          <a:xfrm>
            <a:off x="609600" y="1371600"/>
            <a:ext cx="7886700" cy="3879669"/>
          </a:xfrm>
        </p:spPr>
        <p:txBody>
          <a:bodyPr/>
          <a:lstStyle/>
          <a:p>
            <a:pPr algn="just"/>
            <a:r>
              <a:rPr lang="en-US" sz="2000" b="1" dirty="0">
                <a:solidFill>
                  <a:schemeClr val="tx2"/>
                </a:solidFill>
              </a:rPr>
              <a:t>Completeness:</a:t>
            </a:r>
            <a:r>
              <a:rPr lang="en-US" sz="2000" dirty="0">
                <a:solidFill>
                  <a:schemeClr val="tx2"/>
                </a:solidFill>
              </a:rPr>
              <a:t> A search algorithm is said to be complete if it guarantees to return a solution if at least any solution exists for any random input.</a:t>
            </a:r>
          </a:p>
          <a:p>
            <a:pPr algn="just"/>
            <a:r>
              <a:rPr lang="en-US" sz="2000" b="1" dirty="0">
                <a:solidFill>
                  <a:schemeClr val="tx2"/>
                </a:solidFill>
              </a:rPr>
              <a:t>Optimality:</a:t>
            </a:r>
            <a:r>
              <a:rPr lang="en-US" sz="2000" dirty="0">
                <a:solidFill>
                  <a:schemeClr val="tx2"/>
                </a:solidFill>
              </a:rPr>
              <a:t> If a solution found for an algorithm is guaranteed to be the best solution (lowest path cost) among all other solutions, then such a solution for is said to be an optimal solution.</a:t>
            </a:r>
          </a:p>
          <a:p>
            <a:pPr algn="just"/>
            <a:r>
              <a:rPr lang="en-US" sz="2000" b="1" dirty="0">
                <a:solidFill>
                  <a:schemeClr val="tx2"/>
                </a:solidFill>
              </a:rPr>
              <a:t>Time Complexity:</a:t>
            </a:r>
            <a:r>
              <a:rPr lang="en-US" sz="2000" dirty="0">
                <a:solidFill>
                  <a:schemeClr val="tx2"/>
                </a:solidFill>
              </a:rPr>
              <a:t> Time complexity is a measure of time for an algorithm to complete its task.</a:t>
            </a:r>
          </a:p>
          <a:p>
            <a:pPr algn="just"/>
            <a:r>
              <a:rPr lang="en-US" sz="2000" b="1" dirty="0">
                <a:solidFill>
                  <a:schemeClr val="tx2"/>
                </a:solidFill>
              </a:rPr>
              <a:t>Space Complexity:</a:t>
            </a:r>
            <a:r>
              <a:rPr lang="en-US" sz="2000" dirty="0">
                <a:solidFill>
                  <a:schemeClr val="tx2"/>
                </a:solidFill>
              </a:rPr>
              <a:t> It is the maximum storage space required at any point during the search, as the complexity of the problem.</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79</a:t>
            </a:fld>
            <a:endParaRPr lang="en-US"/>
          </a:p>
        </p:txBody>
      </p:sp>
    </p:spTree>
    <p:extLst>
      <p:ext uri="{BB962C8B-B14F-4D97-AF65-F5344CB8AC3E}">
        <p14:creationId xmlns:p14="http://schemas.microsoft.com/office/powerpoint/2010/main" val="39169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535940" y="1556465"/>
            <a:ext cx="8037195" cy="2808461"/>
          </a:xfrm>
          <a:prstGeom prst="rect">
            <a:avLst/>
          </a:prstGeom>
        </p:spPr>
        <p:txBody>
          <a:bodyPr vert="horz" wrap="square" lIns="0" tIns="12700" rIns="0" bIns="0" rtlCol="0">
            <a:spAutoFit/>
          </a:bodyPr>
          <a:lstStyle/>
          <a:p>
            <a:pPr marL="355600" marR="38735" indent="-342900" algn="just">
              <a:lnSpc>
                <a:spcPct val="150100"/>
              </a:lnSpc>
              <a:spcBef>
                <a:spcPts val="100"/>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Once we have a </a:t>
            </a:r>
            <a:r>
              <a:rPr sz="2000" spc="-5" dirty="0">
                <a:solidFill>
                  <a:schemeClr val="tx2"/>
                </a:solidFill>
                <a:latin typeface="Cambria" panose="02040503050406030204" pitchFamily="18" charset="0"/>
                <a:ea typeface="Cambria" panose="02040503050406030204" pitchFamily="18" charset="0"/>
                <a:cs typeface="Arial"/>
              </a:rPr>
              <a:t>sufficiently </a:t>
            </a:r>
            <a:r>
              <a:rPr sz="2000" dirty="0">
                <a:solidFill>
                  <a:schemeClr val="tx2"/>
                </a:solidFill>
                <a:latin typeface="Cambria" panose="02040503050406030204" pitchFamily="18" charset="0"/>
                <a:ea typeface="Cambria" panose="02040503050406030204" pitchFamily="18" charset="0"/>
                <a:cs typeface="Arial"/>
              </a:rPr>
              <a:t>precise theory of the mind, it  becomes </a:t>
            </a:r>
            <a:r>
              <a:rPr sz="2000" spc="-5" dirty="0">
                <a:solidFill>
                  <a:schemeClr val="tx2"/>
                </a:solidFill>
                <a:latin typeface="Cambria" panose="02040503050406030204" pitchFamily="18" charset="0"/>
                <a:ea typeface="Cambria" panose="02040503050406030204" pitchFamily="18" charset="0"/>
                <a:cs typeface="Arial"/>
              </a:rPr>
              <a:t>possible </a:t>
            </a:r>
            <a:r>
              <a:rPr sz="2000" dirty="0">
                <a:solidFill>
                  <a:schemeClr val="tx2"/>
                </a:solidFill>
                <a:latin typeface="Cambria" panose="02040503050406030204" pitchFamily="18" charset="0"/>
                <a:ea typeface="Cambria" panose="02040503050406030204" pitchFamily="18" charset="0"/>
                <a:cs typeface="Arial"/>
              </a:rPr>
              <a:t>to </a:t>
            </a:r>
            <a:r>
              <a:rPr sz="2000" spc="-5" dirty="0">
                <a:solidFill>
                  <a:schemeClr val="tx2"/>
                </a:solidFill>
                <a:latin typeface="Cambria" panose="02040503050406030204" pitchFamily="18" charset="0"/>
                <a:ea typeface="Cambria" panose="02040503050406030204" pitchFamily="18" charset="0"/>
                <a:cs typeface="Arial"/>
              </a:rPr>
              <a:t>express the theory as a </a:t>
            </a:r>
            <a:r>
              <a:rPr sz="2000" dirty="0">
                <a:solidFill>
                  <a:schemeClr val="tx2"/>
                </a:solidFill>
                <a:latin typeface="Cambria" panose="02040503050406030204" pitchFamily="18" charset="0"/>
                <a:ea typeface="Cambria" panose="02040503050406030204" pitchFamily="18" charset="0"/>
                <a:cs typeface="Arial"/>
              </a:rPr>
              <a:t>computer  </a:t>
            </a:r>
            <a:r>
              <a:rPr sz="2000" spc="-5" dirty="0">
                <a:solidFill>
                  <a:schemeClr val="tx2"/>
                </a:solidFill>
                <a:latin typeface="Cambria" panose="02040503050406030204" pitchFamily="18" charset="0"/>
                <a:ea typeface="Cambria" panose="02040503050406030204" pitchFamily="18" charset="0"/>
                <a:cs typeface="Arial"/>
              </a:rPr>
              <a:t>program.</a:t>
            </a:r>
            <a:endParaRPr lang="en-US" sz="2000" dirty="0">
              <a:solidFill>
                <a:schemeClr val="tx2"/>
              </a:solidFill>
              <a:latin typeface="Cambria" panose="02040503050406030204" pitchFamily="18" charset="0"/>
              <a:ea typeface="Cambria" panose="02040503050406030204" pitchFamily="18" charset="0"/>
              <a:cs typeface="Arial"/>
            </a:endParaRPr>
          </a:p>
          <a:p>
            <a:pPr marL="355600" marR="38735" indent="-342900" algn="just">
              <a:lnSpc>
                <a:spcPct val="150100"/>
              </a:lnSpc>
              <a:spcBef>
                <a:spcPts val="100"/>
              </a:spcBef>
              <a:buChar char="•"/>
              <a:tabLst>
                <a:tab pos="354965" algn="l"/>
                <a:tab pos="355600" algn="l"/>
              </a:tabLst>
            </a:pPr>
            <a:endParaRPr lang="en-US" sz="2000" dirty="0">
              <a:solidFill>
                <a:schemeClr val="tx2"/>
              </a:solidFill>
              <a:latin typeface="Cambria" panose="02040503050406030204" pitchFamily="18" charset="0"/>
              <a:ea typeface="Cambria" panose="02040503050406030204" pitchFamily="18" charset="0"/>
              <a:cs typeface="Arial"/>
            </a:endParaRPr>
          </a:p>
          <a:p>
            <a:pPr marL="355600" marR="38735" indent="-342900" algn="just">
              <a:lnSpc>
                <a:spcPct val="150100"/>
              </a:lnSpc>
              <a:spcBef>
                <a:spcPts val="100"/>
              </a:spcBef>
              <a:buChar char="•"/>
              <a:tabLst>
                <a:tab pos="354965" algn="l"/>
                <a:tab pos="355600" algn="l"/>
              </a:tabLst>
            </a:pPr>
            <a:r>
              <a:rPr sz="2000" dirty="0">
                <a:solidFill>
                  <a:schemeClr val="tx2"/>
                </a:solidFill>
                <a:latin typeface="Cambria" panose="02040503050406030204" pitchFamily="18" charset="0"/>
                <a:ea typeface="Cambria" panose="02040503050406030204" pitchFamily="18" charset="0"/>
                <a:cs typeface="Arial"/>
              </a:rPr>
              <a:t>If the </a:t>
            </a:r>
            <a:r>
              <a:rPr sz="2000" spc="-10" dirty="0">
                <a:solidFill>
                  <a:schemeClr val="tx2"/>
                </a:solidFill>
                <a:latin typeface="Cambria" panose="02040503050406030204" pitchFamily="18" charset="0"/>
                <a:ea typeface="Cambria" panose="02040503050406030204" pitchFamily="18" charset="0"/>
                <a:cs typeface="Arial"/>
              </a:rPr>
              <a:t>program’s </a:t>
            </a:r>
            <a:r>
              <a:rPr sz="2000" spc="-5" dirty="0">
                <a:solidFill>
                  <a:schemeClr val="tx2"/>
                </a:solidFill>
                <a:latin typeface="Cambria" panose="02040503050406030204" pitchFamily="18" charset="0"/>
                <a:ea typeface="Cambria" panose="02040503050406030204" pitchFamily="18" charset="0"/>
                <a:cs typeface="Arial"/>
              </a:rPr>
              <a:t>input-output behavior matches  </a:t>
            </a:r>
            <a:r>
              <a:rPr sz="2000" dirty="0">
                <a:solidFill>
                  <a:schemeClr val="tx2"/>
                </a:solidFill>
                <a:latin typeface="Cambria" panose="02040503050406030204" pitchFamily="18" charset="0"/>
                <a:ea typeface="Cambria" panose="02040503050406030204" pitchFamily="18" charset="0"/>
                <a:cs typeface="Arial"/>
              </a:rPr>
              <a:t>corresponding </a:t>
            </a:r>
            <a:r>
              <a:rPr sz="2000" spc="-5" dirty="0">
                <a:solidFill>
                  <a:schemeClr val="tx2"/>
                </a:solidFill>
                <a:latin typeface="Cambria" panose="02040503050406030204" pitchFamily="18" charset="0"/>
                <a:ea typeface="Cambria" panose="02040503050406030204" pitchFamily="18" charset="0"/>
                <a:cs typeface="Arial"/>
              </a:rPr>
              <a:t>human </a:t>
            </a:r>
            <a:r>
              <a:rPr sz="2000" spc="-15" dirty="0">
                <a:solidFill>
                  <a:schemeClr val="tx2"/>
                </a:solidFill>
                <a:latin typeface="Cambria" panose="02040503050406030204" pitchFamily="18" charset="0"/>
                <a:ea typeface="Cambria" panose="02040503050406030204" pitchFamily="18" charset="0"/>
                <a:cs typeface="Arial"/>
              </a:rPr>
              <a:t>behavior, </a:t>
            </a:r>
            <a:r>
              <a:rPr sz="2000" dirty="0">
                <a:solidFill>
                  <a:schemeClr val="tx2"/>
                </a:solidFill>
                <a:latin typeface="Cambria" panose="02040503050406030204" pitchFamily="18" charset="0"/>
                <a:ea typeface="Cambria" panose="02040503050406030204" pitchFamily="18" charset="0"/>
                <a:cs typeface="Arial"/>
              </a:rPr>
              <a:t>that </a:t>
            </a:r>
            <a:r>
              <a:rPr sz="2000" spc="-5" dirty="0">
                <a:solidFill>
                  <a:schemeClr val="tx2"/>
                </a:solidFill>
                <a:latin typeface="Cambria" panose="02040503050406030204" pitchFamily="18" charset="0"/>
                <a:ea typeface="Cambria" panose="02040503050406030204" pitchFamily="18" charset="0"/>
                <a:cs typeface="Arial"/>
              </a:rPr>
              <a:t>is evidence </a:t>
            </a:r>
            <a:r>
              <a:rPr sz="2000" dirty="0">
                <a:solidFill>
                  <a:schemeClr val="tx2"/>
                </a:solidFill>
                <a:latin typeface="Cambria" panose="02040503050406030204" pitchFamily="18" charset="0"/>
                <a:ea typeface="Cambria" panose="02040503050406030204" pitchFamily="18" charset="0"/>
                <a:cs typeface="Arial"/>
              </a:rPr>
              <a:t>that </a:t>
            </a:r>
            <a:r>
              <a:rPr sz="2000" spc="-5" dirty="0">
                <a:solidFill>
                  <a:schemeClr val="tx2"/>
                </a:solidFill>
                <a:latin typeface="Cambria" panose="02040503050406030204" pitchFamily="18" charset="0"/>
                <a:ea typeface="Cambria" panose="02040503050406030204" pitchFamily="18" charset="0"/>
                <a:cs typeface="Arial"/>
              </a:rPr>
              <a:t>the  </a:t>
            </a:r>
            <a:r>
              <a:rPr sz="2000" spc="-10" dirty="0">
                <a:solidFill>
                  <a:schemeClr val="tx2"/>
                </a:solidFill>
                <a:latin typeface="Cambria" panose="02040503050406030204" pitchFamily="18" charset="0"/>
                <a:ea typeface="Cambria" panose="02040503050406030204" pitchFamily="18" charset="0"/>
                <a:cs typeface="Arial"/>
              </a:rPr>
              <a:t>program’s </a:t>
            </a:r>
            <a:r>
              <a:rPr sz="2000" spc="-5" dirty="0">
                <a:solidFill>
                  <a:schemeClr val="tx2"/>
                </a:solidFill>
                <a:latin typeface="Cambria" panose="02040503050406030204" pitchFamily="18" charset="0"/>
                <a:ea typeface="Cambria" panose="02040503050406030204" pitchFamily="18" charset="0"/>
                <a:cs typeface="Arial"/>
              </a:rPr>
              <a:t>mechanisms </a:t>
            </a:r>
            <a:r>
              <a:rPr sz="2000" dirty="0">
                <a:solidFill>
                  <a:schemeClr val="tx2"/>
                </a:solidFill>
                <a:latin typeface="Cambria" panose="02040503050406030204" pitchFamily="18" charset="0"/>
                <a:ea typeface="Cambria" panose="02040503050406030204" pitchFamily="18" charset="0"/>
                <a:cs typeface="Arial"/>
              </a:rPr>
              <a:t>could </a:t>
            </a:r>
            <a:r>
              <a:rPr sz="2000" spc="-5" dirty="0">
                <a:solidFill>
                  <a:schemeClr val="tx2"/>
                </a:solidFill>
                <a:latin typeface="Cambria" panose="02040503050406030204" pitchFamily="18" charset="0"/>
                <a:ea typeface="Cambria" panose="02040503050406030204" pitchFamily="18" charset="0"/>
                <a:cs typeface="Arial"/>
              </a:rPr>
              <a:t>also be working in</a:t>
            </a:r>
            <a:r>
              <a:rPr sz="2000" spc="9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humans</a:t>
            </a:r>
            <a:r>
              <a:rPr lang="en-US" sz="2000" spc="-5" dirty="0">
                <a:solidFill>
                  <a:schemeClr val="tx2"/>
                </a:solidFill>
                <a:latin typeface="Cambria" panose="02040503050406030204" pitchFamily="18" charset="0"/>
                <a:ea typeface="Cambria" panose="02040503050406030204" pitchFamily="18" charset="0"/>
                <a:cs typeface="Arial"/>
              </a:rPr>
              <a:t>.</a:t>
            </a:r>
            <a:endParaRPr sz="2000" dirty="0">
              <a:solidFill>
                <a:schemeClr val="tx2"/>
              </a:solidFill>
              <a:latin typeface="Cambria" panose="02040503050406030204" pitchFamily="18" charset="0"/>
              <a:ea typeface="Cambria" panose="02040503050406030204" pitchFamily="18" charset="0"/>
              <a:cs typeface="Arial"/>
            </a:endParaRPr>
          </a:p>
        </p:txBody>
      </p:sp>
      <p:sp>
        <p:nvSpPr>
          <p:cNvPr id="5" name="object 2"/>
          <p:cNvSpPr txBox="1">
            <a:spLocks noGrp="1"/>
          </p:cNvSpPr>
          <p:nvPr>
            <p:ph type="title"/>
          </p:nvPr>
        </p:nvSpPr>
        <p:spPr>
          <a:xfrm>
            <a:off x="152400" y="607801"/>
            <a:ext cx="8001000" cy="359073"/>
          </a:xfrm>
          <a:prstGeom prst="rect">
            <a:avLst/>
          </a:prstGeom>
        </p:spPr>
        <p:txBody>
          <a:bodyPr vert="horz" wrap="square" lIns="0" tIns="12700" rIns="0" bIns="0" rtlCol="0">
            <a:spAutoFit/>
          </a:bodyPr>
          <a:lstStyle/>
          <a:p>
            <a:pPr marL="12700" marR="5080" indent="30480" algn="l">
              <a:spcBef>
                <a:spcPts val="100"/>
              </a:spcBef>
            </a:pPr>
            <a:r>
              <a:rPr sz="2500" b="1" dirty="0"/>
              <a:t>Thinking humanly:  Cognitive Modeling</a:t>
            </a:r>
          </a:p>
        </p:txBody>
      </p:sp>
      <p:sp>
        <p:nvSpPr>
          <p:cNvPr id="2" name="Date Placeholder 1"/>
          <p:cNvSpPr>
            <a:spLocks noGrp="1"/>
          </p:cNvSpPr>
          <p:nvPr>
            <p:ph type="dt" sz="half" idx="10"/>
          </p:nvPr>
        </p:nvSpPr>
        <p:spPr/>
        <p:txBody>
          <a:bodyPr/>
          <a:lstStyle/>
          <a:p>
            <a:fld id="{0200ACE7-3BCF-425B-810E-9BCBC64438F8}" type="datetime1">
              <a:rPr lang="en-US" smtClean="0"/>
              <a:t>9/4/2023</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IN" smtClean="0"/>
              <a:t>8</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80</a:t>
            </a:fld>
            <a:endParaRPr lang="en-US"/>
          </a:p>
        </p:txBody>
      </p:sp>
      <p:pic>
        <p:nvPicPr>
          <p:cNvPr id="1026" name="Picture 2" descr="Search Algorithms in Artificial Intellig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332015"/>
            <a:ext cx="7315200" cy="4899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343400" y="4648200"/>
            <a:ext cx="4572000" cy="1200329"/>
          </a:xfrm>
          <a:prstGeom prst="rect">
            <a:avLst/>
          </a:prstGeom>
        </p:spPr>
        <p:txBody>
          <a:bodyPr>
            <a:spAutoFit/>
          </a:bodyPr>
          <a:lstStyle/>
          <a:p>
            <a:r>
              <a:rPr lang="en-US" b="1" u="sng" dirty="0">
                <a:solidFill>
                  <a:schemeClr val="tx2"/>
                </a:solidFill>
              </a:rPr>
              <a:t>A* SEARCH</a:t>
            </a:r>
          </a:p>
          <a:p>
            <a:endParaRPr lang="en-US" b="1" dirty="0">
              <a:solidFill>
                <a:schemeClr val="tx2"/>
              </a:solidFill>
            </a:endParaRPr>
          </a:p>
          <a:p>
            <a:r>
              <a:rPr lang="en-US" b="1" dirty="0">
                <a:solidFill>
                  <a:schemeClr val="tx2"/>
                </a:solidFill>
              </a:rPr>
              <a:t>https://www.youtube.com/watch?v=tvAh0JZF2YE</a:t>
            </a:r>
          </a:p>
        </p:txBody>
      </p:sp>
    </p:spTree>
    <p:extLst>
      <p:ext uri="{BB962C8B-B14F-4D97-AF65-F5344CB8AC3E}">
        <p14:creationId xmlns:p14="http://schemas.microsoft.com/office/powerpoint/2010/main" val="19068841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62864"/>
            <a:ext cx="7886700" cy="494990"/>
          </a:xfrm>
        </p:spPr>
        <p:txBody>
          <a:bodyPr/>
          <a:lstStyle/>
          <a:p>
            <a:r>
              <a:rPr lang="en-US" sz="2500" b="1" dirty="0"/>
              <a:t>FRAME STRUCTURES </a:t>
            </a:r>
          </a:p>
        </p:txBody>
      </p:sp>
      <p:sp>
        <p:nvSpPr>
          <p:cNvPr id="3" name="Content Placeholder 2"/>
          <p:cNvSpPr>
            <a:spLocks noGrp="1"/>
          </p:cNvSpPr>
          <p:nvPr>
            <p:ph idx="1"/>
          </p:nvPr>
        </p:nvSpPr>
        <p:spPr>
          <a:xfrm>
            <a:off x="685800" y="557854"/>
            <a:ext cx="8077200" cy="3879669"/>
          </a:xfrm>
        </p:spPr>
        <p:txBody>
          <a:bodyPr/>
          <a:lstStyle/>
          <a:p>
            <a:pPr marL="355600" marR="283210" indent="-342900">
              <a:lnSpc>
                <a:spcPct val="150000"/>
              </a:lnSpc>
              <a:spcBef>
                <a:spcPts val="100"/>
              </a:spcBef>
              <a:tabLst>
                <a:tab pos="354965" algn="l"/>
                <a:tab pos="355600" algn="l"/>
              </a:tabLst>
            </a:pPr>
            <a:r>
              <a:rPr lang="en-US" sz="2000" spc="-5" dirty="0">
                <a:solidFill>
                  <a:schemeClr val="tx2"/>
                </a:solidFill>
                <a:cs typeface="Bookman Old Style"/>
              </a:rPr>
              <a:t>Semantic networks morphed into Frame  representation Languages in the </a:t>
            </a:r>
            <a:r>
              <a:rPr lang="en-US" sz="2000" dirty="0">
                <a:solidFill>
                  <a:schemeClr val="tx2"/>
                </a:solidFill>
                <a:cs typeface="Bookman Old Style"/>
              </a:rPr>
              <a:t>‘70s</a:t>
            </a:r>
            <a:r>
              <a:rPr lang="en-US" sz="2000" spc="-140" dirty="0">
                <a:solidFill>
                  <a:schemeClr val="tx2"/>
                </a:solidFill>
                <a:cs typeface="Bookman Old Style"/>
              </a:rPr>
              <a:t> </a:t>
            </a:r>
            <a:r>
              <a:rPr lang="en-US" sz="2000" dirty="0">
                <a:solidFill>
                  <a:schemeClr val="tx2"/>
                </a:solidFill>
                <a:cs typeface="Bookman Old Style"/>
              </a:rPr>
              <a:t>and  ‘80s.</a:t>
            </a:r>
          </a:p>
          <a:p>
            <a:pPr marL="355600" marR="5080" indent="-342900">
              <a:lnSpc>
                <a:spcPct val="150000"/>
              </a:lnSpc>
              <a:spcBef>
                <a:spcPts val="495"/>
              </a:spcBef>
              <a:tabLst>
                <a:tab pos="354965" algn="l"/>
                <a:tab pos="355600" algn="l"/>
              </a:tabLst>
            </a:pPr>
            <a:r>
              <a:rPr lang="en-US" sz="2000" dirty="0">
                <a:solidFill>
                  <a:schemeClr val="tx2"/>
                </a:solidFill>
                <a:cs typeface="Bookman Old Style"/>
              </a:rPr>
              <a:t>A </a:t>
            </a:r>
            <a:r>
              <a:rPr lang="en-US" sz="2000" spc="-5" dirty="0">
                <a:solidFill>
                  <a:schemeClr val="tx2"/>
                </a:solidFill>
                <a:cs typeface="Bookman Old Style"/>
              </a:rPr>
              <a:t>frame is </a:t>
            </a:r>
            <a:r>
              <a:rPr lang="en-US" sz="2000" dirty="0">
                <a:solidFill>
                  <a:schemeClr val="tx2"/>
                </a:solidFill>
                <a:cs typeface="Bookman Old Style"/>
              </a:rPr>
              <a:t>a </a:t>
            </a:r>
            <a:r>
              <a:rPr lang="en-US" sz="2000" spc="-5" dirty="0">
                <a:solidFill>
                  <a:schemeClr val="tx2"/>
                </a:solidFill>
                <a:cs typeface="Bookman Old Style"/>
              </a:rPr>
              <a:t>lot like the notion of </a:t>
            </a:r>
            <a:r>
              <a:rPr lang="en-US" sz="2000" dirty="0">
                <a:solidFill>
                  <a:schemeClr val="tx2"/>
                </a:solidFill>
                <a:cs typeface="Bookman Old Style"/>
              </a:rPr>
              <a:t>an </a:t>
            </a:r>
          </a:p>
          <a:p>
            <a:pPr marL="12700" marR="5080" indent="0">
              <a:lnSpc>
                <a:spcPct val="150000"/>
              </a:lnSpc>
              <a:spcBef>
                <a:spcPts val="495"/>
              </a:spcBef>
              <a:buNone/>
              <a:tabLst>
                <a:tab pos="354965" algn="l"/>
                <a:tab pos="355600" algn="l"/>
              </a:tabLst>
            </a:pPr>
            <a:r>
              <a:rPr lang="en-US" sz="2000" spc="-5" dirty="0">
                <a:solidFill>
                  <a:schemeClr val="tx2"/>
                </a:solidFill>
                <a:cs typeface="Bookman Old Style"/>
              </a:rPr>
              <a:t>      object in  </a:t>
            </a:r>
            <a:r>
              <a:rPr lang="en-US" sz="2000" dirty="0">
                <a:solidFill>
                  <a:schemeClr val="tx2"/>
                </a:solidFill>
                <a:cs typeface="Bookman Old Style"/>
              </a:rPr>
              <a:t>OOP, </a:t>
            </a:r>
            <a:r>
              <a:rPr lang="en-US" sz="2000" spc="-5" dirty="0">
                <a:solidFill>
                  <a:schemeClr val="tx2"/>
                </a:solidFill>
                <a:cs typeface="Bookman Old Style"/>
              </a:rPr>
              <a:t>but </a:t>
            </a:r>
            <a:r>
              <a:rPr lang="en-US" sz="2000" dirty="0">
                <a:solidFill>
                  <a:schemeClr val="tx2"/>
                </a:solidFill>
                <a:cs typeface="Bookman Old Style"/>
              </a:rPr>
              <a:t>has </a:t>
            </a:r>
            <a:r>
              <a:rPr lang="en-US" sz="2000" spc="-5" dirty="0">
                <a:solidFill>
                  <a:schemeClr val="tx2"/>
                </a:solidFill>
                <a:cs typeface="Bookman Old Style"/>
              </a:rPr>
              <a:t>more</a:t>
            </a:r>
            <a:r>
              <a:rPr lang="en-US" sz="2000" spc="-60" dirty="0">
                <a:solidFill>
                  <a:schemeClr val="tx2"/>
                </a:solidFill>
                <a:cs typeface="Bookman Old Style"/>
              </a:rPr>
              <a:t> </a:t>
            </a:r>
            <a:r>
              <a:rPr lang="en-US" sz="2000" dirty="0">
                <a:solidFill>
                  <a:schemeClr val="tx2"/>
                </a:solidFill>
                <a:cs typeface="Bookman Old Style"/>
              </a:rPr>
              <a:t>meta-data.</a:t>
            </a:r>
          </a:p>
          <a:p>
            <a:pPr marL="355600" marR="659765" indent="-342900">
              <a:lnSpc>
                <a:spcPct val="150000"/>
              </a:lnSpc>
              <a:spcBef>
                <a:spcPts val="505"/>
              </a:spcBef>
              <a:tabLst>
                <a:tab pos="354965" algn="l"/>
                <a:tab pos="355600" algn="l"/>
              </a:tabLst>
            </a:pPr>
            <a:r>
              <a:rPr lang="en-US" sz="2000" spc="-5" dirty="0">
                <a:solidFill>
                  <a:schemeClr val="tx2"/>
                </a:solidFill>
                <a:cs typeface="Bookman Old Style"/>
              </a:rPr>
              <a:t>Represents related knowledge about </a:t>
            </a:r>
            <a:r>
              <a:rPr lang="en-US" sz="2000" dirty="0">
                <a:solidFill>
                  <a:schemeClr val="tx2"/>
                </a:solidFill>
                <a:cs typeface="Bookman Old Style"/>
              </a:rPr>
              <a:t>a </a:t>
            </a:r>
            <a:r>
              <a:rPr lang="en-US" sz="2000" spc="-5" dirty="0">
                <a:solidFill>
                  <a:schemeClr val="tx2"/>
                </a:solidFill>
                <a:cs typeface="Bookman Old Style"/>
              </a:rPr>
              <a:t>subject</a:t>
            </a:r>
            <a:endParaRPr lang="en-US" sz="2000" dirty="0">
              <a:solidFill>
                <a:schemeClr val="tx2"/>
              </a:solidFill>
              <a:cs typeface="Bookman Old Style"/>
            </a:endParaRPr>
          </a:p>
          <a:p>
            <a:pPr marL="355600" indent="-342900">
              <a:lnSpc>
                <a:spcPct val="100000"/>
              </a:lnSpc>
              <a:spcBef>
                <a:spcPts val="1405"/>
              </a:spcBef>
              <a:tabLst>
                <a:tab pos="354965" algn="l"/>
                <a:tab pos="355600" algn="l"/>
              </a:tabLst>
            </a:pPr>
            <a:r>
              <a:rPr lang="en-US" sz="2000" dirty="0">
                <a:solidFill>
                  <a:schemeClr val="tx2"/>
                </a:solidFill>
                <a:cs typeface="Bookman Old Style"/>
              </a:rPr>
              <a:t>A </a:t>
            </a:r>
            <a:r>
              <a:rPr lang="en-US" sz="2000" spc="-5" dirty="0">
                <a:solidFill>
                  <a:schemeClr val="tx2"/>
                </a:solidFill>
                <a:cs typeface="Bookman Old Style"/>
              </a:rPr>
              <a:t>frame </a:t>
            </a:r>
            <a:r>
              <a:rPr lang="en-US" sz="2000" dirty="0">
                <a:solidFill>
                  <a:schemeClr val="tx2"/>
                </a:solidFill>
                <a:cs typeface="Bookman Old Style"/>
              </a:rPr>
              <a:t>has a set </a:t>
            </a:r>
            <a:r>
              <a:rPr lang="en-US" sz="2000" spc="-5" dirty="0">
                <a:solidFill>
                  <a:schemeClr val="tx2"/>
                </a:solidFill>
                <a:cs typeface="Bookman Old Style"/>
              </a:rPr>
              <a:t>of</a:t>
            </a:r>
            <a:r>
              <a:rPr lang="en-US" sz="2000" spc="-65" dirty="0">
                <a:solidFill>
                  <a:schemeClr val="tx2"/>
                </a:solidFill>
                <a:cs typeface="Bookman Old Style"/>
              </a:rPr>
              <a:t> </a:t>
            </a:r>
            <a:r>
              <a:rPr lang="en-US" sz="2000" spc="-5" dirty="0">
                <a:solidFill>
                  <a:schemeClr val="tx2"/>
                </a:solidFill>
                <a:cs typeface="Bookman Old Style"/>
              </a:rPr>
              <a:t>slots.</a:t>
            </a:r>
            <a:endParaRPr lang="en-US" sz="2000" dirty="0">
              <a:solidFill>
                <a:schemeClr val="tx2"/>
              </a:solidFill>
              <a:cs typeface="Bookman Old Style"/>
            </a:endParaRPr>
          </a:p>
          <a:p>
            <a:pPr marL="355600" marR="65405" indent="-342900">
              <a:lnSpc>
                <a:spcPct val="150000"/>
              </a:lnSpc>
              <a:spcBef>
                <a:spcPts val="490"/>
              </a:spcBef>
              <a:tabLst>
                <a:tab pos="354965" algn="l"/>
                <a:tab pos="355600" algn="l"/>
              </a:tabLst>
            </a:pPr>
            <a:r>
              <a:rPr lang="en-US" sz="2000" dirty="0">
                <a:solidFill>
                  <a:schemeClr val="tx2"/>
                </a:solidFill>
                <a:cs typeface="Bookman Old Style"/>
              </a:rPr>
              <a:t>A </a:t>
            </a:r>
            <a:r>
              <a:rPr lang="en-US" sz="2000" spc="-5" dirty="0">
                <a:solidFill>
                  <a:schemeClr val="tx2"/>
                </a:solidFill>
                <a:cs typeface="Bookman Old Style"/>
              </a:rPr>
              <a:t>slot represents </a:t>
            </a:r>
            <a:r>
              <a:rPr lang="en-US" sz="2000" dirty="0">
                <a:solidFill>
                  <a:schemeClr val="tx2"/>
                </a:solidFill>
                <a:cs typeface="Bookman Old Style"/>
              </a:rPr>
              <a:t>a </a:t>
            </a:r>
            <a:r>
              <a:rPr lang="en-US" sz="2000" spc="-5" dirty="0">
                <a:solidFill>
                  <a:schemeClr val="tx2"/>
                </a:solidFill>
                <a:cs typeface="Bookman Old Style"/>
              </a:rPr>
              <a:t>relation to another frame  (or value). </a:t>
            </a:r>
            <a:r>
              <a:rPr lang="en-US" sz="2000" dirty="0">
                <a:solidFill>
                  <a:schemeClr val="tx2"/>
                </a:solidFill>
                <a:cs typeface="Bookman Old Style"/>
              </a:rPr>
              <a:t>A </a:t>
            </a:r>
            <a:r>
              <a:rPr lang="en-US" sz="2000" spc="-5" dirty="0">
                <a:solidFill>
                  <a:schemeClr val="tx2"/>
                </a:solidFill>
                <a:cs typeface="Bookman Old Style"/>
              </a:rPr>
              <a:t>slot </a:t>
            </a:r>
            <a:r>
              <a:rPr lang="en-US" sz="2000" dirty="0">
                <a:solidFill>
                  <a:schemeClr val="tx2"/>
                </a:solidFill>
                <a:cs typeface="Bookman Old Style"/>
              </a:rPr>
              <a:t>has </a:t>
            </a:r>
            <a:r>
              <a:rPr lang="en-US" sz="2000" spc="-5" dirty="0">
                <a:solidFill>
                  <a:schemeClr val="tx2"/>
                </a:solidFill>
                <a:cs typeface="Bookman Old Style"/>
              </a:rPr>
              <a:t>one or more</a:t>
            </a:r>
            <a:r>
              <a:rPr lang="en-US" sz="2000" spc="-50" dirty="0">
                <a:solidFill>
                  <a:schemeClr val="tx2"/>
                </a:solidFill>
                <a:cs typeface="Bookman Old Style"/>
              </a:rPr>
              <a:t> </a:t>
            </a:r>
            <a:r>
              <a:rPr lang="en-US" sz="2000" spc="-5" dirty="0">
                <a:solidFill>
                  <a:schemeClr val="tx2"/>
                </a:solidFill>
                <a:cs typeface="Bookman Old Style"/>
              </a:rPr>
              <a:t>facets.</a:t>
            </a:r>
            <a:endParaRPr lang="en-US" sz="2000" dirty="0">
              <a:solidFill>
                <a:schemeClr val="tx2"/>
              </a:solidFill>
              <a:cs typeface="Bookman Old Style"/>
            </a:endParaRPr>
          </a:p>
          <a:p>
            <a:pPr marL="355600" marR="737235" indent="-342900">
              <a:lnSpc>
                <a:spcPct val="150000"/>
              </a:lnSpc>
              <a:spcBef>
                <a:spcPts val="505"/>
              </a:spcBef>
              <a:tabLst>
                <a:tab pos="354965" algn="l"/>
                <a:tab pos="355600" algn="l"/>
              </a:tabLst>
            </a:pPr>
            <a:r>
              <a:rPr lang="en-US" sz="2000" dirty="0">
                <a:solidFill>
                  <a:schemeClr val="tx2"/>
                </a:solidFill>
                <a:cs typeface="Bookman Old Style"/>
              </a:rPr>
              <a:t>A facet </a:t>
            </a:r>
            <a:r>
              <a:rPr lang="en-US" sz="2000" spc="-5" dirty="0">
                <a:solidFill>
                  <a:schemeClr val="tx2"/>
                </a:solidFill>
                <a:cs typeface="Bookman Old Style"/>
              </a:rPr>
              <a:t>represents some </a:t>
            </a:r>
            <a:r>
              <a:rPr lang="en-US" sz="2000" dirty="0">
                <a:solidFill>
                  <a:schemeClr val="tx2"/>
                </a:solidFill>
                <a:cs typeface="Bookman Old Style"/>
              </a:rPr>
              <a:t>aspect </a:t>
            </a:r>
            <a:r>
              <a:rPr lang="en-US" sz="2000" spc="-5" dirty="0">
                <a:solidFill>
                  <a:schemeClr val="tx2"/>
                </a:solidFill>
                <a:cs typeface="Bookman Old Style"/>
              </a:rPr>
              <a:t>of</a:t>
            </a:r>
            <a:r>
              <a:rPr lang="en-US" sz="2000" spc="-130" dirty="0">
                <a:solidFill>
                  <a:schemeClr val="tx2"/>
                </a:solidFill>
                <a:cs typeface="Bookman Old Style"/>
              </a:rPr>
              <a:t> </a:t>
            </a:r>
            <a:r>
              <a:rPr lang="en-US" sz="2000" spc="-5" dirty="0">
                <a:solidFill>
                  <a:schemeClr val="tx2"/>
                </a:solidFill>
                <a:cs typeface="Bookman Old Style"/>
              </a:rPr>
              <a:t>the relation. Facet </a:t>
            </a:r>
            <a:r>
              <a:rPr lang="en-US" sz="2000" dirty="0">
                <a:solidFill>
                  <a:schemeClr val="tx2"/>
                </a:solidFill>
                <a:cs typeface="Bookman Old Style"/>
              </a:rPr>
              <a:t>: A </a:t>
            </a:r>
            <a:r>
              <a:rPr lang="en-US" sz="2000" spc="-5" dirty="0">
                <a:solidFill>
                  <a:schemeClr val="tx2"/>
                </a:solidFill>
                <a:cs typeface="Bookman Old Style"/>
              </a:rPr>
              <a:t>slot in </a:t>
            </a:r>
            <a:r>
              <a:rPr lang="en-US" sz="2000" dirty="0">
                <a:solidFill>
                  <a:schemeClr val="tx2"/>
                </a:solidFill>
                <a:cs typeface="Bookman Old Style"/>
              </a:rPr>
              <a:t>a </a:t>
            </a:r>
            <a:r>
              <a:rPr lang="en-US" sz="2000" spc="-5" dirty="0">
                <a:solidFill>
                  <a:schemeClr val="tx2"/>
                </a:solidFill>
                <a:cs typeface="Bookman Old Style"/>
              </a:rPr>
              <a:t>frame holds more than </a:t>
            </a:r>
            <a:r>
              <a:rPr lang="en-US" sz="2000" dirty="0">
                <a:solidFill>
                  <a:schemeClr val="tx2"/>
                </a:solidFill>
                <a:cs typeface="Bookman Old Style"/>
              </a:rPr>
              <a:t>a  </a:t>
            </a:r>
            <a:r>
              <a:rPr lang="en-US" sz="2000" spc="-5" dirty="0">
                <a:solidFill>
                  <a:schemeClr val="tx2"/>
                </a:solidFill>
                <a:cs typeface="Bookman Old Style"/>
              </a:rPr>
              <a:t>value</a:t>
            </a:r>
            <a:endParaRPr lang="en-US" sz="2000" dirty="0">
              <a:solidFill>
                <a:schemeClr val="tx2"/>
              </a:solidFill>
              <a:cs typeface="Bookman Old Style"/>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81</a:t>
            </a:fld>
            <a:endParaRPr lang="en-US"/>
          </a:p>
        </p:txBody>
      </p:sp>
      <p:sp>
        <p:nvSpPr>
          <p:cNvPr id="5" name="object 4"/>
          <p:cNvSpPr/>
          <p:nvPr/>
        </p:nvSpPr>
        <p:spPr>
          <a:xfrm>
            <a:off x="6096000" y="1052844"/>
            <a:ext cx="3022600" cy="26441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894513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886700" cy="525325"/>
          </a:xfrm>
        </p:spPr>
        <p:txBody>
          <a:bodyPr/>
          <a:lstStyle/>
          <a:p>
            <a:r>
              <a:rPr lang="en-US" sz="2500" b="1" dirty="0"/>
              <a:t>Frame</a:t>
            </a:r>
            <a:endParaRPr lang="en-US" sz="2500" dirty="0"/>
          </a:p>
        </p:txBody>
      </p:sp>
      <p:sp>
        <p:nvSpPr>
          <p:cNvPr id="3" name="Content Placeholder 2"/>
          <p:cNvSpPr>
            <a:spLocks noGrp="1"/>
          </p:cNvSpPr>
          <p:nvPr>
            <p:ph idx="1"/>
          </p:nvPr>
        </p:nvSpPr>
        <p:spPr>
          <a:xfrm>
            <a:off x="762000" y="1066800"/>
            <a:ext cx="4038600" cy="3879669"/>
          </a:xfrm>
        </p:spPr>
        <p:txBody>
          <a:bodyPr/>
          <a:lstStyle/>
          <a:p>
            <a:pPr marL="355600" marR="5715" indent="-342900" algn="just">
              <a:lnSpc>
                <a:spcPct val="100000"/>
              </a:lnSpc>
              <a:spcBef>
                <a:spcPts val="105"/>
              </a:spcBef>
              <a:tabLst>
                <a:tab pos="354965" algn="l"/>
                <a:tab pos="355600" algn="l"/>
              </a:tabLst>
            </a:pPr>
            <a:r>
              <a:rPr lang="en-US" sz="2000" dirty="0">
                <a:solidFill>
                  <a:schemeClr val="tx2"/>
                </a:solidFill>
                <a:cs typeface="Arial"/>
              </a:rPr>
              <a:t>A </a:t>
            </a:r>
            <a:r>
              <a:rPr lang="en-US" sz="2000" spc="-5" dirty="0">
                <a:solidFill>
                  <a:schemeClr val="tx2"/>
                </a:solidFill>
                <a:cs typeface="Arial"/>
              </a:rPr>
              <a:t>data </a:t>
            </a:r>
            <a:r>
              <a:rPr lang="en-US" sz="2000" dirty="0">
                <a:solidFill>
                  <a:schemeClr val="tx2"/>
                </a:solidFill>
                <a:cs typeface="Arial"/>
              </a:rPr>
              <a:t>structure for  representing stereotypical  knowledge of some</a:t>
            </a:r>
            <a:r>
              <a:rPr lang="en-US" sz="2000" spc="-114" dirty="0">
                <a:solidFill>
                  <a:schemeClr val="tx2"/>
                </a:solidFill>
                <a:cs typeface="Arial"/>
              </a:rPr>
              <a:t> </a:t>
            </a:r>
            <a:r>
              <a:rPr lang="en-US" sz="2000" dirty="0">
                <a:solidFill>
                  <a:schemeClr val="tx2"/>
                </a:solidFill>
                <a:cs typeface="Arial"/>
              </a:rPr>
              <a:t>concept</a:t>
            </a:r>
          </a:p>
          <a:p>
            <a:pPr algn="just">
              <a:lnSpc>
                <a:spcPct val="100000"/>
              </a:lnSpc>
              <a:spcBef>
                <a:spcPts val="25"/>
              </a:spcBef>
              <a:buFont typeface="Arial"/>
              <a:buChar char="•"/>
            </a:pPr>
            <a:endParaRPr lang="en-US" sz="2000" dirty="0">
              <a:solidFill>
                <a:schemeClr val="tx2"/>
              </a:solidFill>
              <a:cs typeface="Times New Roman"/>
            </a:endParaRPr>
          </a:p>
          <a:p>
            <a:pPr marL="355600" marR="205104" indent="-342900" algn="just">
              <a:lnSpc>
                <a:spcPct val="100000"/>
              </a:lnSpc>
              <a:tabLst>
                <a:tab pos="354965" algn="l"/>
                <a:tab pos="355600" algn="l"/>
              </a:tabLst>
            </a:pPr>
            <a:r>
              <a:rPr lang="en-US" sz="2000" dirty="0">
                <a:solidFill>
                  <a:schemeClr val="tx2"/>
                </a:solidFill>
                <a:cs typeface="Arial"/>
              </a:rPr>
              <a:t>A </a:t>
            </a:r>
            <a:r>
              <a:rPr lang="en-US" sz="2000" spc="-5" dirty="0">
                <a:solidFill>
                  <a:schemeClr val="tx2"/>
                </a:solidFill>
                <a:cs typeface="Arial"/>
              </a:rPr>
              <a:t>frame </a:t>
            </a:r>
            <a:r>
              <a:rPr lang="en-US" sz="2000" dirty="0">
                <a:solidFill>
                  <a:schemeClr val="tx2"/>
                </a:solidFill>
                <a:cs typeface="Arial"/>
              </a:rPr>
              <a:t>is a collection of  attributes and associated  values that describe</a:t>
            </a:r>
            <a:r>
              <a:rPr lang="en-US" sz="2000" spc="-125" dirty="0">
                <a:solidFill>
                  <a:schemeClr val="tx2"/>
                </a:solidFill>
                <a:cs typeface="Arial"/>
              </a:rPr>
              <a:t> </a:t>
            </a:r>
            <a:r>
              <a:rPr lang="en-US" sz="2000" dirty="0">
                <a:solidFill>
                  <a:schemeClr val="tx2"/>
                </a:solidFill>
                <a:cs typeface="Arial"/>
              </a:rPr>
              <a:t>some  </a:t>
            </a:r>
            <a:r>
              <a:rPr lang="en-US" sz="2000" spc="-5" dirty="0">
                <a:solidFill>
                  <a:schemeClr val="tx2"/>
                </a:solidFill>
                <a:cs typeface="Arial"/>
              </a:rPr>
              <a:t>entity </a:t>
            </a:r>
            <a:r>
              <a:rPr lang="en-US" sz="2000" dirty="0">
                <a:solidFill>
                  <a:schemeClr val="tx2"/>
                </a:solidFill>
                <a:cs typeface="Arial"/>
              </a:rPr>
              <a:t>in </a:t>
            </a:r>
            <a:r>
              <a:rPr lang="en-US" sz="2000" spc="-5" dirty="0">
                <a:solidFill>
                  <a:schemeClr val="tx2"/>
                </a:solidFill>
                <a:cs typeface="Arial"/>
              </a:rPr>
              <a:t>the</a:t>
            </a:r>
            <a:r>
              <a:rPr lang="en-US" sz="2000" spc="-35" dirty="0">
                <a:solidFill>
                  <a:schemeClr val="tx2"/>
                </a:solidFill>
                <a:cs typeface="Arial"/>
              </a:rPr>
              <a:t> </a:t>
            </a:r>
            <a:r>
              <a:rPr lang="en-US" sz="2000" dirty="0">
                <a:solidFill>
                  <a:schemeClr val="tx2"/>
                </a:solidFill>
                <a:cs typeface="Arial"/>
              </a:rPr>
              <a:t>world.</a:t>
            </a:r>
          </a:p>
          <a:p>
            <a:pPr algn="just">
              <a:lnSpc>
                <a:spcPct val="100000"/>
              </a:lnSpc>
              <a:spcBef>
                <a:spcPts val="25"/>
              </a:spcBef>
              <a:buFont typeface="Arial"/>
              <a:buChar char="•"/>
            </a:pPr>
            <a:endParaRPr lang="en-US" sz="2000" dirty="0">
              <a:solidFill>
                <a:schemeClr val="tx2"/>
              </a:solidFill>
              <a:cs typeface="Times New Roman"/>
            </a:endParaRPr>
          </a:p>
          <a:p>
            <a:pPr marL="355600" marR="5080" indent="-342900" algn="just">
              <a:lnSpc>
                <a:spcPct val="100000"/>
              </a:lnSpc>
              <a:spcBef>
                <a:spcPts val="5"/>
              </a:spcBef>
              <a:tabLst>
                <a:tab pos="354965" algn="l"/>
                <a:tab pos="355600" algn="l"/>
              </a:tabLst>
            </a:pPr>
            <a:r>
              <a:rPr lang="en-US" sz="2000" dirty="0">
                <a:solidFill>
                  <a:schemeClr val="tx2"/>
                </a:solidFill>
                <a:cs typeface="Arial"/>
              </a:rPr>
              <a:t>Frames are general record  like structures which</a:t>
            </a:r>
            <a:r>
              <a:rPr lang="en-US" sz="2000" spc="-100" dirty="0">
                <a:solidFill>
                  <a:schemeClr val="tx2"/>
                </a:solidFill>
                <a:cs typeface="Arial"/>
              </a:rPr>
              <a:t> </a:t>
            </a:r>
            <a:r>
              <a:rPr lang="en-US" sz="2000" dirty="0">
                <a:solidFill>
                  <a:schemeClr val="tx2"/>
                </a:solidFill>
                <a:cs typeface="Arial"/>
              </a:rPr>
              <a:t>consist  of a collection of slots and  slot</a:t>
            </a:r>
            <a:r>
              <a:rPr lang="en-US" sz="2000" spc="-30" dirty="0">
                <a:solidFill>
                  <a:schemeClr val="tx2"/>
                </a:solidFill>
                <a:cs typeface="Arial"/>
              </a:rPr>
              <a:t> </a:t>
            </a:r>
            <a:r>
              <a:rPr lang="en-US" sz="2000" dirty="0">
                <a:solidFill>
                  <a:schemeClr val="tx2"/>
                </a:solidFill>
                <a:cs typeface="Arial"/>
              </a:rPr>
              <a:t>values</a:t>
            </a:r>
            <a:r>
              <a:rPr lang="en-US" dirty="0">
                <a:solidFill>
                  <a:schemeClr val="tx2"/>
                </a:solidFill>
                <a:cs typeface="Arial"/>
              </a:rPr>
              <a:t>.</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82</a:t>
            </a:fld>
            <a:endParaRPr lang="en-US"/>
          </a:p>
        </p:txBody>
      </p:sp>
      <p:sp>
        <p:nvSpPr>
          <p:cNvPr id="5" name="object 4"/>
          <p:cNvSpPr/>
          <p:nvPr/>
        </p:nvSpPr>
        <p:spPr>
          <a:xfrm>
            <a:off x="5105400" y="1325994"/>
            <a:ext cx="3829811" cy="388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092241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43453"/>
            <a:ext cx="7886700" cy="832370"/>
          </a:xfrm>
        </p:spPr>
        <p:txBody>
          <a:bodyPr/>
          <a:lstStyle/>
          <a:p>
            <a:r>
              <a:rPr lang="en-US" sz="2500" b="1" dirty="0"/>
              <a:t>FRAME STRUCTURES </a:t>
            </a:r>
            <a:endParaRPr lang="en-US" sz="2500" dirty="0"/>
          </a:p>
        </p:txBody>
      </p:sp>
      <p:sp>
        <p:nvSpPr>
          <p:cNvPr id="3" name="Content Placeholder 2"/>
          <p:cNvSpPr>
            <a:spLocks noGrp="1"/>
          </p:cNvSpPr>
          <p:nvPr>
            <p:ph idx="1"/>
          </p:nvPr>
        </p:nvSpPr>
        <p:spPr>
          <a:xfrm>
            <a:off x="628650" y="1306285"/>
            <a:ext cx="4704317" cy="3879669"/>
          </a:xfrm>
        </p:spPr>
        <p:txBody>
          <a:bodyPr/>
          <a:lstStyle/>
          <a:p>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83</a:t>
            </a:fld>
            <a:endParaRPr lang="en-US"/>
          </a:p>
        </p:txBody>
      </p:sp>
      <p:sp>
        <p:nvSpPr>
          <p:cNvPr id="5" name="object 3"/>
          <p:cNvSpPr/>
          <p:nvPr/>
        </p:nvSpPr>
        <p:spPr>
          <a:xfrm>
            <a:off x="628650" y="1219200"/>
            <a:ext cx="4704317" cy="3966754"/>
          </a:xfrm>
          <a:prstGeom prst="rect">
            <a:avLst/>
          </a:prstGeom>
          <a:blipFill>
            <a:blip r:embed="rId3" cstate="print"/>
            <a:stretch>
              <a:fillRect/>
            </a:stretch>
          </a:blipFill>
        </p:spPr>
        <p:txBody>
          <a:bodyPr wrap="square" lIns="0" tIns="0" rIns="0" bIns="0" rtlCol="0"/>
          <a:lstStyle/>
          <a:p>
            <a:endParaRPr/>
          </a:p>
        </p:txBody>
      </p:sp>
      <p:sp>
        <p:nvSpPr>
          <p:cNvPr id="6" name="Rectangle 5"/>
          <p:cNvSpPr/>
          <p:nvPr/>
        </p:nvSpPr>
        <p:spPr>
          <a:xfrm>
            <a:off x="5534542" y="1710389"/>
            <a:ext cx="2542658" cy="4054956"/>
          </a:xfrm>
          <a:prstGeom prst="rect">
            <a:avLst/>
          </a:prstGeom>
        </p:spPr>
        <p:txBody>
          <a:bodyPr wrap="square">
            <a:spAutoFit/>
          </a:bodyPr>
          <a:lstStyle/>
          <a:p>
            <a:pPr marL="12700">
              <a:lnSpc>
                <a:spcPct val="100000"/>
              </a:lnSpc>
              <a:spcBef>
                <a:spcPts val="445"/>
              </a:spcBef>
              <a:tabLst>
                <a:tab pos="354965" algn="l"/>
                <a:tab pos="355600" algn="l"/>
              </a:tabLst>
            </a:pPr>
            <a:r>
              <a:rPr lang="en-US" sz="2000" b="1" dirty="0">
                <a:solidFill>
                  <a:schemeClr val="tx2"/>
                </a:solidFill>
                <a:latin typeface="Cambria" panose="02040503050406030204" pitchFamily="18" charset="0"/>
                <a:ea typeface="Cambria" panose="02040503050406030204" pitchFamily="18" charset="0"/>
                <a:cs typeface="Bookman Old Style"/>
              </a:rPr>
              <a:t>Example</a:t>
            </a:r>
            <a:r>
              <a:rPr lang="en-US" sz="2000" b="1" spc="-20" dirty="0">
                <a:solidFill>
                  <a:schemeClr val="tx2"/>
                </a:solidFill>
                <a:latin typeface="Cambria" panose="02040503050406030204" pitchFamily="18" charset="0"/>
                <a:ea typeface="Cambria" panose="02040503050406030204" pitchFamily="18" charset="0"/>
                <a:cs typeface="Bookman Old Style"/>
              </a:rPr>
              <a:t> </a:t>
            </a:r>
            <a:r>
              <a:rPr lang="en-US" sz="2000" b="1" dirty="0">
                <a:solidFill>
                  <a:schemeClr val="tx2"/>
                </a:solidFill>
                <a:latin typeface="Cambria" panose="02040503050406030204" pitchFamily="18" charset="0"/>
                <a:ea typeface="Cambria" panose="02040503050406030204" pitchFamily="18" charset="0"/>
                <a:cs typeface="Bookman Old Style"/>
              </a:rPr>
              <a:t>:</a:t>
            </a:r>
            <a:endParaRPr lang="en-US" sz="2000" dirty="0">
              <a:solidFill>
                <a:schemeClr val="tx2"/>
              </a:solidFill>
              <a:latin typeface="Cambria" panose="02040503050406030204" pitchFamily="18" charset="0"/>
              <a:ea typeface="Cambria" panose="02040503050406030204" pitchFamily="18" charset="0"/>
              <a:cs typeface="Bookman Old Style"/>
            </a:endParaRPr>
          </a:p>
          <a:p>
            <a:pPr marL="355600" indent="-342900">
              <a:lnSpc>
                <a:spcPct val="100000"/>
              </a:lnSpc>
              <a:spcBef>
                <a:spcPts val="350"/>
              </a:spcBef>
              <a:buChar char="•"/>
              <a:tabLst>
                <a:tab pos="354965" algn="l"/>
                <a:tab pos="355600" algn="l"/>
              </a:tabLst>
            </a:pPr>
            <a:r>
              <a:rPr lang="en-US" sz="2000" spc="-5" dirty="0">
                <a:solidFill>
                  <a:schemeClr val="tx2"/>
                </a:solidFill>
                <a:latin typeface="Cambria" panose="02040503050406030204" pitchFamily="18" charset="0"/>
                <a:ea typeface="Cambria" panose="02040503050406030204" pitchFamily="18" charset="0"/>
                <a:cs typeface="Bookman Old Style"/>
              </a:rPr>
              <a:t>(Jones)</a:t>
            </a:r>
            <a:endParaRPr lang="en-US" sz="2000" dirty="0">
              <a:solidFill>
                <a:schemeClr val="tx2"/>
              </a:solidFill>
              <a:latin typeface="Cambria" panose="02040503050406030204" pitchFamily="18" charset="0"/>
              <a:ea typeface="Cambria" panose="02040503050406030204" pitchFamily="18" charset="0"/>
              <a:cs typeface="Bookman Old Style"/>
            </a:endParaRPr>
          </a:p>
          <a:p>
            <a:pPr marL="355600" indent="-342900">
              <a:lnSpc>
                <a:spcPct val="100000"/>
              </a:lnSpc>
              <a:spcBef>
                <a:spcPts val="360"/>
              </a:spcBef>
              <a:buChar char="•"/>
              <a:tabLst>
                <a:tab pos="354965" algn="l"/>
                <a:tab pos="355600" algn="l"/>
              </a:tabLst>
            </a:pPr>
            <a:r>
              <a:rPr lang="en-US" sz="2000" spc="-5" dirty="0">
                <a:solidFill>
                  <a:schemeClr val="tx2"/>
                </a:solidFill>
                <a:latin typeface="Cambria" panose="02040503050406030204" pitchFamily="18" charset="0"/>
                <a:ea typeface="Cambria" panose="02040503050406030204" pitchFamily="18" charset="0"/>
                <a:cs typeface="Bookman Old Style"/>
              </a:rPr>
              <a:t>(Profession</a:t>
            </a:r>
            <a:r>
              <a:rPr lang="en-US" sz="2000" spc="-40" dirty="0">
                <a:solidFill>
                  <a:schemeClr val="tx2"/>
                </a:solidFill>
                <a:latin typeface="Cambria" panose="02040503050406030204" pitchFamily="18" charset="0"/>
                <a:ea typeface="Cambria" panose="02040503050406030204" pitchFamily="18" charset="0"/>
                <a:cs typeface="Bookman Old Style"/>
              </a:rPr>
              <a:t> </a:t>
            </a:r>
            <a:r>
              <a:rPr lang="en-US" sz="2000" spc="-5" dirty="0">
                <a:solidFill>
                  <a:schemeClr val="tx2"/>
                </a:solidFill>
                <a:latin typeface="Cambria" panose="02040503050406030204" pitchFamily="18" charset="0"/>
                <a:ea typeface="Cambria" panose="02040503050406030204" pitchFamily="18" charset="0"/>
                <a:cs typeface="Bookman Old Style"/>
              </a:rPr>
              <a:t>(Value</a:t>
            </a:r>
            <a:r>
              <a:rPr lang="en-US" sz="2000" dirty="0">
                <a:solidFill>
                  <a:schemeClr val="tx2"/>
                </a:solidFill>
                <a:latin typeface="Cambria" panose="02040503050406030204" pitchFamily="18" charset="0"/>
                <a:ea typeface="Cambria" panose="02040503050406030204" pitchFamily="18" charset="0"/>
                <a:cs typeface="Bookman Old Style"/>
              </a:rPr>
              <a:t> </a:t>
            </a:r>
            <a:r>
              <a:rPr lang="en-US" sz="2000" spc="-5" dirty="0">
                <a:solidFill>
                  <a:schemeClr val="tx2"/>
                </a:solidFill>
                <a:latin typeface="Cambria" panose="02040503050406030204" pitchFamily="18" charset="0"/>
                <a:ea typeface="Cambria" panose="02040503050406030204" pitchFamily="18" charset="0"/>
                <a:cs typeface="Bookman Old Style"/>
              </a:rPr>
              <a:t>Lecturer))</a:t>
            </a:r>
            <a:endParaRPr lang="en-US" sz="2000" dirty="0">
              <a:solidFill>
                <a:schemeClr val="tx2"/>
              </a:solidFill>
              <a:latin typeface="Cambria" panose="02040503050406030204" pitchFamily="18" charset="0"/>
              <a:ea typeface="Cambria" panose="02040503050406030204" pitchFamily="18" charset="0"/>
              <a:cs typeface="Bookman Old Style"/>
            </a:endParaRPr>
          </a:p>
          <a:p>
            <a:pPr marL="355600" indent="-342900">
              <a:lnSpc>
                <a:spcPct val="100000"/>
              </a:lnSpc>
              <a:spcBef>
                <a:spcPts val="360"/>
              </a:spcBef>
              <a:buChar char="•"/>
              <a:tabLst>
                <a:tab pos="354965" algn="l"/>
                <a:tab pos="355600" algn="l"/>
              </a:tabLst>
            </a:pPr>
            <a:r>
              <a:rPr lang="en-US" sz="2000" spc="-5" dirty="0">
                <a:solidFill>
                  <a:schemeClr val="tx2"/>
                </a:solidFill>
                <a:latin typeface="Cambria" panose="02040503050406030204" pitchFamily="18" charset="0"/>
                <a:ea typeface="Cambria" panose="02040503050406030204" pitchFamily="18" charset="0"/>
                <a:cs typeface="Bookman Old Style"/>
              </a:rPr>
              <a:t>(Age (Value </a:t>
            </a:r>
            <a:r>
              <a:rPr lang="en-US" sz="2000" dirty="0">
                <a:solidFill>
                  <a:schemeClr val="tx2"/>
                </a:solidFill>
                <a:latin typeface="Cambria" panose="02040503050406030204" pitchFamily="18" charset="0"/>
                <a:ea typeface="Cambria" panose="02040503050406030204" pitchFamily="18" charset="0"/>
                <a:cs typeface="Bookman Old Style"/>
              </a:rPr>
              <a:t>25</a:t>
            </a:r>
            <a:r>
              <a:rPr lang="en-US" sz="2000" spc="-40" dirty="0">
                <a:solidFill>
                  <a:schemeClr val="tx2"/>
                </a:solidFill>
                <a:latin typeface="Cambria" panose="02040503050406030204" pitchFamily="18" charset="0"/>
                <a:ea typeface="Cambria" panose="02040503050406030204" pitchFamily="18" charset="0"/>
                <a:cs typeface="Bookman Old Style"/>
              </a:rPr>
              <a:t> </a:t>
            </a:r>
            <a:r>
              <a:rPr lang="en-US" sz="2000" spc="-5" dirty="0">
                <a:solidFill>
                  <a:schemeClr val="tx2"/>
                </a:solidFill>
                <a:latin typeface="Cambria" panose="02040503050406030204" pitchFamily="18" charset="0"/>
                <a:ea typeface="Cambria" panose="02040503050406030204" pitchFamily="18" charset="0"/>
                <a:cs typeface="Bookman Old Style"/>
              </a:rPr>
              <a:t>))</a:t>
            </a:r>
            <a:endParaRPr lang="en-US" sz="2000" dirty="0">
              <a:solidFill>
                <a:schemeClr val="tx2"/>
              </a:solidFill>
              <a:latin typeface="Cambria" panose="02040503050406030204" pitchFamily="18" charset="0"/>
              <a:ea typeface="Cambria" panose="02040503050406030204" pitchFamily="18" charset="0"/>
              <a:cs typeface="Bookman Old Style"/>
            </a:endParaRPr>
          </a:p>
          <a:p>
            <a:pPr marL="355600" indent="-342900">
              <a:lnSpc>
                <a:spcPct val="100000"/>
              </a:lnSpc>
              <a:spcBef>
                <a:spcPts val="360"/>
              </a:spcBef>
              <a:buChar char="•"/>
              <a:tabLst>
                <a:tab pos="354965" algn="l"/>
                <a:tab pos="355600" algn="l"/>
              </a:tabLst>
            </a:pPr>
            <a:r>
              <a:rPr lang="en-US" sz="2000" spc="-10" dirty="0">
                <a:solidFill>
                  <a:schemeClr val="tx2"/>
                </a:solidFill>
                <a:latin typeface="Cambria" panose="02040503050406030204" pitchFamily="18" charset="0"/>
                <a:ea typeface="Cambria" panose="02040503050406030204" pitchFamily="18" charset="0"/>
                <a:cs typeface="Bookman Old Style"/>
              </a:rPr>
              <a:t>(City </a:t>
            </a:r>
            <a:r>
              <a:rPr lang="en-US" sz="2000" spc="-5" dirty="0">
                <a:solidFill>
                  <a:schemeClr val="tx2"/>
                </a:solidFill>
                <a:latin typeface="Cambria" panose="02040503050406030204" pitchFamily="18" charset="0"/>
                <a:ea typeface="Cambria" panose="02040503050406030204" pitchFamily="18" charset="0"/>
                <a:cs typeface="Bookman Old Style"/>
              </a:rPr>
              <a:t>(Value</a:t>
            </a:r>
            <a:r>
              <a:rPr lang="en-US" sz="2000" spc="-30" dirty="0">
                <a:solidFill>
                  <a:schemeClr val="tx2"/>
                </a:solidFill>
                <a:latin typeface="Cambria" panose="02040503050406030204" pitchFamily="18" charset="0"/>
                <a:ea typeface="Cambria" panose="02040503050406030204" pitchFamily="18" charset="0"/>
                <a:cs typeface="Bookman Old Style"/>
              </a:rPr>
              <a:t> </a:t>
            </a:r>
            <a:r>
              <a:rPr lang="en-US" sz="2000" spc="-5" dirty="0" err="1">
                <a:solidFill>
                  <a:schemeClr val="tx2"/>
                </a:solidFill>
                <a:latin typeface="Cambria" panose="02040503050406030204" pitchFamily="18" charset="0"/>
                <a:ea typeface="Cambria" panose="02040503050406030204" pitchFamily="18" charset="0"/>
                <a:cs typeface="Bookman Old Style"/>
              </a:rPr>
              <a:t>Yelahanka</a:t>
            </a:r>
            <a:r>
              <a:rPr lang="en-US" sz="2000" spc="-5" dirty="0">
                <a:solidFill>
                  <a:schemeClr val="tx2"/>
                </a:solidFill>
                <a:latin typeface="Cambria" panose="02040503050406030204" pitchFamily="18" charset="0"/>
                <a:ea typeface="Cambria" panose="02040503050406030204" pitchFamily="18" charset="0"/>
                <a:cs typeface="Bookman Old Style"/>
              </a:rPr>
              <a:t>))</a:t>
            </a:r>
            <a:endParaRPr lang="en-US" sz="2000" dirty="0">
              <a:solidFill>
                <a:schemeClr val="tx2"/>
              </a:solidFill>
              <a:latin typeface="Cambria" panose="02040503050406030204" pitchFamily="18" charset="0"/>
              <a:ea typeface="Cambria" panose="02040503050406030204" pitchFamily="18" charset="0"/>
              <a:cs typeface="Bookman Old Style"/>
            </a:endParaRPr>
          </a:p>
          <a:p>
            <a:pPr marL="355600" indent="-342900">
              <a:lnSpc>
                <a:spcPct val="100000"/>
              </a:lnSpc>
              <a:spcBef>
                <a:spcPts val="360"/>
              </a:spcBef>
              <a:buChar char="•"/>
              <a:tabLst>
                <a:tab pos="354965" algn="l"/>
                <a:tab pos="355600" algn="l"/>
              </a:tabLst>
            </a:pPr>
            <a:r>
              <a:rPr lang="en-US" sz="2000" spc="-5" dirty="0">
                <a:solidFill>
                  <a:schemeClr val="tx2"/>
                </a:solidFill>
                <a:latin typeface="Cambria" panose="02040503050406030204" pitchFamily="18" charset="0"/>
                <a:ea typeface="Cambria" panose="02040503050406030204" pitchFamily="18" charset="0"/>
                <a:cs typeface="Bookman Old Style"/>
              </a:rPr>
              <a:t>(State (Value</a:t>
            </a:r>
            <a:r>
              <a:rPr lang="en-US" sz="2000" spc="-55" dirty="0">
                <a:solidFill>
                  <a:schemeClr val="tx2"/>
                </a:solidFill>
                <a:latin typeface="Cambria" panose="02040503050406030204" pitchFamily="18" charset="0"/>
                <a:ea typeface="Cambria" panose="02040503050406030204" pitchFamily="18" charset="0"/>
                <a:cs typeface="Bookman Old Style"/>
              </a:rPr>
              <a:t> </a:t>
            </a:r>
            <a:r>
              <a:rPr lang="en-US" sz="2000" spc="-5" dirty="0">
                <a:solidFill>
                  <a:schemeClr val="tx2"/>
                </a:solidFill>
                <a:latin typeface="Cambria" panose="02040503050406030204" pitchFamily="18" charset="0"/>
                <a:ea typeface="Cambria" panose="02040503050406030204" pitchFamily="18" charset="0"/>
                <a:cs typeface="Bookman Old Style"/>
              </a:rPr>
              <a:t>Karnataka))</a:t>
            </a:r>
            <a:endParaRPr lang="en-US" sz="2000" dirty="0">
              <a:solidFill>
                <a:schemeClr val="tx2"/>
              </a:solidFill>
              <a:latin typeface="Cambria" panose="02040503050406030204" pitchFamily="18" charset="0"/>
              <a:ea typeface="Cambria" panose="02040503050406030204" pitchFamily="18" charset="0"/>
              <a:cs typeface="Bookman Old Style"/>
            </a:endParaRPr>
          </a:p>
          <a:p>
            <a:pPr>
              <a:lnSpc>
                <a:spcPct val="100000"/>
              </a:lnSpc>
              <a:spcBef>
                <a:spcPts val="50"/>
              </a:spcBef>
              <a:buChar char="•"/>
            </a:pPr>
            <a:endParaRPr lang="en-US" sz="2000" dirty="0">
              <a:solidFill>
                <a:schemeClr val="tx2"/>
              </a:solidFill>
              <a:latin typeface="Cambria" panose="02040503050406030204" pitchFamily="18" charset="0"/>
              <a:ea typeface="Cambria" panose="02040503050406030204" pitchFamily="18" charset="0"/>
              <a:cs typeface="Times New Roman"/>
            </a:endParaRPr>
          </a:p>
          <a:p>
            <a:pPr marL="12700">
              <a:lnSpc>
                <a:spcPct val="100000"/>
              </a:lnSpc>
              <a:tabLst>
                <a:tab pos="354965" algn="l"/>
                <a:tab pos="355600" algn="l"/>
              </a:tabLst>
            </a:pPr>
            <a:r>
              <a:rPr lang="en-US" sz="2000" spc="-10" dirty="0">
                <a:solidFill>
                  <a:schemeClr val="tx2"/>
                </a:solidFill>
                <a:latin typeface="Cambria" panose="02040503050406030204" pitchFamily="18" charset="0"/>
                <a:ea typeface="Cambria" panose="02040503050406030204" pitchFamily="18" charset="0"/>
                <a:cs typeface="Bookman Old Style"/>
              </a:rPr>
              <a:t>* Note </a:t>
            </a:r>
            <a:r>
              <a:rPr lang="en-US" sz="2000" dirty="0">
                <a:solidFill>
                  <a:schemeClr val="tx2"/>
                </a:solidFill>
                <a:latin typeface="Cambria" panose="02040503050406030204" pitchFamily="18" charset="0"/>
                <a:ea typeface="Cambria" panose="02040503050406030204" pitchFamily="18" charset="0"/>
                <a:cs typeface="Bookman Old Style"/>
              </a:rPr>
              <a:t>: </a:t>
            </a:r>
            <a:r>
              <a:rPr lang="en-US" sz="2000" spc="-5" dirty="0">
                <a:solidFill>
                  <a:schemeClr val="tx2"/>
                </a:solidFill>
                <a:latin typeface="Cambria" panose="02040503050406030204" pitchFamily="18" charset="0"/>
                <a:ea typeface="Cambria" panose="02040503050406030204" pitchFamily="18" charset="0"/>
                <a:cs typeface="Bookman Old Style"/>
              </a:rPr>
              <a:t>value is </a:t>
            </a:r>
            <a:r>
              <a:rPr lang="en-US" sz="2000" dirty="0">
                <a:solidFill>
                  <a:schemeClr val="tx2"/>
                </a:solidFill>
                <a:latin typeface="Cambria" panose="02040503050406030204" pitchFamily="18" charset="0"/>
                <a:ea typeface="Cambria" panose="02040503050406030204" pitchFamily="18" charset="0"/>
                <a:cs typeface="Bookman Old Style"/>
              </a:rPr>
              <a:t>a</a:t>
            </a:r>
            <a:r>
              <a:rPr lang="en-US" sz="2000" spc="-75" dirty="0">
                <a:solidFill>
                  <a:schemeClr val="tx2"/>
                </a:solidFill>
                <a:latin typeface="Cambria" panose="02040503050406030204" pitchFamily="18" charset="0"/>
                <a:ea typeface="Cambria" panose="02040503050406030204" pitchFamily="18" charset="0"/>
                <a:cs typeface="Bookman Old Style"/>
              </a:rPr>
              <a:t> </a:t>
            </a:r>
            <a:r>
              <a:rPr lang="en-US" sz="2000" spc="-5" dirty="0">
                <a:solidFill>
                  <a:schemeClr val="tx2"/>
                </a:solidFill>
                <a:latin typeface="Cambria" panose="02040503050406030204" pitchFamily="18" charset="0"/>
                <a:ea typeface="Cambria" panose="02040503050406030204" pitchFamily="18" charset="0"/>
                <a:cs typeface="Bookman Old Style"/>
              </a:rPr>
              <a:t>Keyword.</a:t>
            </a:r>
            <a:endParaRPr lang="en-US" sz="2000" dirty="0">
              <a:solidFill>
                <a:schemeClr val="tx2"/>
              </a:solidFill>
              <a:latin typeface="Cambria" panose="02040503050406030204" pitchFamily="18" charset="0"/>
              <a:ea typeface="Cambria" panose="02040503050406030204" pitchFamily="18" charset="0"/>
              <a:cs typeface="Bookman Old Style"/>
            </a:endParaRPr>
          </a:p>
        </p:txBody>
      </p:sp>
    </p:spTree>
    <p:extLst>
      <p:ext uri="{BB962C8B-B14F-4D97-AF65-F5344CB8AC3E}">
        <p14:creationId xmlns:p14="http://schemas.microsoft.com/office/powerpoint/2010/main" val="20357298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84</a:t>
            </a:fld>
            <a:endParaRPr lang="en-US"/>
          </a:p>
        </p:txBody>
      </p:sp>
      <p:sp>
        <p:nvSpPr>
          <p:cNvPr id="6" name="object 2"/>
          <p:cNvSpPr/>
          <p:nvPr/>
        </p:nvSpPr>
        <p:spPr>
          <a:xfrm>
            <a:off x="609600" y="609600"/>
            <a:ext cx="8191809" cy="44515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490424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85</a:t>
            </a:fld>
            <a:endParaRPr lang="en-US"/>
          </a:p>
        </p:txBody>
      </p:sp>
      <p:sp>
        <p:nvSpPr>
          <p:cNvPr id="5" name="object 2"/>
          <p:cNvSpPr/>
          <p:nvPr/>
        </p:nvSpPr>
        <p:spPr>
          <a:xfrm>
            <a:off x="533400" y="381000"/>
            <a:ext cx="8339737" cy="4800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776658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86</a:t>
            </a:fld>
            <a:endParaRPr lang="en-US"/>
          </a:p>
        </p:txBody>
      </p:sp>
      <p:sp>
        <p:nvSpPr>
          <p:cNvPr id="5" name="object 3"/>
          <p:cNvSpPr/>
          <p:nvPr/>
        </p:nvSpPr>
        <p:spPr>
          <a:xfrm>
            <a:off x="304801" y="212271"/>
            <a:ext cx="8458200" cy="5029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6212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264795" y="990600"/>
            <a:ext cx="8491855" cy="4027385"/>
          </a:xfrm>
          <a:prstGeom prst="rect">
            <a:avLst/>
          </a:prstGeom>
        </p:spPr>
        <p:txBody>
          <a:bodyPr vert="horz" wrap="square" lIns="0" tIns="13335" rIns="0" bIns="0" rtlCol="0">
            <a:spAutoFit/>
          </a:bodyPr>
          <a:lstStyle/>
          <a:p>
            <a:pPr marL="355600" indent="-342900" algn="just">
              <a:lnSpc>
                <a:spcPct val="100000"/>
              </a:lnSpc>
              <a:spcBef>
                <a:spcPts val="105"/>
              </a:spcBef>
              <a:buFont typeface="Bookman Old Style"/>
              <a:buChar char="•"/>
              <a:tabLst>
                <a:tab pos="354965" algn="l"/>
                <a:tab pos="355600" algn="l"/>
              </a:tabLst>
            </a:pPr>
            <a:r>
              <a:rPr sz="1500" b="1" spc="-5" dirty="0">
                <a:solidFill>
                  <a:schemeClr val="tx2"/>
                </a:solidFill>
                <a:latin typeface="Cambria" panose="02040503050406030204" pitchFamily="18" charset="0"/>
                <a:ea typeface="Cambria" panose="02040503050406030204" pitchFamily="18" charset="0"/>
                <a:cs typeface="Bookman Old Style"/>
              </a:rPr>
              <a:t>Conceptual</a:t>
            </a:r>
            <a:r>
              <a:rPr sz="1500" b="1" spc="-55" dirty="0">
                <a:solidFill>
                  <a:schemeClr val="tx2"/>
                </a:solidFill>
                <a:latin typeface="Cambria" panose="02040503050406030204" pitchFamily="18" charset="0"/>
                <a:ea typeface="Cambria" panose="02040503050406030204" pitchFamily="18" charset="0"/>
                <a:cs typeface="Bookman Old Style"/>
              </a:rPr>
              <a:t> </a:t>
            </a:r>
            <a:r>
              <a:rPr sz="1500" b="1" spc="-5" dirty="0">
                <a:solidFill>
                  <a:schemeClr val="tx2"/>
                </a:solidFill>
                <a:latin typeface="Cambria" panose="02040503050406030204" pitchFamily="18" charset="0"/>
                <a:ea typeface="Cambria" panose="02040503050406030204" pitchFamily="18" charset="0"/>
                <a:cs typeface="Bookman Old Style"/>
              </a:rPr>
              <a:t>graph</a:t>
            </a:r>
            <a:endParaRPr sz="1500" dirty="0">
              <a:solidFill>
                <a:schemeClr val="tx2"/>
              </a:solidFill>
              <a:latin typeface="Cambria" panose="02040503050406030204" pitchFamily="18" charset="0"/>
              <a:ea typeface="Cambria" panose="02040503050406030204" pitchFamily="18" charset="0"/>
              <a:cs typeface="Bookman Old Style"/>
            </a:endParaRPr>
          </a:p>
          <a:p>
            <a:pPr marL="756285" lvl="1" indent="-287020" algn="just">
              <a:lnSpc>
                <a:spcPct val="100000"/>
              </a:lnSpc>
              <a:spcBef>
                <a:spcPts val="915"/>
              </a:spcBef>
              <a:buChar char="–"/>
              <a:tabLst>
                <a:tab pos="756285" algn="l"/>
                <a:tab pos="756920" algn="l"/>
              </a:tabLst>
            </a:pPr>
            <a:r>
              <a:rPr sz="1500" b="0" spc="-5" dirty="0">
                <a:solidFill>
                  <a:schemeClr val="tx2"/>
                </a:solidFill>
                <a:latin typeface="Cambria" panose="02040503050406030204" pitchFamily="18" charset="0"/>
                <a:ea typeface="Cambria" panose="02040503050406030204" pitchFamily="18" charset="0"/>
                <a:cs typeface="Bookman Old Style"/>
              </a:rPr>
              <a:t>A finite, connected, bipartite</a:t>
            </a:r>
            <a:r>
              <a:rPr sz="1500" b="0" spc="-20" dirty="0">
                <a:solidFill>
                  <a:schemeClr val="tx2"/>
                </a:solidFill>
                <a:latin typeface="Cambria" panose="02040503050406030204" pitchFamily="18" charset="0"/>
                <a:ea typeface="Cambria" panose="02040503050406030204" pitchFamily="18" charset="0"/>
                <a:cs typeface="Bookman Old Style"/>
              </a:rPr>
              <a:t> </a:t>
            </a:r>
            <a:r>
              <a:rPr sz="1500" b="0" spc="-10" dirty="0">
                <a:solidFill>
                  <a:schemeClr val="tx2"/>
                </a:solidFill>
                <a:latin typeface="Cambria" panose="02040503050406030204" pitchFamily="18" charset="0"/>
                <a:ea typeface="Cambria" panose="02040503050406030204" pitchFamily="18" charset="0"/>
                <a:cs typeface="Bookman Old Style"/>
              </a:rPr>
              <a:t>graph.</a:t>
            </a:r>
            <a:endParaRPr sz="1500" dirty="0">
              <a:solidFill>
                <a:schemeClr val="tx2"/>
              </a:solidFill>
              <a:latin typeface="Cambria" panose="02040503050406030204" pitchFamily="18" charset="0"/>
              <a:ea typeface="Cambria" panose="02040503050406030204" pitchFamily="18" charset="0"/>
              <a:cs typeface="Bookman Old Style"/>
            </a:endParaRPr>
          </a:p>
          <a:p>
            <a:pPr marL="756285" lvl="1" indent="-287020" algn="just">
              <a:lnSpc>
                <a:spcPct val="100000"/>
              </a:lnSpc>
              <a:spcBef>
                <a:spcPts val="780"/>
              </a:spcBef>
              <a:buChar char="–"/>
              <a:tabLst>
                <a:tab pos="756285" algn="l"/>
                <a:tab pos="756920" algn="l"/>
              </a:tabLst>
            </a:pPr>
            <a:r>
              <a:rPr lang="en-US" sz="1500" b="0" spc="-5" dirty="0">
                <a:solidFill>
                  <a:schemeClr val="tx2"/>
                </a:solidFill>
                <a:latin typeface="Cambria" panose="02040503050406030204" pitchFamily="18" charset="0"/>
                <a:ea typeface="Cambria" panose="02040503050406030204" pitchFamily="18" charset="0"/>
                <a:cs typeface="Bookman Old Style"/>
              </a:rPr>
              <a:t>No arc labels, instead the conceptual relation nodes represent relations </a:t>
            </a:r>
            <a:r>
              <a:rPr lang="en-US" sz="1500" b="0" dirty="0">
                <a:solidFill>
                  <a:schemeClr val="tx2"/>
                </a:solidFill>
                <a:latin typeface="Cambria" panose="02040503050406030204" pitchFamily="18" charset="0"/>
                <a:ea typeface="Cambria" panose="02040503050406030204" pitchFamily="18" charset="0"/>
                <a:cs typeface="Bookman Old Style"/>
              </a:rPr>
              <a:t>between</a:t>
            </a:r>
            <a:r>
              <a:rPr lang="en-US" sz="1500" b="0" spc="-25" dirty="0">
                <a:solidFill>
                  <a:schemeClr val="tx2"/>
                </a:solidFill>
                <a:latin typeface="Cambria" panose="02040503050406030204" pitchFamily="18" charset="0"/>
                <a:ea typeface="Cambria" panose="02040503050406030204" pitchFamily="18" charset="0"/>
                <a:cs typeface="Bookman Old Style"/>
              </a:rPr>
              <a:t> </a:t>
            </a:r>
            <a:r>
              <a:rPr lang="en-US" sz="1500" b="0" spc="-5" dirty="0">
                <a:solidFill>
                  <a:schemeClr val="tx2"/>
                </a:solidFill>
                <a:latin typeface="Cambria" panose="02040503050406030204" pitchFamily="18" charset="0"/>
                <a:ea typeface="Cambria" panose="02040503050406030204" pitchFamily="18" charset="0"/>
                <a:cs typeface="Bookman Old Style"/>
              </a:rPr>
              <a:t>concepts</a:t>
            </a:r>
            <a:endParaRPr sz="1500" dirty="0">
              <a:solidFill>
                <a:schemeClr val="tx2"/>
              </a:solidFill>
              <a:latin typeface="Cambria" panose="02040503050406030204" pitchFamily="18" charset="0"/>
              <a:ea typeface="Cambria" panose="02040503050406030204" pitchFamily="18" charset="0"/>
              <a:cs typeface="Bookman Old Style"/>
            </a:endParaRPr>
          </a:p>
          <a:p>
            <a:pPr marL="756285" lvl="1" indent="-287020" algn="just">
              <a:lnSpc>
                <a:spcPct val="100000"/>
              </a:lnSpc>
              <a:spcBef>
                <a:spcPts val="780"/>
              </a:spcBef>
              <a:buChar char="–"/>
              <a:tabLst>
                <a:tab pos="756285" algn="l"/>
                <a:tab pos="756920" algn="l"/>
              </a:tabLst>
            </a:pPr>
            <a:r>
              <a:rPr sz="1500" b="0" spc="-5" dirty="0">
                <a:solidFill>
                  <a:schemeClr val="tx2"/>
                </a:solidFill>
                <a:latin typeface="Cambria" panose="02040503050406030204" pitchFamily="18" charset="0"/>
                <a:ea typeface="Cambria" panose="02040503050406030204" pitchFamily="18" charset="0"/>
                <a:cs typeface="Bookman Old Style"/>
              </a:rPr>
              <a:t>Concepts are </a:t>
            </a:r>
            <a:r>
              <a:rPr sz="1500" b="0" dirty="0">
                <a:solidFill>
                  <a:schemeClr val="tx2"/>
                </a:solidFill>
                <a:latin typeface="Cambria" panose="02040503050406030204" pitchFamily="18" charset="0"/>
                <a:ea typeface="Cambria" panose="02040503050406030204" pitchFamily="18" charset="0"/>
                <a:cs typeface="Bookman Old Style"/>
              </a:rPr>
              <a:t>represented </a:t>
            </a:r>
            <a:r>
              <a:rPr sz="1500" b="0" spc="-5" dirty="0">
                <a:solidFill>
                  <a:schemeClr val="tx2"/>
                </a:solidFill>
                <a:latin typeface="Cambria" panose="02040503050406030204" pitchFamily="18" charset="0"/>
                <a:ea typeface="Cambria" panose="02040503050406030204" pitchFamily="18" charset="0"/>
                <a:cs typeface="Bookman Old Style"/>
              </a:rPr>
              <a:t>as boxes and conceptual relations as</a:t>
            </a:r>
            <a:r>
              <a:rPr sz="1500" b="0" spc="-80" dirty="0">
                <a:solidFill>
                  <a:schemeClr val="tx2"/>
                </a:solidFill>
                <a:latin typeface="Cambria" panose="02040503050406030204" pitchFamily="18" charset="0"/>
                <a:ea typeface="Cambria" panose="02040503050406030204" pitchFamily="18" charset="0"/>
                <a:cs typeface="Bookman Old Style"/>
              </a:rPr>
              <a:t> </a:t>
            </a:r>
            <a:r>
              <a:rPr sz="1500" b="0" spc="-5" dirty="0">
                <a:solidFill>
                  <a:schemeClr val="tx2"/>
                </a:solidFill>
                <a:latin typeface="Cambria" panose="02040503050406030204" pitchFamily="18" charset="0"/>
                <a:ea typeface="Cambria" panose="02040503050406030204" pitchFamily="18" charset="0"/>
                <a:cs typeface="Bookman Old Style"/>
              </a:rPr>
              <a:t>ellipses</a:t>
            </a:r>
            <a:endParaRPr sz="1500" dirty="0">
              <a:solidFill>
                <a:schemeClr val="tx2"/>
              </a:solidFill>
              <a:latin typeface="Cambria" panose="02040503050406030204" pitchFamily="18" charset="0"/>
              <a:ea typeface="Cambria" panose="02040503050406030204" pitchFamily="18" charset="0"/>
              <a:cs typeface="Bookman Old Style"/>
            </a:endParaRPr>
          </a:p>
          <a:p>
            <a:pPr marL="756285" lvl="1" indent="-287020" algn="just">
              <a:lnSpc>
                <a:spcPct val="100000"/>
              </a:lnSpc>
              <a:spcBef>
                <a:spcPts val="780"/>
              </a:spcBef>
              <a:buChar char="–"/>
              <a:tabLst>
                <a:tab pos="756285" algn="l"/>
                <a:tab pos="756920" algn="l"/>
              </a:tabLst>
            </a:pPr>
            <a:r>
              <a:rPr sz="1500" b="0" spc="-5" dirty="0">
                <a:solidFill>
                  <a:schemeClr val="tx2"/>
                </a:solidFill>
                <a:latin typeface="Cambria" panose="02040503050406030204" pitchFamily="18" charset="0"/>
                <a:ea typeface="Cambria" panose="02040503050406030204" pitchFamily="18" charset="0"/>
                <a:cs typeface="Bookman Old Style"/>
              </a:rPr>
              <a:t>Nodes</a:t>
            </a:r>
            <a:endParaRPr sz="1500" dirty="0">
              <a:solidFill>
                <a:schemeClr val="tx2"/>
              </a:solidFill>
              <a:latin typeface="Cambria" panose="02040503050406030204" pitchFamily="18" charset="0"/>
              <a:ea typeface="Cambria" panose="02040503050406030204" pitchFamily="18" charset="0"/>
              <a:cs typeface="Bookman Old Style"/>
            </a:endParaRPr>
          </a:p>
          <a:p>
            <a:pPr marL="1155700" lvl="2" indent="-229235" algn="just">
              <a:lnSpc>
                <a:spcPct val="100000"/>
              </a:lnSpc>
              <a:spcBef>
                <a:spcPts val="860"/>
              </a:spcBef>
              <a:buFont typeface="Bookman Old Style"/>
              <a:buChar char="•"/>
              <a:tabLst>
                <a:tab pos="1155065" algn="l"/>
                <a:tab pos="1156335" algn="l"/>
              </a:tabLst>
            </a:pPr>
            <a:r>
              <a:rPr sz="1500" b="1" spc="-5" dirty="0">
                <a:solidFill>
                  <a:schemeClr val="tx2"/>
                </a:solidFill>
                <a:latin typeface="Cambria" panose="02040503050406030204" pitchFamily="18" charset="0"/>
                <a:ea typeface="Cambria" panose="02040503050406030204" pitchFamily="18" charset="0"/>
                <a:cs typeface="Bookman Old Style"/>
              </a:rPr>
              <a:t>Concept Nodes </a:t>
            </a:r>
            <a:r>
              <a:rPr sz="1500" b="1" dirty="0">
                <a:solidFill>
                  <a:schemeClr val="tx2"/>
                </a:solidFill>
                <a:latin typeface="Cambria" panose="02040503050406030204" pitchFamily="18" charset="0"/>
                <a:ea typeface="Cambria" panose="02040503050406030204" pitchFamily="18" charset="0"/>
                <a:cs typeface="Bookman Old Style"/>
              </a:rPr>
              <a:t>– </a:t>
            </a:r>
            <a:r>
              <a:rPr sz="1500" b="1" spc="-5" dirty="0">
                <a:solidFill>
                  <a:schemeClr val="tx2"/>
                </a:solidFill>
                <a:latin typeface="Cambria" panose="02040503050406030204" pitchFamily="18" charset="0"/>
                <a:ea typeface="Cambria" panose="02040503050406030204" pitchFamily="18" charset="0"/>
                <a:cs typeface="Bookman Old Style"/>
              </a:rPr>
              <a:t>box</a:t>
            </a:r>
            <a:r>
              <a:rPr sz="1500" b="1" spc="-10" dirty="0">
                <a:solidFill>
                  <a:schemeClr val="tx2"/>
                </a:solidFill>
                <a:latin typeface="Cambria" panose="02040503050406030204" pitchFamily="18" charset="0"/>
                <a:ea typeface="Cambria" panose="02040503050406030204" pitchFamily="18" charset="0"/>
                <a:cs typeface="Bookman Old Style"/>
              </a:rPr>
              <a:t> </a:t>
            </a:r>
            <a:r>
              <a:rPr sz="1500" b="1" spc="-5" dirty="0">
                <a:solidFill>
                  <a:schemeClr val="tx2"/>
                </a:solidFill>
                <a:latin typeface="Cambria" panose="02040503050406030204" pitchFamily="18" charset="0"/>
                <a:ea typeface="Cambria" panose="02040503050406030204" pitchFamily="18" charset="0"/>
                <a:cs typeface="Bookman Old Style"/>
              </a:rPr>
              <a:t>nodes</a:t>
            </a:r>
            <a:endParaRPr sz="1500" dirty="0">
              <a:solidFill>
                <a:schemeClr val="tx2"/>
              </a:solidFill>
              <a:latin typeface="Cambria" panose="02040503050406030204" pitchFamily="18" charset="0"/>
              <a:ea typeface="Cambria" panose="02040503050406030204" pitchFamily="18" charset="0"/>
              <a:cs typeface="Bookman Old Style"/>
            </a:endParaRPr>
          </a:p>
          <a:p>
            <a:pPr marL="1384300" algn="just">
              <a:lnSpc>
                <a:spcPct val="100000"/>
              </a:lnSpc>
              <a:spcBef>
                <a:spcPts val="819"/>
              </a:spcBef>
              <a:tabLst>
                <a:tab pos="1612900" algn="l"/>
              </a:tabLst>
            </a:pPr>
            <a:r>
              <a:rPr sz="1500" b="0" spc="-5" dirty="0">
                <a:solidFill>
                  <a:schemeClr val="tx2"/>
                </a:solidFill>
                <a:latin typeface="Cambria" panose="02040503050406030204" pitchFamily="18" charset="0"/>
                <a:ea typeface="Cambria" panose="02040503050406030204" pitchFamily="18" charset="0"/>
                <a:cs typeface="Bookman Old Style"/>
              </a:rPr>
              <a:t>–	Concrete concepts:</a:t>
            </a:r>
            <a:endParaRPr sz="1500" dirty="0">
              <a:solidFill>
                <a:schemeClr val="tx2"/>
              </a:solidFill>
              <a:latin typeface="Cambria" panose="02040503050406030204" pitchFamily="18" charset="0"/>
              <a:ea typeface="Cambria" panose="02040503050406030204" pitchFamily="18" charset="0"/>
              <a:cs typeface="Bookman Old Style"/>
            </a:endParaRPr>
          </a:p>
          <a:p>
            <a:pPr marL="1841500" algn="just">
              <a:lnSpc>
                <a:spcPct val="100000"/>
              </a:lnSpc>
              <a:spcBef>
                <a:spcPts val="780"/>
              </a:spcBef>
              <a:tabLst>
                <a:tab pos="2070100" algn="l"/>
              </a:tabLst>
            </a:pPr>
            <a:r>
              <a:rPr sz="1500" spc="-5" dirty="0">
                <a:solidFill>
                  <a:schemeClr val="tx2"/>
                </a:solidFill>
                <a:latin typeface="Cambria" panose="02040503050406030204" pitchFamily="18" charset="0"/>
                <a:ea typeface="Cambria" panose="02040503050406030204" pitchFamily="18" charset="0"/>
                <a:cs typeface="Arial"/>
              </a:rPr>
              <a:t>»	These concepts are characterized by our ability to form an image of them in our</a:t>
            </a:r>
            <a:r>
              <a:rPr sz="1500" spc="20" dirty="0">
                <a:solidFill>
                  <a:schemeClr val="tx2"/>
                </a:solidFill>
                <a:latin typeface="Cambria" panose="02040503050406030204" pitchFamily="18" charset="0"/>
                <a:ea typeface="Cambria" panose="02040503050406030204" pitchFamily="18" charset="0"/>
                <a:cs typeface="Arial"/>
              </a:rPr>
              <a:t> </a:t>
            </a:r>
            <a:r>
              <a:rPr sz="1500" spc="-5" dirty="0">
                <a:solidFill>
                  <a:schemeClr val="tx2"/>
                </a:solidFill>
                <a:latin typeface="Cambria" panose="02040503050406030204" pitchFamily="18" charset="0"/>
                <a:ea typeface="Cambria" panose="02040503050406030204" pitchFamily="18" charset="0"/>
                <a:cs typeface="Arial"/>
              </a:rPr>
              <a:t>minds.</a:t>
            </a:r>
            <a:endParaRPr sz="1500" dirty="0">
              <a:solidFill>
                <a:schemeClr val="tx2"/>
              </a:solidFill>
              <a:latin typeface="Cambria" panose="02040503050406030204" pitchFamily="18" charset="0"/>
              <a:ea typeface="Cambria" panose="02040503050406030204" pitchFamily="18" charset="0"/>
              <a:cs typeface="Arial"/>
            </a:endParaRPr>
          </a:p>
          <a:p>
            <a:pPr marL="1841500" algn="just">
              <a:lnSpc>
                <a:spcPct val="100000"/>
              </a:lnSpc>
              <a:spcBef>
                <a:spcPts val="780"/>
              </a:spcBef>
              <a:tabLst>
                <a:tab pos="2070100" algn="l"/>
              </a:tabLst>
            </a:pPr>
            <a:r>
              <a:rPr sz="1500" b="0" spc="-5" dirty="0">
                <a:solidFill>
                  <a:schemeClr val="tx2"/>
                </a:solidFill>
                <a:latin typeface="Cambria" panose="02040503050406030204" pitchFamily="18" charset="0"/>
                <a:ea typeface="Cambria" panose="02040503050406030204" pitchFamily="18" charset="0"/>
                <a:cs typeface="Bookman Old Style"/>
              </a:rPr>
              <a:t>»	cat, </a:t>
            </a:r>
            <a:r>
              <a:rPr sz="1500" b="0" dirty="0">
                <a:solidFill>
                  <a:schemeClr val="tx2"/>
                </a:solidFill>
                <a:latin typeface="Cambria" panose="02040503050406030204" pitchFamily="18" charset="0"/>
                <a:ea typeface="Cambria" panose="02040503050406030204" pitchFamily="18" charset="0"/>
                <a:cs typeface="Bookman Old Style"/>
              </a:rPr>
              <a:t>telephone,</a:t>
            </a:r>
            <a:r>
              <a:rPr sz="1500" b="0" spc="-45" dirty="0">
                <a:solidFill>
                  <a:schemeClr val="tx2"/>
                </a:solidFill>
                <a:latin typeface="Cambria" panose="02040503050406030204" pitchFamily="18" charset="0"/>
                <a:ea typeface="Cambria" panose="02040503050406030204" pitchFamily="18" charset="0"/>
                <a:cs typeface="Bookman Old Style"/>
              </a:rPr>
              <a:t> </a:t>
            </a:r>
            <a:r>
              <a:rPr sz="1500" b="0" spc="-5" dirty="0">
                <a:solidFill>
                  <a:schemeClr val="tx2"/>
                </a:solidFill>
                <a:latin typeface="Cambria" panose="02040503050406030204" pitchFamily="18" charset="0"/>
                <a:ea typeface="Cambria" panose="02040503050406030204" pitchFamily="18" charset="0"/>
                <a:cs typeface="Bookman Old Style"/>
              </a:rPr>
              <a:t>classroom</a:t>
            </a:r>
            <a:endParaRPr sz="1500" dirty="0">
              <a:solidFill>
                <a:schemeClr val="tx2"/>
              </a:solidFill>
              <a:latin typeface="Cambria" panose="02040503050406030204" pitchFamily="18" charset="0"/>
              <a:ea typeface="Cambria" panose="02040503050406030204" pitchFamily="18" charset="0"/>
              <a:cs typeface="Bookman Old Style"/>
            </a:endParaRPr>
          </a:p>
          <a:p>
            <a:pPr marL="1841500" algn="just">
              <a:lnSpc>
                <a:spcPct val="100000"/>
              </a:lnSpc>
              <a:spcBef>
                <a:spcPts val="780"/>
              </a:spcBef>
              <a:tabLst>
                <a:tab pos="2070100" algn="l"/>
              </a:tabLst>
            </a:pPr>
            <a:r>
              <a:rPr sz="1500" spc="-5" dirty="0">
                <a:solidFill>
                  <a:schemeClr val="tx2"/>
                </a:solidFill>
                <a:latin typeface="Cambria" panose="02040503050406030204" pitchFamily="18" charset="0"/>
                <a:ea typeface="Cambria" panose="02040503050406030204" pitchFamily="18" charset="0"/>
                <a:cs typeface="Arial"/>
              </a:rPr>
              <a:t>»	Concrete concepts include generic concepts such as cat or book along with concepts</a:t>
            </a:r>
            <a:r>
              <a:rPr sz="1500" spc="315" dirty="0">
                <a:solidFill>
                  <a:schemeClr val="tx2"/>
                </a:solidFill>
                <a:latin typeface="Cambria" panose="02040503050406030204" pitchFamily="18" charset="0"/>
                <a:ea typeface="Cambria" panose="02040503050406030204" pitchFamily="18" charset="0"/>
                <a:cs typeface="Arial"/>
              </a:rPr>
              <a:t> </a:t>
            </a:r>
            <a:r>
              <a:rPr sz="1500" spc="-5" dirty="0">
                <a:solidFill>
                  <a:schemeClr val="tx2"/>
                </a:solidFill>
                <a:latin typeface="Cambria" panose="02040503050406030204" pitchFamily="18" charset="0"/>
                <a:ea typeface="Cambria" panose="02040503050406030204" pitchFamily="18" charset="0"/>
                <a:cs typeface="Arial"/>
              </a:rPr>
              <a:t>of</a:t>
            </a:r>
            <a:endParaRPr sz="1500" dirty="0">
              <a:solidFill>
                <a:schemeClr val="tx2"/>
              </a:solidFill>
              <a:latin typeface="Cambria" panose="02040503050406030204" pitchFamily="18" charset="0"/>
              <a:ea typeface="Cambria" panose="02040503050406030204" pitchFamily="18" charset="0"/>
              <a:cs typeface="Arial"/>
            </a:endParaRPr>
          </a:p>
          <a:p>
            <a:pPr marL="2070100" algn="just">
              <a:lnSpc>
                <a:spcPct val="100000"/>
              </a:lnSpc>
              <a:spcBef>
                <a:spcPts val="470"/>
              </a:spcBef>
            </a:pPr>
            <a:r>
              <a:rPr sz="1500" spc="-5" dirty="0">
                <a:solidFill>
                  <a:schemeClr val="tx2"/>
                </a:solidFill>
                <a:latin typeface="Cambria" panose="02040503050406030204" pitchFamily="18" charset="0"/>
                <a:ea typeface="Cambria" panose="02040503050406030204" pitchFamily="18" charset="0"/>
                <a:cs typeface="Arial"/>
              </a:rPr>
              <a:t>specific cats and</a:t>
            </a:r>
            <a:r>
              <a:rPr sz="1500" spc="35" dirty="0">
                <a:solidFill>
                  <a:schemeClr val="tx2"/>
                </a:solidFill>
                <a:latin typeface="Cambria" panose="02040503050406030204" pitchFamily="18" charset="0"/>
                <a:ea typeface="Cambria" panose="02040503050406030204" pitchFamily="18" charset="0"/>
                <a:cs typeface="Arial"/>
              </a:rPr>
              <a:t> </a:t>
            </a:r>
            <a:r>
              <a:rPr sz="1500" spc="-5" dirty="0">
                <a:solidFill>
                  <a:schemeClr val="tx2"/>
                </a:solidFill>
                <a:latin typeface="Cambria" panose="02040503050406030204" pitchFamily="18" charset="0"/>
                <a:ea typeface="Cambria" panose="02040503050406030204" pitchFamily="18" charset="0"/>
                <a:cs typeface="Arial"/>
              </a:rPr>
              <a:t>books</a:t>
            </a:r>
            <a:endParaRPr sz="1500" dirty="0">
              <a:solidFill>
                <a:schemeClr val="tx2"/>
              </a:solidFill>
              <a:latin typeface="Cambria" panose="02040503050406030204" pitchFamily="18" charset="0"/>
              <a:ea typeface="Cambria" panose="02040503050406030204" pitchFamily="18" charset="0"/>
              <a:cs typeface="Arial"/>
            </a:endParaRPr>
          </a:p>
        </p:txBody>
      </p:sp>
      <p:sp>
        <p:nvSpPr>
          <p:cNvPr id="5" name="object 2"/>
          <p:cNvSpPr txBox="1">
            <a:spLocks noGrp="1"/>
          </p:cNvSpPr>
          <p:nvPr>
            <p:ph type="title"/>
          </p:nvPr>
        </p:nvSpPr>
        <p:spPr>
          <a:xfrm>
            <a:off x="264795" y="72860"/>
            <a:ext cx="4842510" cy="398186"/>
          </a:xfrm>
          <a:prstGeom prst="rect">
            <a:avLst/>
          </a:prstGeom>
        </p:spPr>
        <p:txBody>
          <a:bodyPr vert="horz" wrap="square" lIns="0" tIns="13335" rIns="0" bIns="0" rtlCol="0">
            <a:spAutoFit/>
          </a:bodyPr>
          <a:lstStyle/>
          <a:p>
            <a:pPr marL="12700">
              <a:lnSpc>
                <a:spcPct val="100000"/>
              </a:lnSpc>
              <a:spcBef>
                <a:spcPts val="105"/>
              </a:spcBef>
            </a:pPr>
            <a:r>
              <a:rPr sz="2500" b="1" dirty="0"/>
              <a:t>Conceptual</a:t>
            </a:r>
            <a:r>
              <a:rPr sz="2500" b="1" spc="-55" dirty="0"/>
              <a:t> </a:t>
            </a:r>
            <a:r>
              <a:rPr sz="2500" b="1" spc="-5" dirty="0"/>
              <a:t>Graphs</a:t>
            </a:r>
          </a:p>
        </p:txBody>
      </p:sp>
      <p:sp>
        <p:nvSpPr>
          <p:cNvPr id="6" name="Date Placeholder 5"/>
          <p:cNvSpPr>
            <a:spLocks noGrp="1"/>
          </p:cNvSpPr>
          <p:nvPr>
            <p:ph type="dt" sz="half" idx="10"/>
          </p:nvPr>
        </p:nvSpPr>
        <p:spPr/>
        <p:txBody>
          <a:bodyPr/>
          <a:lstStyle/>
          <a:p>
            <a:fld id="{0B77280C-BA26-4E15-A44C-0C1522442E2A}" type="datetime1">
              <a:rPr lang="en-US" smtClean="0"/>
              <a:t>9/4/2023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87</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09601"/>
            <a:ext cx="7886700" cy="4576354"/>
          </a:xfrm>
        </p:spPr>
        <p:txBody>
          <a:bodyPr/>
          <a:lstStyle/>
          <a:p>
            <a:pPr marL="1155700" indent="0" algn="just">
              <a:lnSpc>
                <a:spcPct val="100000"/>
              </a:lnSpc>
              <a:spcBef>
                <a:spcPts val="780"/>
              </a:spcBef>
              <a:buNone/>
              <a:tabLst>
                <a:tab pos="1612900" algn="l"/>
              </a:tabLst>
            </a:pPr>
            <a:r>
              <a:rPr lang="en-US" sz="2000" spc="-10" dirty="0">
                <a:solidFill>
                  <a:schemeClr val="tx2"/>
                </a:solidFill>
                <a:cs typeface="Bookman Old Style"/>
              </a:rPr>
              <a:t>Abstract</a:t>
            </a:r>
            <a:r>
              <a:rPr lang="en-US" sz="2000" spc="5" dirty="0">
                <a:solidFill>
                  <a:schemeClr val="tx2"/>
                </a:solidFill>
                <a:cs typeface="Bookman Old Style"/>
              </a:rPr>
              <a:t> </a:t>
            </a:r>
            <a:r>
              <a:rPr lang="en-US" sz="2000" spc="-5" dirty="0">
                <a:solidFill>
                  <a:schemeClr val="tx2"/>
                </a:solidFill>
                <a:cs typeface="Bookman Old Style"/>
              </a:rPr>
              <a:t>objects:</a:t>
            </a:r>
            <a:endParaRPr lang="en-US" sz="2000" dirty="0">
              <a:solidFill>
                <a:schemeClr val="tx2"/>
              </a:solidFill>
              <a:cs typeface="Bookman Old Style"/>
            </a:endParaRPr>
          </a:p>
          <a:p>
            <a:pPr marL="1841500" algn="just">
              <a:lnSpc>
                <a:spcPct val="100000"/>
              </a:lnSpc>
              <a:spcBef>
                <a:spcPts val="780"/>
              </a:spcBef>
              <a:tabLst>
                <a:tab pos="2070100" algn="l"/>
              </a:tabLst>
            </a:pPr>
            <a:r>
              <a:rPr lang="en-US" sz="2000" spc="-5" dirty="0">
                <a:solidFill>
                  <a:schemeClr val="tx2"/>
                </a:solidFill>
                <a:cs typeface="Bookman Old Style"/>
              </a:rPr>
              <a:t>»	</a:t>
            </a:r>
            <a:r>
              <a:rPr lang="en-US" sz="2000" spc="-10" dirty="0">
                <a:solidFill>
                  <a:schemeClr val="tx2"/>
                </a:solidFill>
                <a:cs typeface="Bookman Old Style"/>
              </a:rPr>
              <a:t>Abstract </a:t>
            </a:r>
            <a:r>
              <a:rPr lang="en-US" sz="2000" spc="-5" dirty="0">
                <a:solidFill>
                  <a:schemeClr val="tx2"/>
                </a:solidFill>
                <a:cs typeface="Bookman Old Style"/>
              </a:rPr>
              <a:t>Concepts </a:t>
            </a:r>
            <a:r>
              <a:rPr lang="en-US" sz="2000" spc="-5" dirty="0">
                <a:solidFill>
                  <a:schemeClr val="tx2"/>
                </a:solidFill>
                <a:cs typeface="Arial"/>
              </a:rPr>
              <a:t>that do not correspond to images in our</a:t>
            </a:r>
            <a:r>
              <a:rPr lang="en-US" sz="2000" spc="180" dirty="0">
                <a:solidFill>
                  <a:schemeClr val="tx2"/>
                </a:solidFill>
                <a:cs typeface="Arial"/>
              </a:rPr>
              <a:t> </a:t>
            </a:r>
            <a:r>
              <a:rPr lang="en-US" sz="2000" spc="-5" dirty="0">
                <a:solidFill>
                  <a:schemeClr val="tx2"/>
                </a:solidFill>
                <a:cs typeface="Arial"/>
              </a:rPr>
              <a:t>minds</a:t>
            </a:r>
            <a:endParaRPr lang="en-US" sz="2000" dirty="0">
              <a:solidFill>
                <a:schemeClr val="tx2"/>
              </a:solidFill>
              <a:cs typeface="Arial"/>
            </a:endParaRPr>
          </a:p>
          <a:p>
            <a:pPr marL="1841500" algn="just">
              <a:lnSpc>
                <a:spcPct val="100000"/>
              </a:lnSpc>
              <a:spcBef>
                <a:spcPts val="780"/>
              </a:spcBef>
              <a:tabLst>
                <a:tab pos="2070100" algn="l"/>
              </a:tabLst>
            </a:pPr>
            <a:r>
              <a:rPr lang="en-US" sz="2000" spc="-5" dirty="0">
                <a:solidFill>
                  <a:schemeClr val="tx2"/>
                </a:solidFill>
                <a:cs typeface="Bookman Old Style"/>
              </a:rPr>
              <a:t>»	love, beauty,</a:t>
            </a:r>
            <a:r>
              <a:rPr lang="en-US" sz="2000" spc="-40" dirty="0">
                <a:solidFill>
                  <a:schemeClr val="tx2"/>
                </a:solidFill>
                <a:cs typeface="Bookman Old Style"/>
              </a:rPr>
              <a:t> </a:t>
            </a:r>
            <a:r>
              <a:rPr lang="en-US" sz="2000" spc="-10" dirty="0">
                <a:solidFill>
                  <a:schemeClr val="tx2"/>
                </a:solidFill>
                <a:cs typeface="Bookman Old Style"/>
              </a:rPr>
              <a:t>loyalty</a:t>
            </a:r>
            <a:endParaRPr lang="en-US" sz="2000" dirty="0">
              <a:solidFill>
                <a:schemeClr val="tx2"/>
              </a:solidFill>
              <a:cs typeface="Bookman Old Style"/>
            </a:endParaRPr>
          </a:p>
          <a:p>
            <a:pPr marL="1155700" indent="-229235" algn="just">
              <a:lnSpc>
                <a:spcPct val="100000"/>
              </a:lnSpc>
              <a:spcBef>
                <a:spcPts val="860"/>
              </a:spcBef>
              <a:buFont typeface="Bookman Old Style"/>
              <a:buChar char="•"/>
              <a:tabLst>
                <a:tab pos="1155065" algn="l"/>
                <a:tab pos="1156335" algn="l"/>
              </a:tabLst>
            </a:pPr>
            <a:r>
              <a:rPr lang="en-US" sz="2000" b="1" spc="-5" dirty="0">
                <a:solidFill>
                  <a:schemeClr val="tx2"/>
                </a:solidFill>
                <a:cs typeface="Bookman Old Style"/>
              </a:rPr>
              <a:t>Conceptual Relation Nodes </a:t>
            </a:r>
            <a:r>
              <a:rPr lang="en-US" sz="2000" b="1" dirty="0">
                <a:solidFill>
                  <a:schemeClr val="tx2"/>
                </a:solidFill>
                <a:cs typeface="Bookman Old Style"/>
              </a:rPr>
              <a:t>– </a:t>
            </a:r>
            <a:r>
              <a:rPr lang="en-US" sz="2000" b="1" spc="-5" dirty="0">
                <a:solidFill>
                  <a:schemeClr val="tx2"/>
                </a:solidFill>
                <a:cs typeface="Bookman Old Style"/>
              </a:rPr>
              <a:t>ellipse</a:t>
            </a:r>
            <a:r>
              <a:rPr lang="en-US" sz="2000" b="1" spc="45" dirty="0">
                <a:solidFill>
                  <a:schemeClr val="tx2"/>
                </a:solidFill>
                <a:cs typeface="Bookman Old Style"/>
              </a:rPr>
              <a:t> </a:t>
            </a:r>
            <a:r>
              <a:rPr lang="en-US" sz="2000" b="1" spc="-5" dirty="0">
                <a:solidFill>
                  <a:schemeClr val="tx2"/>
                </a:solidFill>
                <a:cs typeface="Bookman Old Style"/>
              </a:rPr>
              <a:t>nodes</a:t>
            </a:r>
            <a:endParaRPr lang="en-US" sz="2000" dirty="0">
              <a:solidFill>
                <a:schemeClr val="tx2"/>
              </a:solidFill>
              <a:cs typeface="Bookman Old Style"/>
            </a:endParaRPr>
          </a:p>
          <a:p>
            <a:pPr marL="1384300" algn="just">
              <a:lnSpc>
                <a:spcPct val="100000"/>
              </a:lnSpc>
              <a:spcBef>
                <a:spcPts val="825"/>
              </a:spcBef>
              <a:tabLst>
                <a:tab pos="1612900" algn="l"/>
              </a:tabLst>
            </a:pPr>
            <a:r>
              <a:rPr lang="en-US" sz="2000" spc="-5" dirty="0">
                <a:solidFill>
                  <a:schemeClr val="tx2"/>
                </a:solidFill>
                <a:cs typeface="Bookman Old Style"/>
              </a:rPr>
              <a:t>–	Relations </a:t>
            </a:r>
            <a:r>
              <a:rPr lang="en-US" sz="2000" spc="-10" dirty="0">
                <a:solidFill>
                  <a:schemeClr val="tx2"/>
                </a:solidFill>
                <a:cs typeface="Bookman Old Style"/>
              </a:rPr>
              <a:t>involving one or </a:t>
            </a:r>
            <a:r>
              <a:rPr lang="en-US" sz="2000" spc="-5" dirty="0">
                <a:solidFill>
                  <a:schemeClr val="tx2"/>
                </a:solidFill>
                <a:cs typeface="Bookman Old Style"/>
              </a:rPr>
              <a:t>more</a:t>
            </a:r>
            <a:r>
              <a:rPr lang="en-US" sz="2000" spc="80" dirty="0">
                <a:solidFill>
                  <a:schemeClr val="tx2"/>
                </a:solidFill>
                <a:cs typeface="Bookman Old Style"/>
              </a:rPr>
              <a:t> </a:t>
            </a:r>
            <a:r>
              <a:rPr lang="en-US" sz="2000" spc="-5" dirty="0">
                <a:solidFill>
                  <a:schemeClr val="tx2"/>
                </a:solidFill>
                <a:cs typeface="Bookman Old Style"/>
              </a:rPr>
              <a:t>concepts</a:t>
            </a:r>
            <a:endParaRPr lang="en-US" sz="2000" dirty="0">
              <a:solidFill>
                <a:schemeClr val="tx2"/>
              </a:solidFill>
              <a:cs typeface="Bookman Old Style"/>
            </a:endParaRPr>
          </a:p>
          <a:p>
            <a:pPr marL="1612900" marR="124460" algn="just">
              <a:lnSpc>
                <a:spcPct val="130000"/>
              </a:lnSpc>
              <a:spcBef>
                <a:spcPts val="310"/>
              </a:spcBef>
              <a:tabLst>
                <a:tab pos="1612900" algn="l"/>
              </a:tabLst>
            </a:pPr>
            <a:r>
              <a:rPr lang="en-US" sz="2000" spc="-5" dirty="0">
                <a:solidFill>
                  <a:schemeClr val="tx2"/>
                </a:solidFill>
                <a:cs typeface="Arial"/>
              </a:rPr>
              <a:t>–	</a:t>
            </a:r>
            <a:r>
              <a:rPr lang="en-US" sz="2000" b="1" spc="-5" dirty="0">
                <a:solidFill>
                  <a:schemeClr val="tx2"/>
                </a:solidFill>
                <a:cs typeface="Arial"/>
              </a:rPr>
              <a:t>Some special relation nodes, </a:t>
            </a:r>
            <a:r>
              <a:rPr lang="en-US" sz="2000" b="1" spc="-20" dirty="0">
                <a:solidFill>
                  <a:schemeClr val="tx2"/>
                </a:solidFill>
                <a:cs typeface="Arial"/>
              </a:rPr>
              <a:t>namely, </a:t>
            </a:r>
            <a:r>
              <a:rPr lang="en-US" sz="2000" b="1" spc="-5" dirty="0">
                <a:solidFill>
                  <a:schemeClr val="tx2"/>
                </a:solidFill>
                <a:cs typeface="Arial"/>
              </a:rPr>
              <a:t>agent, recipient, object, </a:t>
            </a:r>
            <a:r>
              <a:rPr lang="en-US" sz="2000" b="1" spc="-10" dirty="0">
                <a:solidFill>
                  <a:schemeClr val="tx2"/>
                </a:solidFill>
                <a:cs typeface="Arial"/>
              </a:rPr>
              <a:t>experiencer, </a:t>
            </a:r>
            <a:r>
              <a:rPr lang="en-US" sz="2000" b="1" spc="-5" dirty="0">
                <a:solidFill>
                  <a:schemeClr val="tx2"/>
                </a:solidFill>
                <a:cs typeface="Arial"/>
              </a:rPr>
              <a:t>are used to link a  subject </a:t>
            </a:r>
            <a:r>
              <a:rPr lang="en-US" sz="2000" spc="-5" dirty="0">
                <a:solidFill>
                  <a:schemeClr val="tx2"/>
                </a:solidFill>
                <a:cs typeface="Arial"/>
              </a:rPr>
              <a:t>and the</a:t>
            </a:r>
            <a:r>
              <a:rPr lang="en-US" sz="2000" spc="40" dirty="0">
                <a:solidFill>
                  <a:schemeClr val="tx2"/>
                </a:solidFill>
                <a:cs typeface="Arial"/>
              </a:rPr>
              <a:t> </a:t>
            </a:r>
            <a:r>
              <a:rPr lang="en-US" sz="2000" spc="-10" dirty="0">
                <a:solidFill>
                  <a:schemeClr val="tx2"/>
                </a:solidFill>
                <a:cs typeface="Arial"/>
              </a:rPr>
              <a:t>verb</a:t>
            </a:r>
            <a:endParaRPr lang="en-US" sz="2000" dirty="0">
              <a:solidFill>
                <a:schemeClr val="tx2"/>
              </a:solidFill>
              <a:cs typeface="Arial"/>
            </a:endParaRPr>
          </a:p>
          <a:p>
            <a:pPr marL="1384300" algn="just">
              <a:lnSpc>
                <a:spcPct val="100000"/>
              </a:lnSpc>
              <a:spcBef>
                <a:spcPts val="780"/>
              </a:spcBef>
              <a:tabLst>
                <a:tab pos="1612900" algn="l"/>
              </a:tabLst>
            </a:pPr>
            <a:r>
              <a:rPr lang="en-US" sz="2000" spc="-5" dirty="0">
                <a:cs typeface="Bookman Old Style"/>
              </a:rPr>
              <a:t>–</a:t>
            </a:r>
            <a:r>
              <a:rPr lang="en-US" sz="2000" spc="-5" dirty="0">
                <a:solidFill>
                  <a:schemeClr val="tx2"/>
                </a:solidFill>
                <a:cs typeface="Bookman Old Style"/>
              </a:rPr>
              <a:t>	</a:t>
            </a:r>
            <a:r>
              <a:rPr lang="en-US" sz="2000" spc="-5" dirty="0" err="1">
                <a:solidFill>
                  <a:schemeClr val="tx2"/>
                </a:solidFill>
                <a:cs typeface="Bookman Old Style"/>
              </a:rPr>
              <a:t>Arity</a:t>
            </a:r>
            <a:r>
              <a:rPr lang="en-US" sz="2000" spc="-5" dirty="0">
                <a:solidFill>
                  <a:schemeClr val="tx2"/>
                </a:solidFill>
                <a:cs typeface="Bookman Old Style"/>
              </a:rPr>
              <a:t> – number </a:t>
            </a:r>
            <a:r>
              <a:rPr lang="en-US" sz="2000" spc="-10" dirty="0">
                <a:solidFill>
                  <a:schemeClr val="tx2"/>
                </a:solidFill>
                <a:cs typeface="Bookman Old Style"/>
              </a:rPr>
              <a:t>of box </a:t>
            </a:r>
            <a:r>
              <a:rPr lang="en-US" sz="2000" spc="-5" dirty="0">
                <a:solidFill>
                  <a:schemeClr val="tx2"/>
                </a:solidFill>
                <a:cs typeface="Bookman Old Style"/>
              </a:rPr>
              <a:t>nodes linked</a:t>
            </a:r>
            <a:r>
              <a:rPr lang="en-US" sz="2000" spc="10" dirty="0">
                <a:solidFill>
                  <a:schemeClr val="tx2"/>
                </a:solidFill>
                <a:cs typeface="Bookman Old Style"/>
              </a:rPr>
              <a:t> </a:t>
            </a:r>
            <a:r>
              <a:rPr lang="en-US" sz="2000" spc="-5" dirty="0">
                <a:solidFill>
                  <a:schemeClr val="tx2"/>
                </a:solidFill>
                <a:cs typeface="Bookman Old Style"/>
              </a:rPr>
              <a:t>to</a:t>
            </a:r>
            <a:endParaRPr lang="en-US" sz="2000" dirty="0">
              <a:solidFill>
                <a:schemeClr val="tx2"/>
              </a:solidFill>
              <a:cs typeface="Bookman Old Style"/>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88</a:t>
            </a:fld>
            <a:endParaRPr lang="en-US"/>
          </a:p>
        </p:txBody>
      </p:sp>
    </p:spTree>
    <p:extLst>
      <p:ext uri="{BB962C8B-B14F-4D97-AF65-F5344CB8AC3E}">
        <p14:creationId xmlns:p14="http://schemas.microsoft.com/office/powerpoint/2010/main" val="20055537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665593" y="1373886"/>
            <a:ext cx="1544955" cy="299720"/>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1800" b="1" dirty="0">
                <a:solidFill>
                  <a:schemeClr val="tx2"/>
                </a:solidFill>
                <a:uFill>
                  <a:solidFill>
                    <a:srgbClr val="FF0000"/>
                  </a:solidFill>
                </a:uFill>
                <a:latin typeface="Cambria" panose="02040503050406030204" pitchFamily="18" charset="0"/>
                <a:ea typeface="Cambria" panose="02040503050406030204" pitchFamily="18" charset="0"/>
                <a:cs typeface="Bookman Old Style"/>
              </a:rPr>
              <a:t>Example</a:t>
            </a:r>
            <a:r>
              <a:rPr sz="1800" b="1" spc="-105" dirty="0">
                <a:solidFill>
                  <a:schemeClr val="tx2"/>
                </a:solidFill>
                <a:uFill>
                  <a:solidFill>
                    <a:srgbClr val="FF0000"/>
                  </a:solidFill>
                </a:uFill>
                <a:latin typeface="Cambria" panose="02040503050406030204" pitchFamily="18" charset="0"/>
                <a:ea typeface="Cambria" panose="02040503050406030204" pitchFamily="18" charset="0"/>
                <a:cs typeface="Bookman Old Style"/>
              </a:rPr>
              <a:t> </a:t>
            </a:r>
            <a:r>
              <a:rPr sz="1800" b="1" dirty="0">
                <a:solidFill>
                  <a:schemeClr val="tx2"/>
                </a:solidFill>
                <a:uFill>
                  <a:solidFill>
                    <a:srgbClr val="FF0000"/>
                  </a:solidFill>
                </a:uFill>
                <a:latin typeface="Cambria" panose="02040503050406030204" pitchFamily="18" charset="0"/>
                <a:ea typeface="Cambria" panose="02040503050406030204" pitchFamily="18" charset="0"/>
                <a:cs typeface="Bookman Old Style"/>
              </a:rPr>
              <a:t>:</a:t>
            </a:r>
            <a:endParaRPr sz="1800" dirty="0">
              <a:solidFill>
                <a:schemeClr val="tx2"/>
              </a:solidFill>
              <a:latin typeface="Cambria" panose="02040503050406030204" pitchFamily="18" charset="0"/>
              <a:ea typeface="Cambria" panose="02040503050406030204" pitchFamily="18" charset="0"/>
              <a:cs typeface="Bookman Old Style"/>
            </a:endParaRPr>
          </a:p>
        </p:txBody>
      </p:sp>
      <p:sp>
        <p:nvSpPr>
          <p:cNvPr id="4" name="object 4"/>
          <p:cNvSpPr/>
          <p:nvPr/>
        </p:nvSpPr>
        <p:spPr>
          <a:xfrm>
            <a:off x="1600200" y="1896913"/>
            <a:ext cx="6248400" cy="3476244"/>
          </a:xfrm>
          <a:prstGeom prst="rect">
            <a:avLst/>
          </a:prstGeom>
          <a:blipFill>
            <a:blip r:embed="rId3"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522514" y="515535"/>
            <a:ext cx="4842510" cy="398186"/>
          </a:xfrm>
          <a:prstGeom prst="rect">
            <a:avLst/>
          </a:prstGeom>
        </p:spPr>
        <p:txBody>
          <a:bodyPr vert="horz" wrap="square" lIns="0" tIns="13335" rIns="0" bIns="0" rtlCol="0">
            <a:spAutoFit/>
          </a:bodyPr>
          <a:lstStyle/>
          <a:p>
            <a:pPr marL="12700">
              <a:lnSpc>
                <a:spcPct val="100000"/>
              </a:lnSpc>
              <a:spcBef>
                <a:spcPts val="105"/>
              </a:spcBef>
            </a:pPr>
            <a:r>
              <a:rPr sz="2500" b="1" dirty="0"/>
              <a:t>Conceptual</a:t>
            </a:r>
            <a:r>
              <a:rPr sz="2500" b="1" spc="-55" dirty="0"/>
              <a:t> </a:t>
            </a:r>
            <a:r>
              <a:rPr sz="2500" b="1" spc="-5" dirty="0"/>
              <a:t>Graphs</a:t>
            </a:r>
          </a:p>
        </p:txBody>
      </p:sp>
      <p:sp>
        <p:nvSpPr>
          <p:cNvPr id="7" name="Date Placeholder 6"/>
          <p:cNvSpPr>
            <a:spLocks noGrp="1"/>
          </p:cNvSpPr>
          <p:nvPr>
            <p:ph type="dt" sz="half" idx="10"/>
          </p:nvPr>
        </p:nvSpPr>
        <p:spPr/>
        <p:txBody>
          <a:bodyPr/>
          <a:lstStyle/>
          <a:p>
            <a:fld id="{87D6EBBD-76CE-46D3-A9E5-6DEC9AD8F01D}" type="datetime1">
              <a:rPr lang="en-US" smtClean="0"/>
              <a:t>9/4/2023</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IN" smtClean="0"/>
              <a:t>89</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07521" y="533400"/>
            <a:ext cx="7777758" cy="397545"/>
          </a:xfrm>
          <a:prstGeom prst="rect">
            <a:avLst/>
          </a:prstGeom>
        </p:spPr>
        <p:txBody>
          <a:bodyPr vert="horz" wrap="square" lIns="0" tIns="12700" rIns="0" bIns="0" rtlCol="0">
            <a:spAutoFit/>
          </a:bodyPr>
          <a:lstStyle/>
          <a:p>
            <a:pPr marL="2460625" marR="5080" indent="-2447925">
              <a:lnSpc>
                <a:spcPct val="100000"/>
              </a:lnSpc>
              <a:spcBef>
                <a:spcPts val="100"/>
              </a:spcBef>
            </a:pPr>
            <a:r>
              <a:rPr sz="2500" b="1" dirty="0"/>
              <a:t>Thinking </a:t>
            </a:r>
            <a:r>
              <a:rPr sz="2500" b="1" spc="-5" dirty="0"/>
              <a:t>Rationally: “Laws of  </a:t>
            </a:r>
            <a:r>
              <a:rPr sz="2500" b="1" dirty="0"/>
              <a:t>Thought"</a:t>
            </a:r>
          </a:p>
        </p:txBody>
      </p:sp>
      <p:sp>
        <p:nvSpPr>
          <p:cNvPr id="4" name="Date Placeholder 3"/>
          <p:cNvSpPr>
            <a:spLocks noGrp="1"/>
          </p:cNvSpPr>
          <p:nvPr>
            <p:ph type="dt" sz="half" idx="10"/>
          </p:nvPr>
        </p:nvSpPr>
        <p:spPr/>
        <p:txBody>
          <a:bodyPr/>
          <a:lstStyle/>
          <a:p>
            <a:fld id="{FF59AE37-5965-42A4-8967-FD7261BD95F2}"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a:t>
            </a:fld>
            <a:endParaRPr lang="en-IN"/>
          </a:p>
        </p:txBody>
      </p:sp>
      <p:sp>
        <p:nvSpPr>
          <p:cNvPr id="3" name="object 3"/>
          <p:cNvSpPr txBox="1"/>
          <p:nvPr/>
        </p:nvSpPr>
        <p:spPr>
          <a:xfrm>
            <a:off x="381000" y="1371600"/>
            <a:ext cx="8379460" cy="3090590"/>
          </a:xfrm>
          <a:prstGeom prst="rect">
            <a:avLst/>
          </a:prstGeom>
        </p:spPr>
        <p:txBody>
          <a:bodyPr vert="horz" wrap="square" lIns="0" tIns="12700" rIns="0" bIns="0" rtlCol="0">
            <a:spAutoFit/>
          </a:bodyPr>
          <a:lstStyle/>
          <a:p>
            <a:pPr marL="622300" marR="193040" indent="-609600" algn="just">
              <a:lnSpc>
                <a:spcPct val="100000"/>
              </a:lnSpc>
              <a:spcBef>
                <a:spcPts val="100"/>
              </a:spcBef>
              <a:buChar char="•"/>
              <a:tabLst>
                <a:tab pos="621665" algn="l"/>
                <a:tab pos="622300" algn="l"/>
              </a:tabLst>
            </a:pPr>
            <a:r>
              <a:rPr sz="2000" dirty="0">
                <a:solidFill>
                  <a:schemeClr val="tx2"/>
                </a:solidFill>
                <a:latin typeface="Cambria" panose="02040503050406030204" pitchFamily="18" charset="0"/>
                <a:ea typeface="Cambria" panose="02040503050406030204" pitchFamily="18" charset="0"/>
                <a:cs typeface="Arial"/>
              </a:rPr>
              <a:t>Aristotle: </a:t>
            </a:r>
            <a:r>
              <a:rPr sz="2000" spc="-5" dirty="0">
                <a:solidFill>
                  <a:schemeClr val="tx2"/>
                </a:solidFill>
                <a:latin typeface="Cambria" panose="02040503050406030204" pitchFamily="18" charset="0"/>
                <a:ea typeface="Cambria" panose="02040503050406030204" pitchFamily="18" charset="0"/>
                <a:cs typeface="Arial"/>
              </a:rPr>
              <a:t>one </a:t>
            </a:r>
            <a:r>
              <a:rPr sz="2000" dirty="0">
                <a:solidFill>
                  <a:schemeClr val="tx2"/>
                </a:solidFill>
                <a:latin typeface="Cambria" panose="02040503050406030204" pitchFamily="18" charset="0"/>
                <a:ea typeface="Cambria" panose="02040503050406030204" pitchFamily="18" charset="0"/>
                <a:cs typeface="Arial"/>
              </a:rPr>
              <a:t>of the first to attempt to  </a:t>
            </a:r>
            <a:r>
              <a:rPr sz="2000" spc="-5" dirty="0">
                <a:solidFill>
                  <a:schemeClr val="tx2"/>
                </a:solidFill>
                <a:latin typeface="Cambria" panose="02040503050406030204" pitchFamily="18" charset="0"/>
                <a:ea typeface="Cambria" panose="02040503050406030204" pitchFamily="18" charset="0"/>
                <a:cs typeface="Arial"/>
              </a:rPr>
              <a:t>codify </a:t>
            </a:r>
            <a:r>
              <a:rPr sz="2000" b="1" dirty="0">
                <a:solidFill>
                  <a:schemeClr val="tx2"/>
                </a:solidFill>
                <a:latin typeface="Cambria" panose="02040503050406030204" pitchFamily="18" charset="0"/>
                <a:ea typeface="Cambria" panose="02040503050406030204" pitchFamily="18" charset="0"/>
                <a:cs typeface="Arial"/>
              </a:rPr>
              <a:t>“right thinking”</a:t>
            </a:r>
            <a:r>
              <a:rPr sz="2000" dirty="0">
                <a:solidFill>
                  <a:schemeClr val="tx2"/>
                </a:solidFill>
                <a:latin typeface="Cambria" panose="02040503050406030204" pitchFamily="18" charset="0"/>
                <a:ea typeface="Cambria" panose="02040503050406030204" pitchFamily="18" charset="0"/>
                <a:cs typeface="Arial"/>
              </a:rPr>
              <a:t>.</a:t>
            </a:r>
            <a:r>
              <a:rPr sz="2000" spc="-5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Mathematical  </a:t>
            </a:r>
            <a:r>
              <a:rPr sz="2000" dirty="0">
                <a:solidFill>
                  <a:schemeClr val="tx2"/>
                </a:solidFill>
                <a:latin typeface="Cambria" panose="02040503050406030204" pitchFamily="18" charset="0"/>
                <a:ea typeface="Cambria" panose="02040503050406030204" pitchFamily="18" charset="0"/>
                <a:cs typeface="Arial"/>
              </a:rPr>
              <a:t>representation.</a:t>
            </a:r>
          </a:p>
          <a:p>
            <a:pPr algn="just">
              <a:lnSpc>
                <a:spcPct val="100000"/>
              </a:lnSpc>
              <a:spcBef>
                <a:spcPts val="5"/>
              </a:spcBef>
              <a:buFont typeface="Arial"/>
              <a:buChar char="•"/>
            </a:pPr>
            <a:endParaRPr sz="2000" dirty="0">
              <a:solidFill>
                <a:schemeClr val="tx2"/>
              </a:solidFill>
              <a:latin typeface="Cambria" panose="02040503050406030204" pitchFamily="18" charset="0"/>
              <a:ea typeface="Cambria" panose="02040503050406030204" pitchFamily="18" charset="0"/>
              <a:cs typeface="Times New Roman"/>
            </a:endParaRPr>
          </a:p>
          <a:p>
            <a:pPr marL="622300" marR="5080" indent="-609600" algn="just">
              <a:lnSpc>
                <a:spcPct val="100000"/>
              </a:lnSpc>
              <a:spcBef>
                <a:spcPts val="5"/>
              </a:spcBef>
              <a:buChar char="•"/>
              <a:tabLst>
                <a:tab pos="621665" algn="l"/>
                <a:tab pos="622300" algn="l"/>
              </a:tabLst>
            </a:pPr>
            <a:r>
              <a:rPr sz="2000" spc="-5" dirty="0">
                <a:solidFill>
                  <a:schemeClr val="tx2"/>
                </a:solidFill>
                <a:latin typeface="Cambria" panose="02040503050406030204" pitchFamily="18" charset="0"/>
                <a:ea typeface="Cambria" panose="02040503050406030204" pitchFamily="18" charset="0"/>
                <a:cs typeface="Arial"/>
              </a:rPr>
              <a:t>His </a:t>
            </a:r>
            <a:r>
              <a:rPr sz="2000" b="1" spc="-5" dirty="0">
                <a:solidFill>
                  <a:schemeClr val="tx2"/>
                </a:solidFill>
                <a:latin typeface="Cambria" panose="02040503050406030204" pitchFamily="18" charset="0"/>
                <a:ea typeface="Cambria" panose="02040503050406030204" pitchFamily="18" charset="0"/>
                <a:cs typeface="Arial"/>
              </a:rPr>
              <a:t>syllogisms </a:t>
            </a:r>
            <a:r>
              <a:rPr sz="2000" spc="-5" dirty="0">
                <a:solidFill>
                  <a:schemeClr val="tx2"/>
                </a:solidFill>
                <a:latin typeface="Cambria" panose="02040503050406030204" pitchFamily="18" charset="0"/>
                <a:ea typeface="Cambria" panose="02040503050406030204" pitchFamily="18" charset="0"/>
                <a:cs typeface="Arial"/>
              </a:rPr>
              <a:t>provided </a:t>
            </a:r>
            <a:r>
              <a:rPr sz="2000" dirty="0">
                <a:solidFill>
                  <a:schemeClr val="tx2"/>
                </a:solidFill>
                <a:latin typeface="Cambria" panose="02040503050406030204" pitchFamily="18" charset="0"/>
                <a:ea typeface="Cambria" panose="02040503050406030204" pitchFamily="18" charset="0"/>
                <a:cs typeface="Arial"/>
              </a:rPr>
              <a:t>patterns for  </a:t>
            </a:r>
            <a:r>
              <a:rPr sz="2000" b="1" dirty="0">
                <a:solidFill>
                  <a:schemeClr val="tx2"/>
                </a:solidFill>
                <a:latin typeface="Cambria" panose="02040503050406030204" pitchFamily="18" charset="0"/>
                <a:ea typeface="Cambria" panose="02040503050406030204" pitchFamily="18" charset="0"/>
                <a:cs typeface="Arial"/>
              </a:rPr>
              <a:t>argument structures </a:t>
            </a:r>
            <a:r>
              <a:rPr sz="2000" dirty="0">
                <a:solidFill>
                  <a:schemeClr val="tx2"/>
                </a:solidFill>
                <a:latin typeface="Cambria" panose="02040503050406030204" pitchFamily="18" charset="0"/>
                <a:ea typeface="Cambria" panose="02040503050406030204" pitchFamily="18" charset="0"/>
                <a:cs typeface="Arial"/>
              </a:rPr>
              <a:t>that </a:t>
            </a:r>
            <a:r>
              <a:rPr sz="2000" spc="-5" dirty="0">
                <a:solidFill>
                  <a:schemeClr val="tx2"/>
                </a:solidFill>
                <a:latin typeface="Cambria" panose="02040503050406030204" pitchFamily="18" charset="0"/>
                <a:ea typeface="Cambria" panose="02040503050406030204" pitchFamily="18" charset="0"/>
                <a:cs typeface="Arial"/>
              </a:rPr>
              <a:t>always  yielded </a:t>
            </a:r>
            <a:r>
              <a:rPr sz="2000" dirty="0">
                <a:solidFill>
                  <a:schemeClr val="tx2"/>
                </a:solidFill>
                <a:latin typeface="Cambria" panose="02040503050406030204" pitchFamily="18" charset="0"/>
                <a:ea typeface="Cambria" panose="02040503050406030204" pitchFamily="18" charset="0"/>
                <a:cs typeface="Arial"/>
              </a:rPr>
              <a:t>correct </a:t>
            </a:r>
            <a:r>
              <a:rPr sz="2000" spc="-5" dirty="0">
                <a:solidFill>
                  <a:schemeClr val="tx2"/>
                </a:solidFill>
                <a:latin typeface="Cambria" panose="02040503050406030204" pitchFamily="18" charset="0"/>
                <a:ea typeface="Cambria" panose="02040503050406030204" pitchFamily="18" charset="0"/>
                <a:cs typeface="Arial"/>
              </a:rPr>
              <a:t>conclusions when given premises are</a:t>
            </a:r>
            <a:r>
              <a:rPr sz="2000" spc="2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correct.</a:t>
            </a:r>
            <a:endParaRPr lang="en-US" sz="2000" dirty="0">
              <a:solidFill>
                <a:schemeClr val="tx2"/>
              </a:solidFill>
              <a:latin typeface="Cambria" panose="02040503050406030204" pitchFamily="18" charset="0"/>
              <a:ea typeface="Cambria" panose="02040503050406030204" pitchFamily="18" charset="0"/>
              <a:cs typeface="Arial"/>
            </a:endParaRPr>
          </a:p>
          <a:p>
            <a:pPr marL="622300" marR="5080" indent="-609600" algn="just">
              <a:lnSpc>
                <a:spcPct val="100000"/>
              </a:lnSpc>
              <a:spcBef>
                <a:spcPts val="5"/>
              </a:spcBef>
              <a:buChar char="•"/>
              <a:tabLst>
                <a:tab pos="621665" algn="l"/>
                <a:tab pos="622300" algn="l"/>
              </a:tabLst>
            </a:pPr>
            <a:endParaRPr lang="en-US" sz="2000" b="1" spc="-5" dirty="0">
              <a:solidFill>
                <a:schemeClr val="tx2"/>
              </a:solidFill>
              <a:latin typeface="Cambria" panose="02040503050406030204" pitchFamily="18" charset="0"/>
              <a:ea typeface="Cambria" panose="02040503050406030204" pitchFamily="18" charset="0"/>
              <a:cs typeface="Arial"/>
            </a:endParaRPr>
          </a:p>
          <a:p>
            <a:pPr marL="622300" marR="5080" indent="-609600" algn="just">
              <a:lnSpc>
                <a:spcPct val="100000"/>
              </a:lnSpc>
              <a:spcBef>
                <a:spcPts val="5"/>
              </a:spcBef>
              <a:buChar char="•"/>
              <a:tabLst>
                <a:tab pos="621665" algn="l"/>
                <a:tab pos="622300" algn="l"/>
              </a:tabLst>
            </a:pPr>
            <a:r>
              <a:rPr sz="2000" b="1" spc="-5" dirty="0">
                <a:solidFill>
                  <a:schemeClr val="tx2"/>
                </a:solidFill>
                <a:latin typeface="Cambria" panose="02040503050406030204" pitchFamily="18" charset="0"/>
                <a:ea typeface="Cambria" panose="02040503050406030204" pitchFamily="18" charset="0"/>
                <a:cs typeface="Arial"/>
              </a:rPr>
              <a:t>Example</a:t>
            </a:r>
            <a:r>
              <a:rPr sz="2000" b="1" spc="10" dirty="0">
                <a:solidFill>
                  <a:schemeClr val="tx2"/>
                </a:solidFill>
                <a:latin typeface="Cambria" panose="02040503050406030204" pitchFamily="18" charset="0"/>
                <a:ea typeface="Cambria" panose="02040503050406030204" pitchFamily="18" charset="0"/>
                <a:cs typeface="Arial"/>
              </a:rPr>
              <a:t> </a:t>
            </a:r>
            <a:r>
              <a:rPr sz="2000" b="1"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Socrates is a</a:t>
            </a:r>
            <a:r>
              <a:rPr sz="2000" spc="-40"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man</a:t>
            </a:r>
            <a:endParaRPr lang="en-US" sz="2000" dirty="0">
              <a:solidFill>
                <a:schemeClr val="tx2"/>
              </a:solidFill>
              <a:latin typeface="Cambria" panose="02040503050406030204" pitchFamily="18" charset="0"/>
              <a:ea typeface="Cambria" panose="02040503050406030204" pitchFamily="18" charset="0"/>
              <a:cs typeface="Arial"/>
            </a:endParaRPr>
          </a:p>
          <a:p>
            <a:pPr marL="927100" marR="5080" lvl="2" algn="just">
              <a:spcBef>
                <a:spcPts val="5"/>
              </a:spcBef>
              <a:tabLst>
                <a:tab pos="621665" algn="l"/>
                <a:tab pos="622300" algn="l"/>
              </a:tabLst>
            </a:pPr>
            <a:r>
              <a:rPr lang="en-US" sz="2000" spc="-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All </a:t>
            </a:r>
            <a:r>
              <a:rPr sz="2000" dirty="0">
                <a:solidFill>
                  <a:schemeClr val="tx2"/>
                </a:solidFill>
                <a:latin typeface="Cambria" panose="02040503050406030204" pitchFamily="18" charset="0"/>
                <a:ea typeface="Cambria" panose="02040503050406030204" pitchFamily="18" charset="0"/>
                <a:cs typeface="Arial"/>
              </a:rPr>
              <a:t>men are</a:t>
            </a:r>
            <a:r>
              <a:rPr sz="2000" spc="-85" dirty="0">
                <a:solidFill>
                  <a:schemeClr val="tx2"/>
                </a:solidFill>
                <a:latin typeface="Cambria" panose="02040503050406030204" pitchFamily="18" charset="0"/>
                <a:ea typeface="Cambria" panose="02040503050406030204" pitchFamily="18" charset="0"/>
                <a:cs typeface="Arial"/>
              </a:rPr>
              <a:t> </a:t>
            </a:r>
            <a:r>
              <a:rPr sz="2000" dirty="0">
                <a:solidFill>
                  <a:schemeClr val="tx2"/>
                </a:solidFill>
                <a:latin typeface="Cambria" panose="02040503050406030204" pitchFamily="18" charset="0"/>
                <a:ea typeface="Cambria" panose="02040503050406030204" pitchFamily="18" charset="0"/>
                <a:cs typeface="Arial"/>
              </a:rPr>
              <a:t>mortal</a:t>
            </a:r>
            <a:endParaRPr lang="en-US" sz="2000" dirty="0">
              <a:solidFill>
                <a:schemeClr val="tx2"/>
              </a:solidFill>
              <a:latin typeface="Cambria" panose="02040503050406030204" pitchFamily="18" charset="0"/>
              <a:ea typeface="Cambria" panose="02040503050406030204" pitchFamily="18" charset="0"/>
              <a:cs typeface="Arial"/>
            </a:endParaRPr>
          </a:p>
          <a:p>
            <a:pPr marL="927100" marR="5080" lvl="2" algn="just">
              <a:spcBef>
                <a:spcPts val="5"/>
              </a:spcBef>
              <a:tabLst>
                <a:tab pos="621665" algn="l"/>
                <a:tab pos="622300" algn="l"/>
              </a:tabLst>
            </a:pPr>
            <a:r>
              <a:rPr sz="2000" spc="-5" dirty="0">
                <a:solidFill>
                  <a:schemeClr val="tx2"/>
                </a:solidFill>
                <a:latin typeface="Cambria" panose="02040503050406030204" pitchFamily="18" charset="0"/>
                <a:ea typeface="Cambria" panose="02040503050406030204" pitchFamily="18" charset="0"/>
                <a:cs typeface="Arial"/>
              </a:rPr>
              <a:t>Therefore</a:t>
            </a:r>
            <a:endParaRPr lang="en-US" sz="2000" dirty="0">
              <a:solidFill>
                <a:schemeClr val="tx2"/>
              </a:solidFill>
              <a:latin typeface="Cambria" panose="02040503050406030204" pitchFamily="18" charset="0"/>
              <a:ea typeface="Cambria" panose="02040503050406030204" pitchFamily="18" charset="0"/>
              <a:cs typeface="Arial"/>
            </a:endParaRPr>
          </a:p>
          <a:p>
            <a:pPr marL="927100" marR="5080" lvl="2" algn="just">
              <a:spcBef>
                <a:spcPts val="5"/>
              </a:spcBef>
              <a:tabLst>
                <a:tab pos="621665" algn="l"/>
                <a:tab pos="622300" algn="l"/>
              </a:tabLst>
            </a:pPr>
            <a:r>
              <a:rPr lang="en-US" sz="2000" spc="-5"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Socrates is</a:t>
            </a:r>
            <a:r>
              <a:rPr sz="2000" spc="-10" dirty="0">
                <a:solidFill>
                  <a:schemeClr val="tx2"/>
                </a:solidFill>
                <a:latin typeface="Cambria" panose="02040503050406030204" pitchFamily="18" charset="0"/>
                <a:ea typeface="Cambria" panose="02040503050406030204" pitchFamily="18" charset="0"/>
                <a:cs typeface="Arial"/>
              </a:rPr>
              <a:t> </a:t>
            </a:r>
            <a:r>
              <a:rPr sz="2000" spc="-5" dirty="0">
                <a:solidFill>
                  <a:schemeClr val="tx2"/>
                </a:solidFill>
                <a:latin typeface="Cambria" panose="02040503050406030204" pitchFamily="18" charset="0"/>
                <a:ea typeface="Cambria" panose="02040503050406030204" pitchFamily="18" charset="0"/>
                <a:cs typeface="Arial"/>
              </a:rPr>
              <a:t>mortal</a:t>
            </a:r>
            <a:endParaRPr sz="2000" dirty="0">
              <a:solidFill>
                <a:schemeClr val="tx2"/>
              </a:solidFill>
              <a:latin typeface="Cambria" panose="02040503050406030204" pitchFamily="18" charset="0"/>
              <a:ea typeface="Cambria" panose="02040503050406030204" pitchFamily="18" charset="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1832033" y="2275839"/>
            <a:ext cx="4513906" cy="44348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371600" y="2795135"/>
            <a:ext cx="7391400" cy="320601"/>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2"/>
                </a:solidFill>
                <a:latin typeface="Cambria" panose="02040503050406030204" pitchFamily="18" charset="0"/>
                <a:ea typeface="Cambria" panose="02040503050406030204" pitchFamily="18" charset="0"/>
                <a:cs typeface="Times New Roman"/>
              </a:rPr>
              <a:t>Conceptual </a:t>
            </a:r>
            <a:r>
              <a:rPr dirty="0">
                <a:solidFill>
                  <a:schemeClr val="tx2"/>
                </a:solidFill>
                <a:latin typeface="Cambria" panose="02040503050406030204" pitchFamily="18" charset="0"/>
                <a:ea typeface="Cambria" panose="02040503050406030204" pitchFamily="18" charset="0"/>
                <a:cs typeface="Times New Roman"/>
              </a:rPr>
              <a:t>graph </a:t>
            </a:r>
            <a:r>
              <a:rPr spc="-5" dirty="0">
                <a:solidFill>
                  <a:schemeClr val="tx2"/>
                </a:solidFill>
                <a:latin typeface="Cambria" panose="02040503050406030204" pitchFamily="18" charset="0"/>
                <a:ea typeface="Cambria" panose="02040503050406030204" pitchFamily="18" charset="0"/>
                <a:cs typeface="Times New Roman"/>
              </a:rPr>
              <a:t>indicating that </a:t>
            </a:r>
            <a:r>
              <a:rPr dirty="0">
                <a:solidFill>
                  <a:schemeClr val="tx2"/>
                </a:solidFill>
                <a:latin typeface="Cambria" panose="02040503050406030204" pitchFamily="18" charset="0"/>
                <a:ea typeface="Cambria" panose="02040503050406030204" pitchFamily="18" charset="0"/>
                <a:cs typeface="Times New Roman"/>
              </a:rPr>
              <a:t>a </a:t>
            </a:r>
            <a:r>
              <a:rPr spc="-5" dirty="0">
                <a:solidFill>
                  <a:schemeClr val="tx2"/>
                </a:solidFill>
                <a:latin typeface="Cambria" panose="02040503050406030204" pitchFamily="18" charset="0"/>
                <a:ea typeface="Cambria" panose="02040503050406030204" pitchFamily="18" charset="0"/>
                <a:cs typeface="Times New Roman"/>
              </a:rPr>
              <a:t>particular </a:t>
            </a:r>
            <a:r>
              <a:rPr dirty="0">
                <a:solidFill>
                  <a:schemeClr val="tx2"/>
                </a:solidFill>
                <a:latin typeface="Cambria" panose="02040503050406030204" pitchFamily="18" charset="0"/>
                <a:ea typeface="Cambria" panose="02040503050406030204" pitchFamily="18" charset="0"/>
                <a:cs typeface="Times New Roman"/>
              </a:rPr>
              <a:t>(but </a:t>
            </a:r>
            <a:r>
              <a:rPr spc="-5" dirty="0">
                <a:solidFill>
                  <a:schemeClr val="tx2"/>
                </a:solidFill>
                <a:latin typeface="Cambria" panose="02040503050406030204" pitchFamily="18" charset="0"/>
                <a:ea typeface="Cambria" panose="02040503050406030204" pitchFamily="18" charset="0"/>
                <a:cs typeface="Times New Roman"/>
              </a:rPr>
              <a:t>unnamed) </a:t>
            </a:r>
            <a:r>
              <a:rPr dirty="0">
                <a:solidFill>
                  <a:schemeClr val="tx2"/>
                </a:solidFill>
                <a:latin typeface="Cambria" panose="02040503050406030204" pitchFamily="18" charset="0"/>
                <a:ea typeface="Cambria" panose="02040503050406030204" pitchFamily="18" charset="0"/>
                <a:cs typeface="Times New Roman"/>
              </a:rPr>
              <a:t>dog </a:t>
            </a:r>
            <a:r>
              <a:rPr spc="-5" dirty="0">
                <a:solidFill>
                  <a:schemeClr val="tx2"/>
                </a:solidFill>
                <a:latin typeface="Cambria" panose="02040503050406030204" pitchFamily="18" charset="0"/>
                <a:ea typeface="Cambria" panose="02040503050406030204" pitchFamily="18" charset="0"/>
                <a:cs typeface="Times New Roman"/>
              </a:rPr>
              <a:t>is</a:t>
            </a:r>
            <a:r>
              <a:rPr spc="-140" dirty="0">
                <a:solidFill>
                  <a:schemeClr val="tx2"/>
                </a:solidFill>
                <a:latin typeface="Cambria" panose="02040503050406030204" pitchFamily="18" charset="0"/>
                <a:ea typeface="Cambria" panose="02040503050406030204" pitchFamily="18" charset="0"/>
                <a:cs typeface="Times New Roman"/>
              </a:rPr>
              <a:t> </a:t>
            </a:r>
            <a:r>
              <a:rPr dirty="0">
                <a:solidFill>
                  <a:schemeClr val="tx2"/>
                </a:solidFill>
                <a:latin typeface="Cambria" panose="02040503050406030204" pitchFamily="18" charset="0"/>
                <a:ea typeface="Cambria" panose="02040503050406030204" pitchFamily="18" charset="0"/>
                <a:cs typeface="Times New Roman"/>
              </a:rPr>
              <a:t>brown</a:t>
            </a:r>
            <a:r>
              <a:rPr sz="2000" dirty="0">
                <a:solidFill>
                  <a:schemeClr val="tx2"/>
                </a:solidFill>
                <a:latin typeface="Cambria" panose="02040503050406030204" pitchFamily="18" charset="0"/>
                <a:ea typeface="Cambria" panose="02040503050406030204" pitchFamily="18" charset="0"/>
                <a:cs typeface="Times New Roman"/>
              </a:rPr>
              <a:t>.</a:t>
            </a:r>
          </a:p>
        </p:txBody>
      </p:sp>
      <p:sp>
        <p:nvSpPr>
          <p:cNvPr id="5" name="object 5"/>
          <p:cNvSpPr/>
          <p:nvPr/>
        </p:nvSpPr>
        <p:spPr>
          <a:xfrm>
            <a:off x="1841897" y="3292985"/>
            <a:ext cx="4529137" cy="43586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371601" y="3906097"/>
            <a:ext cx="7239000" cy="289823"/>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2"/>
                </a:solidFill>
                <a:latin typeface="Cambria" panose="02040503050406030204" pitchFamily="18" charset="0"/>
                <a:ea typeface="Cambria" panose="02040503050406030204" pitchFamily="18" charset="0"/>
                <a:cs typeface="Times New Roman"/>
              </a:rPr>
              <a:t>Conceptual </a:t>
            </a:r>
            <a:r>
              <a:rPr dirty="0">
                <a:solidFill>
                  <a:schemeClr val="tx2"/>
                </a:solidFill>
                <a:latin typeface="Cambria" panose="02040503050406030204" pitchFamily="18" charset="0"/>
                <a:ea typeface="Cambria" panose="02040503050406030204" pitchFamily="18" charset="0"/>
                <a:cs typeface="Times New Roman"/>
              </a:rPr>
              <a:t>graph </a:t>
            </a:r>
            <a:r>
              <a:rPr spc="-5" dirty="0">
                <a:solidFill>
                  <a:schemeClr val="tx2"/>
                </a:solidFill>
                <a:latin typeface="Cambria" panose="02040503050406030204" pitchFamily="18" charset="0"/>
                <a:ea typeface="Cambria" panose="02040503050406030204" pitchFamily="18" charset="0"/>
                <a:cs typeface="Times New Roman"/>
              </a:rPr>
              <a:t>indicating that </a:t>
            </a:r>
            <a:r>
              <a:rPr dirty="0">
                <a:solidFill>
                  <a:schemeClr val="tx2"/>
                </a:solidFill>
                <a:latin typeface="Cambria" panose="02040503050406030204" pitchFamily="18" charset="0"/>
                <a:ea typeface="Cambria" panose="02040503050406030204" pitchFamily="18" charset="0"/>
                <a:cs typeface="Times New Roman"/>
              </a:rPr>
              <a:t>a dog </a:t>
            </a:r>
            <a:r>
              <a:rPr spc="-10" dirty="0">
                <a:solidFill>
                  <a:schemeClr val="tx2"/>
                </a:solidFill>
                <a:latin typeface="Cambria" panose="02040503050406030204" pitchFamily="18" charset="0"/>
                <a:ea typeface="Cambria" panose="02040503050406030204" pitchFamily="18" charset="0"/>
                <a:cs typeface="Times New Roman"/>
              </a:rPr>
              <a:t>named Emma </a:t>
            </a:r>
            <a:r>
              <a:rPr spc="-5" dirty="0">
                <a:solidFill>
                  <a:schemeClr val="tx2"/>
                </a:solidFill>
                <a:latin typeface="Cambria" panose="02040503050406030204" pitchFamily="18" charset="0"/>
                <a:ea typeface="Cambria" panose="02040503050406030204" pitchFamily="18" charset="0"/>
                <a:cs typeface="Times New Roman"/>
              </a:rPr>
              <a:t>is</a:t>
            </a:r>
            <a:r>
              <a:rPr spc="-70" dirty="0">
                <a:solidFill>
                  <a:schemeClr val="tx2"/>
                </a:solidFill>
                <a:latin typeface="Cambria" panose="02040503050406030204" pitchFamily="18" charset="0"/>
                <a:ea typeface="Cambria" panose="02040503050406030204" pitchFamily="18" charset="0"/>
                <a:cs typeface="Times New Roman"/>
              </a:rPr>
              <a:t> </a:t>
            </a:r>
            <a:r>
              <a:rPr dirty="0">
                <a:solidFill>
                  <a:schemeClr val="tx2"/>
                </a:solidFill>
                <a:latin typeface="Cambria" panose="02040503050406030204" pitchFamily="18" charset="0"/>
                <a:ea typeface="Cambria" panose="02040503050406030204" pitchFamily="18" charset="0"/>
                <a:cs typeface="Times New Roman"/>
              </a:rPr>
              <a:t>brown</a:t>
            </a:r>
            <a:r>
              <a:rPr sz="1500" dirty="0">
                <a:cs typeface="Times New Roman"/>
              </a:rPr>
              <a:t>.</a:t>
            </a:r>
          </a:p>
        </p:txBody>
      </p:sp>
      <p:sp>
        <p:nvSpPr>
          <p:cNvPr id="7" name="object 7"/>
          <p:cNvSpPr/>
          <p:nvPr/>
        </p:nvSpPr>
        <p:spPr>
          <a:xfrm>
            <a:off x="1887954" y="4320908"/>
            <a:ext cx="4494177" cy="1193291"/>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914400" y="985251"/>
            <a:ext cx="7696200" cy="1239442"/>
          </a:xfrm>
          <a:prstGeom prst="rect">
            <a:avLst/>
          </a:prstGeom>
        </p:spPr>
        <p:txBody>
          <a:bodyPr vert="horz" wrap="square" lIns="0" tIns="173355" rIns="0" bIns="0" rtlCol="0">
            <a:spAutoFit/>
          </a:bodyPr>
          <a:lstStyle/>
          <a:p>
            <a:pPr marL="355600" indent="-342900" algn="just">
              <a:lnSpc>
                <a:spcPct val="100000"/>
              </a:lnSpc>
              <a:spcBef>
                <a:spcPts val="1365"/>
              </a:spcBef>
              <a:buFont typeface="Bookman Old Style"/>
              <a:buChar char="•"/>
              <a:tabLst>
                <a:tab pos="354965" algn="l"/>
                <a:tab pos="355600" algn="l"/>
              </a:tabLst>
            </a:pPr>
            <a:r>
              <a:rPr sz="2000" b="1" dirty="0">
                <a:solidFill>
                  <a:schemeClr val="tx2"/>
                </a:solidFill>
                <a:uFill>
                  <a:solidFill>
                    <a:srgbClr val="FF0000"/>
                  </a:solidFill>
                </a:uFill>
                <a:latin typeface="Cambria" panose="02040503050406030204" pitchFamily="18" charset="0"/>
                <a:ea typeface="Cambria" panose="02040503050406030204" pitchFamily="18" charset="0"/>
                <a:cs typeface="Bookman Old Style"/>
              </a:rPr>
              <a:t>Example</a:t>
            </a:r>
            <a:r>
              <a:rPr lang="en-US" sz="2000" b="1" u="heavy" spc="-30" dirty="0">
                <a:solidFill>
                  <a:schemeClr val="tx2"/>
                </a:solidFill>
                <a:uFill>
                  <a:solidFill>
                    <a:srgbClr val="FF0000"/>
                  </a:solidFill>
                </a:uFill>
                <a:latin typeface="Cambria" panose="02040503050406030204" pitchFamily="18" charset="0"/>
                <a:ea typeface="Cambria" panose="02040503050406030204" pitchFamily="18" charset="0"/>
                <a:cs typeface="Bookman Old Style"/>
              </a:rPr>
              <a:t>:</a:t>
            </a:r>
            <a:endParaRPr sz="2000" dirty="0">
              <a:solidFill>
                <a:schemeClr val="tx2"/>
              </a:solidFill>
              <a:latin typeface="Cambria" panose="02040503050406030204" pitchFamily="18" charset="0"/>
              <a:ea typeface="Cambria" panose="02040503050406030204" pitchFamily="18" charset="0"/>
              <a:cs typeface="Bookman Old Style"/>
            </a:endParaRPr>
          </a:p>
          <a:p>
            <a:pPr marL="864869" algn="just">
              <a:lnSpc>
                <a:spcPct val="100000"/>
              </a:lnSpc>
              <a:spcBef>
                <a:spcPts val="1050"/>
              </a:spcBef>
            </a:pPr>
            <a:r>
              <a:rPr sz="2000" spc="-5" dirty="0">
                <a:solidFill>
                  <a:schemeClr val="tx2"/>
                </a:solidFill>
                <a:latin typeface="Cambria" panose="02040503050406030204" pitchFamily="18" charset="0"/>
                <a:ea typeface="Cambria" panose="02040503050406030204" pitchFamily="18" charset="0"/>
                <a:cs typeface="Times New Roman"/>
              </a:rPr>
              <a:t>Conceptual </a:t>
            </a:r>
            <a:r>
              <a:rPr sz="2000" dirty="0">
                <a:solidFill>
                  <a:schemeClr val="tx2"/>
                </a:solidFill>
                <a:latin typeface="Cambria" panose="02040503050406030204" pitchFamily="18" charset="0"/>
                <a:ea typeface="Cambria" panose="02040503050406030204" pitchFamily="18" charset="0"/>
                <a:cs typeface="Times New Roman"/>
              </a:rPr>
              <a:t>graph </a:t>
            </a:r>
            <a:r>
              <a:rPr sz="2000" spc="-5" dirty="0">
                <a:solidFill>
                  <a:schemeClr val="tx2"/>
                </a:solidFill>
                <a:latin typeface="Cambria" panose="02040503050406030204" pitchFamily="18" charset="0"/>
                <a:ea typeface="Cambria" panose="02040503050406030204" pitchFamily="18" charset="0"/>
                <a:cs typeface="Times New Roman"/>
              </a:rPr>
              <a:t>indicating that </a:t>
            </a:r>
            <a:r>
              <a:rPr sz="2000" dirty="0">
                <a:solidFill>
                  <a:schemeClr val="tx2"/>
                </a:solidFill>
                <a:latin typeface="Cambria" panose="02040503050406030204" pitchFamily="18" charset="0"/>
                <a:ea typeface="Cambria" panose="02040503050406030204" pitchFamily="18" charset="0"/>
                <a:cs typeface="Times New Roman"/>
              </a:rPr>
              <a:t>the dog </a:t>
            </a:r>
            <a:r>
              <a:rPr sz="2000" spc="-10" dirty="0">
                <a:solidFill>
                  <a:schemeClr val="tx2"/>
                </a:solidFill>
                <a:latin typeface="Cambria" panose="02040503050406030204" pitchFamily="18" charset="0"/>
                <a:ea typeface="Cambria" panose="02040503050406030204" pitchFamily="18" charset="0"/>
                <a:cs typeface="Times New Roman"/>
              </a:rPr>
              <a:t>named Emma </a:t>
            </a:r>
            <a:r>
              <a:rPr sz="2000" spc="-5" dirty="0">
                <a:solidFill>
                  <a:schemeClr val="tx2"/>
                </a:solidFill>
                <a:latin typeface="Cambria" panose="02040503050406030204" pitchFamily="18" charset="0"/>
                <a:ea typeface="Cambria" panose="02040503050406030204" pitchFamily="18" charset="0"/>
                <a:cs typeface="Times New Roman"/>
              </a:rPr>
              <a:t>is</a:t>
            </a:r>
            <a:r>
              <a:rPr sz="2000" spc="-70" dirty="0">
                <a:solidFill>
                  <a:schemeClr val="tx2"/>
                </a:solidFill>
                <a:latin typeface="Cambria" panose="02040503050406030204" pitchFamily="18" charset="0"/>
                <a:ea typeface="Cambria" panose="02040503050406030204" pitchFamily="18" charset="0"/>
                <a:cs typeface="Times New Roman"/>
              </a:rPr>
              <a:t> </a:t>
            </a:r>
            <a:r>
              <a:rPr sz="2000" dirty="0">
                <a:solidFill>
                  <a:schemeClr val="tx2"/>
                </a:solidFill>
                <a:latin typeface="Cambria" panose="02040503050406030204" pitchFamily="18" charset="0"/>
                <a:ea typeface="Cambria" panose="02040503050406030204" pitchFamily="18" charset="0"/>
                <a:cs typeface="Times New Roman"/>
              </a:rPr>
              <a:t>brown.</a:t>
            </a:r>
          </a:p>
        </p:txBody>
      </p:sp>
      <p:sp>
        <p:nvSpPr>
          <p:cNvPr id="10" name="object 2"/>
          <p:cNvSpPr txBox="1">
            <a:spLocks noGrp="1"/>
          </p:cNvSpPr>
          <p:nvPr>
            <p:ph type="title"/>
          </p:nvPr>
        </p:nvSpPr>
        <p:spPr>
          <a:xfrm>
            <a:off x="628650" y="411176"/>
            <a:ext cx="4842510" cy="398186"/>
          </a:xfrm>
          <a:prstGeom prst="rect">
            <a:avLst/>
          </a:prstGeom>
        </p:spPr>
        <p:txBody>
          <a:bodyPr vert="horz" wrap="square" lIns="0" tIns="13335" rIns="0" bIns="0" rtlCol="0">
            <a:spAutoFit/>
          </a:bodyPr>
          <a:lstStyle/>
          <a:p>
            <a:pPr marL="12700">
              <a:lnSpc>
                <a:spcPct val="100000"/>
              </a:lnSpc>
              <a:spcBef>
                <a:spcPts val="105"/>
              </a:spcBef>
            </a:pPr>
            <a:r>
              <a:rPr sz="2500" b="1" dirty="0"/>
              <a:t>Conceptual</a:t>
            </a:r>
            <a:r>
              <a:rPr sz="2500" b="1" spc="-55" dirty="0"/>
              <a:t> </a:t>
            </a:r>
            <a:r>
              <a:rPr sz="2500" b="1" spc="-5" dirty="0"/>
              <a:t>Graphs</a:t>
            </a:r>
          </a:p>
        </p:txBody>
      </p:sp>
      <p:sp>
        <p:nvSpPr>
          <p:cNvPr id="11" name="Date Placeholder 10"/>
          <p:cNvSpPr>
            <a:spLocks noGrp="1"/>
          </p:cNvSpPr>
          <p:nvPr>
            <p:ph type="dt" sz="half" idx="10"/>
          </p:nvPr>
        </p:nvSpPr>
        <p:spPr/>
        <p:txBody>
          <a:bodyPr/>
          <a:lstStyle/>
          <a:p>
            <a:fld id="{A17881D1-1D30-4CE6-AC66-B0BFD26E6FF7}" type="datetime1">
              <a:rPr lang="en-US" smtClean="0"/>
              <a:t>9/4/2023</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IN" smtClean="0"/>
              <a:t>90</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97562"/>
            <a:ext cx="7468234" cy="782265"/>
          </a:xfrm>
          <a:prstGeom prst="rect">
            <a:avLst/>
          </a:prstGeom>
        </p:spPr>
        <p:txBody>
          <a:bodyPr vert="horz" wrap="square" lIns="0" tIns="12700" rIns="0" bIns="0" rtlCol="0">
            <a:spAutoFit/>
          </a:bodyPr>
          <a:lstStyle/>
          <a:p>
            <a:pPr marL="12700" marR="5080" indent="-635" algn="ctr">
              <a:lnSpc>
                <a:spcPct val="100000"/>
              </a:lnSpc>
              <a:spcBef>
                <a:spcPts val="100"/>
              </a:spcBef>
            </a:pPr>
            <a:r>
              <a:rPr lang="en-US" sz="2500" b="1" dirty="0">
                <a:solidFill>
                  <a:schemeClr val="tx2"/>
                </a:solidFill>
              </a:rPr>
              <a:t>Example: </a:t>
            </a:r>
            <a:r>
              <a:rPr sz="2500" dirty="0">
                <a:solidFill>
                  <a:schemeClr val="tx2"/>
                </a:solidFill>
              </a:rPr>
              <a:t>Her name was </a:t>
            </a:r>
            <a:r>
              <a:rPr sz="2500" spc="-5" dirty="0">
                <a:solidFill>
                  <a:schemeClr val="tx2"/>
                </a:solidFill>
              </a:rPr>
              <a:t>McGill </a:t>
            </a:r>
            <a:r>
              <a:rPr sz="2500" dirty="0">
                <a:solidFill>
                  <a:schemeClr val="tx2"/>
                </a:solidFill>
              </a:rPr>
              <a:t>and she called  herself Lil, but everyone </a:t>
            </a:r>
            <a:r>
              <a:rPr sz="2500" spc="-5" dirty="0">
                <a:solidFill>
                  <a:schemeClr val="tx2"/>
                </a:solidFill>
              </a:rPr>
              <a:t>knew her</a:t>
            </a:r>
            <a:r>
              <a:rPr sz="2500" spc="-95" dirty="0">
                <a:solidFill>
                  <a:schemeClr val="tx2"/>
                </a:solidFill>
              </a:rPr>
              <a:t> </a:t>
            </a:r>
            <a:r>
              <a:rPr sz="2500" spc="-5" dirty="0">
                <a:solidFill>
                  <a:schemeClr val="tx2"/>
                </a:solidFill>
              </a:rPr>
              <a:t>as  Nancy</a:t>
            </a:r>
            <a:endParaRPr sz="2500" dirty="0">
              <a:solidFill>
                <a:schemeClr val="tx2"/>
              </a:solidFill>
            </a:endParaRPr>
          </a:p>
        </p:txBody>
      </p:sp>
      <p:sp>
        <p:nvSpPr>
          <p:cNvPr id="4" name="Date Placeholder 3"/>
          <p:cNvSpPr>
            <a:spLocks noGrp="1"/>
          </p:cNvSpPr>
          <p:nvPr>
            <p:ph type="dt" sz="half" idx="10"/>
          </p:nvPr>
        </p:nvSpPr>
        <p:spPr/>
        <p:txBody>
          <a:bodyPr/>
          <a:lstStyle/>
          <a:p>
            <a:fld id="{F2AB7114-D4BE-4A09-859E-9B601EEF6028}"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91</a:t>
            </a:fld>
            <a:endParaRPr lang="en-IN"/>
          </a:p>
        </p:txBody>
      </p:sp>
      <p:sp>
        <p:nvSpPr>
          <p:cNvPr id="3" name="object 3"/>
          <p:cNvSpPr/>
          <p:nvPr/>
        </p:nvSpPr>
        <p:spPr>
          <a:xfrm>
            <a:off x="1371600" y="1981200"/>
            <a:ext cx="6781800" cy="3372203"/>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707542" y="1616455"/>
            <a:ext cx="7826858" cy="846386"/>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2000" b="1" dirty="0">
                <a:solidFill>
                  <a:schemeClr val="tx2"/>
                </a:solidFill>
                <a:uFill>
                  <a:solidFill>
                    <a:srgbClr val="FF0000"/>
                  </a:solidFill>
                </a:uFill>
                <a:latin typeface="Cambria" panose="02040503050406030204" pitchFamily="18" charset="0"/>
                <a:ea typeface="Cambria" panose="02040503050406030204" pitchFamily="18" charset="0"/>
                <a:cs typeface="Bookman Old Style"/>
              </a:rPr>
              <a:t>Example</a:t>
            </a:r>
            <a:r>
              <a:rPr lang="en-US" sz="2000" b="1" spc="-30" dirty="0">
                <a:solidFill>
                  <a:schemeClr val="tx2"/>
                </a:solidFill>
                <a:uFill>
                  <a:solidFill>
                    <a:srgbClr val="FF0000"/>
                  </a:solidFill>
                </a:uFill>
                <a:latin typeface="Cambria" panose="02040503050406030204" pitchFamily="18" charset="0"/>
                <a:ea typeface="Cambria" panose="02040503050406030204" pitchFamily="18" charset="0"/>
                <a:cs typeface="Bookman Old Style"/>
              </a:rPr>
              <a:t>:</a:t>
            </a:r>
            <a:endParaRPr sz="2000" dirty="0">
              <a:solidFill>
                <a:schemeClr val="tx2"/>
              </a:solidFill>
              <a:latin typeface="Cambria" panose="02040503050406030204" pitchFamily="18" charset="0"/>
              <a:ea typeface="Cambria" panose="02040503050406030204" pitchFamily="18" charset="0"/>
              <a:cs typeface="Bookman Old Style"/>
            </a:endParaRPr>
          </a:p>
          <a:p>
            <a:pPr marL="1591945">
              <a:lnSpc>
                <a:spcPct val="100000"/>
              </a:lnSpc>
              <a:spcBef>
                <a:spcPts val="1655"/>
              </a:spcBef>
            </a:pPr>
            <a:r>
              <a:rPr sz="2000" spc="-5" dirty="0">
                <a:solidFill>
                  <a:schemeClr val="tx2"/>
                </a:solidFill>
                <a:latin typeface="Cambria" panose="02040503050406030204" pitchFamily="18" charset="0"/>
                <a:ea typeface="Cambria" panose="02040503050406030204" pitchFamily="18" charset="0"/>
                <a:cs typeface="Book Antiqua"/>
              </a:rPr>
              <a:t>Each graph represents </a:t>
            </a:r>
            <a:r>
              <a:rPr sz="2000" dirty="0">
                <a:solidFill>
                  <a:schemeClr val="tx2"/>
                </a:solidFill>
                <a:latin typeface="Cambria" panose="02040503050406030204" pitchFamily="18" charset="0"/>
                <a:ea typeface="Cambria" panose="02040503050406030204" pitchFamily="18" charset="0"/>
                <a:cs typeface="Book Antiqua"/>
              </a:rPr>
              <a:t>a </a:t>
            </a:r>
            <a:r>
              <a:rPr sz="2000" spc="-5" dirty="0">
                <a:solidFill>
                  <a:schemeClr val="tx2"/>
                </a:solidFill>
                <a:latin typeface="Cambria" panose="02040503050406030204" pitchFamily="18" charset="0"/>
                <a:ea typeface="Cambria" panose="02040503050406030204" pitchFamily="18" charset="0"/>
                <a:cs typeface="Book Antiqua"/>
              </a:rPr>
              <a:t>single</a:t>
            </a:r>
            <a:r>
              <a:rPr sz="2000" spc="-35" dirty="0">
                <a:solidFill>
                  <a:schemeClr val="tx2"/>
                </a:solidFill>
                <a:latin typeface="Cambria" panose="02040503050406030204" pitchFamily="18" charset="0"/>
                <a:ea typeface="Cambria" panose="02040503050406030204" pitchFamily="18" charset="0"/>
                <a:cs typeface="Book Antiqua"/>
              </a:rPr>
              <a:t> </a:t>
            </a:r>
            <a:r>
              <a:rPr sz="2000" spc="-5" dirty="0">
                <a:solidFill>
                  <a:schemeClr val="tx2"/>
                </a:solidFill>
                <a:latin typeface="Cambria" panose="02040503050406030204" pitchFamily="18" charset="0"/>
                <a:ea typeface="Cambria" panose="02040503050406030204" pitchFamily="18" charset="0"/>
                <a:cs typeface="Book Antiqua"/>
              </a:rPr>
              <a:t>proposition</a:t>
            </a:r>
            <a:r>
              <a:rPr sz="1500" spc="-5" dirty="0">
                <a:cs typeface="Book Antiqua"/>
              </a:rPr>
              <a:t>.</a:t>
            </a:r>
            <a:endParaRPr sz="1500" dirty="0">
              <a:cs typeface="Book Antiqua"/>
            </a:endParaRPr>
          </a:p>
        </p:txBody>
      </p:sp>
      <p:sp>
        <p:nvSpPr>
          <p:cNvPr id="4" name="object 4"/>
          <p:cNvSpPr/>
          <p:nvPr/>
        </p:nvSpPr>
        <p:spPr>
          <a:xfrm>
            <a:off x="2318505" y="2906619"/>
            <a:ext cx="3809052" cy="95979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18057" y="3888181"/>
            <a:ext cx="7968743" cy="1406154"/>
          </a:xfrm>
          <a:prstGeom prst="rect">
            <a:avLst/>
          </a:prstGeom>
        </p:spPr>
        <p:txBody>
          <a:bodyPr vert="horz" wrap="square" lIns="0" tIns="160655" rIns="0" bIns="0" rtlCol="0">
            <a:spAutoFit/>
          </a:bodyPr>
          <a:lstStyle/>
          <a:p>
            <a:pPr marL="269875" indent="-257810">
              <a:lnSpc>
                <a:spcPct val="100000"/>
              </a:lnSpc>
              <a:spcBef>
                <a:spcPts val="1265"/>
              </a:spcBef>
              <a:buChar char="•"/>
              <a:tabLst>
                <a:tab pos="269875" algn="l"/>
                <a:tab pos="270510" algn="l"/>
              </a:tabLst>
            </a:pPr>
            <a:r>
              <a:rPr sz="2000" b="0" spc="-5" dirty="0">
                <a:solidFill>
                  <a:schemeClr val="tx2"/>
                </a:solidFill>
                <a:latin typeface="Cambria" panose="02040503050406030204" pitchFamily="18" charset="0"/>
                <a:ea typeface="Cambria" panose="02040503050406030204" pitchFamily="18" charset="0"/>
                <a:cs typeface="Bookman Old Style"/>
              </a:rPr>
              <a:t>Advantage:</a:t>
            </a:r>
            <a:endParaRPr sz="2000" dirty="0">
              <a:solidFill>
                <a:schemeClr val="tx2"/>
              </a:solidFill>
              <a:latin typeface="Cambria" panose="02040503050406030204" pitchFamily="18" charset="0"/>
              <a:ea typeface="Cambria" panose="02040503050406030204" pitchFamily="18" charset="0"/>
              <a:cs typeface="Bookman Old Style"/>
            </a:endParaRPr>
          </a:p>
          <a:p>
            <a:pPr marL="570230" marR="5080" indent="-215265">
              <a:lnSpc>
                <a:spcPct val="150000"/>
              </a:lnSpc>
              <a:spcBef>
                <a:spcPts val="70"/>
              </a:spcBef>
            </a:pPr>
            <a:r>
              <a:rPr sz="2000" b="0" dirty="0">
                <a:solidFill>
                  <a:schemeClr val="tx2"/>
                </a:solidFill>
                <a:latin typeface="Cambria" panose="02040503050406030204" pitchFamily="18" charset="0"/>
                <a:ea typeface="Cambria" panose="02040503050406030204" pitchFamily="18" charset="0"/>
                <a:cs typeface="Bookman Old Style"/>
              </a:rPr>
              <a:t>– </a:t>
            </a:r>
            <a:r>
              <a:rPr sz="2000" b="0" spc="-5" dirty="0">
                <a:solidFill>
                  <a:schemeClr val="tx2"/>
                </a:solidFill>
                <a:latin typeface="Cambria" panose="02040503050406030204" pitchFamily="18" charset="0"/>
                <a:ea typeface="Cambria" panose="02040503050406030204" pitchFamily="18" charset="0"/>
                <a:cs typeface="Bookman Old Style"/>
              </a:rPr>
              <a:t>Single relationship between </a:t>
            </a:r>
            <a:r>
              <a:rPr sz="2000" b="0" spc="-10" dirty="0">
                <a:solidFill>
                  <a:schemeClr val="tx2"/>
                </a:solidFill>
                <a:latin typeface="Cambria" panose="02040503050406030204" pitchFamily="18" charset="0"/>
                <a:ea typeface="Cambria" panose="02040503050406030204" pitchFamily="18" charset="0"/>
                <a:cs typeface="Bookman Old Style"/>
              </a:rPr>
              <a:t>multiple </a:t>
            </a:r>
            <a:r>
              <a:rPr sz="2000" b="0" spc="-5" dirty="0">
                <a:solidFill>
                  <a:schemeClr val="tx2"/>
                </a:solidFill>
                <a:latin typeface="Cambria" panose="02040503050406030204" pitchFamily="18" charset="0"/>
                <a:ea typeface="Cambria" panose="02040503050406030204" pitchFamily="18" charset="0"/>
                <a:cs typeface="Bookman Old Style"/>
              </a:rPr>
              <a:t>concepts is easily  </a:t>
            </a:r>
            <a:r>
              <a:rPr sz="2000" b="0" dirty="0">
                <a:solidFill>
                  <a:schemeClr val="tx2"/>
                </a:solidFill>
                <a:latin typeface="Cambria" panose="02040503050406030204" pitchFamily="18" charset="0"/>
                <a:ea typeface="Cambria" panose="02040503050406030204" pitchFamily="18" charset="0"/>
                <a:cs typeface="Bookman Old Style"/>
              </a:rPr>
              <a:t>represent</a:t>
            </a:r>
            <a:r>
              <a:rPr sz="2000" b="0" spc="-5" dirty="0">
                <a:solidFill>
                  <a:schemeClr val="tx2"/>
                </a:solidFill>
                <a:latin typeface="Cambria" panose="02040503050406030204" pitchFamily="18" charset="0"/>
                <a:ea typeface="Cambria" panose="02040503050406030204" pitchFamily="18" charset="0"/>
                <a:cs typeface="Bookman Old Style"/>
              </a:rPr>
              <a:t>able.</a:t>
            </a:r>
            <a:endParaRPr sz="2000" dirty="0">
              <a:solidFill>
                <a:schemeClr val="tx2"/>
              </a:solidFill>
              <a:latin typeface="Cambria" panose="02040503050406030204" pitchFamily="18" charset="0"/>
              <a:ea typeface="Cambria" panose="02040503050406030204" pitchFamily="18" charset="0"/>
              <a:cs typeface="Bookman Old Style"/>
            </a:endParaRPr>
          </a:p>
        </p:txBody>
      </p:sp>
      <p:sp>
        <p:nvSpPr>
          <p:cNvPr id="7" name="object 2"/>
          <p:cNvSpPr txBox="1">
            <a:spLocks noGrp="1"/>
          </p:cNvSpPr>
          <p:nvPr>
            <p:ph type="title"/>
          </p:nvPr>
        </p:nvSpPr>
        <p:spPr>
          <a:xfrm>
            <a:off x="595841" y="508056"/>
            <a:ext cx="4842510" cy="398186"/>
          </a:xfrm>
          <a:prstGeom prst="rect">
            <a:avLst/>
          </a:prstGeom>
        </p:spPr>
        <p:txBody>
          <a:bodyPr vert="horz" wrap="square" lIns="0" tIns="13335" rIns="0" bIns="0" rtlCol="0">
            <a:spAutoFit/>
          </a:bodyPr>
          <a:lstStyle/>
          <a:p>
            <a:pPr marL="12700">
              <a:lnSpc>
                <a:spcPct val="100000"/>
              </a:lnSpc>
              <a:spcBef>
                <a:spcPts val="105"/>
              </a:spcBef>
            </a:pPr>
            <a:r>
              <a:rPr sz="2500" b="1" dirty="0"/>
              <a:t>Conceptual</a:t>
            </a:r>
            <a:r>
              <a:rPr sz="2500" b="1" spc="-55" dirty="0"/>
              <a:t> </a:t>
            </a:r>
            <a:r>
              <a:rPr sz="2500" b="1" spc="-5" dirty="0"/>
              <a:t>Graphs</a:t>
            </a:r>
          </a:p>
        </p:txBody>
      </p:sp>
      <p:sp>
        <p:nvSpPr>
          <p:cNvPr id="8" name="Date Placeholder 7"/>
          <p:cNvSpPr>
            <a:spLocks noGrp="1"/>
          </p:cNvSpPr>
          <p:nvPr>
            <p:ph type="dt" sz="half" idx="10"/>
          </p:nvPr>
        </p:nvSpPr>
        <p:spPr/>
        <p:txBody>
          <a:bodyPr/>
          <a:lstStyle/>
          <a:p>
            <a:fld id="{E8466EFE-01B1-48E5-9CEF-CB689C11037E}" type="datetime1">
              <a:rPr lang="en-US" smtClean="0"/>
              <a:t>9/4/2023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92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31994"/>
            <a:ext cx="8153400" cy="398186"/>
          </a:xfrm>
          <a:prstGeom prst="rect">
            <a:avLst/>
          </a:prstGeom>
        </p:spPr>
        <p:txBody>
          <a:bodyPr vert="horz" wrap="square" lIns="0" tIns="13335" rIns="0" bIns="0" rtlCol="0">
            <a:spAutoFit/>
          </a:bodyPr>
          <a:lstStyle/>
          <a:p>
            <a:pPr marL="12700" algn="ctr">
              <a:lnSpc>
                <a:spcPct val="100000"/>
              </a:lnSpc>
              <a:spcBef>
                <a:spcPts val="105"/>
              </a:spcBef>
            </a:pPr>
            <a:r>
              <a:rPr lang="en-US" sz="2500" b="1" dirty="0"/>
              <a:t>Example: </a:t>
            </a:r>
            <a:r>
              <a:rPr sz="2500" dirty="0"/>
              <a:t>Mary gave John the</a:t>
            </a:r>
            <a:r>
              <a:rPr sz="2500" spc="-70" dirty="0"/>
              <a:t> </a:t>
            </a:r>
            <a:r>
              <a:rPr sz="2500" dirty="0"/>
              <a:t>book</a:t>
            </a:r>
          </a:p>
        </p:txBody>
      </p:sp>
      <p:sp>
        <p:nvSpPr>
          <p:cNvPr id="4" name="Date Placeholder 3"/>
          <p:cNvSpPr>
            <a:spLocks noGrp="1"/>
          </p:cNvSpPr>
          <p:nvPr>
            <p:ph type="dt" sz="half" idx="10"/>
          </p:nvPr>
        </p:nvSpPr>
        <p:spPr/>
        <p:txBody>
          <a:bodyPr/>
          <a:lstStyle/>
          <a:p>
            <a:fld id="{6788FC26-07F0-4C11-A308-11C7000AA283}"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93</a:t>
            </a:fld>
            <a:endParaRPr lang="en-IN"/>
          </a:p>
        </p:txBody>
      </p:sp>
      <p:sp>
        <p:nvSpPr>
          <p:cNvPr id="3" name="object 3"/>
          <p:cNvSpPr/>
          <p:nvPr/>
        </p:nvSpPr>
        <p:spPr>
          <a:xfrm>
            <a:off x="1200051" y="2598979"/>
            <a:ext cx="6636901" cy="2225729"/>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284171"/>
            <a:ext cx="8664082" cy="398186"/>
          </a:xfrm>
          <a:prstGeom prst="rect">
            <a:avLst/>
          </a:prstGeom>
        </p:spPr>
        <p:txBody>
          <a:bodyPr vert="horz" wrap="square" lIns="0" tIns="13335" rIns="0" bIns="0" rtlCol="0">
            <a:spAutoFit/>
          </a:bodyPr>
          <a:lstStyle/>
          <a:p>
            <a:pPr marL="12700">
              <a:lnSpc>
                <a:spcPct val="100000"/>
              </a:lnSpc>
              <a:spcBef>
                <a:spcPts val="105"/>
              </a:spcBef>
            </a:pPr>
            <a:r>
              <a:rPr lang="en-US" sz="2500" b="1" dirty="0"/>
              <a:t>Example: </a:t>
            </a:r>
            <a:r>
              <a:rPr sz="2500" dirty="0"/>
              <a:t>John is going to Boston by</a:t>
            </a:r>
            <a:r>
              <a:rPr sz="2500" spc="-50" dirty="0"/>
              <a:t> </a:t>
            </a:r>
            <a:r>
              <a:rPr sz="2500" spc="-5" dirty="0"/>
              <a:t>bus</a:t>
            </a:r>
          </a:p>
        </p:txBody>
      </p:sp>
      <p:sp>
        <p:nvSpPr>
          <p:cNvPr id="5" name="Date Placeholder 4"/>
          <p:cNvSpPr>
            <a:spLocks noGrp="1"/>
          </p:cNvSpPr>
          <p:nvPr>
            <p:ph type="dt" sz="half" idx="10"/>
          </p:nvPr>
        </p:nvSpPr>
        <p:spPr/>
        <p:txBody>
          <a:bodyPr/>
          <a:lstStyle/>
          <a:p>
            <a:fld id="{EF3AC10C-BE0C-4AD9-ADF0-81ADE238ABFC}" type="datetime1">
              <a:rPr lang="en-US" smtClean="0"/>
              <a:t>9/4/2023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94</a:t>
            </a:fld>
            <a:endParaRPr lang="en-IN"/>
          </a:p>
        </p:txBody>
      </p:sp>
      <p:sp>
        <p:nvSpPr>
          <p:cNvPr id="3" name="object 3"/>
          <p:cNvSpPr txBox="1"/>
          <p:nvPr/>
        </p:nvSpPr>
        <p:spPr>
          <a:xfrm>
            <a:off x="314830" y="914400"/>
            <a:ext cx="4257170" cy="4875694"/>
          </a:xfrm>
          <a:prstGeom prst="rect">
            <a:avLst/>
          </a:prstGeom>
        </p:spPr>
        <p:txBody>
          <a:bodyPr vert="horz" wrap="square" lIns="0" tIns="12700" rIns="0" bIns="0" rtlCol="0">
            <a:spAutoFit/>
          </a:bodyPr>
          <a:lstStyle/>
          <a:p>
            <a:pPr marL="355600" marR="29209" indent="-342900" algn="just">
              <a:lnSpc>
                <a:spcPct val="100000"/>
              </a:lnSpc>
              <a:spcBef>
                <a:spcPts val="100"/>
              </a:spcBef>
              <a:buChar char="•"/>
              <a:tabLst>
                <a:tab pos="354965" algn="l"/>
                <a:tab pos="355600" algn="l"/>
              </a:tabLst>
            </a:pPr>
            <a:r>
              <a:rPr sz="1800" spc="-5" dirty="0">
                <a:solidFill>
                  <a:schemeClr val="tx2"/>
                </a:solidFill>
                <a:latin typeface="Cambria" panose="02040503050406030204" pitchFamily="18" charset="0"/>
                <a:ea typeface="Cambria" panose="02040503050406030204" pitchFamily="18" charset="0"/>
                <a:cs typeface="Arial"/>
              </a:rPr>
              <a:t>Each of </a:t>
            </a:r>
            <a:r>
              <a:rPr sz="1800" dirty="0">
                <a:solidFill>
                  <a:schemeClr val="tx2"/>
                </a:solidFill>
                <a:latin typeface="Cambria" panose="02040503050406030204" pitchFamily="18" charset="0"/>
                <a:ea typeface="Cambria" panose="02040503050406030204" pitchFamily="18" charset="0"/>
                <a:cs typeface="Arial"/>
              </a:rPr>
              <a:t>the </a:t>
            </a:r>
            <a:r>
              <a:rPr sz="1800" spc="-5" dirty="0">
                <a:solidFill>
                  <a:schemeClr val="tx2"/>
                </a:solidFill>
                <a:latin typeface="Cambria" panose="02040503050406030204" pitchFamily="18" charset="0"/>
                <a:ea typeface="Cambria" panose="02040503050406030204" pitchFamily="18" charset="0"/>
                <a:cs typeface="Arial"/>
              </a:rPr>
              <a:t>four concepts has a  </a:t>
            </a:r>
            <a:r>
              <a:rPr sz="1800" spc="-10" dirty="0">
                <a:solidFill>
                  <a:schemeClr val="tx2"/>
                </a:solidFill>
                <a:latin typeface="Cambria" panose="02040503050406030204" pitchFamily="18" charset="0"/>
                <a:ea typeface="Cambria" panose="02040503050406030204" pitchFamily="18" charset="0"/>
                <a:cs typeface="Arial"/>
              </a:rPr>
              <a:t>type </a:t>
            </a:r>
            <a:r>
              <a:rPr sz="1800" spc="-5" dirty="0">
                <a:solidFill>
                  <a:schemeClr val="tx2"/>
                </a:solidFill>
                <a:latin typeface="Cambria" panose="02040503050406030204" pitchFamily="18" charset="0"/>
                <a:ea typeface="Cambria" panose="02040503050406030204" pitchFamily="18" charset="0"/>
                <a:cs typeface="Arial"/>
              </a:rPr>
              <a:t>label, </a:t>
            </a:r>
            <a:r>
              <a:rPr sz="1800" spc="-15" dirty="0">
                <a:solidFill>
                  <a:schemeClr val="tx2"/>
                </a:solidFill>
                <a:latin typeface="Cambria" panose="02040503050406030204" pitchFamily="18" charset="0"/>
                <a:ea typeface="Cambria" panose="02040503050406030204" pitchFamily="18" charset="0"/>
                <a:cs typeface="Arial"/>
              </a:rPr>
              <a:t>which </a:t>
            </a:r>
            <a:r>
              <a:rPr sz="1800" spc="-5" dirty="0">
                <a:solidFill>
                  <a:schemeClr val="tx2"/>
                </a:solidFill>
                <a:latin typeface="Cambria" panose="02040503050406030204" pitchFamily="18" charset="0"/>
                <a:ea typeface="Cambria" panose="02040503050406030204" pitchFamily="18" charset="0"/>
                <a:cs typeface="Arial"/>
              </a:rPr>
              <a:t>represents the  </a:t>
            </a:r>
            <a:r>
              <a:rPr sz="1800" spc="-10" dirty="0">
                <a:solidFill>
                  <a:schemeClr val="tx2"/>
                </a:solidFill>
                <a:latin typeface="Cambria" panose="02040503050406030204" pitchFamily="18" charset="0"/>
                <a:ea typeface="Cambria" panose="02040503050406030204" pitchFamily="18" charset="0"/>
                <a:cs typeface="Arial"/>
              </a:rPr>
              <a:t>type </a:t>
            </a:r>
            <a:r>
              <a:rPr sz="1800" spc="-5" dirty="0">
                <a:solidFill>
                  <a:schemeClr val="tx2"/>
                </a:solidFill>
                <a:latin typeface="Cambria" panose="02040503050406030204" pitchFamily="18" charset="0"/>
                <a:ea typeface="Cambria" panose="02040503050406030204" pitchFamily="18" charset="0"/>
                <a:cs typeface="Arial"/>
              </a:rPr>
              <a:t>of entity </a:t>
            </a:r>
            <a:r>
              <a:rPr sz="1800" dirty="0">
                <a:solidFill>
                  <a:schemeClr val="tx2"/>
                </a:solidFill>
                <a:latin typeface="Cambria" panose="02040503050406030204" pitchFamily="18" charset="0"/>
                <a:ea typeface="Cambria" panose="02040503050406030204" pitchFamily="18" charset="0"/>
                <a:cs typeface="Arial"/>
              </a:rPr>
              <a:t>the </a:t>
            </a:r>
            <a:r>
              <a:rPr sz="1800" spc="-5" dirty="0">
                <a:solidFill>
                  <a:schemeClr val="tx2"/>
                </a:solidFill>
                <a:latin typeface="Cambria" panose="02040503050406030204" pitchFamily="18" charset="0"/>
                <a:ea typeface="Cambria" panose="02040503050406030204" pitchFamily="18" charset="0"/>
                <a:cs typeface="Arial"/>
              </a:rPr>
              <a:t>concept refers  to</a:t>
            </a:r>
            <a:r>
              <a:rPr sz="1800" b="1" spc="-5" dirty="0">
                <a:solidFill>
                  <a:schemeClr val="tx2"/>
                </a:solidFill>
                <a:latin typeface="Cambria" panose="02040503050406030204" pitchFamily="18" charset="0"/>
                <a:ea typeface="Cambria" panose="02040503050406030204" pitchFamily="18" charset="0"/>
                <a:cs typeface="Arial"/>
              </a:rPr>
              <a:t>: Person, </a:t>
            </a:r>
            <a:r>
              <a:rPr sz="1800" b="1" dirty="0">
                <a:solidFill>
                  <a:schemeClr val="tx2"/>
                </a:solidFill>
                <a:latin typeface="Cambria" panose="02040503050406030204" pitchFamily="18" charset="0"/>
                <a:ea typeface="Cambria" panose="02040503050406030204" pitchFamily="18" charset="0"/>
                <a:cs typeface="Arial"/>
              </a:rPr>
              <a:t>Go, </a:t>
            </a:r>
            <a:r>
              <a:rPr sz="1800" b="1" spc="-5" dirty="0">
                <a:solidFill>
                  <a:schemeClr val="tx2"/>
                </a:solidFill>
                <a:latin typeface="Cambria" panose="02040503050406030204" pitchFamily="18" charset="0"/>
                <a:ea typeface="Cambria" panose="02040503050406030204" pitchFamily="18" charset="0"/>
                <a:cs typeface="Arial"/>
              </a:rPr>
              <a:t>Boston, or  Bus</a:t>
            </a:r>
            <a:r>
              <a:rPr sz="1800" spc="-5" dirty="0">
                <a:solidFill>
                  <a:schemeClr val="tx2"/>
                </a:solidFill>
                <a:latin typeface="Cambria" panose="02040503050406030204" pitchFamily="18" charset="0"/>
                <a:ea typeface="Cambria" panose="02040503050406030204" pitchFamily="18" charset="0"/>
                <a:cs typeface="Arial"/>
              </a:rPr>
              <a:t>.</a:t>
            </a:r>
            <a:endParaRPr sz="1800" dirty="0">
              <a:solidFill>
                <a:schemeClr val="tx2"/>
              </a:solidFill>
              <a:latin typeface="Cambria" panose="02040503050406030204" pitchFamily="18" charset="0"/>
              <a:ea typeface="Cambria" panose="02040503050406030204" pitchFamily="18" charset="0"/>
              <a:cs typeface="Arial"/>
            </a:endParaRPr>
          </a:p>
          <a:p>
            <a:pPr marL="355600" marR="652145" indent="-342900" algn="just">
              <a:lnSpc>
                <a:spcPct val="100000"/>
              </a:lnSpc>
              <a:spcBef>
                <a:spcPts val="434"/>
              </a:spcBef>
              <a:buChar char="•"/>
              <a:tabLst>
                <a:tab pos="355600" algn="l"/>
              </a:tabLst>
            </a:pPr>
            <a:r>
              <a:rPr sz="1800" spc="-45" dirty="0">
                <a:solidFill>
                  <a:schemeClr val="tx2"/>
                </a:solidFill>
                <a:latin typeface="Cambria" panose="02040503050406030204" pitchFamily="18" charset="0"/>
                <a:ea typeface="Cambria" panose="02040503050406030204" pitchFamily="18" charset="0"/>
                <a:cs typeface="Arial"/>
              </a:rPr>
              <a:t>Two </a:t>
            </a:r>
            <a:r>
              <a:rPr sz="1800" dirty="0">
                <a:solidFill>
                  <a:schemeClr val="tx2"/>
                </a:solidFill>
                <a:latin typeface="Cambria" panose="02040503050406030204" pitchFamily="18" charset="0"/>
                <a:ea typeface="Cambria" panose="02040503050406030204" pitchFamily="18" charset="0"/>
                <a:cs typeface="Arial"/>
              </a:rPr>
              <a:t>of the </a:t>
            </a:r>
            <a:r>
              <a:rPr sz="1800" spc="-5" dirty="0">
                <a:solidFill>
                  <a:schemeClr val="tx2"/>
                </a:solidFill>
                <a:latin typeface="Cambria" panose="02040503050406030204" pitchFamily="18" charset="0"/>
                <a:ea typeface="Cambria" panose="02040503050406030204" pitchFamily="18" charset="0"/>
                <a:cs typeface="Arial"/>
              </a:rPr>
              <a:t>concepts have  names, </a:t>
            </a:r>
            <a:r>
              <a:rPr sz="1800" spc="-15" dirty="0">
                <a:solidFill>
                  <a:schemeClr val="tx2"/>
                </a:solidFill>
                <a:latin typeface="Cambria" panose="02040503050406030204" pitchFamily="18" charset="0"/>
                <a:ea typeface="Cambria" panose="02040503050406030204" pitchFamily="18" charset="0"/>
                <a:cs typeface="Arial"/>
              </a:rPr>
              <a:t>which </a:t>
            </a:r>
            <a:r>
              <a:rPr sz="1800" spc="-5" dirty="0">
                <a:solidFill>
                  <a:schemeClr val="tx2"/>
                </a:solidFill>
                <a:latin typeface="Cambria" panose="02040503050406030204" pitchFamily="18" charset="0"/>
                <a:ea typeface="Cambria" panose="02040503050406030204" pitchFamily="18" charset="0"/>
                <a:cs typeface="Arial"/>
              </a:rPr>
              <a:t>identify </a:t>
            </a:r>
            <a:r>
              <a:rPr sz="1800" dirty="0">
                <a:solidFill>
                  <a:schemeClr val="tx2"/>
                </a:solidFill>
                <a:latin typeface="Cambria" panose="02040503050406030204" pitchFamily="18" charset="0"/>
                <a:ea typeface="Cambria" panose="02040503050406030204" pitchFamily="18" charset="0"/>
                <a:cs typeface="Arial"/>
              </a:rPr>
              <a:t>the  </a:t>
            </a:r>
            <a:r>
              <a:rPr sz="1800" spc="-5" dirty="0">
                <a:solidFill>
                  <a:schemeClr val="tx2"/>
                </a:solidFill>
                <a:latin typeface="Cambria" panose="02040503050406030204" pitchFamily="18" charset="0"/>
                <a:ea typeface="Cambria" panose="02040503050406030204" pitchFamily="18" charset="0"/>
                <a:cs typeface="Arial"/>
              </a:rPr>
              <a:t>referent: John or</a:t>
            </a:r>
            <a:r>
              <a:rPr sz="1800" spc="-10" dirty="0">
                <a:solidFill>
                  <a:schemeClr val="tx2"/>
                </a:solidFill>
                <a:latin typeface="Cambria" panose="02040503050406030204" pitchFamily="18" charset="0"/>
                <a:ea typeface="Cambria" panose="02040503050406030204" pitchFamily="18" charset="0"/>
                <a:cs typeface="Arial"/>
              </a:rPr>
              <a:t> </a:t>
            </a:r>
            <a:r>
              <a:rPr sz="1800" spc="-5" dirty="0">
                <a:solidFill>
                  <a:schemeClr val="tx2"/>
                </a:solidFill>
                <a:latin typeface="Cambria" panose="02040503050406030204" pitchFamily="18" charset="0"/>
                <a:ea typeface="Cambria" panose="02040503050406030204" pitchFamily="18" charset="0"/>
                <a:cs typeface="Arial"/>
              </a:rPr>
              <a:t>Boston.</a:t>
            </a:r>
            <a:endParaRPr sz="1800" dirty="0">
              <a:solidFill>
                <a:schemeClr val="tx2"/>
              </a:solidFill>
              <a:latin typeface="Cambria" panose="02040503050406030204" pitchFamily="18" charset="0"/>
              <a:ea typeface="Cambria" panose="02040503050406030204" pitchFamily="18" charset="0"/>
              <a:cs typeface="Arial"/>
            </a:endParaRPr>
          </a:p>
          <a:p>
            <a:pPr marL="355600" marR="5080" indent="-342900" algn="just">
              <a:lnSpc>
                <a:spcPct val="100000"/>
              </a:lnSpc>
              <a:spcBef>
                <a:spcPts val="430"/>
              </a:spcBef>
              <a:buChar char="•"/>
              <a:tabLst>
                <a:tab pos="354965" algn="l"/>
                <a:tab pos="355600" algn="l"/>
              </a:tabLst>
            </a:pPr>
            <a:r>
              <a:rPr sz="1800" spc="-5" dirty="0">
                <a:solidFill>
                  <a:schemeClr val="tx2"/>
                </a:solidFill>
                <a:latin typeface="Cambria" panose="02040503050406030204" pitchFamily="18" charset="0"/>
                <a:ea typeface="Cambria" panose="02040503050406030204" pitchFamily="18" charset="0"/>
                <a:cs typeface="Arial"/>
              </a:rPr>
              <a:t>Each of </a:t>
            </a:r>
            <a:r>
              <a:rPr sz="1800" dirty="0">
                <a:solidFill>
                  <a:schemeClr val="tx2"/>
                </a:solidFill>
                <a:latin typeface="Cambria" panose="02040503050406030204" pitchFamily="18" charset="0"/>
                <a:ea typeface="Cambria" panose="02040503050406030204" pitchFamily="18" charset="0"/>
                <a:cs typeface="Arial"/>
              </a:rPr>
              <a:t>the </a:t>
            </a:r>
            <a:r>
              <a:rPr sz="1800" spc="-5" dirty="0">
                <a:solidFill>
                  <a:schemeClr val="tx2"/>
                </a:solidFill>
                <a:latin typeface="Cambria" panose="02040503050406030204" pitchFamily="18" charset="0"/>
                <a:ea typeface="Cambria" panose="02040503050406030204" pitchFamily="18" charset="0"/>
                <a:cs typeface="Arial"/>
              </a:rPr>
              <a:t>three conceptual  relations has a </a:t>
            </a:r>
            <a:r>
              <a:rPr sz="1800" spc="-10" dirty="0">
                <a:solidFill>
                  <a:schemeClr val="tx2"/>
                </a:solidFill>
                <a:latin typeface="Cambria" panose="02040503050406030204" pitchFamily="18" charset="0"/>
                <a:ea typeface="Cambria" panose="02040503050406030204" pitchFamily="18" charset="0"/>
                <a:cs typeface="Arial"/>
              </a:rPr>
              <a:t>type </a:t>
            </a:r>
            <a:r>
              <a:rPr sz="1800" spc="-5" dirty="0">
                <a:solidFill>
                  <a:schemeClr val="tx2"/>
                </a:solidFill>
                <a:latin typeface="Cambria" panose="02040503050406030204" pitchFamily="18" charset="0"/>
                <a:ea typeface="Cambria" panose="02040503050406030204" pitchFamily="18" charset="0"/>
                <a:cs typeface="Arial"/>
              </a:rPr>
              <a:t>label that  represents the </a:t>
            </a:r>
            <a:r>
              <a:rPr sz="1800" spc="-10" dirty="0">
                <a:solidFill>
                  <a:schemeClr val="tx2"/>
                </a:solidFill>
                <a:latin typeface="Cambria" panose="02040503050406030204" pitchFamily="18" charset="0"/>
                <a:ea typeface="Cambria" panose="02040503050406030204" pitchFamily="18" charset="0"/>
                <a:cs typeface="Arial"/>
              </a:rPr>
              <a:t>type </a:t>
            </a:r>
            <a:r>
              <a:rPr sz="1800" dirty="0">
                <a:solidFill>
                  <a:schemeClr val="tx2"/>
                </a:solidFill>
                <a:latin typeface="Cambria" panose="02040503050406030204" pitchFamily="18" charset="0"/>
                <a:ea typeface="Cambria" panose="02040503050406030204" pitchFamily="18" charset="0"/>
                <a:cs typeface="Arial"/>
              </a:rPr>
              <a:t>of </a:t>
            </a:r>
            <a:r>
              <a:rPr sz="1800" spc="-5" dirty="0">
                <a:solidFill>
                  <a:schemeClr val="tx2"/>
                </a:solidFill>
                <a:latin typeface="Cambria" panose="02040503050406030204" pitchFamily="18" charset="0"/>
                <a:ea typeface="Cambria" panose="02040503050406030204" pitchFamily="18" charset="0"/>
                <a:cs typeface="Arial"/>
              </a:rPr>
              <a:t>relation:  agent (Agnt), destination (Dest),  or instrument</a:t>
            </a:r>
            <a:r>
              <a:rPr sz="1800" spc="10" dirty="0">
                <a:solidFill>
                  <a:schemeClr val="tx2"/>
                </a:solidFill>
                <a:latin typeface="Cambria" panose="02040503050406030204" pitchFamily="18" charset="0"/>
                <a:ea typeface="Cambria" panose="02040503050406030204" pitchFamily="18" charset="0"/>
                <a:cs typeface="Arial"/>
              </a:rPr>
              <a:t> </a:t>
            </a:r>
            <a:r>
              <a:rPr sz="1800" dirty="0">
                <a:solidFill>
                  <a:schemeClr val="tx2"/>
                </a:solidFill>
                <a:latin typeface="Cambria" panose="02040503050406030204" pitchFamily="18" charset="0"/>
                <a:ea typeface="Cambria" panose="02040503050406030204" pitchFamily="18" charset="0"/>
                <a:cs typeface="Arial"/>
              </a:rPr>
              <a:t>(Inst).</a:t>
            </a:r>
          </a:p>
          <a:p>
            <a:pPr marL="355600" marR="323215" indent="-342900" algn="just">
              <a:lnSpc>
                <a:spcPct val="100000"/>
              </a:lnSpc>
              <a:spcBef>
                <a:spcPts val="434"/>
              </a:spcBef>
              <a:buChar char="•"/>
              <a:tabLst>
                <a:tab pos="354965" algn="l"/>
                <a:tab pos="355600" algn="l"/>
              </a:tabLst>
            </a:pPr>
            <a:r>
              <a:rPr sz="1800" dirty="0">
                <a:solidFill>
                  <a:schemeClr val="tx2"/>
                </a:solidFill>
                <a:latin typeface="Cambria" panose="02040503050406030204" pitchFamily="18" charset="0"/>
                <a:ea typeface="Cambria" panose="02040503050406030204" pitchFamily="18" charset="0"/>
                <a:cs typeface="Arial"/>
              </a:rPr>
              <a:t>The CG </a:t>
            </a:r>
            <a:r>
              <a:rPr sz="1800" spc="-5" dirty="0">
                <a:solidFill>
                  <a:schemeClr val="tx2"/>
                </a:solidFill>
                <a:latin typeface="Cambria" panose="02040503050406030204" pitchFamily="18" charset="0"/>
                <a:ea typeface="Cambria" panose="02040503050406030204" pitchFamily="18" charset="0"/>
                <a:cs typeface="Arial"/>
              </a:rPr>
              <a:t>as </a:t>
            </a:r>
            <a:r>
              <a:rPr sz="1800" dirty="0">
                <a:solidFill>
                  <a:schemeClr val="tx2"/>
                </a:solidFill>
                <a:latin typeface="Cambria" panose="02040503050406030204" pitchFamily="18" charset="0"/>
                <a:ea typeface="Cambria" panose="02040503050406030204" pitchFamily="18" charset="0"/>
                <a:cs typeface="Arial"/>
              </a:rPr>
              <a:t>a </a:t>
            </a:r>
            <a:r>
              <a:rPr sz="1800" spc="-15" dirty="0">
                <a:solidFill>
                  <a:schemeClr val="tx2"/>
                </a:solidFill>
                <a:latin typeface="Cambria" panose="02040503050406030204" pitchFamily="18" charset="0"/>
                <a:ea typeface="Cambria" panose="02040503050406030204" pitchFamily="18" charset="0"/>
                <a:cs typeface="Arial"/>
              </a:rPr>
              <a:t>whole </a:t>
            </a:r>
            <a:r>
              <a:rPr sz="1800" spc="-5" dirty="0">
                <a:solidFill>
                  <a:schemeClr val="tx2"/>
                </a:solidFill>
                <a:latin typeface="Cambria" panose="02040503050406030204" pitchFamily="18" charset="0"/>
                <a:ea typeface="Cambria" panose="02040503050406030204" pitchFamily="18" charset="0"/>
                <a:cs typeface="Arial"/>
              </a:rPr>
              <a:t>indicates  that </a:t>
            </a:r>
            <a:r>
              <a:rPr sz="1800" dirty="0">
                <a:solidFill>
                  <a:schemeClr val="tx2"/>
                </a:solidFill>
                <a:latin typeface="Cambria" panose="02040503050406030204" pitchFamily="18" charset="0"/>
                <a:ea typeface="Cambria" panose="02040503050406030204" pitchFamily="18" charset="0"/>
                <a:cs typeface="Arial"/>
              </a:rPr>
              <a:t>the </a:t>
            </a:r>
            <a:r>
              <a:rPr sz="1800" spc="-5" dirty="0">
                <a:solidFill>
                  <a:schemeClr val="tx2"/>
                </a:solidFill>
                <a:latin typeface="Cambria" panose="02040503050406030204" pitchFamily="18" charset="0"/>
                <a:ea typeface="Cambria" panose="02040503050406030204" pitchFamily="18" charset="0"/>
                <a:cs typeface="Arial"/>
              </a:rPr>
              <a:t>person John is </a:t>
            </a:r>
            <a:r>
              <a:rPr sz="1800" dirty="0">
                <a:solidFill>
                  <a:schemeClr val="tx2"/>
                </a:solidFill>
                <a:latin typeface="Cambria" panose="02040503050406030204" pitchFamily="18" charset="0"/>
                <a:ea typeface="Cambria" panose="02040503050406030204" pitchFamily="18" charset="0"/>
                <a:cs typeface="Arial"/>
              </a:rPr>
              <a:t>the  </a:t>
            </a:r>
            <a:r>
              <a:rPr sz="1800" spc="-5" dirty="0">
                <a:solidFill>
                  <a:schemeClr val="tx2"/>
                </a:solidFill>
                <a:latin typeface="Cambria" panose="02040503050406030204" pitchFamily="18" charset="0"/>
                <a:ea typeface="Cambria" panose="02040503050406030204" pitchFamily="18" charset="0"/>
                <a:cs typeface="Arial"/>
              </a:rPr>
              <a:t>agent </a:t>
            </a:r>
            <a:r>
              <a:rPr sz="1800" dirty="0">
                <a:solidFill>
                  <a:schemeClr val="tx2"/>
                </a:solidFill>
                <a:latin typeface="Cambria" panose="02040503050406030204" pitchFamily="18" charset="0"/>
                <a:ea typeface="Cambria" panose="02040503050406030204" pitchFamily="18" charset="0"/>
                <a:cs typeface="Arial"/>
              </a:rPr>
              <a:t>of </a:t>
            </a:r>
            <a:r>
              <a:rPr sz="1800" spc="-5" dirty="0">
                <a:solidFill>
                  <a:schemeClr val="tx2"/>
                </a:solidFill>
                <a:latin typeface="Cambria" panose="02040503050406030204" pitchFamily="18" charset="0"/>
                <a:ea typeface="Cambria" panose="02040503050406030204" pitchFamily="18" charset="0"/>
                <a:cs typeface="Arial"/>
              </a:rPr>
              <a:t>some instance of  going, the </a:t>
            </a:r>
            <a:r>
              <a:rPr sz="1800" dirty="0">
                <a:solidFill>
                  <a:schemeClr val="tx2"/>
                </a:solidFill>
                <a:latin typeface="Cambria" panose="02040503050406030204" pitchFamily="18" charset="0"/>
                <a:ea typeface="Cambria" panose="02040503050406030204" pitchFamily="18" charset="0"/>
                <a:cs typeface="Arial"/>
              </a:rPr>
              <a:t>city </a:t>
            </a:r>
            <a:r>
              <a:rPr sz="1800" spc="-5" dirty="0">
                <a:solidFill>
                  <a:schemeClr val="tx2"/>
                </a:solidFill>
                <a:latin typeface="Cambria" panose="02040503050406030204" pitchFamily="18" charset="0"/>
                <a:ea typeface="Cambria" panose="02040503050406030204" pitchFamily="18" charset="0"/>
                <a:cs typeface="Arial"/>
              </a:rPr>
              <a:t>Boston is </a:t>
            </a:r>
            <a:r>
              <a:rPr sz="1800" dirty="0">
                <a:solidFill>
                  <a:schemeClr val="tx2"/>
                </a:solidFill>
                <a:latin typeface="Cambria" panose="02040503050406030204" pitchFamily="18" charset="0"/>
                <a:ea typeface="Cambria" panose="02040503050406030204" pitchFamily="18" charset="0"/>
                <a:cs typeface="Arial"/>
              </a:rPr>
              <a:t>the  </a:t>
            </a:r>
            <a:r>
              <a:rPr sz="1800" spc="-5" dirty="0">
                <a:solidFill>
                  <a:schemeClr val="tx2"/>
                </a:solidFill>
                <a:latin typeface="Cambria" panose="02040503050406030204" pitchFamily="18" charset="0"/>
                <a:ea typeface="Cambria" panose="02040503050406030204" pitchFamily="18" charset="0"/>
                <a:cs typeface="Arial"/>
              </a:rPr>
              <a:t>destination, and a bus is </a:t>
            </a:r>
            <a:r>
              <a:rPr sz="1800" dirty="0">
                <a:solidFill>
                  <a:schemeClr val="tx2"/>
                </a:solidFill>
                <a:latin typeface="Cambria" panose="02040503050406030204" pitchFamily="18" charset="0"/>
                <a:ea typeface="Cambria" panose="02040503050406030204" pitchFamily="18" charset="0"/>
                <a:cs typeface="Arial"/>
              </a:rPr>
              <a:t>the  </a:t>
            </a:r>
            <a:r>
              <a:rPr sz="1800" spc="-5" dirty="0">
                <a:solidFill>
                  <a:schemeClr val="tx2"/>
                </a:solidFill>
                <a:latin typeface="Cambria" panose="02040503050406030204" pitchFamily="18" charset="0"/>
                <a:ea typeface="Cambria" panose="02040503050406030204" pitchFamily="18" charset="0"/>
                <a:cs typeface="Arial"/>
              </a:rPr>
              <a:t>instrument.</a:t>
            </a:r>
            <a:endParaRPr sz="1800" dirty="0">
              <a:solidFill>
                <a:schemeClr val="tx2"/>
              </a:solidFill>
              <a:latin typeface="Cambria" panose="02040503050406030204" pitchFamily="18" charset="0"/>
              <a:ea typeface="Cambria" panose="02040503050406030204" pitchFamily="18" charset="0"/>
              <a:cs typeface="Arial"/>
            </a:endParaRPr>
          </a:p>
        </p:txBody>
      </p:sp>
      <p:sp>
        <p:nvSpPr>
          <p:cNvPr id="4" name="object 4"/>
          <p:cNvSpPr/>
          <p:nvPr/>
        </p:nvSpPr>
        <p:spPr>
          <a:xfrm>
            <a:off x="4724400" y="2392022"/>
            <a:ext cx="4170822" cy="304331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1647" y="381000"/>
            <a:ext cx="8686800" cy="397545"/>
          </a:xfrm>
          <a:prstGeom prst="rect">
            <a:avLst/>
          </a:prstGeom>
        </p:spPr>
        <p:txBody>
          <a:bodyPr vert="horz" wrap="square" lIns="0" tIns="12700" rIns="0" bIns="0" rtlCol="0">
            <a:spAutoFit/>
          </a:bodyPr>
          <a:lstStyle/>
          <a:p>
            <a:pPr marL="942340" marR="5080" indent="-716280">
              <a:lnSpc>
                <a:spcPct val="100000"/>
              </a:lnSpc>
              <a:spcBef>
                <a:spcPts val="100"/>
              </a:spcBef>
            </a:pPr>
            <a:r>
              <a:rPr lang="en-US" sz="2500" b="1" dirty="0"/>
              <a:t>Example: </a:t>
            </a:r>
            <a:r>
              <a:rPr sz="2500" dirty="0"/>
              <a:t>John agent eat object</a:t>
            </a:r>
            <a:r>
              <a:rPr sz="2500" spc="-55" dirty="0"/>
              <a:t> </a:t>
            </a:r>
            <a:r>
              <a:rPr sz="2500" dirty="0"/>
              <a:t>soup instrument hand</a:t>
            </a:r>
            <a:r>
              <a:rPr sz="2500" spc="-20" dirty="0"/>
              <a:t> </a:t>
            </a:r>
            <a:r>
              <a:rPr sz="2500" dirty="0"/>
              <a:t>part</a:t>
            </a:r>
          </a:p>
        </p:txBody>
      </p:sp>
      <p:sp>
        <p:nvSpPr>
          <p:cNvPr id="4" name="Date Placeholder 3"/>
          <p:cNvSpPr>
            <a:spLocks noGrp="1"/>
          </p:cNvSpPr>
          <p:nvPr>
            <p:ph type="dt" sz="half" idx="10"/>
          </p:nvPr>
        </p:nvSpPr>
        <p:spPr/>
        <p:txBody>
          <a:bodyPr/>
          <a:lstStyle/>
          <a:p>
            <a:fld id="{2D4A0F00-FFB5-4038-91F6-71EFD7D158F9}" type="datetime1">
              <a:rPr lang="en-US" smtClean="0"/>
              <a:t>9/4/2023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95</a:t>
            </a:fld>
            <a:endParaRPr lang="en-IN"/>
          </a:p>
        </p:txBody>
      </p:sp>
      <p:sp>
        <p:nvSpPr>
          <p:cNvPr id="3" name="object 3"/>
          <p:cNvSpPr/>
          <p:nvPr/>
        </p:nvSpPr>
        <p:spPr>
          <a:xfrm>
            <a:off x="463295" y="1219201"/>
            <a:ext cx="8223504" cy="419100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9044" y="756602"/>
            <a:ext cx="5382883" cy="29755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4800" y="216567"/>
            <a:ext cx="1686560" cy="475130"/>
          </a:xfrm>
          <a:prstGeom prst="rect">
            <a:avLst/>
          </a:prstGeom>
        </p:spPr>
        <p:txBody>
          <a:bodyPr vert="horz" wrap="square" lIns="0" tIns="13335" rIns="0" bIns="0" rtlCol="0">
            <a:spAutoFit/>
          </a:bodyPr>
          <a:lstStyle/>
          <a:p>
            <a:pPr marL="12700">
              <a:lnSpc>
                <a:spcPct val="100000"/>
              </a:lnSpc>
              <a:spcBef>
                <a:spcPts val="105"/>
              </a:spcBef>
            </a:pPr>
            <a:r>
              <a:rPr sz="3000" b="1" dirty="0"/>
              <a:t>Logic</a:t>
            </a:r>
          </a:p>
        </p:txBody>
      </p:sp>
      <p:sp>
        <p:nvSpPr>
          <p:cNvPr id="6" name="Date Placeholder 5"/>
          <p:cNvSpPr>
            <a:spLocks noGrp="1"/>
          </p:cNvSpPr>
          <p:nvPr>
            <p:ph type="dt" sz="half" idx="10"/>
          </p:nvPr>
        </p:nvSpPr>
        <p:spPr/>
        <p:txBody>
          <a:bodyPr/>
          <a:lstStyle/>
          <a:p>
            <a:fld id="{74635ADD-3368-4ADA-A6D3-2F3934C40E9D}" type="datetime1">
              <a:rPr lang="en-US" smtClean="0"/>
              <a:t>9/4/2023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96</a:t>
            </a:fld>
            <a:endParaRPr lang="en-IN"/>
          </a:p>
        </p:txBody>
      </p:sp>
      <p:sp>
        <p:nvSpPr>
          <p:cNvPr id="4" name="object 4"/>
          <p:cNvSpPr/>
          <p:nvPr/>
        </p:nvSpPr>
        <p:spPr>
          <a:xfrm>
            <a:off x="6081927" y="1502914"/>
            <a:ext cx="2641677" cy="173070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628650" y="3797014"/>
            <a:ext cx="8210550" cy="1551707"/>
          </a:xfrm>
          <a:prstGeom prst="rect">
            <a:avLst/>
          </a:prstGeom>
        </p:spPr>
        <p:txBody>
          <a:bodyPr vert="horz" wrap="square" lIns="0" tIns="12700" rIns="0" bIns="0" rtlCol="0">
            <a:spAutoFit/>
          </a:bodyPr>
          <a:lstStyle/>
          <a:p>
            <a:pPr marL="299085" marR="233679" indent="-287020" algn="just">
              <a:lnSpc>
                <a:spcPct val="100000"/>
              </a:lnSpc>
              <a:spcBef>
                <a:spcPts val="100"/>
              </a:spcBef>
              <a:buFont typeface="Times New Roman"/>
              <a:buChar char="•"/>
              <a:tabLst>
                <a:tab pos="299085" algn="l"/>
                <a:tab pos="299720" algn="l"/>
              </a:tabLst>
            </a:pPr>
            <a:r>
              <a:rPr sz="2000" spc="-5" dirty="0">
                <a:solidFill>
                  <a:schemeClr val="tx2"/>
                </a:solidFill>
                <a:latin typeface="Cambria" panose="02040503050406030204" pitchFamily="18" charset="0"/>
                <a:ea typeface="Cambria" panose="02040503050406030204" pitchFamily="18" charset="0"/>
                <a:cs typeface="Times New Roman"/>
              </a:rPr>
              <a:t>A </a:t>
            </a:r>
            <a:r>
              <a:rPr sz="2000" dirty="0">
                <a:solidFill>
                  <a:schemeClr val="tx2"/>
                </a:solidFill>
                <a:latin typeface="Cambria" panose="02040503050406030204" pitchFamily="18" charset="0"/>
                <a:ea typeface="Cambria" panose="02040503050406030204" pitchFamily="18" charset="0"/>
                <a:cs typeface="Times New Roman"/>
              </a:rPr>
              <a:t>logic </a:t>
            </a:r>
            <a:r>
              <a:rPr sz="2000" spc="-5" dirty="0">
                <a:solidFill>
                  <a:schemeClr val="tx2"/>
                </a:solidFill>
                <a:latin typeface="Cambria" panose="02040503050406030204" pitchFamily="18" charset="0"/>
                <a:ea typeface="Cambria" panose="02040503050406030204" pitchFamily="18" charset="0"/>
                <a:cs typeface="Times New Roman"/>
              </a:rPr>
              <a:t>is </a:t>
            </a:r>
            <a:r>
              <a:rPr sz="2000" dirty="0">
                <a:solidFill>
                  <a:schemeClr val="tx2"/>
                </a:solidFill>
                <a:latin typeface="Cambria" panose="02040503050406030204" pitchFamily="18" charset="0"/>
                <a:ea typeface="Cambria" panose="02040503050406030204" pitchFamily="18" charset="0"/>
                <a:cs typeface="Times New Roman"/>
              </a:rPr>
              <a:t>a formal </a:t>
            </a:r>
            <a:r>
              <a:rPr sz="2000" spc="-5" dirty="0">
                <a:solidFill>
                  <a:schemeClr val="tx2"/>
                </a:solidFill>
                <a:latin typeface="Cambria" panose="02040503050406030204" pitchFamily="18" charset="0"/>
                <a:ea typeface="Cambria" panose="02040503050406030204" pitchFamily="18" charset="0"/>
                <a:cs typeface="Times New Roman"/>
              </a:rPr>
              <a:t>language, </a:t>
            </a:r>
            <a:r>
              <a:rPr sz="2000" dirty="0">
                <a:solidFill>
                  <a:schemeClr val="tx2"/>
                </a:solidFill>
                <a:latin typeface="Cambria" panose="02040503050406030204" pitchFamily="18" charset="0"/>
                <a:ea typeface="Cambria" panose="02040503050406030204" pitchFamily="18" charset="0"/>
                <a:cs typeface="Times New Roman"/>
              </a:rPr>
              <a:t>with </a:t>
            </a:r>
            <a:r>
              <a:rPr sz="2000" spc="-5" dirty="0">
                <a:solidFill>
                  <a:schemeClr val="tx2"/>
                </a:solidFill>
                <a:latin typeface="Cambria" panose="02040503050406030204" pitchFamily="18" charset="0"/>
                <a:ea typeface="Cambria" panose="02040503050406030204" pitchFamily="18" charset="0"/>
                <a:cs typeface="Times New Roman"/>
              </a:rPr>
              <a:t>precisely defined </a:t>
            </a:r>
            <a:r>
              <a:rPr sz="2000" dirty="0">
                <a:solidFill>
                  <a:schemeClr val="tx2"/>
                </a:solidFill>
                <a:latin typeface="Cambria" panose="02040503050406030204" pitchFamily="18" charset="0"/>
                <a:ea typeface="Cambria" panose="02040503050406030204" pitchFamily="18" charset="0"/>
                <a:cs typeface="Times New Roman"/>
              </a:rPr>
              <a:t>syntax </a:t>
            </a:r>
            <a:r>
              <a:rPr sz="2000" spc="-5" dirty="0">
                <a:solidFill>
                  <a:schemeClr val="tx2"/>
                </a:solidFill>
                <a:latin typeface="Cambria" panose="02040503050406030204" pitchFamily="18" charset="0"/>
                <a:ea typeface="Cambria" panose="02040503050406030204" pitchFamily="18" charset="0"/>
                <a:cs typeface="Times New Roman"/>
              </a:rPr>
              <a:t>and</a:t>
            </a:r>
            <a:r>
              <a:rPr sz="2000" spc="-125" dirty="0">
                <a:solidFill>
                  <a:schemeClr val="tx2"/>
                </a:solidFill>
                <a:latin typeface="Cambria" panose="02040503050406030204" pitchFamily="18" charset="0"/>
                <a:ea typeface="Cambria" panose="02040503050406030204" pitchFamily="18" charset="0"/>
                <a:cs typeface="Times New Roman"/>
              </a:rPr>
              <a:t> </a:t>
            </a:r>
            <a:r>
              <a:rPr sz="2000" dirty="0">
                <a:solidFill>
                  <a:schemeClr val="tx2"/>
                </a:solidFill>
                <a:latin typeface="Cambria" panose="02040503050406030204" pitchFamily="18" charset="0"/>
                <a:ea typeface="Cambria" panose="02040503050406030204" pitchFamily="18" charset="0"/>
                <a:cs typeface="Times New Roman"/>
              </a:rPr>
              <a:t>semantics,  which </a:t>
            </a:r>
            <a:r>
              <a:rPr sz="2000" spc="-5" dirty="0">
                <a:solidFill>
                  <a:schemeClr val="tx2"/>
                </a:solidFill>
                <a:latin typeface="Cambria" panose="02040503050406030204" pitchFamily="18" charset="0"/>
                <a:ea typeface="Cambria" panose="02040503050406030204" pitchFamily="18" charset="0"/>
                <a:cs typeface="Times New Roman"/>
              </a:rPr>
              <a:t>supports sound inference.</a:t>
            </a:r>
            <a:endParaRPr sz="2000" dirty="0">
              <a:solidFill>
                <a:schemeClr val="tx2"/>
              </a:solidFill>
              <a:latin typeface="Cambria" panose="02040503050406030204" pitchFamily="18" charset="0"/>
              <a:ea typeface="Cambria" panose="02040503050406030204" pitchFamily="18" charset="0"/>
              <a:cs typeface="Times New Roman"/>
            </a:endParaRPr>
          </a:p>
          <a:p>
            <a:pPr algn="just">
              <a:lnSpc>
                <a:spcPct val="100000"/>
              </a:lnSpc>
              <a:spcBef>
                <a:spcPts val="35"/>
              </a:spcBef>
              <a:buClr>
                <a:srgbClr val="333333"/>
              </a:buClr>
              <a:buFont typeface="Times New Roman"/>
              <a:buChar char="•"/>
            </a:pPr>
            <a:endParaRPr sz="2000" dirty="0">
              <a:solidFill>
                <a:schemeClr val="tx2"/>
              </a:solidFill>
              <a:latin typeface="Cambria" panose="02040503050406030204" pitchFamily="18" charset="0"/>
              <a:ea typeface="Cambria" panose="02040503050406030204" pitchFamily="18" charset="0"/>
              <a:cs typeface="Times New Roman"/>
            </a:endParaRPr>
          </a:p>
          <a:p>
            <a:pPr marL="299085" marR="5080" indent="-287020" algn="just">
              <a:lnSpc>
                <a:spcPct val="100000"/>
              </a:lnSpc>
              <a:buFont typeface="Times New Roman"/>
              <a:buChar char="•"/>
              <a:tabLst>
                <a:tab pos="299085" algn="l"/>
                <a:tab pos="299720" algn="l"/>
              </a:tabLst>
            </a:pPr>
            <a:r>
              <a:rPr sz="2000" spc="-5" dirty="0">
                <a:solidFill>
                  <a:schemeClr val="tx2"/>
                </a:solidFill>
                <a:latin typeface="Cambria" panose="02040503050406030204" pitchFamily="18" charset="0"/>
                <a:ea typeface="Cambria" panose="02040503050406030204" pitchFamily="18" charset="0"/>
                <a:cs typeface="Times New Roman"/>
              </a:rPr>
              <a:t>Different </a:t>
            </a:r>
            <a:r>
              <a:rPr sz="2000" dirty="0">
                <a:solidFill>
                  <a:schemeClr val="tx2"/>
                </a:solidFill>
                <a:latin typeface="Cambria" panose="02040503050406030204" pitchFamily="18" charset="0"/>
                <a:ea typeface="Cambria" panose="02040503050406030204" pitchFamily="18" charset="0"/>
                <a:cs typeface="Times New Roman"/>
              </a:rPr>
              <a:t>logics exist, which allow you to </a:t>
            </a:r>
            <a:r>
              <a:rPr sz="2000" spc="-10" dirty="0">
                <a:solidFill>
                  <a:schemeClr val="tx2"/>
                </a:solidFill>
                <a:latin typeface="Cambria" panose="02040503050406030204" pitchFamily="18" charset="0"/>
                <a:ea typeface="Cambria" panose="02040503050406030204" pitchFamily="18" charset="0"/>
                <a:cs typeface="Times New Roman"/>
              </a:rPr>
              <a:t>represent </a:t>
            </a:r>
            <a:r>
              <a:rPr sz="2000" spc="-5" dirty="0">
                <a:solidFill>
                  <a:schemeClr val="tx2"/>
                </a:solidFill>
                <a:latin typeface="Cambria" panose="02040503050406030204" pitchFamily="18" charset="0"/>
                <a:ea typeface="Cambria" panose="02040503050406030204" pitchFamily="18" charset="0"/>
                <a:cs typeface="Times New Roman"/>
              </a:rPr>
              <a:t>different kinds </a:t>
            </a:r>
            <a:r>
              <a:rPr sz="2000" dirty="0">
                <a:solidFill>
                  <a:schemeClr val="tx2"/>
                </a:solidFill>
                <a:latin typeface="Cambria" panose="02040503050406030204" pitchFamily="18" charset="0"/>
                <a:ea typeface="Cambria" panose="02040503050406030204" pitchFamily="18" charset="0"/>
                <a:cs typeface="Times New Roman"/>
              </a:rPr>
              <a:t>of </a:t>
            </a:r>
            <a:r>
              <a:rPr sz="2000" spc="-5" dirty="0">
                <a:solidFill>
                  <a:schemeClr val="tx2"/>
                </a:solidFill>
                <a:latin typeface="Cambria" panose="02040503050406030204" pitchFamily="18" charset="0"/>
                <a:ea typeface="Cambria" panose="02040503050406030204" pitchFamily="18" charset="0"/>
                <a:cs typeface="Times New Roman"/>
              </a:rPr>
              <a:t>things,  and </a:t>
            </a:r>
            <a:r>
              <a:rPr sz="2000" dirty="0">
                <a:solidFill>
                  <a:schemeClr val="tx2"/>
                </a:solidFill>
                <a:latin typeface="Cambria" panose="02040503050406030204" pitchFamily="18" charset="0"/>
                <a:ea typeface="Cambria" panose="02040503050406030204" pitchFamily="18" charset="0"/>
                <a:cs typeface="Times New Roman"/>
              </a:rPr>
              <a:t>which allow </a:t>
            </a:r>
            <a:r>
              <a:rPr sz="2000" spc="-10" dirty="0">
                <a:solidFill>
                  <a:schemeClr val="tx2"/>
                </a:solidFill>
                <a:latin typeface="Cambria" panose="02040503050406030204" pitchFamily="18" charset="0"/>
                <a:ea typeface="Cambria" panose="02040503050406030204" pitchFamily="18" charset="0"/>
                <a:cs typeface="Times New Roman"/>
              </a:rPr>
              <a:t>more </a:t>
            </a:r>
            <a:r>
              <a:rPr sz="2000" dirty="0">
                <a:solidFill>
                  <a:schemeClr val="tx2"/>
                </a:solidFill>
                <a:latin typeface="Cambria" panose="02040503050406030204" pitchFamily="18" charset="0"/>
                <a:ea typeface="Cambria" panose="02040503050406030204" pitchFamily="18" charset="0"/>
                <a:cs typeface="Times New Roman"/>
              </a:rPr>
              <a:t>or less efficient</a:t>
            </a:r>
            <a:r>
              <a:rPr sz="2000" spc="-105" dirty="0">
                <a:solidFill>
                  <a:schemeClr val="tx2"/>
                </a:solidFill>
                <a:latin typeface="Cambria" panose="02040503050406030204" pitchFamily="18" charset="0"/>
                <a:ea typeface="Cambria" panose="02040503050406030204" pitchFamily="18" charset="0"/>
                <a:cs typeface="Times New Roman"/>
              </a:rPr>
              <a:t> </a:t>
            </a:r>
            <a:r>
              <a:rPr sz="2000" spc="-5" dirty="0">
                <a:solidFill>
                  <a:schemeClr val="tx2"/>
                </a:solidFill>
                <a:latin typeface="Cambria" panose="02040503050406030204" pitchFamily="18" charset="0"/>
                <a:ea typeface="Cambria" panose="02040503050406030204" pitchFamily="18" charset="0"/>
                <a:cs typeface="Times New Roman"/>
              </a:rPr>
              <a:t>inference.</a:t>
            </a:r>
            <a:endParaRPr sz="2000" dirty="0">
              <a:solidFill>
                <a:schemeClr val="tx2"/>
              </a:solidFill>
              <a:latin typeface="Cambria" panose="02040503050406030204" pitchFamily="18" charset="0"/>
              <a:ea typeface="Cambria" panose="02040503050406030204" pitchFamily="18" charset="0"/>
              <a:cs typeface="Times New Roman"/>
            </a:endParaRPr>
          </a:p>
        </p:txBody>
      </p:sp>
    </p:spTree>
    <p:extLst>
      <p:ext uri="{BB962C8B-B14F-4D97-AF65-F5344CB8AC3E}">
        <p14:creationId xmlns:p14="http://schemas.microsoft.com/office/powerpoint/2010/main" val="1534746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2F41-87CA-9808-1312-4A51183C1C3A}"/>
              </a:ext>
            </a:extLst>
          </p:cNvPr>
          <p:cNvSpPr>
            <a:spLocks noGrp="1"/>
          </p:cNvSpPr>
          <p:nvPr>
            <p:ph type="title"/>
          </p:nvPr>
        </p:nvSpPr>
        <p:spPr>
          <a:xfrm>
            <a:off x="914400" y="2438400"/>
            <a:ext cx="7886700" cy="1325563"/>
          </a:xfrm>
        </p:spPr>
        <p:txBody>
          <a:bodyPr/>
          <a:lstStyle/>
          <a:p>
            <a:pPr algn="ctr"/>
            <a:r>
              <a:rPr lang="en-US" sz="6500" b="1" dirty="0">
                <a:cs typeface="Times New Roman" panose="02020603050405020304" pitchFamily="18" charset="0"/>
              </a:rPr>
              <a:t>THANK</a:t>
            </a:r>
            <a:r>
              <a:rPr lang="en-US" sz="6500" dirty="0">
                <a:cs typeface="Times New Roman" panose="02020603050405020304" pitchFamily="18" charset="0"/>
              </a:rPr>
              <a:t> </a:t>
            </a:r>
            <a:r>
              <a:rPr lang="en-US" sz="6500" b="1" dirty="0">
                <a:cs typeface="Times New Roman" panose="02020603050405020304" pitchFamily="18" charset="0"/>
              </a:rPr>
              <a:t>YOU</a:t>
            </a:r>
            <a:endParaRPr lang="en-IN" sz="6500" b="1" dirty="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40F6FCE-D94B-DCB5-7DA0-B496D33ED316}"/>
              </a:ext>
            </a:extLst>
          </p:cNvPr>
          <p:cNvSpPr>
            <a:spLocks noGrp="1"/>
          </p:cNvSpPr>
          <p:nvPr>
            <p:ph type="sldNum" sz="quarter" idx="12"/>
          </p:nvPr>
        </p:nvSpPr>
        <p:spPr/>
        <p:txBody>
          <a:bodyPr/>
          <a:lstStyle/>
          <a:p>
            <a:pPr>
              <a:defRPr/>
            </a:pPr>
            <a:fld id="{43BC462C-F78C-4BED-9E5D-8B3DB4710ACB}" type="slidenum">
              <a:rPr lang="en-US" smtClean="0"/>
              <a:pPr>
                <a:defRPr/>
              </a:pPr>
              <a:t>97</a:t>
            </a:fld>
            <a:endParaRPr lang="en-US"/>
          </a:p>
        </p:txBody>
      </p:sp>
    </p:spTree>
    <p:extLst>
      <p:ext uri="{BB962C8B-B14F-4D97-AF65-F5344CB8AC3E}">
        <p14:creationId xmlns:p14="http://schemas.microsoft.com/office/powerpoint/2010/main" val="312367855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02D4A437D7A54D88E4B287E5F33D11" ma:contentTypeVersion="13" ma:contentTypeDescription="Create a new document." ma:contentTypeScope="" ma:versionID="7953405a12e74b4925623eca490fe687">
  <xsd:schema xmlns:xsd="http://www.w3.org/2001/XMLSchema" xmlns:xs="http://www.w3.org/2001/XMLSchema" xmlns:p="http://schemas.microsoft.com/office/2006/metadata/properties" xmlns:ns2="9615b36d-81e3-46bc-972f-4e44bca456c9" xmlns:ns3="86c37cf4-1597-4dad-8590-eea2b6d24739" targetNamespace="http://schemas.microsoft.com/office/2006/metadata/properties" ma:root="true" ma:fieldsID="19f4f91c5e8f5b0c965be72497c57eca" ns2:_="" ns3:_="">
    <xsd:import namespace="9615b36d-81e3-46bc-972f-4e44bca456c9"/>
    <xsd:import namespace="86c37cf4-1597-4dad-8590-eea2b6d247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15b36d-81e3-46bc-972f-4e44bca456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c37cf4-1597-4dad-8590-eea2b6d2473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818877a5-0530-4ec1-833e-8ba65e51e97c}" ma:internalName="TaxCatchAll" ma:showField="CatchAllData" ma:web="86c37cf4-1597-4dad-8590-eea2b6d247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615b36d-81e3-46bc-972f-4e44bca456c9">
      <Terms xmlns="http://schemas.microsoft.com/office/infopath/2007/PartnerControls"/>
    </lcf76f155ced4ddcb4097134ff3c332f>
    <TaxCatchAll xmlns="86c37cf4-1597-4dad-8590-eea2b6d24739" xsi:nil="true"/>
  </documentManagement>
</p:properties>
</file>

<file path=customXml/itemProps1.xml><?xml version="1.0" encoding="utf-8"?>
<ds:datastoreItem xmlns:ds="http://schemas.openxmlformats.org/officeDocument/2006/customXml" ds:itemID="{47D2C6D0-3255-4502-A8A8-380EE3C9414C}">
  <ds:schemaRefs>
    <ds:schemaRef ds:uri="http://schemas.microsoft.com/sharepoint/v3/contenttype/forms"/>
  </ds:schemaRefs>
</ds:datastoreItem>
</file>

<file path=customXml/itemProps2.xml><?xml version="1.0" encoding="utf-8"?>
<ds:datastoreItem xmlns:ds="http://schemas.openxmlformats.org/officeDocument/2006/customXml" ds:itemID="{397485CB-30D1-489A-9B8B-0904D5F53B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15b36d-81e3-46bc-972f-4e44bca456c9"/>
    <ds:schemaRef ds:uri="86c37cf4-1597-4dad-8590-eea2b6d24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ED4A08-128B-4B8C-9DEE-6523AE17987C}">
  <ds:schemaRefs>
    <ds:schemaRef ds:uri="http://schemas.microsoft.com/office/2006/metadata/properties"/>
    <ds:schemaRef ds:uri="http://schemas.microsoft.com/office/infopath/2007/PartnerControls"/>
    <ds:schemaRef ds:uri="9615b36d-81e3-46bc-972f-4e44bca456c9"/>
    <ds:schemaRef ds:uri="86c37cf4-1597-4dad-8590-eea2b6d24739"/>
  </ds:schemaRefs>
</ds:datastoreItem>
</file>

<file path=docProps/app.xml><?xml version="1.0" encoding="utf-8"?>
<Properties xmlns="http://schemas.openxmlformats.org/officeDocument/2006/extended-properties" xmlns:vt="http://schemas.openxmlformats.org/officeDocument/2006/docPropsVTypes">
  <Template/>
  <TotalTime>8947</TotalTime>
  <Words>5484</Words>
  <Application>Microsoft Office PowerPoint</Application>
  <PresentationFormat>On-screen Show (4:3)</PresentationFormat>
  <Paragraphs>744</Paragraphs>
  <Slides>97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Bookman Old Style</vt:lpstr>
      <vt:lpstr>Calibri</vt:lpstr>
      <vt:lpstr>Cambria</vt:lpstr>
      <vt:lpstr>Times New Roman</vt:lpstr>
      <vt:lpstr>Wingdings</vt:lpstr>
      <vt:lpstr>1_Office Theme</vt:lpstr>
      <vt:lpstr>CSE3001 - Artificial Intelligence and Machine Learning</vt:lpstr>
      <vt:lpstr>MODULE 1</vt:lpstr>
      <vt:lpstr>CONTENTS</vt:lpstr>
      <vt:lpstr>ARTIFICIAL INTELLIGENCE - INTRODUCTION</vt:lpstr>
      <vt:lpstr>What is  AI?</vt:lpstr>
      <vt:lpstr>PowerPoint Presentation</vt:lpstr>
      <vt:lpstr>Thinking humanly:  Cognitive Modeling</vt:lpstr>
      <vt:lpstr>Thinking humanly:  Cognitive Modeling</vt:lpstr>
      <vt:lpstr>Thinking Rationally: “Laws of  Thought"</vt:lpstr>
      <vt:lpstr>Acting humanly: Turing Test</vt:lpstr>
      <vt:lpstr>Acting humanly: Turing Test</vt:lpstr>
      <vt:lpstr>Acting Rationally: Rational Agent</vt:lpstr>
      <vt:lpstr>Definition of  AI</vt:lpstr>
      <vt:lpstr>History of  AI</vt:lpstr>
      <vt:lpstr>Applications of AI</vt:lpstr>
      <vt:lpstr>Future Perspective</vt:lpstr>
      <vt:lpstr> Major Concerns</vt:lpstr>
      <vt:lpstr>Singularity</vt:lpstr>
      <vt:lpstr>PowerPoint Presentation</vt:lpstr>
      <vt:lpstr>Agents in Artificial Intelligence</vt:lpstr>
      <vt:lpstr>The Structure of Intelligent Agents</vt:lpstr>
      <vt:lpstr>Agent Terminology</vt:lpstr>
      <vt:lpstr>Rationality </vt:lpstr>
      <vt:lpstr>Rationality</vt:lpstr>
      <vt:lpstr>Examples of Agent Environment:-</vt:lpstr>
      <vt:lpstr>Types of Agents</vt:lpstr>
      <vt:lpstr>Simple Reflex Agent</vt:lpstr>
      <vt:lpstr>Simple Reflex Agent</vt:lpstr>
      <vt:lpstr>Model-based reflex agent</vt:lpstr>
      <vt:lpstr>Model-based reflex agent</vt:lpstr>
      <vt:lpstr>Goal-based agents </vt:lpstr>
      <vt:lpstr>Goal-based agents </vt:lpstr>
      <vt:lpstr>Utility-based agents</vt:lpstr>
      <vt:lpstr>Utility-based agents </vt:lpstr>
      <vt:lpstr>Learning Agents</vt:lpstr>
      <vt:lpstr>Learning Agents</vt:lpstr>
      <vt:lpstr>AGENTS AND ENVIRONMENT</vt:lpstr>
      <vt:lpstr>Properties/Features of Environment</vt:lpstr>
      <vt:lpstr>PowerPoint Presentation</vt:lpstr>
      <vt:lpstr>Introduction to knowledge</vt:lpstr>
      <vt:lpstr>Knowledge</vt:lpstr>
      <vt:lpstr>PowerPoint Presentation</vt:lpstr>
      <vt:lpstr>Introduction to Knowledge Representation (KR)</vt:lpstr>
      <vt:lpstr>Why do we need Knowledge  Representation?</vt:lpstr>
      <vt:lpstr>PowerPoint Presentation</vt:lpstr>
      <vt:lpstr>Common Techniques/Issues of KR</vt:lpstr>
      <vt:lpstr>Object – Attribute – Value Triplets (O-A-V)</vt:lpstr>
      <vt:lpstr>Rules</vt:lpstr>
      <vt:lpstr>Structure of Rule</vt:lpstr>
      <vt:lpstr>Working Memory</vt:lpstr>
      <vt:lpstr>Inference Engine</vt:lpstr>
      <vt:lpstr>Semantic Networks</vt:lpstr>
      <vt:lpstr>Draw a Semantic Network</vt:lpstr>
      <vt:lpstr>PowerPoint Presentation</vt:lpstr>
      <vt:lpstr>Semantic Networks</vt:lpstr>
      <vt:lpstr>Associative Networks</vt:lpstr>
      <vt:lpstr>Associative Networks</vt:lpstr>
      <vt:lpstr>Associative Networks</vt:lpstr>
      <vt:lpstr>PowerPoint Presentation</vt:lpstr>
      <vt:lpstr>Knowledge-based agent and its Structure</vt:lpstr>
      <vt:lpstr>The Structure of knowledge-based agent:  </vt:lpstr>
      <vt:lpstr>PowerPoint Presentation</vt:lpstr>
      <vt:lpstr>PowerPoint Presentation</vt:lpstr>
      <vt:lpstr>Knowledge Based Systems  (KBS)</vt:lpstr>
      <vt:lpstr>KBS Examples</vt:lpstr>
      <vt:lpstr>KBS Architecture</vt:lpstr>
      <vt:lpstr>KBS Architecture</vt:lpstr>
      <vt:lpstr>KBS Architecture</vt:lpstr>
      <vt:lpstr>Knowledge base System Storing knowledge inside the program</vt:lpstr>
      <vt:lpstr>KBS Architecture continued</vt:lpstr>
      <vt:lpstr>Example 1 for AI system: Gender Identification Problem</vt:lpstr>
      <vt:lpstr>Architecture of AI  Components of Knowledge base System</vt:lpstr>
      <vt:lpstr>List of Common Algorithms:</vt:lpstr>
      <vt:lpstr>Example 2 for AI system:  Movie Rating</vt:lpstr>
      <vt:lpstr>    Architecture of AI               Components of Knowledge base System</vt:lpstr>
      <vt:lpstr>Architecture of AI           Components of Knowledge base System </vt:lpstr>
      <vt:lpstr>SEARCH ALGORITHM IN AI</vt:lpstr>
      <vt:lpstr>SEARCH ALGORITHM TERMINOLOGIES</vt:lpstr>
      <vt:lpstr>PROPERTIES OF SEARCH ALGORITHM</vt:lpstr>
      <vt:lpstr>PowerPoint Presentation</vt:lpstr>
      <vt:lpstr>FRAME STRUCTURES </vt:lpstr>
      <vt:lpstr>Frame</vt:lpstr>
      <vt:lpstr>FRAME STRUCTURES </vt:lpstr>
      <vt:lpstr>PowerPoint Presentation</vt:lpstr>
      <vt:lpstr>PowerPoint Presentation</vt:lpstr>
      <vt:lpstr>PowerPoint Presentation</vt:lpstr>
      <vt:lpstr>Conceptual Graphs</vt:lpstr>
      <vt:lpstr>PowerPoint Presentation</vt:lpstr>
      <vt:lpstr>Conceptual Graphs</vt:lpstr>
      <vt:lpstr>Conceptual Graphs</vt:lpstr>
      <vt:lpstr>Example: Her name was McGill and she called  herself Lil, but everyone knew her as  Nancy</vt:lpstr>
      <vt:lpstr>Conceptual Graphs</vt:lpstr>
      <vt:lpstr>Example: Mary gave John the book</vt:lpstr>
      <vt:lpstr>Example: John is going to Boston by bus</vt:lpstr>
      <vt:lpstr>Example: John agent eat object soup instrument hand part</vt:lpstr>
      <vt:lpstr>Logic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Min-Yen Kan</dc:creator>
  <cp:lastModifiedBy>sudhaviju@gmail.com</cp:lastModifiedBy>
  <cp:revision>204</cp:revision>
  <dcterms:created xsi:type="dcterms:W3CDTF">2019-09-05T01:52:39Z</dcterms:created>
  <dcterms:modified xsi:type="dcterms:W3CDTF">2023-09-04T04:59:12Z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2019-09-01T00:00:00Z</vt:filetime>
  </property>
  <property fmtid="{D5CDD505-2E9C-101B-9397-08002B2CF9AE}" pid="3" name="Creator">
    <vt:lpwstr>Microsoft® PowerPoint® 2013</vt:lpwstr>
  </property>
  <property fmtid="{D5CDD505-2E9C-101B-9397-08002B2CF9AE}" pid="4" name="LastSaved">
    <vt:filetime>2019-09-05T00:00:00Z</vt:filetime>
  </property>
  <property fmtid="{D5CDD505-2E9C-101B-9397-08002B2CF9AE}" pid="5" name="ContentTypeId">
    <vt:lpwstr>0x0101004F02D4A437D7A54D88E4B287E5F33D11</vt:lpwstr>
  </property>
  <property fmtid="{D5CDD505-2E9C-101B-9397-08002B2CF9AE}" pid="6" name="MediaServiceImageTags">
    <vt:lpwstr/>
  </property>
</Properties>
</file>