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Lst>
  <p:notesMasterIdLst>
    <p:notesMasterId r:id="rId72"/>
  </p:notesMasterIdLst>
  <p:sldIdLst>
    <p:sldId id="371" r:id="rId4"/>
    <p:sldId id="514" r:id="rId5"/>
    <p:sldId id="565" r:id="rId6"/>
    <p:sldId id="515" r:id="rId7"/>
    <p:sldId id="516" r:id="rId8"/>
    <p:sldId id="567" r:id="rId9"/>
    <p:sldId id="517" r:id="rId10"/>
    <p:sldId id="518" r:id="rId11"/>
    <p:sldId id="566" r:id="rId12"/>
    <p:sldId id="519" r:id="rId13"/>
    <p:sldId id="522" r:id="rId14"/>
    <p:sldId id="520" r:id="rId15"/>
    <p:sldId id="531" r:id="rId16"/>
    <p:sldId id="568" r:id="rId17"/>
    <p:sldId id="532" r:id="rId18"/>
    <p:sldId id="521" r:id="rId19"/>
    <p:sldId id="533" r:id="rId20"/>
    <p:sldId id="569" r:id="rId21"/>
    <p:sldId id="534" r:id="rId22"/>
    <p:sldId id="570" r:id="rId23"/>
    <p:sldId id="571" r:id="rId24"/>
    <p:sldId id="572" r:id="rId25"/>
    <p:sldId id="535" r:id="rId26"/>
    <p:sldId id="536" r:id="rId27"/>
    <p:sldId id="537" r:id="rId28"/>
    <p:sldId id="538" r:id="rId29"/>
    <p:sldId id="524" r:id="rId30"/>
    <p:sldId id="539" r:id="rId31"/>
    <p:sldId id="573" r:id="rId32"/>
    <p:sldId id="582" r:id="rId33"/>
    <p:sldId id="541" r:id="rId34"/>
    <p:sldId id="574" r:id="rId35"/>
    <p:sldId id="576" r:id="rId36"/>
    <p:sldId id="577" r:id="rId37"/>
    <p:sldId id="578" r:id="rId38"/>
    <p:sldId id="575" r:id="rId39"/>
    <p:sldId id="579" r:id="rId40"/>
    <p:sldId id="580" r:id="rId41"/>
    <p:sldId id="581" r:id="rId42"/>
    <p:sldId id="542" r:id="rId43"/>
    <p:sldId id="543" r:id="rId44"/>
    <p:sldId id="525" r:id="rId45"/>
    <p:sldId id="523" r:id="rId46"/>
    <p:sldId id="545" r:id="rId47"/>
    <p:sldId id="546" r:id="rId48"/>
    <p:sldId id="547" r:id="rId49"/>
    <p:sldId id="555" r:id="rId50"/>
    <p:sldId id="556" r:id="rId51"/>
    <p:sldId id="557" r:id="rId52"/>
    <p:sldId id="563" r:id="rId53"/>
    <p:sldId id="564" r:id="rId54"/>
    <p:sldId id="526" r:id="rId55"/>
    <p:sldId id="548" r:id="rId56"/>
    <p:sldId id="527" r:id="rId57"/>
    <p:sldId id="528" r:id="rId58"/>
    <p:sldId id="551" r:id="rId59"/>
    <p:sldId id="530" r:id="rId60"/>
    <p:sldId id="553" r:id="rId61"/>
    <p:sldId id="554" r:id="rId62"/>
    <p:sldId id="558" r:id="rId63"/>
    <p:sldId id="559" r:id="rId64"/>
    <p:sldId id="561" r:id="rId65"/>
    <p:sldId id="560" r:id="rId66"/>
    <p:sldId id="562" r:id="rId67"/>
    <p:sldId id="513" r:id="rId68"/>
    <p:sldId id="540" r:id="rId69"/>
    <p:sldId id="544" r:id="rId70"/>
    <p:sldId id="583" r:id="rId71"/>
  </p:sldIdLst>
  <p:sldSz cx="9144000" cy="6858000" type="screen4x3"/>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6" autoAdjust="0"/>
    <p:restoredTop sz="94434" autoAdjust="0"/>
  </p:normalViewPr>
  <p:slideViewPr>
    <p:cSldViewPr snapToGrid="0">
      <p:cViewPr varScale="1">
        <p:scale>
          <a:sx n="82" d="100"/>
          <a:sy n="82" d="100"/>
        </p:scale>
        <p:origin x="1334" y="62"/>
      </p:cViewPr>
      <p:guideLst>
        <p:guide orient="horz" pos="2160"/>
        <p:guide pos="288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DA48BB-0DCD-08D3-050C-EA4CCCD77F89}"/>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758C03C2-2367-0C0B-8216-D7C5CA020B66}"/>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F4488CDA-AD2B-4A1F-85D7-57E93049A1AD}" type="datetimeFigureOut">
              <a:rPr lang="en-US"/>
              <a:pPr>
                <a:defRPr/>
              </a:pPr>
              <a:t>10/20/2023</a:t>
            </a:fld>
            <a:endParaRPr lang="en-US"/>
          </a:p>
        </p:txBody>
      </p:sp>
      <p:sp>
        <p:nvSpPr>
          <p:cNvPr id="4" name="Slide Image Placeholder 3">
            <a:extLst>
              <a:ext uri="{FF2B5EF4-FFF2-40B4-BE49-F238E27FC236}">
                <a16:creationId xmlns:a16="http://schemas.microsoft.com/office/drawing/2014/main" id="{4AB7609B-F34C-AA6F-2007-F159075C344A}"/>
              </a:ext>
            </a:extLst>
          </p:cNvPr>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E96A0957-AE9F-D502-9D9A-3EFB9F5B4505}"/>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6193646-7EBF-E299-5395-B941ECC8759D}"/>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F60A10B6-9A3D-0F6D-E53B-50C9FA04EB08}"/>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smtClean="0"/>
            </a:lvl1pPr>
          </a:lstStyle>
          <a:p>
            <a:pPr>
              <a:defRPr/>
            </a:pPr>
            <a:fld id="{61130863-08C7-4431-84ED-8D03D560ED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F4D0F86-2C79-C167-437C-FFD6C7734D8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a:solidFill>
                  <a:schemeClr val="tx1"/>
                </a:solidFill>
                <a:latin typeface="Calibri" panose="020F0502020204030204" pitchFamily="34" charset="0"/>
                <a:cs typeface="Arial" panose="020B0604020202020204" pitchFamily="34" charset="0"/>
              </a:defRPr>
            </a:lvl1pPr>
            <a:lvl2pPr marL="742950" indent="-285750">
              <a:tabLst>
                <a:tab pos="723900" algn="l"/>
                <a:tab pos="1447800" algn="l"/>
                <a:tab pos="2171700" algn="l"/>
                <a:tab pos="2895600" algn="l"/>
              </a:tabLst>
              <a:defRPr>
                <a:solidFill>
                  <a:schemeClr val="tx1"/>
                </a:solidFill>
                <a:latin typeface="Calibri" panose="020F0502020204030204" pitchFamily="34" charset="0"/>
                <a:cs typeface="Arial" panose="020B0604020202020204" pitchFamily="34" charset="0"/>
              </a:defRPr>
            </a:lvl2pPr>
            <a:lvl3pPr marL="1143000" indent="-228600">
              <a:tabLst>
                <a:tab pos="723900" algn="l"/>
                <a:tab pos="1447800" algn="l"/>
                <a:tab pos="2171700" algn="l"/>
                <a:tab pos="2895600" algn="l"/>
              </a:tabLst>
              <a:defRPr>
                <a:solidFill>
                  <a:schemeClr val="tx1"/>
                </a:solidFill>
                <a:latin typeface="Calibri" panose="020F0502020204030204" pitchFamily="34" charset="0"/>
                <a:cs typeface="Arial" panose="020B0604020202020204" pitchFamily="34" charset="0"/>
              </a:defRPr>
            </a:lvl3pPr>
            <a:lvl4pPr marL="1600200" indent="-228600">
              <a:tabLst>
                <a:tab pos="723900" algn="l"/>
                <a:tab pos="1447800" algn="l"/>
                <a:tab pos="2171700" algn="l"/>
                <a:tab pos="2895600" algn="l"/>
              </a:tabLst>
              <a:defRPr>
                <a:solidFill>
                  <a:schemeClr val="tx1"/>
                </a:solidFill>
                <a:latin typeface="Calibri" panose="020F0502020204030204" pitchFamily="34" charset="0"/>
                <a:cs typeface="Arial" panose="020B0604020202020204" pitchFamily="34" charset="0"/>
              </a:defRPr>
            </a:lvl4pPr>
            <a:lvl5pPr marL="2057400" indent="-228600">
              <a:tabLst>
                <a:tab pos="723900" algn="l"/>
                <a:tab pos="1447800" algn="l"/>
                <a:tab pos="2171700" algn="l"/>
                <a:tab pos="2895600" algn="l"/>
              </a:tabLst>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Calibri" panose="020F0502020204030204" pitchFamily="34" charset="0"/>
                <a:cs typeface="Arial" panose="020B0604020202020204" pitchFamily="34" charset="0"/>
              </a:defRPr>
            </a:lvl9pPr>
          </a:lstStyle>
          <a:p>
            <a:pPr>
              <a:buClr>
                <a:srgbClr val="000000"/>
              </a:buClr>
              <a:buSzPct val="45000"/>
              <a:buFont typeface="Wingdings" panose="05000000000000000000" pitchFamily="2" charset="2"/>
              <a:buNone/>
            </a:pPr>
            <a:fld id="{A946E8B7-10EE-4E4F-A856-5B6DF507F409}" type="slidenum">
              <a:rPr lang="en-US" altLang="en-US" sz="1400">
                <a:solidFill>
                  <a:srgbClr val="000000"/>
                </a:solidFill>
                <a:latin typeface="Times New Roman" panose="02020603050405020304" pitchFamily="18" charset="0"/>
              </a:rPr>
              <a:pPr>
                <a:buClr>
                  <a:srgbClr val="000000"/>
                </a:buClr>
                <a:buSzPct val="45000"/>
                <a:buFont typeface="Wingdings" panose="05000000000000000000" pitchFamily="2" charset="2"/>
                <a:buNone/>
              </a:pPr>
              <a:t>1</a:t>
            </a:fld>
            <a:endParaRPr lang="en-US" altLang="en-US" sz="1400">
              <a:solidFill>
                <a:srgbClr val="000000"/>
              </a:solidFill>
              <a:latin typeface="Times New Roman" panose="02020603050405020304" pitchFamily="18" charset="0"/>
            </a:endParaRPr>
          </a:p>
        </p:txBody>
      </p:sp>
      <p:sp>
        <p:nvSpPr>
          <p:cNvPr id="6147" name="Rectangle 7">
            <a:extLst>
              <a:ext uri="{FF2B5EF4-FFF2-40B4-BE49-F238E27FC236}">
                <a16:creationId xmlns:a16="http://schemas.microsoft.com/office/drawing/2014/main" id="{EDA4C9DF-F7BF-6804-FA6F-E82907A2D9BC}"/>
              </a:ext>
            </a:extLst>
          </p:cNvPr>
          <p:cNvSpPr txBox="1">
            <a:spLocks noGrp="1" noChangeArrowheads="1"/>
          </p:cNvSpPr>
          <p:nvPr/>
        </p:nvSpPr>
        <p:spPr bwMode="auto">
          <a:xfrm>
            <a:off x="4402138" y="9553575"/>
            <a:ext cx="33686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a:lnSpc>
                <a:spcPct val="104000"/>
              </a:lnSpc>
              <a:buClr>
                <a:srgbClr val="000000"/>
              </a:buClr>
              <a:buSzPct val="45000"/>
              <a:buFont typeface="Wingdings" panose="05000000000000000000" pitchFamily="2" charset="2"/>
              <a:buNone/>
            </a:pPr>
            <a:fld id="{6C148F5C-2801-4876-9916-C7FAAF5CE8D1}" type="slidenum">
              <a:rPr lang="en-US" altLang="en-US" sz="1300"/>
              <a:pPr algn="r" eaLnBrk="1">
                <a:lnSpc>
                  <a:spcPct val="104000"/>
                </a:lnSpc>
                <a:buClr>
                  <a:srgbClr val="000000"/>
                </a:buClr>
                <a:buSzPct val="45000"/>
                <a:buFont typeface="Wingdings" panose="05000000000000000000" pitchFamily="2" charset="2"/>
                <a:buNone/>
              </a:pPr>
              <a:t>1</a:t>
            </a:fld>
            <a:endParaRPr lang="en-US" altLang="en-US" sz="1300"/>
          </a:p>
        </p:txBody>
      </p:sp>
      <p:sp>
        <p:nvSpPr>
          <p:cNvPr id="6148" name="Rectangle 7">
            <a:extLst>
              <a:ext uri="{FF2B5EF4-FFF2-40B4-BE49-F238E27FC236}">
                <a16:creationId xmlns:a16="http://schemas.microsoft.com/office/drawing/2014/main" id="{5F630AE0-1320-33E8-F97B-2C82DF88EB2F}"/>
              </a:ext>
            </a:extLst>
          </p:cNvPr>
          <p:cNvSpPr txBox="1">
            <a:spLocks noGrp="1" noChangeArrowheads="1"/>
          </p:cNvSpPr>
          <p:nvPr/>
        </p:nvSpPr>
        <p:spPr bwMode="auto">
          <a:xfrm>
            <a:off x="4402138" y="9553575"/>
            <a:ext cx="33686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a:lnSpc>
                <a:spcPct val="104000"/>
              </a:lnSpc>
              <a:buClr>
                <a:srgbClr val="000000"/>
              </a:buClr>
              <a:buSzPct val="45000"/>
              <a:buFont typeface="Wingdings" panose="05000000000000000000" pitchFamily="2" charset="2"/>
              <a:buNone/>
            </a:pPr>
            <a:fld id="{D78D1583-E861-4377-BE53-3D17633D9CD6}" type="slidenum">
              <a:rPr lang="en-US" altLang="en-US" sz="1300"/>
              <a:pPr algn="r" eaLnBrk="1">
                <a:lnSpc>
                  <a:spcPct val="104000"/>
                </a:lnSpc>
                <a:buClr>
                  <a:srgbClr val="000000"/>
                </a:buClr>
                <a:buSzPct val="45000"/>
                <a:buFont typeface="Wingdings" panose="05000000000000000000" pitchFamily="2" charset="2"/>
                <a:buNone/>
              </a:pPr>
              <a:t>1</a:t>
            </a:fld>
            <a:endParaRPr lang="en-US" altLang="en-US" sz="1300"/>
          </a:p>
        </p:txBody>
      </p:sp>
      <p:sp>
        <p:nvSpPr>
          <p:cNvPr id="6149" name="Rectangle 2">
            <a:extLst>
              <a:ext uri="{FF2B5EF4-FFF2-40B4-BE49-F238E27FC236}">
                <a16:creationId xmlns:a16="http://schemas.microsoft.com/office/drawing/2014/main" id="{853A62D0-5293-03E7-2F60-CB8DD928F9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0" name="Rectangle 3">
            <a:extLst>
              <a:ext uri="{FF2B5EF4-FFF2-40B4-BE49-F238E27FC236}">
                <a16:creationId xmlns:a16="http://schemas.microsoft.com/office/drawing/2014/main" id="{CC8867F9-2A7A-1B0E-67EB-381D696303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3157AB8-6AC5-60D2-7600-A9CE0DA3EBCA}"/>
              </a:ext>
            </a:extLst>
          </p:cNvPr>
          <p:cNvSpPr>
            <a:spLocks noGrp="1"/>
          </p:cNvSpPr>
          <p:nvPr>
            <p:ph type="dt" sz="half" idx="10"/>
          </p:nvPr>
        </p:nvSpPr>
        <p:spPr/>
        <p:txBody>
          <a:bodyPr/>
          <a:lstStyle>
            <a:lvl1pPr>
              <a:defRPr/>
            </a:lvl1pPr>
          </a:lstStyle>
          <a:p>
            <a:pPr>
              <a:defRPr/>
            </a:pPr>
            <a:fld id="{B70AE2DB-AAA9-4E01-88E1-EFBB87CC1CE1}" type="datetime1">
              <a:rPr lang="en-US"/>
              <a:pPr>
                <a:defRPr/>
              </a:pPr>
              <a:t>10/20/2023</a:t>
            </a:fld>
            <a:endParaRPr lang="en-US"/>
          </a:p>
        </p:txBody>
      </p:sp>
      <p:sp>
        <p:nvSpPr>
          <p:cNvPr id="5" name="Footer Placeholder 4">
            <a:extLst>
              <a:ext uri="{FF2B5EF4-FFF2-40B4-BE49-F238E27FC236}">
                <a16:creationId xmlns:a16="http://schemas.microsoft.com/office/drawing/2014/main" id="{B39E745C-72EF-AC6E-7B75-1981401C2E9B}"/>
              </a:ext>
            </a:extLst>
          </p:cNvPr>
          <p:cNvSpPr>
            <a:spLocks noGrp="1"/>
          </p:cNvSpPr>
          <p:nvPr>
            <p:ph type="ftr" sz="quarter" idx="11"/>
          </p:nvPr>
        </p:nvSpPr>
        <p:spPr/>
        <p:txBody>
          <a:bodyPr/>
          <a:lstStyle>
            <a:lvl1pPr>
              <a:defRPr/>
            </a:lvl1pPr>
          </a:lstStyle>
          <a:p>
            <a:pPr>
              <a:defRPr/>
            </a:pPr>
            <a:r>
              <a:rPr lang="en-US"/>
              <a:t>Artificial Intelligence</a:t>
            </a:r>
          </a:p>
        </p:txBody>
      </p:sp>
      <p:sp>
        <p:nvSpPr>
          <p:cNvPr id="6" name="Slide Number Placeholder 5">
            <a:extLst>
              <a:ext uri="{FF2B5EF4-FFF2-40B4-BE49-F238E27FC236}">
                <a16:creationId xmlns:a16="http://schemas.microsoft.com/office/drawing/2014/main" id="{7EC9896D-3A97-2B82-B776-30BD70CD39E8}"/>
              </a:ext>
            </a:extLst>
          </p:cNvPr>
          <p:cNvSpPr>
            <a:spLocks noGrp="1"/>
          </p:cNvSpPr>
          <p:nvPr>
            <p:ph type="sldNum" sz="quarter" idx="12"/>
          </p:nvPr>
        </p:nvSpPr>
        <p:spPr>
          <a:xfrm>
            <a:off x="7085013" y="6381750"/>
            <a:ext cx="2057400" cy="365125"/>
          </a:xfrm>
        </p:spPr>
        <p:txBody>
          <a:bodyPr/>
          <a:lstStyle>
            <a:lvl1pPr>
              <a:defRPr sz="1600" b="1" smtClean="0">
                <a:solidFill>
                  <a:schemeClr val="bg1"/>
                </a:solidFill>
                <a:latin typeface="Cambria" panose="02040503050406030204" pitchFamily="18" charset="0"/>
              </a:defRPr>
            </a:lvl1pPr>
          </a:lstStyle>
          <a:p>
            <a:pPr>
              <a:defRPr/>
            </a:pPr>
            <a:fld id="{D3C602B3-ADC2-4C58-9FEC-3F9BD7860649}" type="slidenum">
              <a:rPr lang="en-US" altLang="en-US"/>
              <a:pPr>
                <a:defRPr/>
              </a:pPr>
              <a:t>‹#›</a:t>
            </a:fld>
            <a:endParaRPr lang="en-US" altLang="en-US"/>
          </a:p>
        </p:txBody>
      </p:sp>
    </p:spTree>
    <p:extLst>
      <p:ext uri="{BB962C8B-B14F-4D97-AF65-F5344CB8AC3E}">
        <p14:creationId xmlns:p14="http://schemas.microsoft.com/office/powerpoint/2010/main" val="122451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3A8405-36BC-41EA-3084-42A12E308D7B}"/>
              </a:ext>
            </a:extLst>
          </p:cNvPr>
          <p:cNvSpPr>
            <a:spLocks noGrp="1"/>
          </p:cNvSpPr>
          <p:nvPr>
            <p:ph type="dt" sz="half" idx="10"/>
          </p:nvPr>
        </p:nvSpPr>
        <p:spPr/>
        <p:txBody>
          <a:bodyPr/>
          <a:lstStyle>
            <a:lvl1pPr>
              <a:defRPr/>
            </a:lvl1pPr>
          </a:lstStyle>
          <a:p>
            <a:pPr>
              <a:defRPr/>
            </a:pPr>
            <a:fld id="{6BC4470D-9EDB-4F24-9A71-C28B58A9FEFE}" type="datetime1">
              <a:rPr lang="en-US"/>
              <a:pPr>
                <a:defRPr/>
              </a:pPr>
              <a:t>10/20/2023</a:t>
            </a:fld>
            <a:endParaRPr lang="en-US"/>
          </a:p>
        </p:txBody>
      </p:sp>
      <p:sp>
        <p:nvSpPr>
          <p:cNvPr id="5" name="Footer Placeholder 4">
            <a:extLst>
              <a:ext uri="{FF2B5EF4-FFF2-40B4-BE49-F238E27FC236}">
                <a16:creationId xmlns:a16="http://schemas.microsoft.com/office/drawing/2014/main" id="{C60A860E-6ADB-7E6F-8C56-3CA3D332F397}"/>
              </a:ext>
            </a:extLst>
          </p:cNvPr>
          <p:cNvSpPr>
            <a:spLocks noGrp="1"/>
          </p:cNvSpPr>
          <p:nvPr>
            <p:ph type="ftr" sz="quarter" idx="11"/>
          </p:nvPr>
        </p:nvSpPr>
        <p:spPr/>
        <p:txBody>
          <a:bodyPr/>
          <a:lstStyle>
            <a:lvl1pPr>
              <a:defRPr/>
            </a:lvl1pPr>
          </a:lstStyle>
          <a:p>
            <a:pPr>
              <a:defRPr/>
            </a:pPr>
            <a:r>
              <a:rPr lang="en-US"/>
              <a:t>Artificial Intelligence</a:t>
            </a:r>
          </a:p>
        </p:txBody>
      </p:sp>
      <p:sp>
        <p:nvSpPr>
          <p:cNvPr id="6" name="Slide Number Placeholder 5">
            <a:extLst>
              <a:ext uri="{FF2B5EF4-FFF2-40B4-BE49-F238E27FC236}">
                <a16:creationId xmlns:a16="http://schemas.microsoft.com/office/drawing/2014/main" id="{09721411-F424-22E6-C28A-A984E6AEA493}"/>
              </a:ext>
            </a:extLst>
          </p:cNvPr>
          <p:cNvSpPr>
            <a:spLocks noGrp="1"/>
          </p:cNvSpPr>
          <p:nvPr>
            <p:ph type="sldNum" sz="quarter" idx="12"/>
          </p:nvPr>
        </p:nvSpPr>
        <p:spPr/>
        <p:txBody>
          <a:bodyPr/>
          <a:lstStyle>
            <a:lvl1pPr>
              <a:defRPr/>
            </a:lvl1pPr>
          </a:lstStyle>
          <a:p>
            <a:pPr>
              <a:defRPr/>
            </a:pPr>
            <a:fld id="{9A0E71C9-F0E9-425A-A397-309299AE5F9C}" type="slidenum">
              <a:rPr lang="en-US" altLang="en-US"/>
              <a:pPr>
                <a:defRPr/>
              </a:pPr>
              <a:t>‹#›</a:t>
            </a:fld>
            <a:endParaRPr lang="en-US" altLang="en-US"/>
          </a:p>
        </p:txBody>
      </p:sp>
    </p:spTree>
    <p:extLst>
      <p:ext uri="{BB962C8B-B14F-4D97-AF65-F5344CB8AC3E}">
        <p14:creationId xmlns:p14="http://schemas.microsoft.com/office/powerpoint/2010/main" val="135982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70386CA-6DFC-7664-B66D-E8C9F3C3B21D}"/>
              </a:ext>
            </a:extLst>
          </p:cNvPr>
          <p:cNvSpPr>
            <a:spLocks noGrp="1"/>
          </p:cNvSpPr>
          <p:nvPr>
            <p:ph type="dt" sz="half" idx="10"/>
          </p:nvPr>
        </p:nvSpPr>
        <p:spPr/>
        <p:txBody>
          <a:bodyPr/>
          <a:lstStyle>
            <a:lvl1pPr>
              <a:defRPr/>
            </a:lvl1pPr>
          </a:lstStyle>
          <a:p>
            <a:pPr>
              <a:defRPr/>
            </a:pPr>
            <a:fld id="{D2082055-64EA-48E1-9B74-E3E1DCA3E881}" type="datetime1">
              <a:rPr lang="en-US"/>
              <a:pPr>
                <a:defRPr/>
              </a:pPr>
              <a:t>10/20/2023</a:t>
            </a:fld>
            <a:endParaRPr lang="en-US"/>
          </a:p>
        </p:txBody>
      </p:sp>
      <p:sp>
        <p:nvSpPr>
          <p:cNvPr id="5" name="Footer Placeholder 4">
            <a:extLst>
              <a:ext uri="{FF2B5EF4-FFF2-40B4-BE49-F238E27FC236}">
                <a16:creationId xmlns:a16="http://schemas.microsoft.com/office/drawing/2014/main" id="{24D634CE-8385-D677-C9B8-1F5FB73819CE}"/>
              </a:ext>
            </a:extLst>
          </p:cNvPr>
          <p:cNvSpPr>
            <a:spLocks noGrp="1"/>
          </p:cNvSpPr>
          <p:nvPr>
            <p:ph type="ftr" sz="quarter" idx="11"/>
          </p:nvPr>
        </p:nvSpPr>
        <p:spPr/>
        <p:txBody>
          <a:bodyPr/>
          <a:lstStyle>
            <a:lvl1pPr>
              <a:defRPr/>
            </a:lvl1pPr>
          </a:lstStyle>
          <a:p>
            <a:pPr>
              <a:defRPr/>
            </a:pPr>
            <a:r>
              <a:rPr lang="en-US"/>
              <a:t>Artificial Intelligence</a:t>
            </a:r>
          </a:p>
        </p:txBody>
      </p:sp>
      <p:sp>
        <p:nvSpPr>
          <p:cNvPr id="6" name="Slide Number Placeholder 5">
            <a:extLst>
              <a:ext uri="{FF2B5EF4-FFF2-40B4-BE49-F238E27FC236}">
                <a16:creationId xmlns:a16="http://schemas.microsoft.com/office/drawing/2014/main" id="{73897358-0B58-9248-FDB0-E22BD9A6DC66}"/>
              </a:ext>
            </a:extLst>
          </p:cNvPr>
          <p:cNvSpPr>
            <a:spLocks noGrp="1"/>
          </p:cNvSpPr>
          <p:nvPr>
            <p:ph type="sldNum" sz="quarter" idx="12"/>
          </p:nvPr>
        </p:nvSpPr>
        <p:spPr/>
        <p:txBody>
          <a:bodyPr/>
          <a:lstStyle>
            <a:lvl1pPr>
              <a:defRPr/>
            </a:lvl1pPr>
          </a:lstStyle>
          <a:p>
            <a:pPr>
              <a:defRPr/>
            </a:pPr>
            <a:fld id="{EF04481E-85C4-4E54-89F0-D456418DD099}" type="slidenum">
              <a:rPr lang="en-US" altLang="en-US"/>
              <a:pPr>
                <a:defRPr/>
              </a:pPr>
              <a:t>‹#›</a:t>
            </a:fld>
            <a:endParaRPr lang="en-US" altLang="en-US"/>
          </a:p>
        </p:txBody>
      </p:sp>
    </p:spTree>
    <p:extLst>
      <p:ext uri="{BB962C8B-B14F-4D97-AF65-F5344CB8AC3E}">
        <p14:creationId xmlns:p14="http://schemas.microsoft.com/office/powerpoint/2010/main" val="254690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D2CF06-0366-1970-DDA2-91EF188B6FAC}"/>
              </a:ext>
            </a:extLst>
          </p:cNvPr>
          <p:cNvSpPr>
            <a:spLocks noGrp="1"/>
          </p:cNvSpPr>
          <p:nvPr>
            <p:ph type="dt" sz="half" idx="10"/>
          </p:nvPr>
        </p:nvSpPr>
        <p:spPr/>
        <p:txBody>
          <a:bodyPr/>
          <a:lstStyle>
            <a:lvl1pPr>
              <a:defRPr/>
            </a:lvl1pPr>
          </a:lstStyle>
          <a:p>
            <a:pPr>
              <a:defRPr/>
            </a:pPr>
            <a:fld id="{526D57D3-7A9B-4FDB-B2D6-1AE6A55E7638}" type="datetime1">
              <a:rPr lang="en-US"/>
              <a:pPr>
                <a:defRPr/>
              </a:pPr>
              <a:t>10/20/2023</a:t>
            </a:fld>
            <a:endParaRPr lang="en-US"/>
          </a:p>
        </p:txBody>
      </p:sp>
      <p:sp>
        <p:nvSpPr>
          <p:cNvPr id="5" name="Footer Placeholder 4">
            <a:extLst>
              <a:ext uri="{FF2B5EF4-FFF2-40B4-BE49-F238E27FC236}">
                <a16:creationId xmlns:a16="http://schemas.microsoft.com/office/drawing/2014/main" id="{1F6F5D62-BF56-9D65-0F40-3B942FAE8FD5}"/>
              </a:ext>
            </a:extLst>
          </p:cNvPr>
          <p:cNvSpPr>
            <a:spLocks noGrp="1"/>
          </p:cNvSpPr>
          <p:nvPr>
            <p:ph type="ftr" sz="quarter" idx="11"/>
          </p:nvPr>
        </p:nvSpPr>
        <p:spPr/>
        <p:txBody>
          <a:bodyPr/>
          <a:lstStyle>
            <a:lvl1pPr>
              <a:defRPr/>
            </a:lvl1pPr>
          </a:lstStyle>
          <a:p>
            <a:pPr>
              <a:defRPr/>
            </a:pPr>
            <a:r>
              <a:rPr lang="en-US"/>
              <a:t>Artificial Intelligence</a:t>
            </a:r>
          </a:p>
        </p:txBody>
      </p:sp>
      <p:sp>
        <p:nvSpPr>
          <p:cNvPr id="6" name="Slide Number Placeholder 5">
            <a:extLst>
              <a:ext uri="{FF2B5EF4-FFF2-40B4-BE49-F238E27FC236}">
                <a16:creationId xmlns:a16="http://schemas.microsoft.com/office/drawing/2014/main" id="{94200E9F-978B-EDBB-8672-D0DA5829A388}"/>
              </a:ext>
            </a:extLst>
          </p:cNvPr>
          <p:cNvSpPr>
            <a:spLocks noGrp="1"/>
          </p:cNvSpPr>
          <p:nvPr>
            <p:ph type="sldNum" sz="quarter" idx="12"/>
          </p:nvPr>
        </p:nvSpPr>
        <p:spPr>
          <a:xfrm>
            <a:off x="7061200" y="6429375"/>
            <a:ext cx="2057400" cy="365125"/>
          </a:xfrm>
        </p:spPr>
        <p:txBody>
          <a:bodyPr/>
          <a:lstStyle>
            <a:lvl1pPr>
              <a:defRPr sz="1400" b="1" smtClean="0">
                <a:solidFill>
                  <a:schemeClr val="bg1"/>
                </a:solidFill>
              </a:defRPr>
            </a:lvl1pPr>
          </a:lstStyle>
          <a:p>
            <a:pPr>
              <a:defRPr/>
            </a:pPr>
            <a:fld id="{A7E8B7C9-E57C-48E7-84EB-ED69D4807FEB}" type="slidenum">
              <a:rPr lang="en-US" altLang="en-US"/>
              <a:pPr>
                <a:defRPr/>
              </a:pPr>
              <a:t>‹#›</a:t>
            </a:fld>
            <a:endParaRPr lang="en-US" altLang="en-US"/>
          </a:p>
        </p:txBody>
      </p:sp>
    </p:spTree>
    <p:extLst>
      <p:ext uri="{BB962C8B-B14F-4D97-AF65-F5344CB8AC3E}">
        <p14:creationId xmlns:p14="http://schemas.microsoft.com/office/powerpoint/2010/main" val="222013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89AD93-E9BC-CCE2-50F4-146A81AAE374}"/>
              </a:ext>
            </a:extLst>
          </p:cNvPr>
          <p:cNvSpPr>
            <a:spLocks noGrp="1"/>
          </p:cNvSpPr>
          <p:nvPr>
            <p:ph type="dt" sz="half" idx="10"/>
          </p:nvPr>
        </p:nvSpPr>
        <p:spPr/>
        <p:txBody>
          <a:bodyPr/>
          <a:lstStyle>
            <a:lvl1pPr>
              <a:defRPr/>
            </a:lvl1pPr>
          </a:lstStyle>
          <a:p>
            <a:pPr>
              <a:defRPr/>
            </a:pPr>
            <a:fld id="{3853AE41-BF22-4E33-98DB-173D56B4C227}" type="datetime1">
              <a:rPr lang="en-US"/>
              <a:pPr>
                <a:defRPr/>
              </a:pPr>
              <a:t>10/20/2023</a:t>
            </a:fld>
            <a:endParaRPr lang="en-US"/>
          </a:p>
        </p:txBody>
      </p:sp>
      <p:sp>
        <p:nvSpPr>
          <p:cNvPr id="5" name="Footer Placeholder 4">
            <a:extLst>
              <a:ext uri="{FF2B5EF4-FFF2-40B4-BE49-F238E27FC236}">
                <a16:creationId xmlns:a16="http://schemas.microsoft.com/office/drawing/2014/main" id="{F146CCEB-E472-1A1D-65CF-3FEAC8A51744}"/>
              </a:ext>
            </a:extLst>
          </p:cNvPr>
          <p:cNvSpPr>
            <a:spLocks noGrp="1"/>
          </p:cNvSpPr>
          <p:nvPr>
            <p:ph type="ftr" sz="quarter" idx="11"/>
          </p:nvPr>
        </p:nvSpPr>
        <p:spPr/>
        <p:txBody>
          <a:bodyPr/>
          <a:lstStyle>
            <a:lvl1pPr>
              <a:defRPr/>
            </a:lvl1pPr>
          </a:lstStyle>
          <a:p>
            <a:pPr>
              <a:defRPr/>
            </a:pPr>
            <a:r>
              <a:rPr lang="en-US"/>
              <a:t>Artificial Intelligence</a:t>
            </a:r>
          </a:p>
        </p:txBody>
      </p:sp>
      <p:sp>
        <p:nvSpPr>
          <p:cNvPr id="6" name="Slide Number Placeholder 5">
            <a:extLst>
              <a:ext uri="{FF2B5EF4-FFF2-40B4-BE49-F238E27FC236}">
                <a16:creationId xmlns:a16="http://schemas.microsoft.com/office/drawing/2014/main" id="{AD6B13BC-7DF5-43AC-779A-DC3DD2EC0848}"/>
              </a:ext>
            </a:extLst>
          </p:cNvPr>
          <p:cNvSpPr>
            <a:spLocks noGrp="1"/>
          </p:cNvSpPr>
          <p:nvPr>
            <p:ph type="sldNum" sz="quarter" idx="12"/>
          </p:nvPr>
        </p:nvSpPr>
        <p:spPr/>
        <p:txBody>
          <a:bodyPr/>
          <a:lstStyle>
            <a:lvl1pPr>
              <a:defRPr/>
            </a:lvl1pPr>
          </a:lstStyle>
          <a:p>
            <a:pPr>
              <a:defRPr/>
            </a:pPr>
            <a:fld id="{9122CF31-D3B1-46F1-8CD9-457731F0C0CD}" type="slidenum">
              <a:rPr lang="en-US" altLang="en-US"/>
              <a:pPr>
                <a:defRPr/>
              </a:pPr>
              <a:t>‹#›</a:t>
            </a:fld>
            <a:endParaRPr lang="en-US" altLang="en-US"/>
          </a:p>
        </p:txBody>
      </p:sp>
    </p:spTree>
    <p:extLst>
      <p:ext uri="{BB962C8B-B14F-4D97-AF65-F5344CB8AC3E}">
        <p14:creationId xmlns:p14="http://schemas.microsoft.com/office/powerpoint/2010/main" val="118508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81288EF-6E1A-44C8-F4B2-B6BFBA08AE13}"/>
              </a:ext>
            </a:extLst>
          </p:cNvPr>
          <p:cNvSpPr>
            <a:spLocks noGrp="1"/>
          </p:cNvSpPr>
          <p:nvPr>
            <p:ph type="dt" sz="half" idx="10"/>
          </p:nvPr>
        </p:nvSpPr>
        <p:spPr/>
        <p:txBody>
          <a:bodyPr/>
          <a:lstStyle>
            <a:lvl1pPr>
              <a:defRPr/>
            </a:lvl1pPr>
          </a:lstStyle>
          <a:p>
            <a:pPr>
              <a:defRPr/>
            </a:pPr>
            <a:fld id="{D37CA88C-8AFC-4B7C-9326-75A8349245F3}" type="datetime1">
              <a:rPr lang="en-US"/>
              <a:pPr>
                <a:defRPr/>
              </a:pPr>
              <a:t>10/20/2023</a:t>
            </a:fld>
            <a:endParaRPr lang="en-US"/>
          </a:p>
        </p:txBody>
      </p:sp>
      <p:sp>
        <p:nvSpPr>
          <p:cNvPr id="6" name="Footer Placeholder 4">
            <a:extLst>
              <a:ext uri="{FF2B5EF4-FFF2-40B4-BE49-F238E27FC236}">
                <a16:creationId xmlns:a16="http://schemas.microsoft.com/office/drawing/2014/main" id="{DBC4DBCE-0D98-5684-30DA-9E7F65B094A6}"/>
              </a:ext>
            </a:extLst>
          </p:cNvPr>
          <p:cNvSpPr>
            <a:spLocks noGrp="1"/>
          </p:cNvSpPr>
          <p:nvPr>
            <p:ph type="ftr" sz="quarter" idx="11"/>
          </p:nvPr>
        </p:nvSpPr>
        <p:spPr/>
        <p:txBody>
          <a:bodyPr/>
          <a:lstStyle>
            <a:lvl1pPr>
              <a:defRPr/>
            </a:lvl1pPr>
          </a:lstStyle>
          <a:p>
            <a:pPr>
              <a:defRPr/>
            </a:pPr>
            <a:r>
              <a:rPr lang="en-US"/>
              <a:t>Artificial Intelligence</a:t>
            </a:r>
          </a:p>
        </p:txBody>
      </p:sp>
      <p:sp>
        <p:nvSpPr>
          <p:cNvPr id="7" name="Slide Number Placeholder 5">
            <a:extLst>
              <a:ext uri="{FF2B5EF4-FFF2-40B4-BE49-F238E27FC236}">
                <a16:creationId xmlns:a16="http://schemas.microsoft.com/office/drawing/2014/main" id="{74A34579-51FF-C37C-B077-B4E6EFEA76E5}"/>
              </a:ext>
            </a:extLst>
          </p:cNvPr>
          <p:cNvSpPr>
            <a:spLocks noGrp="1"/>
          </p:cNvSpPr>
          <p:nvPr>
            <p:ph type="sldNum" sz="quarter" idx="12"/>
          </p:nvPr>
        </p:nvSpPr>
        <p:spPr/>
        <p:txBody>
          <a:bodyPr/>
          <a:lstStyle>
            <a:lvl1pPr>
              <a:defRPr/>
            </a:lvl1pPr>
          </a:lstStyle>
          <a:p>
            <a:pPr>
              <a:defRPr/>
            </a:pPr>
            <a:fld id="{AFD3D9B1-B49D-4D4B-80FF-A5093D666203}" type="slidenum">
              <a:rPr lang="en-US" altLang="en-US"/>
              <a:pPr>
                <a:defRPr/>
              </a:pPr>
              <a:t>‹#›</a:t>
            </a:fld>
            <a:endParaRPr lang="en-US" altLang="en-US"/>
          </a:p>
        </p:txBody>
      </p:sp>
    </p:spTree>
    <p:extLst>
      <p:ext uri="{BB962C8B-B14F-4D97-AF65-F5344CB8AC3E}">
        <p14:creationId xmlns:p14="http://schemas.microsoft.com/office/powerpoint/2010/main" val="347329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60B42D9-7180-5A75-245D-165DF54253C4}"/>
              </a:ext>
            </a:extLst>
          </p:cNvPr>
          <p:cNvSpPr>
            <a:spLocks noGrp="1"/>
          </p:cNvSpPr>
          <p:nvPr>
            <p:ph type="dt" sz="half" idx="10"/>
          </p:nvPr>
        </p:nvSpPr>
        <p:spPr/>
        <p:txBody>
          <a:bodyPr/>
          <a:lstStyle>
            <a:lvl1pPr>
              <a:defRPr/>
            </a:lvl1pPr>
          </a:lstStyle>
          <a:p>
            <a:pPr>
              <a:defRPr/>
            </a:pPr>
            <a:fld id="{CC57052F-DCFB-433E-AC77-6272D98CF647}" type="datetime1">
              <a:rPr lang="en-US"/>
              <a:pPr>
                <a:defRPr/>
              </a:pPr>
              <a:t>10/20/2023</a:t>
            </a:fld>
            <a:endParaRPr lang="en-US"/>
          </a:p>
        </p:txBody>
      </p:sp>
      <p:sp>
        <p:nvSpPr>
          <p:cNvPr id="8" name="Footer Placeholder 4">
            <a:extLst>
              <a:ext uri="{FF2B5EF4-FFF2-40B4-BE49-F238E27FC236}">
                <a16:creationId xmlns:a16="http://schemas.microsoft.com/office/drawing/2014/main" id="{41512D7E-1A53-7CDD-3960-8C060614E8BF}"/>
              </a:ext>
            </a:extLst>
          </p:cNvPr>
          <p:cNvSpPr>
            <a:spLocks noGrp="1"/>
          </p:cNvSpPr>
          <p:nvPr>
            <p:ph type="ftr" sz="quarter" idx="11"/>
          </p:nvPr>
        </p:nvSpPr>
        <p:spPr/>
        <p:txBody>
          <a:bodyPr/>
          <a:lstStyle>
            <a:lvl1pPr>
              <a:defRPr/>
            </a:lvl1pPr>
          </a:lstStyle>
          <a:p>
            <a:pPr>
              <a:defRPr/>
            </a:pPr>
            <a:r>
              <a:rPr lang="en-US"/>
              <a:t>Artificial Intelligence</a:t>
            </a:r>
          </a:p>
        </p:txBody>
      </p:sp>
      <p:sp>
        <p:nvSpPr>
          <p:cNvPr id="9" name="Slide Number Placeholder 5">
            <a:extLst>
              <a:ext uri="{FF2B5EF4-FFF2-40B4-BE49-F238E27FC236}">
                <a16:creationId xmlns:a16="http://schemas.microsoft.com/office/drawing/2014/main" id="{0B30C05B-B4AE-92F2-2C42-F7646E0EF8F8}"/>
              </a:ext>
            </a:extLst>
          </p:cNvPr>
          <p:cNvSpPr>
            <a:spLocks noGrp="1"/>
          </p:cNvSpPr>
          <p:nvPr>
            <p:ph type="sldNum" sz="quarter" idx="12"/>
          </p:nvPr>
        </p:nvSpPr>
        <p:spPr/>
        <p:txBody>
          <a:bodyPr/>
          <a:lstStyle>
            <a:lvl1pPr>
              <a:defRPr/>
            </a:lvl1pPr>
          </a:lstStyle>
          <a:p>
            <a:pPr>
              <a:defRPr/>
            </a:pPr>
            <a:fld id="{269D28A4-4BDA-44AF-8066-9A580B64D4AC}" type="slidenum">
              <a:rPr lang="en-US" altLang="en-US"/>
              <a:pPr>
                <a:defRPr/>
              </a:pPr>
              <a:t>‹#›</a:t>
            </a:fld>
            <a:endParaRPr lang="en-US" altLang="en-US"/>
          </a:p>
        </p:txBody>
      </p:sp>
    </p:spTree>
    <p:extLst>
      <p:ext uri="{BB962C8B-B14F-4D97-AF65-F5344CB8AC3E}">
        <p14:creationId xmlns:p14="http://schemas.microsoft.com/office/powerpoint/2010/main" val="303435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1B7442C2-6CC4-5A09-3890-323DEDCBBD45}"/>
              </a:ext>
            </a:extLst>
          </p:cNvPr>
          <p:cNvSpPr>
            <a:spLocks noGrp="1"/>
          </p:cNvSpPr>
          <p:nvPr>
            <p:ph type="dt" sz="half" idx="10"/>
          </p:nvPr>
        </p:nvSpPr>
        <p:spPr/>
        <p:txBody>
          <a:bodyPr/>
          <a:lstStyle>
            <a:lvl1pPr>
              <a:defRPr/>
            </a:lvl1pPr>
          </a:lstStyle>
          <a:p>
            <a:pPr>
              <a:defRPr/>
            </a:pPr>
            <a:fld id="{6CCE67B2-AD27-46C9-9267-12863DA1B19B}" type="datetime1">
              <a:rPr lang="en-US"/>
              <a:pPr>
                <a:defRPr/>
              </a:pPr>
              <a:t>10/20/2023</a:t>
            </a:fld>
            <a:endParaRPr lang="en-US"/>
          </a:p>
        </p:txBody>
      </p:sp>
      <p:sp>
        <p:nvSpPr>
          <p:cNvPr id="4" name="Footer Placeholder 4">
            <a:extLst>
              <a:ext uri="{FF2B5EF4-FFF2-40B4-BE49-F238E27FC236}">
                <a16:creationId xmlns:a16="http://schemas.microsoft.com/office/drawing/2014/main" id="{790B5ABF-576F-C5C5-0E0A-A8E7A27F2D2C}"/>
              </a:ext>
            </a:extLst>
          </p:cNvPr>
          <p:cNvSpPr>
            <a:spLocks noGrp="1"/>
          </p:cNvSpPr>
          <p:nvPr>
            <p:ph type="ftr" sz="quarter" idx="11"/>
          </p:nvPr>
        </p:nvSpPr>
        <p:spPr/>
        <p:txBody>
          <a:bodyPr/>
          <a:lstStyle>
            <a:lvl1pPr>
              <a:defRPr/>
            </a:lvl1pPr>
          </a:lstStyle>
          <a:p>
            <a:pPr>
              <a:defRPr/>
            </a:pPr>
            <a:r>
              <a:rPr lang="en-US"/>
              <a:t>Artificial Intelligence</a:t>
            </a:r>
          </a:p>
        </p:txBody>
      </p:sp>
      <p:sp>
        <p:nvSpPr>
          <p:cNvPr id="5" name="Slide Number Placeholder 5">
            <a:extLst>
              <a:ext uri="{FF2B5EF4-FFF2-40B4-BE49-F238E27FC236}">
                <a16:creationId xmlns:a16="http://schemas.microsoft.com/office/drawing/2014/main" id="{BC140A4C-FA1A-167B-F4F3-4CDC215091BA}"/>
              </a:ext>
            </a:extLst>
          </p:cNvPr>
          <p:cNvSpPr>
            <a:spLocks noGrp="1"/>
          </p:cNvSpPr>
          <p:nvPr>
            <p:ph type="sldNum" sz="quarter" idx="12"/>
          </p:nvPr>
        </p:nvSpPr>
        <p:spPr/>
        <p:txBody>
          <a:bodyPr/>
          <a:lstStyle>
            <a:lvl1pPr>
              <a:defRPr/>
            </a:lvl1pPr>
          </a:lstStyle>
          <a:p>
            <a:pPr>
              <a:defRPr/>
            </a:pPr>
            <a:fld id="{F0105702-16B3-423A-AC88-CF7F81C08561}" type="slidenum">
              <a:rPr lang="en-US" altLang="en-US"/>
              <a:pPr>
                <a:defRPr/>
              </a:pPr>
              <a:t>‹#›</a:t>
            </a:fld>
            <a:endParaRPr lang="en-US" altLang="en-US"/>
          </a:p>
        </p:txBody>
      </p:sp>
    </p:spTree>
    <p:extLst>
      <p:ext uri="{BB962C8B-B14F-4D97-AF65-F5344CB8AC3E}">
        <p14:creationId xmlns:p14="http://schemas.microsoft.com/office/powerpoint/2010/main" val="155131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FCAB4F5-13AB-A69A-F93D-E29EC23FC8CE}"/>
              </a:ext>
            </a:extLst>
          </p:cNvPr>
          <p:cNvSpPr>
            <a:spLocks noGrp="1"/>
          </p:cNvSpPr>
          <p:nvPr>
            <p:ph type="dt" sz="half" idx="10"/>
          </p:nvPr>
        </p:nvSpPr>
        <p:spPr/>
        <p:txBody>
          <a:bodyPr/>
          <a:lstStyle>
            <a:lvl1pPr>
              <a:defRPr/>
            </a:lvl1pPr>
          </a:lstStyle>
          <a:p>
            <a:pPr>
              <a:defRPr/>
            </a:pPr>
            <a:fld id="{0C1C117E-4089-4AA9-81F8-6803F8EA7C9C}" type="datetime1">
              <a:rPr lang="en-US"/>
              <a:pPr>
                <a:defRPr/>
              </a:pPr>
              <a:t>10/20/2023</a:t>
            </a:fld>
            <a:endParaRPr lang="en-US"/>
          </a:p>
        </p:txBody>
      </p:sp>
      <p:sp>
        <p:nvSpPr>
          <p:cNvPr id="3" name="Footer Placeholder 4">
            <a:extLst>
              <a:ext uri="{FF2B5EF4-FFF2-40B4-BE49-F238E27FC236}">
                <a16:creationId xmlns:a16="http://schemas.microsoft.com/office/drawing/2014/main" id="{FA8FBC17-9217-0985-791F-83FF9FB40FEF}"/>
              </a:ext>
            </a:extLst>
          </p:cNvPr>
          <p:cNvSpPr>
            <a:spLocks noGrp="1"/>
          </p:cNvSpPr>
          <p:nvPr>
            <p:ph type="ftr" sz="quarter" idx="11"/>
          </p:nvPr>
        </p:nvSpPr>
        <p:spPr/>
        <p:txBody>
          <a:bodyPr/>
          <a:lstStyle>
            <a:lvl1pPr>
              <a:defRPr/>
            </a:lvl1pPr>
          </a:lstStyle>
          <a:p>
            <a:pPr>
              <a:defRPr/>
            </a:pPr>
            <a:r>
              <a:rPr lang="en-US"/>
              <a:t>Artificial Intelligence</a:t>
            </a:r>
          </a:p>
        </p:txBody>
      </p:sp>
      <p:sp>
        <p:nvSpPr>
          <p:cNvPr id="4" name="Slide Number Placeholder 5">
            <a:extLst>
              <a:ext uri="{FF2B5EF4-FFF2-40B4-BE49-F238E27FC236}">
                <a16:creationId xmlns:a16="http://schemas.microsoft.com/office/drawing/2014/main" id="{0EA48CAC-19C8-06C8-EB78-C8F890A3EB31}"/>
              </a:ext>
            </a:extLst>
          </p:cNvPr>
          <p:cNvSpPr>
            <a:spLocks noGrp="1"/>
          </p:cNvSpPr>
          <p:nvPr>
            <p:ph type="sldNum" sz="quarter" idx="12"/>
          </p:nvPr>
        </p:nvSpPr>
        <p:spPr/>
        <p:txBody>
          <a:bodyPr/>
          <a:lstStyle>
            <a:lvl1pPr>
              <a:defRPr/>
            </a:lvl1pPr>
          </a:lstStyle>
          <a:p>
            <a:pPr>
              <a:defRPr/>
            </a:pPr>
            <a:fld id="{F4088BDE-FF1B-4531-A25C-FAAA7D1E08CC}" type="slidenum">
              <a:rPr lang="en-US" altLang="en-US"/>
              <a:pPr>
                <a:defRPr/>
              </a:pPr>
              <a:t>‹#›</a:t>
            </a:fld>
            <a:endParaRPr lang="en-US" altLang="en-US"/>
          </a:p>
        </p:txBody>
      </p:sp>
    </p:spTree>
    <p:extLst>
      <p:ext uri="{BB962C8B-B14F-4D97-AF65-F5344CB8AC3E}">
        <p14:creationId xmlns:p14="http://schemas.microsoft.com/office/powerpoint/2010/main" val="346626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78911B38-740E-00EB-BED1-C5B01961FD7B}"/>
              </a:ext>
            </a:extLst>
          </p:cNvPr>
          <p:cNvSpPr>
            <a:spLocks noGrp="1"/>
          </p:cNvSpPr>
          <p:nvPr>
            <p:ph type="dt" sz="half" idx="10"/>
          </p:nvPr>
        </p:nvSpPr>
        <p:spPr/>
        <p:txBody>
          <a:bodyPr/>
          <a:lstStyle>
            <a:lvl1pPr>
              <a:defRPr/>
            </a:lvl1pPr>
          </a:lstStyle>
          <a:p>
            <a:pPr>
              <a:defRPr/>
            </a:pPr>
            <a:fld id="{B688F986-3CD3-48E3-BF77-40E691A76E38}" type="datetime1">
              <a:rPr lang="en-US"/>
              <a:pPr>
                <a:defRPr/>
              </a:pPr>
              <a:t>10/20/2023</a:t>
            </a:fld>
            <a:endParaRPr lang="en-US"/>
          </a:p>
        </p:txBody>
      </p:sp>
      <p:sp>
        <p:nvSpPr>
          <p:cNvPr id="6" name="Footer Placeholder 4">
            <a:extLst>
              <a:ext uri="{FF2B5EF4-FFF2-40B4-BE49-F238E27FC236}">
                <a16:creationId xmlns:a16="http://schemas.microsoft.com/office/drawing/2014/main" id="{E71D0192-1D84-C233-ADFF-0C11B248609E}"/>
              </a:ext>
            </a:extLst>
          </p:cNvPr>
          <p:cNvSpPr>
            <a:spLocks noGrp="1"/>
          </p:cNvSpPr>
          <p:nvPr>
            <p:ph type="ftr" sz="quarter" idx="11"/>
          </p:nvPr>
        </p:nvSpPr>
        <p:spPr/>
        <p:txBody>
          <a:bodyPr/>
          <a:lstStyle>
            <a:lvl1pPr>
              <a:defRPr/>
            </a:lvl1pPr>
          </a:lstStyle>
          <a:p>
            <a:pPr>
              <a:defRPr/>
            </a:pPr>
            <a:r>
              <a:rPr lang="en-US"/>
              <a:t>Artificial Intelligence</a:t>
            </a:r>
          </a:p>
        </p:txBody>
      </p:sp>
      <p:sp>
        <p:nvSpPr>
          <p:cNvPr id="7" name="Slide Number Placeholder 5">
            <a:extLst>
              <a:ext uri="{FF2B5EF4-FFF2-40B4-BE49-F238E27FC236}">
                <a16:creationId xmlns:a16="http://schemas.microsoft.com/office/drawing/2014/main" id="{8519BD65-6774-6264-D2BA-18075A7B54F2}"/>
              </a:ext>
            </a:extLst>
          </p:cNvPr>
          <p:cNvSpPr>
            <a:spLocks noGrp="1"/>
          </p:cNvSpPr>
          <p:nvPr>
            <p:ph type="sldNum" sz="quarter" idx="12"/>
          </p:nvPr>
        </p:nvSpPr>
        <p:spPr/>
        <p:txBody>
          <a:bodyPr/>
          <a:lstStyle>
            <a:lvl1pPr>
              <a:defRPr/>
            </a:lvl1pPr>
          </a:lstStyle>
          <a:p>
            <a:pPr>
              <a:defRPr/>
            </a:pPr>
            <a:fld id="{898C6361-249D-499C-A915-10992199DC47}" type="slidenum">
              <a:rPr lang="en-US" altLang="en-US"/>
              <a:pPr>
                <a:defRPr/>
              </a:pPr>
              <a:t>‹#›</a:t>
            </a:fld>
            <a:endParaRPr lang="en-US" altLang="en-US"/>
          </a:p>
        </p:txBody>
      </p:sp>
    </p:spTree>
    <p:extLst>
      <p:ext uri="{BB962C8B-B14F-4D97-AF65-F5344CB8AC3E}">
        <p14:creationId xmlns:p14="http://schemas.microsoft.com/office/powerpoint/2010/main" val="276014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3AE8DC2C-1974-F383-AB70-F5FF5DA8D6BB}"/>
              </a:ext>
            </a:extLst>
          </p:cNvPr>
          <p:cNvSpPr>
            <a:spLocks noGrp="1"/>
          </p:cNvSpPr>
          <p:nvPr>
            <p:ph type="dt" sz="half" idx="10"/>
          </p:nvPr>
        </p:nvSpPr>
        <p:spPr/>
        <p:txBody>
          <a:bodyPr/>
          <a:lstStyle>
            <a:lvl1pPr>
              <a:defRPr/>
            </a:lvl1pPr>
          </a:lstStyle>
          <a:p>
            <a:pPr>
              <a:defRPr/>
            </a:pPr>
            <a:fld id="{63C57314-3403-43BB-9F3E-E5FADAA0E7DC}" type="datetime1">
              <a:rPr lang="en-US"/>
              <a:pPr>
                <a:defRPr/>
              </a:pPr>
              <a:t>10/20/2023</a:t>
            </a:fld>
            <a:endParaRPr lang="en-US"/>
          </a:p>
        </p:txBody>
      </p:sp>
      <p:sp>
        <p:nvSpPr>
          <p:cNvPr id="6" name="Footer Placeholder 4">
            <a:extLst>
              <a:ext uri="{FF2B5EF4-FFF2-40B4-BE49-F238E27FC236}">
                <a16:creationId xmlns:a16="http://schemas.microsoft.com/office/drawing/2014/main" id="{03EA2069-DBC6-7285-8FD5-72ABC1C1B81B}"/>
              </a:ext>
            </a:extLst>
          </p:cNvPr>
          <p:cNvSpPr>
            <a:spLocks noGrp="1"/>
          </p:cNvSpPr>
          <p:nvPr>
            <p:ph type="ftr" sz="quarter" idx="11"/>
          </p:nvPr>
        </p:nvSpPr>
        <p:spPr/>
        <p:txBody>
          <a:bodyPr/>
          <a:lstStyle>
            <a:lvl1pPr>
              <a:defRPr/>
            </a:lvl1pPr>
          </a:lstStyle>
          <a:p>
            <a:pPr>
              <a:defRPr/>
            </a:pPr>
            <a:r>
              <a:rPr lang="en-US"/>
              <a:t>Artificial Intelligence</a:t>
            </a:r>
          </a:p>
        </p:txBody>
      </p:sp>
      <p:sp>
        <p:nvSpPr>
          <p:cNvPr id="7" name="Slide Number Placeholder 5">
            <a:extLst>
              <a:ext uri="{FF2B5EF4-FFF2-40B4-BE49-F238E27FC236}">
                <a16:creationId xmlns:a16="http://schemas.microsoft.com/office/drawing/2014/main" id="{20ECAFBE-DF45-A56D-C63F-60D8A8C8F51C}"/>
              </a:ext>
            </a:extLst>
          </p:cNvPr>
          <p:cNvSpPr>
            <a:spLocks noGrp="1"/>
          </p:cNvSpPr>
          <p:nvPr>
            <p:ph type="sldNum" sz="quarter" idx="12"/>
          </p:nvPr>
        </p:nvSpPr>
        <p:spPr/>
        <p:txBody>
          <a:bodyPr/>
          <a:lstStyle>
            <a:lvl1pPr>
              <a:defRPr/>
            </a:lvl1pPr>
          </a:lstStyle>
          <a:p>
            <a:pPr>
              <a:defRPr/>
            </a:pPr>
            <a:fld id="{D612CA8B-3BB6-4307-8982-C61BB269E5EC}" type="slidenum">
              <a:rPr lang="en-US" altLang="en-US"/>
              <a:pPr>
                <a:defRPr/>
              </a:pPr>
              <a:t>‹#›</a:t>
            </a:fld>
            <a:endParaRPr lang="en-US" altLang="en-US"/>
          </a:p>
        </p:txBody>
      </p:sp>
    </p:spTree>
    <p:extLst>
      <p:ext uri="{BB962C8B-B14F-4D97-AF65-F5344CB8AC3E}">
        <p14:creationId xmlns:p14="http://schemas.microsoft.com/office/powerpoint/2010/main" val="268633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0C1F850-869A-61DF-D1F6-B6B2EA6C1BB7}"/>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80D0F16-ED3A-8485-C35F-D10FD7804F9A}"/>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BFCD4CB-C6A7-A6C5-C34E-778146E1309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FBC14E1-25CD-4341-8FCC-E8B8F977B9DA}" type="datetime1">
              <a:rPr lang="en-US"/>
              <a:pPr>
                <a:defRPr/>
              </a:pPr>
              <a:t>10/20/2023</a:t>
            </a:fld>
            <a:endParaRPr lang="en-US"/>
          </a:p>
        </p:txBody>
      </p:sp>
      <p:sp>
        <p:nvSpPr>
          <p:cNvPr id="5" name="Footer Placeholder 4">
            <a:extLst>
              <a:ext uri="{FF2B5EF4-FFF2-40B4-BE49-F238E27FC236}">
                <a16:creationId xmlns:a16="http://schemas.microsoft.com/office/drawing/2014/main" id="{1DD714F1-AB86-910A-1720-1ECBBACBB11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Artificial Intelligence</a:t>
            </a:r>
          </a:p>
        </p:txBody>
      </p:sp>
      <p:sp>
        <p:nvSpPr>
          <p:cNvPr id="6" name="Slide Number Placeholder 5">
            <a:extLst>
              <a:ext uri="{FF2B5EF4-FFF2-40B4-BE49-F238E27FC236}">
                <a16:creationId xmlns:a16="http://schemas.microsoft.com/office/drawing/2014/main" id="{CED1EBBD-D554-E4C6-BEE4-689B8D2EB118}"/>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C95C1DF-6EA0-4378-BBC6-FD51B4A867E7}" type="slidenum">
              <a:rPr lang="en-US" altLang="en-US"/>
              <a:pPr>
                <a:defRPr/>
              </a:pPr>
              <a:t>‹#›</a:t>
            </a:fld>
            <a:endParaRPr lang="en-US" altLang="en-US"/>
          </a:p>
        </p:txBody>
      </p:sp>
      <p:pic>
        <p:nvPicPr>
          <p:cNvPr id="1031" name="Picture 7">
            <a:extLst>
              <a:ext uri="{FF2B5EF4-FFF2-40B4-BE49-F238E27FC236}">
                <a16:creationId xmlns:a16="http://schemas.microsoft.com/office/drawing/2014/main" id="{43ED6B3F-6917-8E14-0C8C-68E535ED7D9A}"/>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78" r:id="rId1"/>
    <p:sldLayoutId id="2147484879" r:id="rId2"/>
    <p:sldLayoutId id="2147484869" r:id="rId3"/>
    <p:sldLayoutId id="2147484870" r:id="rId4"/>
    <p:sldLayoutId id="2147484871" r:id="rId5"/>
    <p:sldLayoutId id="2147484872" r:id="rId6"/>
    <p:sldLayoutId id="2147484873" r:id="rId7"/>
    <p:sldLayoutId id="2147484874" r:id="rId8"/>
    <p:sldLayoutId id="2147484875" r:id="rId9"/>
    <p:sldLayoutId id="2147484876" r:id="rId10"/>
    <p:sldLayoutId id="2147484877" r:id="rId11"/>
  </p:sldLayoutIdLst>
  <p:hf hd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id="{1CE6EACB-29A8-BC87-280F-69DCCF345B19}"/>
              </a:ext>
            </a:extLst>
          </p:cNvPr>
          <p:cNvSpPr>
            <a:spLocks noChangeArrowheads="1"/>
          </p:cNvSpPr>
          <p:nvPr/>
        </p:nvSpPr>
        <p:spPr bwMode="auto">
          <a:xfrm>
            <a:off x="457200" y="1128713"/>
            <a:ext cx="8686800" cy="1144587"/>
          </a:xfrm>
          <a:prstGeom prst="rect">
            <a:avLst/>
          </a:prstGeom>
          <a:noFill/>
          <a:ln>
            <a:noFill/>
          </a:ln>
        </p:spPr>
        <p:txBody>
          <a:bodyPr lIns="91429" tIns="45714" rIns="91429" bIns="45714" anchor="ctr"/>
          <a:lstStyle/>
          <a:p>
            <a:pPr algn="ctr" eaLnBrk="1">
              <a:lnSpc>
                <a:spcPct val="104000"/>
              </a:lnSpc>
              <a:buClr>
                <a:srgbClr val="000000"/>
              </a:buClr>
              <a:buSzPct val="45000"/>
              <a:buFont typeface="Wingdings" panose="05000000000000000000" pitchFamily="2" charset="2"/>
              <a:buNone/>
              <a:defRPr/>
            </a:pPr>
            <a:endParaRPr lang="en-US" altLang="en-US" sz="5987"/>
          </a:p>
        </p:txBody>
      </p:sp>
      <p:pic>
        <p:nvPicPr>
          <p:cNvPr id="5123" name="Picture 6">
            <a:extLst>
              <a:ext uri="{FF2B5EF4-FFF2-40B4-BE49-F238E27FC236}">
                <a16:creationId xmlns:a16="http://schemas.microsoft.com/office/drawing/2014/main" id="{A6D8EB9D-0AD9-5360-2C4D-EDD0FF37D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213" y="1700213"/>
            <a:ext cx="2625725"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8">
            <a:extLst>
              <a:ext uri="{FF2B5EF4-FFF2-40B4-BE49-F238E27FC236}">
                <a16:creationId xmlns:a16="http://schemas.microsoft.com/office/drawing/2014/main" id="{5CEC0562-81E5-5949-EDB3-FE068B6583A6}"/>
              </a:ext>
            </a:extLst>
          </p:cNvPr>
          <p:cNvSpPr txBox="1">
            <a:spLocks noChangeArrowheads="1"/>
          </p:cNvSpPr>
          <p:nvPr/>
        </p:nvSpPr>
        <p:spPr bwMode="auto">
          <a:xfrm>
            <a:off x="0" y="622300"/>
            <a:ext cx="9144000" cy="904875"/>
          </a:xfrm>
          <a:prstGeom prst="rect">
            <a:avLst/>
          </a:prstGeom>
          <a:noFill/>
          <a:ln>
            <a:noFill/>
          </a:ln>
        </p:spPr>
        <p:txBody>
          <a:bodyPr>
            <a:spAutoFit/>
          </a:bodyPr>
          <a:lstStyle/>
          <a:p>
            <a:pPr algn="ctr" eaLnBrk="1">
              <a:lnSpc>
                <a:spcPct val="104000"/>
              </a:lnSpc>
              <a:buClr>
                <a:srgbClr val="000000"/>
              </a:buClr>
              <a:buSzPct val="45000"/>
              <a:buFont typeface="Wingdings" panose="05000000000000000000" pitchFamily="2" charset="2"/>
              <a:buNone/>
              <a:defRPr/>
            </a:pPr>
            <a:r>
              <a:rPr lang="en-US" altLang="en-US" sz="3600" dirty="0">
                <a:latin typeface="Algerian" panose="04020705040A02060702" pitchFamily="82" charset="0"/>
              </a:rPr>
              <a:t>PRESIDENCY UNIVERSITY</a:t>
            </a:r>
          </a:p>
          <a:p>
            <a:pPr algn="ctr" eaLnBrk="1">
              <a:lnSpc>
                <a:spcPct val="104000"/>
              </a:lnSpc>
              <a:buClr>
                <a:srgbClr val="000000"/>
              </a:buClr>
              <a:buSzPct val="45000"/>
              <a:buFont typeface="Wingdings" panose="05000000000000000000" pitchFamily="2" charset="2"/>
              <a:buNone/>
              <a:defRPr/>
            </a:pPr>
            <a:r>
              <a:rPr lang="en-US" altLang="en-US" sz="1451" dirty="0">
                <a:latin typeface="Algerian" panose="04020705040A02060702" pitchFamily="82" charset="0"/>
              </a:rPr>
              <a:t>Bengaluru</a:t>
            </a:r>
          </a:p>
        </p:txBody>
      </p:sp>
      <p:sp>
        <p:nvSpPr>
          <p:cNvPr id="5125" name="Subtitle 2">
            <a:extLst>
              <a:ext uri="{FF2B5EF4-FFF2-40B4-BE49-F238E27FC236}">
                <a16:creationId xmlns:a16="http://schemas.microsoft.com/office/drawing/2014/main" id="{D8498036-1AAA-08C8-BFE2-1DBC5B899C4E}"/>
              </a:ext>
            </a:extLst>
          </p:cNvPr>
          <p:cNvSpPr>
            <a:spLocks noGrp="1"/>
          </p:cNvSpPr>
          <p:nvPr>
            <p:ph type="subTitle" idx="1"/>
          </p:nvPr>
        </p:nvSpPr>
        <p:spPr>
          <a:xfrm>
            <a:off x="1143000" y="4164013"/>
            <a:ext cx="6858000" cy="1093787"/>
          </a:xfrm>
        </p:spPr>
        <p:txBody>
          <a:bodyPr/>
          <a:lstStyle/>
          <a:p>
            <a:r>
              <a:rPr lang="en-US" altLang="en-US">
                <a:latin typeface="Algerian" panose="04020705040A02060702" pitchFamily="82" charset="0"/>
              </a:rPr>
              <a:t>Module 2</a:t>
            </a:r>
          </a:p>
          <a:p>
            <a:r>
              <a:rPr lang="en-US" altLang="en-US">
                <a:latin typeface="Algerian" panose="04020705040A02060702" pitchFamily="82" charset="0"/>
              </a:rPr>
              <a:t>Supervised machine learning algorithms</a:t>
            </a:r>
          </a:p>
          <a:p>
            <a:endParaRPr lang="en-ID"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E899F00-E57B-927E-E6A3-5E3D3C72AA75}"/>
              </a:ext>
            </a:extLst>
          </p:cNvPr>
          <p:cNvSpPr>
            <a:spLocks noGrp="1"/>
          </p:cNvSpPr>
          <p:nvPr>
            <p:ph type="title"/>
          </p:nvPr>
        </p:nvSpPr>
        <p:spPr>
          <a:xfrm>
            <a:off x="628650" y="312738"/>
            <a:ext cx="7886700" cy="831850"/>
          </a:xfrm>
        </p:spPr>
        <p:txBody>
          <a:bodyPr/>
          <a:lstStyle/>
          <a:p>
            <a:pPr algn="ctr"/>
            <a:r>
              <a:rPr lang="en-US" altLang="en-US" sz="3600" dirty="0">
                <a:latin typeface="Algerian" panose="04020705040A02060702" pitchFamily="82" charset="0"/>
              </a:rPr>
              <a:t>Lifecycle of machine learning</a:t>
            </a:r>
            <a:endParaRPr lang="en-ID" altLang="en-US"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F94ACD15-1C60-99A0-4CC2-4E4049D4D149}"/>
              </a:ext>
            </a:extLst>
          </p:cNvPr>
          <p:cNvSpPr>
            <a:spLocks noGrp="1"/>
          </p:cNvSpPr>
          <p:nvPr>
            <p:ph idx="1"/>
          </p:nvPr>
        </p:nvSpPr>
        <p:spPr>
          <a:xfrm>
            <a:off x="628650" y="1144588"/>
            <a:ext cx="7886700" cy="3879850"/>
          </a:xfrm>
        </p:spPr>
        <p:txBody>
          <a:bodyPr/>
          <a:lstStyle/>
          <a:p>
            <a:pPr marL="457200" lvl="1" indent="0" algn="just">
              <a:lnSpc>
                <a:spcPct val="107000"/>
              </a:lnSpc>
              <a:buFont typeface="Arial" panose="020B0604020202020204" pitchFamily="34" charset="0"/>
              <a:buNone/>
              <a:defRPr/>
            </a:pPr>
            <a:r>
              <a:rPr lang="en-ID" sz="1700" b="1" dirty="0">
                <a:cs typeface="Times New Roman" panose="02020603050405020304" pitchFamily="18" charset="0"/>
              </a:rPr>
              <a:t>Data Analysis</a:t>
            </a:r>
          </a:p>
          <a:p>
            <a:pPr marL="342900" indent="-342900" algn="just">
              <a:lnSpc>
                <a:spcPct val="107000"/>
              </a:lnSpc>
              <a:buFont typeface="Symbol" panose="05050102010706020507" pitchFamily="18" charset="2"/>
              <a:buChar char=""/>
              <a:defRPr/>
            </a:pPr>
            <a:r>
              <a:rPr lang="en-ID" sz="1700" dirty="0">
                <a:solidFill>
                  <a:srgbClr val="333333"/>
                </a:solidFill>
                <a:cs typeface="Segoe UI" panose="020B0502040204020203" pitchFamily="34" charset="0"/>
              </a:rPr>
              <a:t>The aim of this step is to build a machine learning model to analyze the data and review the outcome. </a:t>
            </a:r>
            <a:endParaRPr lang="en-ID" sz="1700" dirty="0">
              <a:cs typeface="Times New Roman" panose="02020603050405020304" pitchFamily="18" charset="0"/>
            </a:endParaRPr>
          </a:p>
          <a:p>
            <a:pPr marL="457200" lvl="1" indent="0" algn="just">
              <a:lnSpc>
                <a:spcPct val="107000"/>
              </a:lnSpc>
              <a:buFont typeface="Arial" panose="020B0604020202020204" pitchFamily="34" charset="0"/>
              <a:buNone/>
              <a:defRPr/>
            </a:pPr>
            <a:r>
              <a:rPr lang="en-ID" sz="1700" b="1" dirty="0">
                <a:cs typeface="Times New Roman" panose="02020603050405020304" pitchFamily="18" charset="0"/>
              </a:rPr>
              <a:t>Train Model</a:t>
            </a:r>
          </a:p>
          <a:p>
            <a:pPr marL="342900" indent="-342900" algn="just">
              <a:lnSpc>
                <a:spcPct val="107000"/>
              </a:lnSpc>
              <a:buFont typeface="Symbol" panose="05050102010706020507" pitchFamily="18" charset="2"/>
              <a:buChar char=""/>
              <a:defRPr/>
            </a:pPr>
            <a:r>
              <a:rPr lang="en-ID" sz="1700" dirty="0">
                <a:solidFill>
                  <a:srgbClr val="333333"/>
                </a:solidFill>
                <a:cs typeface="Segoe UI" panose="020B0502040204020203" pitchFamily="34" charset="0"/>
              </a:rPr>
              <a:t>Datasets are used to train the model using various machine learning algorithms – to understand various patterns, rules, and, features.</a:t>
            </a:r>
          </a:p>
          <a:p>
            <a:pPr marL="457200" lvl="1" indent="0" algn="just">
              <a:lnSpc>
                <a:spcPct val="107000"/>
              </a:lnSpc>
              <a:buFont typeface="Arial" panose="020B0604020202020204" pitchFamily="34" charset="0"/>
              <a:buNone/>
              <a:defRPr/>
            </a:pPr>
            <a:r>
              <a:rPr lang="en-ID" sz="1700" b="1" dirty="0">
                <a:cs typeface="Times New Roman" panose="02020603050405020304" pitchFamily="18" charset="0"/>
              </a:rPr>
              <a:t>Test Model</a:t>
            </a:r>
          </a:p>
          <a:p>
            <a:pPr marL="342900" indent="-342900" algn="just">
              <a:lnSpc>
                <a:spcPct val="107000"/>
              </a:lnSpc>
              <a:buFont typeface="Symbol" panose="05050102010706020507" pitchFamily="18" charset="2"/>
              <a:buChar char=""/>
              <a:defRPr/>
            </a:pPr>
            <a:r>
              <a:rPr lang="en-ID" sz="1700" dirty="0">
                <a:solidFill>
                  <a:srgbClr val="333333"/>
                </a:solidFill>
                <a:cs typeface="Segoe UI" panose="020B0502040204020203" pitchFamily="34" charset="0"/>
              </a:rPr>
              <a:t>Tests accuracy of the model with respect to the requirements of project or problem.</a:t>
            </a:r>
            <a:endParaRPr lang="en-ID" sz="1700" dirty="0">
              <a:cs typeface="Times New Roman" panose="02020603050405020304" pitchFamily="18" charset="0"/>
            </a:endParaRPr>
          </a:p>
          <a:p>
            <a:pPr marL="457200" lvl="1" indent="0" algn="just">
              <a:lnSpc>
                <a:spcPct val="107000"/>
              </a:lnSpc>
              <a:buFont typeface="Arial" panose="020B0604020202020204" pitchFamily="34" charset="0"/>
              <a:buNone/>
              <a:defRPr/>
            </a:pPr>
            <a:r>
              <a:rPr lang="en-ID" sz="1700" b="1" dirty="0">
                <a:cs typeface="Times New Roman" panose="02020603050405020304" pitchFamily="18" charset="0"/>
              </a:rPr>
              <a:t>Deployment</a:t>
            </a:r>
          </a:p>
          <a:p>
            <a:pPr marL="342900" indent="-342900" algn="just">
              <a:lnSpc>
                <a:spcPct val="107000"/>
              </a:lnSpc>
              <a:spcAft>
                <a:spcPts val="800"/>
              </a:spcAft>
              <a:buFont typeface="Symbol" panose="05050102010706020507" pitchFamily="18" charset="2"/>
              <a:buChar char=""/>
              <a:defRPr/>
            </a:pPr>
            <a:r>
              <a:rPr lang="en-ID" sz="1700" dirty="0">
                <a:solidFill>
                  <a:srgbClr val="333333"/>
                </a:solidFill>
                <a:cs typeface="Segoe UI" panose="020B0502040204020203" pitchFamily="34" charset="0"/>
              </a:rPr>
              <a:t>Performance of the project is checked with the available data and deployed which is similar to making the final report for a project.</a:t>
            </a:r>
            <a:endParaRPr lang="en-ID" sz="1700" dirty="0">
              <a:cs typeface="Times New Roman" panose="02020603050405020304" pitchFamily="18" charset="0"/>
            </a:endParaRPr>
          </a:p>
          <a:p>
            <a:pPr>
              <a:defRPr/>
            </a:pPr>
            <a:endParaRPr lang="en-ID" sz="1800" dirty="0">
              <a:latin typeface="Garamond" panose="02020404030301010803" pitchFamily="18" charset="0"/>
            </a:endParaRPr>
          </a:p>
        </p:txBody>
      </p:sp>
      <p:sp>
        <p:nvSpPr>
          <p:cNvPr id="4" name="Footer Placeholder 3">
            <a:extLst>
              <a:ext uri="{FF2B5EF4-FFF2-40B4-BE49-F238E27FC236}">
                <a16:creationId xmlns:a16="http://schemas.microsoft.com/office/drawing/2014/main" id="{4D83FB34-AF57-2729-A9AA-0EDEB644FA37}"/>
              </a:ext>
            </a:extLst>
          </p:cNvPr>
          <p:cNvSpPr>
            <a:spLocks noGrp="1"/>
          </p:cNvSpPr>
          <p:nvPr>
            <p:ph type="ftr" sz="quarter" idx="11"/>
          </p:nvPr>
        </p:nvSpPr>
        <p:spPr/>
        <p:txBody>
          <a:bodyPr/>
          <a:lstStyle/>
          <a:p>
            <a:pPr>
              <a:defRPr/>
            </a:pPr>
            <a:r>
              <a:rPr lang="en-US"/>
              <a:t>Artificial Intelligence</a:t>
            </a:r>
          </a:p>
        </p:txBody>
      </p:sp>
      <p:sp>
        <p:nvSpPr>
          <p:cNvPr id="13317" name="Slide Number Placeholder 4">
            <a:extLst>
              <a:ext uri="{FF2B5EF4-FFF2-40B4-BE49-F238E27FC236}">
                <a16:creationId xmlns:a16="http://schemas.microsoft.com/office/drawing/2014/main" id="{A4CCFBBA-98D7-B9A8-DF03-67B1E61667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1676DD90-49F5-4C62-8438-0941E744AF44}"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10</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9D4AB81-4E57-8B79-8DEE-5E728781C52F}"/>
              </a:ext>
            </a:extLst>
          </p:cNvPr>
          <p:cNvSpPr>
            <a:spLocks noGrp="1"/>
          </p:cNvSpPr>
          <p:nvPr>
            <p:ph type="title"/>
          </p:nvPr>
        </p:nvSpPr>
        <p:spPr>
          <a:xfrm>
            <a:off x="628650" y="312738"/>
            <a:ext cx="7886700" cy="227193"/>
          </a:xfrm>
        </p:spPr>
        <p:txBody>
          <a:bodyPr/>
          <a:lstStyle/>
          <a:p>
            <a:pPr algn="ctr"/>
            <a:r>
              <a:rPr lang="en-US" altLang="en-US" sz="3600" dirty="0">
                <a:latin typeface="Algerian" panose="04020705040A02060702" pitchFamily="82" charset="0"/>
              </a:rPr>
              <a:t>Difference between AI &amp; ML</a:t>
            </a:r>
            <a:endParaRPr lang="en-ID" altLang="en-US" sz="3600" dirty="0">
              <a:latin typeface="Algerian" panose="04020705040A02060702" pitchFamily="82" charset="0"/>
            </a:endParaRPr>
          </a:p>
        </p:txBody>
      </p:sp>
      <p:graphicFrame>
        <p:nvGraphicFramePr>
          <p:cNvPr id="2" name="Content Placeholder 1">
            <a:extLst>
              <a:ext uri="{FF2B5EF4-FFF2-40B4-BE49-F238E27FC236}">
                <a16:creationId xmlns:a16="http://schemas.microsoft.com/office/drawing/2014/main" id="{1EC2954B-89C4-673F-71C7-6BFE8B98AA2C}"/>
              </a:ext>
            </a:extLst>
          </p:cNvPr>
          <p:cNvGraphicFramePr>
            <a:graphicFrameLocks noGrp="1"/>
          </p:cNvGraphicFramePr>
          <p:nvPr>
            <p:ph idx="1"/>
            <p:extLst>
              <p:ext uri="{D42A27DB-BD31-4B8C-83A1-F6EECF244321}">
                <p14:modId xmlns:p14="http://schemas.microsoft.com/office/powerpoint/2010/main" val="2581467965"/>
              </p:ext>
            </p:extLst>
          </p:nvPr>
        </p:nvGraphicFramePr>
        <p:xfrm>
          <a:off x="383177" y="709478"/>
          <a:ext cx="8342812" cy="4029433"/>
        </p:xfrm>
        <a:graphic>
          <a:graphicData uri="http://schemas.openxmlformats.org/drawingml/2006/table">
            <a:tbl>
              <a:tblPr firstRow="1" firstCol="1" bandRow="1">
                <a:tableStyleId>{5940675A-B579-460E-94D1-54222C63F5DA}</a:tableStyleId>
              </a:tblPr>
              <a:tblGrid>
                <a:gridCol w="4045663">
                  <a:extLst>
                    <a:ext uri="{9D8B030D-6E8A-4147-A177-3AD203B41FA5}">
                      <a16:colId xmlns:a16="http://schemas.microsoft.com/office/drawing/2014/main" val="20000"/>
                    </a:ext>
                  </a:extLst>
                </a:gridCol>
                <a:gridCol w="4297149">
                  <a:extLst>
                    <a:ext uri="{9D8B030D-6E8A-4147-A177-3AD203B41FA5}">
                      <a16:colId xmlns:a16="http://schemas.microsoft.com/office/drawing/2014/main" val="20001"/>
                    </a:ext>
                  </a:extLst>
                </a:gridCol>
              </a:tblGrid>
              <a:tr h="313599">
                <a:tc>
                  <a:txBody>
                    <a:bodyPr/>
                    <a:lstStyle/>
                    <a:p>
                      <a:pPr algn="ctr">
                        <a:lnSpc>
                          <a:spcPct val="107000"/>
                        </a:lnSpc>
                        <a:spcAft>
                          <a:spcPts val="800"/>
                        </a:spcAft>
                      </a:pPr>
                      <a:r>
                        <a:rPr lang="en-ID" sz="2000" b="1" dirty="0">
                          <a:effectLst/>
                          <a:latin typeface="Garamond" panose="02020404030301010803" pitchFamily="18" charset="0"/>
                        </a:rPr>
                        <a:t>Artificial Intelligence</a:t>
                      </a:r>
                      <a:endParaRPr lang="en-ID" sz="2000" b="1" dirty="0">
                        <a:effectLst/>
                        <a:latin typeface="Garamond" panose="02020404030301010803" pitchFamily="18" charset="0"/>
                        <a:ea typeface="Calibri" panose="020F0502020204030204" pitchFamily="34" charset="0"/>
                        <a:cs typeface="Times New Roman" panose="02020603050405020304" pitchFamily="18" charset="0"/>
                      </a:endParaRPr>
                    </a:p>
                  </a:txBody>
                  <a:tcPr marL="68588" marR="68588" marT="0" marB="0"/>
                </a:tc>
                <a:tc>
                  <a:txBody>
                    <a:bodyPr/>
                    <a:lstStyle/>
                    <a:p>
                      <a:pPr algn="ctr">
                        <a:lnSpc>
                          <a:spcPct val="107000"/>
                        </a:lnSpc>
                        <a:spcAft>
                          <a:spcPts val="800"/>
                        </a:spcAft>
                      </a:pPr>
                      <a:r>
                        <a:rPr lang="en-ID" sz="2000" b="1" dirty="0">
                          <a:effectLst/>
                          <a:latin typeface="Garamond" panose="02020404030301010803" pitchFamily="18" charset="0"/>
                        </a:rPr>
                        <a:t>Machine learning</a:t>
                      </a:r>
                      <a:endParaRPr lang="en-ID" sz="2000" b="1" dirty="0">
                        <a:effectLst/>
                        <a:latin typeface="Garamond" panose="02020404030301010803" pitchFamily="18"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0"/>
                  </a:ext>
                </a:extLst>
              </a:tr>
              <a:tr h="1066135">
                <a:tc>
                  <a:txBody>
                    <a:bodyPr/>
                    <a:lstStyle/>
                    <a:p>
                      <a:pPr algn="just">
                        <a:lnSpc>
                          <a:spcPct val="107000"/>
                        </a:lnSpc>
                        <a:spcAft>
                          <a:spcPts val="800"/>
                        </a:spcAft>
                      </a:pPr>
                      <a:r>
                        <a:rPr lang="en-ID" sz="1700" dirty="0">
                          <a:effectLst/>
                          <a:latin typeface="Cambria" panose="02040503050406030204" pitchFamily="18" charset="0"/>
                          <a:ea typeface="Cambria" panose="02040503050406030204" pitchFamily="18" charset="0"/>
                        </a:rPr>
                        <a:t>Artificial intelligence is a technology which enables a machine to simulate human behavior.</a:t>
                      </a:r>
                      <a:endParaRPr lang="en-ID" sz="1700" dirty="0">
                        <a:effectLst/>
                        <a:latin typeface="Cambria" panose="02040503050406030204" pitchFamily="18" charset="0"/>
                        <a:ea typeface="Cambria" panose="02040503050406030204" pitchFamily="18" charset="0"/>
                        <a:cs typeface="Times New Roman" panose="02020603050405020304" pitchFamily="18" charset="0"/>
                      </a:endParaRPr>
                    </a:p>
                  </a:txBody>
                  <a:tcPr marL="68588" marR="68588" marT="0" marB="0"/>
                </a:tc>
                <a:tc>
                  <a:txBody>
                    <a:bodyPr/>
                    <a:lstStyle/>
                    <a:p>
                      <a:pPr algn="just">
                        <a:lnSpc>
                          <a:spcPct val="107000"/>
                        </a:lnSpc>
                        <a:spcAft>
                          <a:spcPts val="800"/>
                        </a:spcAft>
                      </a:pPr>
                      <a:r>
                        <a:rPr lang="en-ID" sz="1700" dirty="0">
                          <a:effectLst/>
                          <a:latin typeface="Cambria" panose="02040503050406030204" pitchFamily="18" charset="0"/>
                          <a:ea typeface="Cambria" panose="02040503050406030204" pitchFamily="18" charset="0"/>
                        </a:rPr>
                        <a:t>Machine learning is a subset of AI which allows a machine to automatically learn from past data without programming explicitly.</a:t>
                      </a:r>
                      <a:endParaRPr lang="en-ID" sz="1700" dirty="0">
                        <a:effectLst/>
                        <a:latin typeface="Cambria" panose="02040503050406030204" pitchFamily="18" charset="0"/>
                        <a:ea typeface="Cambria" panose="020405030504060302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1"/>
                  </a:ext>
                </a:extLst>
              </a:tr>
              <a:tr h="851539">
                <a:tc>
                  <a:txBody>
                    <a:bodyPr/>
                    <a:lstStyle/>
                    <a:p>
                      <a:pPr algn="just">
                        <a:lnSpc>
                          <a:spcPct val="107000"/>
                        </a:lnSpc>
                        <a:spcAft>
                          <a:spcPts val="800"/>
                        </a:spcAft>
                      </a:pPr>
                      <a:r>
                        <a:rPr lang="en-US" sz="1800" b="0" i="0" kern="1200" dirty="0">
                          <a:solidFill>
                            <a:schemeClr val="tx1"/>
                          </a:solidFill>
                          <a:effectLst/>
                          <a:latin typeface="+mn-lt"/>
                          <a:ea typeface="+mn-ea"/>
                          <a:cs typeface="+mn-cs"/>
                        </a:rPr>
                        <a:t>In AI, we make intelligent systems to perform any task like a human.</a:t>
                      </a:r>
                      <a:endParaRPr lang="en-ID" sz="1700" dirty="0">
                        <a:effectLst/>
                        <a:latin typeface="Cambria" panose="02040503050406030204" pitchFamily="18" charset="0"/>
                        <a:ea typeface="Cambria" panose="02040503050406030204" pitchFamily="18" charset="0"/>
                        <a:cs typeface="Times New Roman" panose="02020603050405020304" pitchFamily="18" charset="0"/>
                      </a:endParaRPr>
                    </a:p>
                  </a:txBody>
                  <a:tcPr marL="68588" marR="68588" marT="0" marB="0"/>
                </a:tc>
                <a:tc>
                  <a:txBody>
                    <a:bodyPr/>
                    <a:lstStyle/>
                    <a:p>
                      <a:pPr algn="just">
                        <a:lnSpc>
                          <a:spcPct val="107000"/>
                        </a:lnSpc>
                        <a:spcAft>
                          <a:spcPts val="800"/>
                        </a:spcAft>
                      </a:pPr>
                      <a:r>
                        <a:rPr lang="en-US" sz="1800" b="0" i="0" kern="1200" dirty="0">
                          <a:solidFill>
                            <a:schemeClr val="tx1"/>
                          </a:solidFill>
                          <a:effectLst/>
                          <a:latin typeface="+mn-lt"/>
                          <a:ea typeface="+mn-ea"/>
                          <a:cs typeface="+mn-cs"/>
                        </a:rPr>
                        <a:t>In ML, we teach machines with data to perform a particular task and give an accurate result.</a:t>
                      </a:r>
                      <a:endParaRPr lang="en-ID" sz="1700" dirty="0">
                        <a:effectLst/>
                        <a:latin typeface="Cambria" panose="02040503050406030204" pitchFamily="18" charset="0"/>
                        <a:ea typeface="Cambria" panose="020405030504060302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2"/>
                  </a:ext>
                </a:extLst>
              </a:tr>
              <a:tr h="970159">
                <a:tc>
                  <a:txBody>
                    <a:bodyPr/>
                    <a:lstStyle/>
                    <a:p>
                      <a:pPr algn="just">
                        <a:lnSpc>
                          <a:spcPct val="107000"/>
                        </a:lnSpc>
                        <a:spcAft>
                          <a:spcPts val="800"/>
                        </a:spcAft>
                      </a:pPr>
                      <a:r>
                        <a:rPr lang="en-ID" sz="1700" dirty="0">
                          <a:effectLst/>
                          <a:latin typeface="Cambria" panose="02040503050406030204" pitchFamily="18" charset="0"/>
                          <a:ea typeface="Cambria" panose="02040503050406030204" pitchFamily="18" charset="0"/>
                        </a:rPr>
                        <a:t>AI is working to create an intelligent system which can perform various complex tasks.</a:t>
                      </a:r>
                      <a:endParaRPr lang="en-ID" sz="1700" dirty="0">
                        <a:effectLst/>
                        <a:latin typeface="Cambria" panose="02040503050406030204" pitchFamily="18" charset="0"/>
                        <a:ea typeface="Cambria" panose="02040503050406030204" pitchFamily="18" charset="0"/>
                        <a:cs typeface="Times New Roman" panose="02020603050405020304" pitchFamily="18" charset="0"/>
                      </a:endParaRPr>
                    </a:p>
                  </a:txBody>
                  <a:tcPr marL="68588" marR="68588" marT="0" marB="0"/>
                </a:tc>
                <a:tc>
                  <a:txBody>
                    <a:bodyPr/>
                    <a:lstStyle/>
                    <a:p>
                      <a:pPr algn="just">
                        <a:lnSpc>
                          <a:spcPct val="107000"/>
                        </a:lnSpc>
                        <a:spcAft>
                          <a:spcPts val="800"/>
                        </a:spcAft>
                      </a:pPr>
                      <a:r>
                        <a:rPr lang="en-ID" sz="1700" dirty="0">
                          <a:effectLst/>
                          <a:latin typeface="Cambria" panose="02040503050406030204" pitchFamily="18" charset="0"/>
                          <a:ea typeface="Cambria" panose="02040503050406030204" pitchFamily="18" charset="0"/>
                        </a:rPr>
                        <a:t>Machine learning is working to create machines that can perform only those specific tasks for which they are trained.</a:t>
                      </a:r>
                      <a:endParaRPr lang="en-ID" sz="1700" dirty="0">
                        <a:effectLst/>
                        <a:latin typeface="Cambria" panose="02040503050406030204" pitchFamily="18" charset="0"/>
                        <a:ea typeface="Cambria" panose="020405030504060302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3"/>
                  </a:ext>
                </a:extLst>
              </a:tr>
              <a:tr h="780122">
                <a:tc>
                  <a:txBody>
                    <a:bodyPr/>
                    <a:lstStyle/>
                    <a:p>
                      <a:pPr algn="just">
                        <a:lnSpc>
                          <a:spcPct val="107000"/>
                        </a:lnSpc>
                        <a:spcAft>
                          <a:spcPts val="800"/>
                        </a:spcAft>
                      </a:pPr>
                      <a:r>
                        <a:rPr lang="en-ID" sz="1700" dirty="0">
                          <a:effectLst/>
                          <a:latin typeface="Cambria" panose="02040503050406030204" pitchFamily="18" charset="0"/>
                          <a:ea typeface="Cambria" panose="02040503050406030204" pitchFamily="18" charset="0"/>
                        </a:rPr>
                        <a:t>The main applications of AI are Siri, Expert System, Online game playing, intelligent humanoid robot, etc.</a:t>
                      </a:r>
                      <a:endParaRPr lang="en-ID" sz="1700" dirty="0">
                        <a:effectLst/>
                        <a:latin typeface="Cambria" panose="02040503050406030204" pitchFamily="18" charset="0"/>
                        <a:ea typeface="Cambria" panose="02040503050406030204" pitchFamily="18" charset="0"/>
                        <a:cs typeface="Times New Roman" panose="02020603050405020304" pitchFamily="18" charset="0"/>
                      </a:endParaRPr>
                    </a:p>
                  </a:txBody>
                  <a:tcPr marL="68588" marR="68588" marT="0" marB="0"/>
                </a:tc>
                <a:tc>
                  <a:txBody>
                    <a:bodyPr/>
                    <a:lstStyle/>
                    <a:p>
                      <a:pPr algn="just">
                        <a:lnSpc>
                          <a:spcPct val="107000"/>
                        </a:lnSpc>
                        <a:spcAft>
                          <a:spcPts val="800"/>
                        </a:spcAft>
                      </a:pPr>
                      <a:r>
                        <a:rPr lang="en-ID" sz="1700" dirty="0">
                          <a:effectLst/>
                          <a:latin typeface="Cambria" panose="02040503050406030204" pitchFamily="18" charset="0"/>
                          <a:ea typeface="Cambria" panose="02040503050406030204" pitchFamily="18" charset="0"/>
                        </a:rPr>
                        <a:t>The main applications of machine learning are Online recommender system and Google search algorithms</a:t>
                      </a:r>
                      <a:endParaRPr lang="en-ID" sz="1700" dirty="0">
                        <a:effectLst/>
                        <a:latin typeface="Cambria" panose="02040503050406030204" pitchFamily="18" charset="0"/>
                        <a:ea typeface="Cambria" panose="020405030504060302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4"/>
                  </a:ext>
                </a:extLst>
              </a:tr>
            </a:tbl>
          </a:graphicData>
        </a:graphic>
      </p:graphicFrame>
      <p:sp>
        <p:nvSpPr>
          <p:cNvPr id="4" name="Footer Placeholder 3">
            <a:extLst>
              <a:ext uri="{FF2B5EF4-FFF2-40B4-BE49-F238E27FC236}">
                <a16:creationId xmlns:a16="http://schemas.microsoft.com/office/drawing/2014/main" id="{890B3C23-911B-4C92-FD57-C097BF6061BF}"/>
              </a:ext>
            </a:extLst>
          </p:cNvPr>
          <p:cNvSpPr>
            <a:spLocks noGrp="1"/>
          </p:cNvSpPr>
          <p:nvPr>
            <p:ph type="ftr" sz="quarter" idx="11"/>
          </p:nvPr>
        </p:nvSpPr>
        <p:spPr/>
        <p:txBody>
          <a:bodyPr/>
          <a:lstStyle/>
          <a:p>
            <a:pPr>
              <a:defRPr/>
            </a:pPr>
            <a:r>
              <a:rPr lang="en-US"/>
              <a:t>Artificial Intelligence</a:t>
            </a:r>
          </a:p>
        </p:txBody>
      </p:sp>
      <p:sp>
        <p:nvSpPr>
          <p:cNvPr id="14360" name="Slide Number Placeholder 4">
            <a:extLst>
              <a:ext uri="{FF2B5EF4-FFF2-40B4-BE49-F238E27FC236}">
                <a16:creationId xmlns:a16="http://schemas.microsoft.com/office/drawing/2014/main" id="{C0DA20CB-6700-CB88-6785-A670BCBB224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5E1E401-EBF8-4F9A-8D72-42C5A3AF2467}"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11</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A865B5C-CD12-0C43-16FB-F4393D42D11B}"/>
              </a:ext>
            </a:extLst>
          </p:cNvPr>
          <p:cNvSpPr>
            <a:spLocks noGrp="1"/>
          </p:cNvSpPr>
          <p:nvPr>
            <p:ph type="title"/>
          </p:nvPr>
        </p:nvSpPr>
        <p:spPr>
          <a:xfrm>
            <a:off x="628650" y="136525"/>
            <a:ext cx="7886700" cy="831850"/>
          </a:xfrm>
        </p:spPr>
        <p:txBody>
          <a:bodyPr/>
          <a:lstStyle/>
          <a:p>
            <a:pPr algn="ctr"/>
            <a:r>
              <a:rPr lang="en-US" altLang="en-US" sz="3600" dirty="0">
                <a:latin typeface="Algerian" panose="04020705040A02060702" pitchFamily="82" charset="0"/>
              </a:rPr>
              <a:t>Machine learning - dataset</a:t>
            </a:r>
            <a:endParaRPr lang="en-ID" altLang="en-US" sz="3600" dirty="0">
              <a:latin typeface="Algerian" panose="04020705040A02060702" pitchFamily="82" charset="0"/>
            </a:endParaRPr>
          </a:p>
        </p:txBody>
      </p:sp>
      <p:sp>
        <p:nvSpPr>
          <p:cNvPr id="14339" name="Content Placeholder 2">
            <a:extLst>
              <a:ext uri="{FF2B5EF4-FFF2-40B4-BE49-F238E27FC236}">
                <a16:creationId xmlns:a16="http://schemas.microsoft.com/office/drawing/2014/main" id="{348D9AE6-A118-C1D5-5409-855BE6EED885}"/>
              </a:ext>
            </a:extLst>
          </p:cNvPr>
          <p:cNvSpPr>
            <a:spLocks noGrp="1"/>
          </p:cNvSpPr>
          <p:nvPr>
            <p:ph idx="1"/>
          </p:nvPr>
        </p:nvSpPr>
        <p:spPr>
          <a:xfrm>
            <a:off x="628650" y="1473199"/>
            <a:ext cx="8088630" cy="4091577"/>
          </a:xfrm>
        </p:spPr>
        <p:txBody>
          <a:bodyPr/>
          <a:lstStyle/>
          <a:p>
            <a:pPr marL="342900" indent="-342900" algn="just">
              <a:lnSpc>
                <a:spcPct val="107000"/>
              </a:lnSpc>
              <a:buFont typeface="Symbol" panose="05050102010706020507" pitchFamily="18" charset="2"/>
              <a:buChar char=""/>
              <a:defRPr/>
            </a:pPr>
            <a:r>
              <a:rPr lang="en-ID" sz="1700" b="1" dirty="0">
                <a:solidFill>
                  <a:srgbClr val="000000"/>
                </a:solidFill>
                <a:cs typeface="Segoe UI" panose="020B0502040204020203" pitchFamily="34" charset="0"/>
              </a:rPr>
              <a:t>A dataset</a:t>
            </a:r>
            <a:r>
              <a:rPr lang="en-ID" sz="1700" dirty="0">
                <a:solidFill>
                  <a:srgbClr val="000000"/>
                </a:solidFill>
                <a:cs typeface="Segoe UI" panose="020B0502040204020203" pitchFamily="34" charset="0"/>
              </a:rPr>
              <a:t> is a collection of data in which data is arranged in some order. A dataset can contain any data from a series of an array to a database table.</a:t>
            </a:r>
            <a:endParaRPr lang="en-ID" sz="1700" dirty="0">
              <a:cs typeface="Times New Roman" panose="02020603050405020304" pitchFamily="18" charset="0"/>
            </a:endParaRPr>
          </a:p>
          <a:p>
            <a:pPr marL="342900" indent="-342900" algn="just">
              <a:lnSpc>
                <a:spcPct val="107000"/>
              </a:lnSpc>
              <a:buFont typeface="Symbol" panose="05050102010706020507" pitchFamily="18" charset="2"/>
              <a:buChar char=""/>
              <a:defRPr/>
            </a:pPr>
            <a:r>
              <a:rPr lang="en-ID" sz="1700" b="1" dirty="0">
                <a:cs typeface="Times New Roman" panose="02020603050405020304" pitchFamily="18" charset="0"/>
              </a:rPr>
              <a:t>Types of data in datasets</a:t>
            </a:r>
          </a:p>
          <a:p>
            <a:pPr marL="800100" lvl="1" indent="-342900" algn="just">
              <a:lnSpc>
                <a:spcPct val="107000"/>
              </a:lnSpc>
              <a:buFont typeface="Courier New" panose="02070309020205020404" pitchFamily="49" charset="0"/>
              <a:buChar char="o"/>
              <a:defRPr/>
            </a:pPr>
            <a:r>
              <a:rPr lang="en-ID" sz="1700" b="1" dirty="0">
                <a:cs typeface="Segoe UI" panose="020B0502040204020203" pitchFamily="34" charset="0"/>
              </a:rPr>
              <a:t>Numerical data: </a:t>
            </a:r>
            <a:r>
              <a:rPr lang="en-ID" sz="1700" dirty="0">
                <a:cs typeface="Segoe UI" panose="020B0502040204020203" pitchFamily="34" charset="0"/>
              </a:rPr>
              <a:t>Such as house price, temperature, etc.</a:t>
            </a:r>
            <a:endParaRPr lang="en-ID" sz="1700" dirty="0">
              <a:cs typeface="Times New Roman" panose="02020603050405020304" pitchFamily="18" charset="0"/>
            </a:endParaRPr>
          </a:p>
          <a:p>
            <a:pPr marL="800100" lvl="1" indent="-342900" algn="just">
              <a:lnSpc>
                <a:spcPct val="107000"/>
              </a:lnSpc>
              <a:buFont typeface="Courier New" panose="02070309020205020404" pitchFamily="49" charset="0"/>
              <a:buChar char="o"/>
              <a:defRPr/>
            </a:pPr>
            <a:r>
              <a:rPr lang="en-ID" sz="1700" b="1" dirty="0">
                <a:cs typeface="Segoe UI" panose="020B0502040204020203" pitchFamily="34" charset="0"/>
              </a:rPr>
              <a:t>Categorical data: </a:t>
            </a:r>
            <a:r>
              <a:rPr lang="en-ID" sz="1700" dirty="0">
                <a:cs typeface="Segoe UI" panose="020B0502040204020203" pitchFamily="34" charset="0"/>
              </a:rPr>
              <a:t>Such as Yes/No, True/False, Blue/green, etc.</a:t>
            </a:r>
            <a:endParaRPr lang="en-ID" sz="1700" dirty="0">
              <a:cs typeface="Times New Roman" panose="02020603050405020304" pitchFamily="18" charset="0"/>
            </a:endParaRPr>
          </a:p>
          <a:p>
            <a:pPr marL="800100" lvl="1" indent="-342900" algn="just">
              <a:lnSpc>
                <a:spcPct val="107000"/>
              </a:lnSpc>
              <a:buFont typeface="Courier New" panose="02070309020205020404" pitchFamily="49" charset="0"/>
              <a:buChar char="o"/>
              <a:defRPr/>
            </a:pPr>
            <a:r>
              <a:rPr lang="en-ID" sz="1700" b="1" dirty="0">
                <a:cs typeface="Segoe UI" panose="020B0502040204020203" pitchFamily="34" charset="0"/>
              </a:rPr>
              <a:t>Ordinal data: </a:t>
            </a:r>
            <a:r>
              <a:rPr lang="en-ID" sz="1700" dirty="0">
                <a:cs typeface="Segoe UI" panose="020B0502040204020203" pitchFamily="34" charset="0"/>
              </a:rPr>
              <a:t>These data are similar to categorical data but can be measured on the basis of comparison.</a:t>
            </a:r>
          </a:p>
          <a:p>
            <a:pPr marL="800100" lvl="1" indent="-342900" algn="just">
              <a:lnSpc>
                <a:spcPct val="107000"/>
              </a:lnSpc>
              <a:buFont typeface="Courier New" panose="02070309020205020404" pitchFamily="49" charset="0"/>
              <a:buChar char="o"/>
              <a:defRPr/>
            </a:pPr>
            <a:r>
              <a:rPr lang="en-US" sz="1700" dirty="0">
                <a:cs typeface="Segoe UI" panose="020B0502040204020203" pitchFamily="34" charset="0"/>
              </a:rPr>
              <a:t>the data can be categorized while introducing an order or ranking.</a:t>
            </a:r>
            <a:endParaRPr lang="en-ID" sz="1700" dirty="0">
              <a:cs typeface="Segoe UI" panose="020B0502040204020203" pitchFamily="34" charset="0"/>
            </a:endParaRPr>
          </a:p>
          <a:p>
            <a:pPr marL="800100" lvl="1" indent="-342900" algn="just">
              <a:lnSpc>
                <a:spcPct val="107000"/>
              </a:lnSpc>
              <a:buFont typeface="Courier New" panose="02070309020205020404" pitchFamily="49" charset="0"/>
              <a:buChar char="o"/>
              <a:defRPr/>
            </a:pPr>
            <a:r>
              <a:rPr lang="en-ID" sz="1700" dirty="0">
                <a:cs typeface="Segoe UI" panose="020B0502040204020203" pitchFamily="34" charset="0"/>
              </a:rPr>
              <a:t> </a:t>
            </a:r>
            <a:r>
              <a:rPr lang="en-US" sz="1700" dirty="0">
                <a:cs typeface="Segoe UI" panose="020B0502040204020203" pitchFamily="34" charset="0"/>
              </a:rPr>
              <a:t>Example of Ordinal data – Customer Feedback, Economic Status</a:t>
            </a:r>
            <a:endParaRPr lang="en-ID" sz="1700" dirty="0">
              <a:cs typeface="Times New Roman" panose="02020603050405020304" pitchFamily="18" charset="0"/>
            </a:endParaRPr>
          </a:p>
          <a:p>
            <a:pPr marL="342900" indent="-342900" algn="just">
              <a:lnSpc>
                <a:spcPct val="107000"/>
              </a:lnSpc>
              <a:buFont typeface="Symbol" panose="05050102010706020507" pitchFamily="18" charset="2"/>
              <a:buChar char=""/>
              <a:defRPr/>
            </a:pPr>
            <a:r>
              <a:rPr lang="en-ID" sz="1700" b="1" dirty="0">
                <a:cs typeface="Times New Roman" panose="02020603050405020304" pitchFamily="18" charset="0"/>
              </a:rPr>
              <a:t>Types of Datasets</a:t>
            </a:r>
          </a:p>
          <a:p>
            <a:pPr marL="800100" lvl="1" indent="-342900" algn="just">
              <a:lnSpc>
                <a:spcPct val="107000"/>
              </a:lnSpc>
              <a:spcAft>
                <a:spcPts val="800"/>
              </a:spcAft>
              <a:buFont typeface="Courier New" panose="02070309020205020404" pitchFamily="49" charset="0"/>
              <a:buChar char="o"/>
              <a:defRPr/>
            </a:pPr>
            <a:r>
              <a:rPr lang="en-ID" sz="1700" b="1" dirty="0">
                <a:cs typeface="Times New Roman" panose="02020603050405020304" pitchFamily="18" charset="0"/>
              </a:rPr>
              <a:t>Training Dataset</a:t>
            </a:r>
            <a:r>
              <a:rPr lang="en-ID" sz="1700" dirty="0">
                <a:cs typeface="Times New Roman" panose="02020603050405020304" pitchFamily="18" charset="0"/>
              </a:rPr>
              <a:t>: This data set is used to train the model i.e.; these datasets are used to update the weight of the model.</a:t>
            </a:r>
          </a:p>
          <a:p>
            <a:pPr>
              <a:defRPr/>
            </a:pPr>
            <a:endParaRPr lang="en-ID" altLang="en-US" sz="2000" dirty="0">
              <a:latin typeface="Garamond" panose="02020404030301010803" pitchFamily="18" charset="0"/>
            </a:endParaRPr>
          </a:p>
        </p:txBody>
      </p:sp>
      <p:sp>
        <p:nvSpPr>
          <p:cNvPr id="4" name="Footer Placeholder 3">
            <a:extLst>
              <a:ext uri="{FF2B5EF4-FFF2-40B4-BE49-F238E27FC236}">
                <a16:creationId xmlns:a16="http://schemas.microsoft.com/office/drawing/2014/main" id="{98CFB30F-66A8-7C80-96C1-83EF17E7614B}"/>
              </a:ext>
            </a:extLst>
          </p:cNvPr>
          <p:cNvSpPr>
            <a:spLocks noGrp="1"/>
          </p:cNvSpPr>
          <p:nvPr>
            <p:ph type="ftr" sz="quarter" idx="11"/>
          </p:nvPr>
        </p:nvSpPr>
        <p:spPr/>
        <p:txBody>
          <a:bodyPr/>
          <a:lstStyle/>
          <a:p>
            <a:pPr>
              <a:defRPr/>
            </a:pPr>
            <a:r>
              <a:rPr lang="en-US"/>
              <a:t>Artificial Intelligence</a:t>
            </a:r>
          </a:p>
        </p:txBody>
      </p:sp>
      <p:sp>
        <p:nvSpPr>
          <p:cNvPr id="15365" name="Slide Number Placeholder 4">
            <a:extLst>
              <a:ext uri="{FF2B5EF4-FFF2-40B4-BE49-F238E27FC236}">
                <a16:creationId xmlns:a16="http://schemas.microsoft.com/office/drawing/2014/main" id="{0A02BAC3-62B8-0036-7AE6-0BA7F8C219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EF5A0DA-9037-4861-94A0-758A3B2A9CAC}"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12</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8B75230-DF11-BA7B-DE36-6045D1B8519E}"/>
              </a:ext>
            </a:extLst>
          </p:cNvPr>
          <p:cNvSpPr>
            <a:spLocks noGrp="1"/>
          </p:cNvSpPr>
          <p:nvPr>
            <p:ph type="title"/>
          </p:nvPr>
        </p:nvSpPr>
        <p:spPr>
          <a:xfrm>
            <a:off x="628650" y="306388"/>
            <a:ext cx="7886700" cy="331787"/>
          </a:xfrm>
        </p:spPr>
        <p:txBody>
          <a:bodyPr/>
          <a:lstStyle/>
          <a:p>
            <a:r>
              <a:rPr lang="en-US" altLang="en-US" dirty="0" err="1">
                <a:latin typeface="Algerian" panose="04020705040A02060702" pitchFamily="82" charset="0"/>
              </a:rPr>
              <a:t>Contd</a:t>
            </a:r>
            <a:r>
              <a:rPr lang="en-US" altLang="en-US" dirty="0">
                <a:latin typeface="Algerian" panose="04020705040A02060702" pitchFamily="82" charset="0"/>
              </a:rPr>
              <a:t>…</a:t>
            </a:r>
            <a:endParaRPr lang="en-ID" altLang="en-US" dirty="0">
              <a:latin typeface="Algerian" panose="04020705040A02060702" pitchFamily="82" charset="0"/>
            </a:endParaRPr>
          </a:p>
        </p:txBody>
      </p:sp>
      <p:sp>
        <p:nvSpPr>
          <p:cNvPr id="14339" name="Content Placeholder 2">
            <a:extLst>
              <a:ext uri="{FF2B5EF4-FFF2-40B4-BE49-F238E27FC236}">
                <a16:creationId xmlns:a16="http://schemas.microsoft.com/office/drawing/2014/main" id="{8A51C7EC-ECD5-BE6E-3831-6C107D19F0F6}"/>
              </a:ext>
            </a:extLst>
          </p:cNvPr>
          <p:cNvSpPr>
            <a:spLocks noGrp="1"/>
          </p:cNvSpPr>
          <p:nvPr>
            <p:ph idx="1"/>
          </p:nvPr>
        </p:nvSpPr>
        <p:spPr>
          <a:xfrm>
            <a:off x="381000" y="1049337"/>
            <a:ext cx="8372475" cy="4210639"/>
          </a:xfrm>
        </p:spPr>
        <p:txBody>
          <a:bodyPr/>
          <a:lstStyle/>
          <a:p>
            <a:pPr marL="342900" indent="-342900" algn="just">
              <a:lnSpc>
                <a:spcPct val="107000"/>
              </a:lnSpc>
              <a:buFont typeface="Courier New" panose="02070309020205020404" pitchFamily="49" charset="0"/>
              <a:buChar char="o"/>
              <a:defRPr/>
            </a:pPr>
            <a:r>
              <a:rPr lang="en-ID" sz="1700" b="1" dirty="0">
                <a:cs typeface="Times New Roman" panose="02020603050405020304" pitchFamily="18" charset="0"/>
              </a:rPr>
              <a:t>Validation Dataset</a:t>
            </a:r>
          </a:p>
          <a:p>
            <a:pPr marL="800100" lvl="1" indent="-342900" algn="just">
              <a:lnSpc>
                <a:spcPct val="107000"/>
              </a:lnSpc>
              <a:buFont typeface="Wingdings" panose="05000000000000000000" pitchFamily="2" charset="2"/>
              <a:buChar char=""/>
              <a:defRPr/>
            </a:pPr>
            <a:r>
              <a:rPr lang="en-ID" sz="1700" dirty="0">
                <a:cs typeface="Times New Roman" panose="02020603050405020304" pitchFamily="18" charset="0"/>
              </a:rPr>
              <a:t>It is used to verify that the increase in the accuracy of the training dataset is actually increased if we test the model with the data that is not used in the training.</a:t>
            </a:r>
          </a:p>
          <a:p>
            <a:pPr marL="800100" lvl="1" indent="-342900" algn="just">
              <a:lnSpc>
                <a:spcPct val="107000"/>
              </a:lnSpc>
              <a:buFont typeface="Wingdings" panose="05000000000000000000" pitchFamily="2" charset="2"/>
              <a:buChar char=""/>
              <a:defRPr/>
            </a:pPr>
            <a:r>
              <a:rPr lang="en-ID" sz="1700" dirty="0">
                <a:cs typeface="Times New Roman" panose="02020603050405020304" pitchFamily="18" charset="0"/>
              </a:rPr>
              <a:t>If the accuracy over the training dataset increases while the accuracy over the validation dataset decreases, then this results in the case of high variance i.e., overfitting.</a:t>
            </a:r>
          </a:p>
          <a:p>
            <a:pPr marL="800100" lvl="1" indent="-342900" algn="just">
              <a:lnSpc>
                <a:spcPct val="107000"/>
              </a:lnSpc>
              <a:buFont typeface="Wingdings" panose="05000000000000000000" pitchFamily="2" charset="2"/>
              <a:buChar char=""/>
              <a:defRPr/>
            </a:pPr>
            <a:r>
              <a:rPr lang="en-ID" sz="1700" dirty="0">
                <a:solidFill>
                  <a:srgbClr val="FF0000"/>
                </a:solidFill>
                <a:cs typeface="Times New Roman" panose="02020603050405020304" pitchFamily="18" charset="0"/>
              </a:rPr>
              <a:t>Variance: </a:t>
            </a:r>
            <a:r>
              <a:rPr lang="en-ID" sz="1700" dirty="0">
                <a:cs typeface="Times New Roman" panose="02020603050405020304" pitchFamily="18" charset="0"/>
              </a:rPr>
              <a:t>average or mean, standard deviation.</a:t>
            </a:r>
          </a:p>
          <a:p>
            <a:pPr marL="800100" lvl="1" indent="-342900" algn="just">
              <a:lnSpc>
                <a:spcPct val="107000"/>
              </a:lnSpc>
              <a:buFont typeface="Wingdings" panose="05000000000000000000" pitchFamily="2" charset="2"/>
              <a:buChar char=""/>
              <a:defRPr/>
            </a:pPr>
            <a:r>
              <a:rPr lang="en-US" sz="1700" dirty="0">
                <a:solidFill>
                  <a:srgbClr val="FF0000"/>
                </a:solidFill>
                <a:cs typeface="Times New Roman" panose="02020603050405020304" pitchFamily="18" charset="0"/>
              </a:rPr>
              <a:t>Overfitting</a:t>
            </a:r>
            <a:r>
              <a:rPr lang="en-US" sz="1700" dirty="0">
                <a:cs typeface="Times New Roman" panose="02020603050405020304" pitchFamily="18" charset="0"/>
              </a:rPr>
              <a:t> the machine learning model gives accurate predictions for training data but not for new data.</a:t>
            </a:r>
            <a:endParaRPr lang="en-ID" sz="1700" dirty="0">
              <a:cs typeface="Times New Roman" panose="02020603050405020304" pitchFamily="18" charset="0"/>
            </a:endParaRPr>
          </a:p>
          <a:p>
            <a:pPr>
              <a:defRPr/>
            </a:pPr>
            <a:endParaRPr lang="en-ID" altLang="en-US" sz="1700" dirty="0"/>
          </a:p>
        </p:txBody>
      </p:sp>
      <p:sp>
        <p:nvSpPr>
          <p:cNvPr id="4" name="Footer Placeholder 3">
            <a:extLst>
              <a:ext uri="{FF2B5EF4-FFF2-40B4-BE49-F238E27FC236}">
                <a16:creationId xmlns:a16="http://schemas.microsoft.com/office/drawing/2014/main" id="{2D4C90A9-17B7-2D9C-7723-C4131568E265}"/>
              </a:ext>
            </a:extLst>
          </p:cNvPr>
          <p:cNvSpPr>
            <a:spLocks noGrp="1"/>
          </p:cNvSpPr>
          <p:nvPr>
            <p:ph type="ftr" sz="quarter" idx="11"/>
          </p:nvPr>
        </p:nvSpPr>
        <p:spPr/>
        <p:txBody>
          <a:bodyPr/>
          <a:lstStyle/>
          <a:p>
            <a:pPr>
              <a:defRPr/>
            </a:pPr>
            <a:r>
              <a:rPr lang="en-US"/>
              <a:t>Artificial Intelligence</a:t>
            </a:r>
          </a:p>
        </p:txBody>
      </p:sp>
      <p:sp>
        <p:nvSpPr>
          <p:cNvPr id="16389" name="Slide Number Placeholder 4">
            <a:extLst>
              <a:ext uri="{FF2B5EF4-FFF2-40B4-BE49-F238E27FC236}">
                <a16:creationId xmlns:a16="http://schemas.microsoft.com/office/drawing/2014/main" id="{E0336407-6D51-0E74-E03C-EA31A0C267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175A9E40-F486-491D-90DD-CFE680452FC9}"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13</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B706-AA5E-4A2D-CAA7-3ECAF96233AC}"/>
              </a:ext>
            </a:extLst>
          </p:cNvPr>
          <p:cNvSpPr>
            <a:spLocks noGrp="1"/>
          </p:cNvSpPr>
          <p:nvPr>
            <p:ph type="title"/>
          </p:nvPr>
        </p:nvSpPr>
        <p:spPr/>
        <p:txBody>
          <a:bodyPr/>
          <a:lstStyle/>
          <a:p>
            <a:r>
              <a:rPr lang="en-US" altLang="en-US" dirty="0" err="1">
                <a:latin typeface="Algerian" panose="04020705040A02060702" pitchFamily="82" charset="0"/>
              </a:rPr>
              <a:t>Contd</a:t>
            </a:r>
            <a:r>
              <a:rPr lang="en-US" altLang="en-US" dirty="0">
                <a:latin typeface="Algerian" panose="04020705040A02060702" pitchFamily="82" charset="0"/>
              </a:rPr>
              <a:t>…</a:t>
            </a:r>
            <a:endParaRPr lang="en-IN" dirty="0"/>
          </a:p>
        </p:txBody>
      </p:sp>
      <p:sp>
        <p:nvSpPr>
          <p:cNvPr id="3" name="Content Placeholder 2">
            <a:extLst>
              <a:ext uri="{FF2B5EF4-FFF2-40B4-BE49-F238E27FC236}">
                <a16:creationId xmlns:a16="http://schemas.microsoft.com/office/drawing/2014/main" id="{8258F767-62FC-4091-B857-C3BB22BA4596}"/>
              </a:ext>
            </a:extLst>
          </p:cNvPr>
          <p:cNvSpPr>
            <a:spLocks noGrp="1"/>
          </p:cNvSpPr>
          <p:nvPr>
            <p:ph idx="1"/>
          </p:nvPr>
        </p:nvSpPr>
        <p:spPr/>
        <p:txBody>
          <a:bodyPr/>
          <a:lstStyle/>
          <a:p>
            <a:pPr marL="342900" indent="-342900" algn="just">
              <a:lnSpc>
                <a:spcPct val="107000"/>
              </a:lnSpc>
              <a:buFont typeface="Courier New" panose="02070309020205020404" pitchFamily="49" charset="0"/>
              <a:buChar char="o"/>
              <a:defRPr/>
            </a:pPr>
            <a:r>
              <a:rPr lang="en-ID" sz="1700" b="1" dirty="0">
                <a:cs typeface="Times New Roman" panose="02020603050405020304" pitchFamily="18" charset="0"/>
              </a:rPr>
              <a:t>Test Dataset</a:t>
            </a:r>
          </a:p>
          <a:p>
            <a:pPr marL="800100" lvl="1" indent="-342900" algn="just">
              <a:lnSpc>
                <a:spcPct val="107000"/>
              </a:lnSpc>
              <a:buFont typeface="Wingdings" panose="05000000000000000000" pitchFamily="2" charset="2"/>
              <a:buChar char=""/>
              <a:defRPr/>
            </a:pPr>
            <a:r>
              <a:rPr lang="en-ID" sz="1700" dirty="0">
                <a:cs typeface="Times New Roman" panose="02020603050405020304" pitchFamily="18" charset="0"/>
              </a:rPr>
              <a:t>Most of the time when we try to make changes to the model based upon the output of the validation set then unintentionally, we make the model peek into our validation set and as a result, our model might get overfit on the validation set as well.</a:t>
            </a:r>
          </a:p>
          <a:p>
            <a:pPr marL="800100" lvl="1" indent="-342900" algn="just">
              <a:lnSpc>
                <a:spcPct val="107000"/>
              </a:lnSpc>
              <a:buFont typeface="Wingdings" panose="05000000000000000000" pitchFamily="2" charset="2"/>
              <a:buChar char=""/>
              <a:defRPr/>
            </a:pPr>
            <a:r>
              <a:rPr lang="en-ID" sz="1700" dirty="0">
                <a:cs typeface="Times New Roman" panose="02020603050405020304" pitchFamily="18" charset="0"/>
              </a:rPr>
              <a:t>To overcome this issue, we have a test dataset that is only used to test the final output of the model in order to confirm the accuracy.</a:t>
            </a:r>
          </a:p>
          <a:p>
            <a:endParaRPr lang="en-IN" dirty="0"/>
          </a:p>
        </p:txBody>
      </p:sp>
      <p:sp>
        <p:nvSpPr>
          <p:cNvPr id="4" name="Footer Placeholder 3">
            <a:extLst>
              <a:ext uri="{FF2B5EF4-FFF2-40B4-BE49-F238E27FC236}">
                <a16:creationId xmlns:a16="http://schemas.microsoft.com/office/drawing/2014/main" id="{7639A05B-39EF-0B8D-12B6-A86F6CA2BEA7}"/>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F41CE8D3-C487-1C87-112F-2E3A0781860A}"/>
              </a:ext>
            </a:extLst>
          </p:cNvPr>
          <p:cNvSpPr>
            <a:spLocks noGrp="1"/>
          </p:cNvSpPr>
          <p:nvPr>
            <p:ph type="sldNum" sz="quarter" idx="12"/>
          </p:nvPr>
        </p:nvSpPr>
        <p:spPr/>
        <p:txBody>
          <a:bodyPr/>
          <a:lstStyle/>
          <a:p>
            <a:pPr>
              <a:defRPr/>
            </a:pPr>
            <a:fld id="{A7E8B7C9-E57C-48E7-84EB-ED69D4807FEB}" type="slidenum">
              <a:rPr lang="en-US" altLang="en-US" smtClean="0"/>
              <a:pPr>
                <a:defRPr/>
              </a:pPr>
              <a:t>14</a:t>
            </a:fld>
            <a:endParaRPr lang="en-US" altLang="en-US"/>
          </a:p>
        </p:txBody>
      </p:sp>
    </p:spTree>
    <p:extLst>
      <p:ext uri="{BB962C8B-B14F-4D97-AF65-F5344CB8AC3E}">
        <p14:creationId xmlns:p14="http://schemas.microsoft.com/office/powerpoint/2010/main" val="39688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AE3EA4F-46B4-2A89-B880-19FA6061F5CC}"/>
              </a:ext>
            </a:extLst>
          </p:cNvPr>
          <p:cNvSpPr>
            <a:spLocks noGrp="1"/>
          </p:cNvSpPr>
          <p:nvPr>
            <p:ph type="title"/>
          </p:nvPr>
        </p:nvSpPr>
        <p:spPr>
          <a:xfrm>
            <a:off x="628650" y="306388"/>
            <a:ext cx="7886700" cy="331787"/>
          </a:xfrm>
        </p:spPr>
        <p:txBody>
          <a:bodyPr/>
          <a:lstStyle/>
          <a:p>
            <a:r>
              <a:rPr lang="en-US" altLang="en-US">
                <a:latin typeface="Algerian" panose="04020705040A02060702" pitchFamily="82" charset="0"/>
              </a:rPr>
              <a:t>Contd…</a:t>
            </a:r>
            <a:endParaRPr lang="en-ID" altLang="en-US">
              <a:latin typeface="Algerian" panose="04020705040A02060702" pitchFamily="82" charset="0"/>
            </a:endParaRPr>
          </a:p>
        </p:txBody>
      </p:sp>
      <p:sp>
        <p:nvSpPr>
          <p:cNvPr id="14339" name="Content Placeholder 2">
            <a:extLst>
              <a:ext uri="{FF2B5EF4-FFF2-40B4-BE49-F238E27FC236}">
                <a16:creationId xmlns:a16="http://schemas.microsoft.com/office/drawing/2014/main" id="{A069FAE2-DFF0-4636-C071-18E14EBCB2BA}"/>
              </a:ext>
            </a:extLst>
          </p:cNvPr>
          <p:cNvSpPr>
            <a:spLocks noGrp="1"/>
          </p:cNvSpPr>
          <p:nvPr>
            <p:ph idx="1"/>
          </p:nvPr>
        </p:nvSpPr>
        <p:spPr>
          <a:xfrm>
            <a:off x="381000" y="1049338"/>
            <a:ext cx="8372475" cy="4540250"/>
          </a:xfrm>
        </p:spPr>
        <p:txBody>
          <a:bodyPr/>
          <a:lstStyle/>
          <a:p>
            <a:pPr marL="0" indent="0" algn="just">
              <a:lnSpc>
                <a:spcPct val="107000"/>
              </a:lnSpc>
              <a:spcAft>
                <a:spcPts val="800"/>
              </a:spcAft>
              <a:buFont typeface="Arial" panose="020B0604020202020204" pitchFamily="34" charset="0"/>
              <a:buNone/>
              <a:defRPr/>
            </a:pPr>
            <a:r>
              <a:rPr lang="en-ID" sz="1700" b="1" dirty="0">
                <a:cs typeface="Times New Roman" panose="02020603050405020304" pitchFamily="18" charset="0"/>
              </a:rPr>
              <a:t>How to get the datasets / Popular sources for ML dataset</a:t>
            </a:r>
          </a:p>
          <a:p>
            <a:pPr lvl="1">
              <a:buFont typeface="Wingdings" panose="05000000000000000000" pitchFamily="2" charset="2"/>
              <a:buChar char="Ø"/>
              <a:defRPr/>
            </a:pPr>
            <a:r>
              <a:rPr lang="en-ID" altLang="en-US" sz="1700" dirty="0"/>
              <a:t>Kaggle Dataset</a:t>
            </a:r>
          </a:p>
          <a:p>
            <a:pPr lvl="1">
              <a:buFont typeface="Wingdings" panose="05000000000000000000" pitchFamily="2" charset="2"/>
              <a:buChar char="Ø"/>
              <a:defRPr/>
            </a:pPr>
            <a:r>
              <a:rPr lang="en-ID" sz="1700" dirty="0"/>
              <a:t>UCI Machine Learning Repository</a:t>
            </a:r>
          </a:p>
          <a:p>
            <a:pPr lvl="1">
              <a:buFont typeface="Wingdings" panose="05000000000000000000" pitchFamily="2" charset="2"/>
              <a:buChar char="Ø"/>
              <a:defRPr/>
            </a:pPr>
            <a:r>
              <a:rPr lang="en-ID" sz="1700" dirty="0"/>
              <a:t>Datasets via AWS</a:t>
            </a:r>
          </a:p>
          <a:p>
            <a:pPr lvl="1">
              <a:buFont typeface="Wingdings" panose="05000000000000000000" pitchFamily="2" charset="2"/>
              <a:buChar char="Ø"/>
              <a:defRPr/>
            </a:pPr>
            <a:r>
              <a:rPr lang="en-ID" sz="1700" dirty="0"/>
              <a:t>Google's Dataset Search Engine</a:t>
            </a:r>
          </a:p>
          <a:p>
            <a:pPr lvl="1">
              <a:buFont typeface="Wingdings" panose="05000000000000000000" pitchFamily="2" charset="2"/>
              <a:buChar char="Ø"/>
              <a:defRPr/>
            </a:pPr>
            <a:r>
              <a:rPr lang="en-ID" altLang="en-US" sz="1700" dirty="0"/>
              <a:t>Microsoft Dataset</a:t>
            </a:r>
          </a:p>
          <a:p>
            <a:pPr lvl="1">
              <a:buFont typeface="Wingdings" panose="05000000000000000000" pitchFamily="2" charset="2"/>
              <a:buChar char="Ø"/>
              <a:defRPr/>
            </a:pPr>
            <a:r>
              <a:rPr lang="en-ID" sz="1700" dirty="0"/>
              <a:t>Awesome Public Dataset Collection</a:t>
            </a:r>
          </a:p>
          <a:p>
            <a:pPr lvl="1">
              <a:buFont typeface="Wingdings" panose="05000000000000000000" pitchFamily="2" charset="2"/>
              <a:buChar char="Ø"/>
              <a:defRPr/>
            </a:pPr>
            <a:r>
              <a:rPr lang="en-ID" altLang="en-US" sz="1700" dirty="0"/>
              <a:t>Government Datasets</a:t>
            </a:r>
          </a:p>
          <a:p>
            <a:pPr lvl="1">
              <a:buFont typeface="Wingdings" panose="05000000000000000000" pitchFamily="2" charset="2"/>
              <a:buChar char="Ø"/>
              <a:defRPr/>
            </a:pPr>
            <a:r>
              <a:rPr lang="en-ID" altLang="en-US" sz="1700" dirty="0"/>
              <a:t>Computer Vision Datasets</a:t>
            </a:r>
          </a:p>
          <a:p>
            <a:pPr lvl="1">
              <a:buFont typeface="Wingdings" panose="05000000000000000000" pitchFamily="2" charset="2"/>
              <a:buChar char="Ø"/>
              <a:defRPr/>
            </a:pPr>
            <a:r>
              <a:rPr lang="en-ID" sz="1700" dirty="0"/>
              <a:t>Scikit-learn dataset</a:t>
            </a:r>
          </a:p>
          <a:p>
            <a:pPr marL="457200" lvl="1" indent="0">
              <a:buFont typeface="Arial" panose="020B0604020202020204" pitchFamily="34" charset="0"/>
              <a:buNone/>
              <a:defRPr/>
            </a:pPr>
            <a:endParaRPr lang="en-ID" altLang="en-US" sz="2000" dirty="0">
              <a:latin typeface="Garamond" panose="02020404030301010803" pitchFamily="18" charset="0"/>
            </a:endParaRPr>
          </a:p>
          <a:p>
            <a:pPr>
              <a:buFont typeface="Wingdings" panose="05000000000000000000" pitchFamily="2" charset="2"/>
              <a:buChar char="Ø"/>
              <a:defRPr/>
            </a:pPr>
            <a:endParaRPr lang="en-ID" altLang="en-US" sz="2000" dirty="0">
              <a:latin typeface="Garamond" panose="02020404030301010803" pitchFamily="18" charset="0"/>
            </a:endParaRPr>
          </a:p>
        </p:txBody>
      </p:sp>
      <p:sp>
        <p:nvSpPr>
          <p:cNvPr id="4" name="Footer Placeholder 3">
            <a:extLst>
              <a:ext uri="{FF2B5EF4-FFF2-40B4-BE49-F238E27FC236}">
                <a16:creationId xmlns:a16="http://schemas.microsoft.com/office/drawing/2014/main" id="{EFF87CE3-CAA1-61F5-10F4-0FC5F33D1DB0}"/>
              </a:ext>
            </a:extLst>
          </p:cNvPr>
          <p:cNvSpPr>
            <a:spLocks noGrp="1"/>
          </p:cNvSpPr>
          <p:nvPr>
            <p:ph type="ftr" sz="quarter" idx="11"/>
          </p:nvPr>
        </p:nvSpPr>
        <p:spPr/>
        <p:txBody>
          <a:bodyPr/>
          <a:lstStyle/>
          <a:p>
            <a:pPr>
              <a:defRPr/>
            </a:pPr>
            <a:r>
              <a:rPr lang="en-US"/>
              <a:t>Artificial Intelligence</a:t>
            </a:r>
          </a:p>
        </p:txBody>
      </p:sp>
      <p:sp>
        <p:nvSpPr>
          <p:cNvPr id="17413" name="Slide Number Placeholder 4">
            <a:extLst>
              <a:ext uri="{FF2B5EF4-FFF2-40B4-BE49-F238E27FC236}">
                <a16:creationId xmlns:a16="http://schemas.microsoft.com/office/drawing/2014/main" id="{BD74F963-5895-2B52-C596-8C2FD63D19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62E4567-E290-418E-91E4-70A4D38CAFB3}"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15</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64A89E8-A8FE-1089-345C-A8DF00B36082}"/>
              </a:ext>
            </a:extLst>
          </p:cNvPr>
          <p:cNvSpPr>
            <a:spLocks noGrp="1"/>
          </p:cNvSpPr>
          <p:nvPr>
            <p:ph type="title"/>
          </p:nvPr>
        </p:nvSpPr>
        <p:spPr>
          <a:xfrm>
            <a:off x="628650" y="136525"/>
            <a:ext cx="7886700" cy="831850"/>
          </a:xfrm>
        </p:spPr>
        <p:txBody>
          <a:bodyPr/>
          <a:lstStyle/>
          <a:p>
            <a:pPr algn="ctr"/>
            <a:r>
              <a:rPr lang="en-US" altLang="en-US" sz="3600">
                <a:latin typeface="Algerian" panose="04020705040A02060702" pitchFamily="82" charset="0"/>
              </a:rPr>
              <a:t>Machine learning- </a:t>
            </a:r>
            <a:br>
              <a:rPr lang="en-US" altLang="en-US" sz="3600">
                <a:latin typeface="Algerian" panose="04020705040A02060702" pitchFamily="82" charset="0"/>
              </a:rPr>
            </a:br>
            <a:r>
              <a:rPr lang="en-US" altLang="en-US" sz="3600">
                <a:latin typeface="Algerian" panose="04020705040A02060702" pitchFamily="82" charset="0"/>
              </a:rPr>
              <a:t>data preprocessing</a:t>
            </a:r>
            <a:endParaRPr lang="en-ID" altLang="en-US" sz="3600">
              <a:latin typeface="Algerian" panose="04020705040A02060702" pitchFamily="82" charset="0"/>
            </a:endParaRPr>
          </a:p>
        </p:txBody>
      </p:sp>
      <p:sp>
        <p:nvSpPr>
          <p:cNvPr id="18435" name="Content Placeholder 2">
            <a:extLst>
              <a:ext uri="{FF2B5EF4-FFF2-40B4-BE49-F238E27FC236}">
                <a16:creationId xmlns:a16="http://schemas.microsoft.com/office/drawing/2014/main" id="{1EEF6CE0-344C-D27D-55A8-A6C8B38B76CE}"/>
              </a:ext>
            </a:extLst>
          </p:cNvPr>
          <p:cNvSpPr>
            <a:spLocks noGrp="1"/>
          </p:cNvSpPr>
          <p:nvPr>
            <p:ph idx="1"/>
          </p:nvPr>
        </p:nvSpPr>
        <p:spPr>
          <a:xfrm>
            <a:off x="628650" y="1255713"/>
            <a:ext cx="7886700" cy="3879850"/>
          </a:xfrm>
        </p:spPr>
        <p:txBody>
          <a:bodyPr/>
          <a:lstStyle/>
          <a:p>
            <a:pPr marL="342900" indent="-342900" algn="just">
              <a:lnSpc>
                <a:spcPct val="107000"/>
              </a:lnSpc>
              <a:buFont typeface="Symbol" panose="05050102010706020507" pitchFamily="18" charset="2"/>
              <a:buChar char=""/>
            </a:pPr>
            <a:r>
              <a:rPr lang="en-ID" altLang="en-US" sz="1700" b="1">
                <a:cs typeface="Times New Roman" panose="02020603050405020304" pitchFamily="18" charset="0"/>
              </a:rPr>
              <a:t>Definition</a:t>
            </a:r>
            <a:r>
              <a:rPr lang="en-ID" altLang="en-US" sz="1700">
                <a:cs typeface="Times New Roman" panose="02020603050405020304" pitchFamily="18" charset="0"/>
              </a:rPr>
              <a:t>: </a:t>
            </a:r>
            <a:r>
              <a:rPr lang="en-ID" altLang="en-US" sz="1700">
                <a:cs typeface="Segoe UI" panose="020B0502040204020203" pitchFamily="34" charset="0"/>
              </a:rPr>
              <a:t>Data pre-processing is a process of preparing the raw data and making it suitable for a machine learning model. </a:t>
            </a:r>
            <a:endParaRPr lang="en-ID" altLang="en-US" sz="1700">
              <a:cs typeface="Times New Roman" panose="02020603050405020304" pitchFamily="18" charset="0"/>
            </a:endParaRPr>
          </a:p>
          <a:p>
            <a:pPr marL="342900" indent="-342900" algn="just">
              <a:lnSpc>
                <a:spcPct val="107000"/>
              </a:lnSpc>
              <a:buFont typeface="Symbol" panose="05050102010706020507" pitchFamily="18" charset="2"/>
              <a:buChar char=""/>
            </a:pPr>
            <a:r>
              <a:rPr lang="en-ID" altLang="en-US" sz="1700" b="1">
                <a:cs typeface="Times New Roman" panose="02020603050405020304" pitchFamily="18" charset="0"/>
              </a:rPr>
              <a:t>Significance</a:t>
            </a:r>
          </a:p>
          <a:p>
            <a:pPr marL="800100" lvl="1" indent="-342900" algn="just">
              <a:lnSpc>
                <a:spcPct val="107000"/>
              </a:lnSpc>
              <a:buFont typeface="Wingdings" panose="05000000000000000000" pitchFamily="2" charset="2"/>
              <a:buChar char=""/>
            </a:pPr>
            <a:r>
              <a:rPr lang="en-ID" altLang="en-US" sz="1700">
                <a:cs typeface="Segoe UI" panose="020B0502040204020203" pitchFamily="34" charset="0"/>
              </a:rPr>
              <a:t>A real-world data contains noises, missing values, and maybe in an unusable format which cannot be directly used for machine learning models. </a:t>
            </a:r>
            <a:endParaRPr lang="en-ID" altLang="en-US" sz="1700">
              <a:cs typeface="Times New Roman" panose="02020603050405020304" pitchFamily="18" charset="0"/>
            </a:endParaRPr>
          </a:p>
          <a:p>
            <a:pPr marL="800100" lvl="1" indent="-342900" algn="just">
              <a:lnSpc>
                <a:spcPct val="107000"/>
              </a:lnSpc>
              <a:buFont typeface="Wingdings" panose="05000000000000000000" pitchFamily="2" charset="2"/>
              <a:buChar char=""/>
            </a:pPr>
            <a:r>
              <a:rPr lang="en-ID" altLang="en-US" sz="1700">
                <a:cs typeface="Segoe UI" panose="020B0502040204020203" pitchFamily="34" charset="0"/>
              </a:rPr>
              <a:t>Data pre-processing is required tasks for cleaning the data and making it suitable for a machine learning model.</a:t>
            </a:r>
            <a:endParaRPr lang="en-ID" altLang="en-US" sz="170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en-ID" altLang="en-US" sz="1700" b="1">
                <a:cs typeface="Times New Roman" panose="02020603050405020304" pitchFamily="18" charset="0"/>
              </a:rPr>
              <a:t>Steps</a:t>
            </a:r>
          </a:p>
          <a:p>
            <a:pPr marL="342900" indent="-342900" algn="just">
              <a:lnSpc>
                <a:spcPct val="107000"/>
              </a:lnSpc>
              <a:spcBef>
                <a:spcPts val="200"/>
              </a:spcBef>
              <a:buFont typeface="Arial" panose="020B0604020202020204" pitchFamily="34" charset="0"/>
              <a:buNone/>
            </a:pPr>
            <a:r>
              <a:rPr lang="en-ID" altLang="en-US" sz="1700" b="1">
                <a:cs typeface="Times New Roman" panose="02020603050405020304" pitchFamily="18" charset="0"/>
              </a:rPr>
              <a:t>Getting the dataset</a:t>
            </a:r>
          </a:p>
          <a:p>
            <a:pPr marL="800100" lvl="1" indent="-342900" algn="just">
              <a:buFont typeface="Wingdings" panose="05000000000000000000" pitchFamily="2" charset="2"/>
              <a:buChar char=""/>
            </a:pPr>
            <a:r>
              <a:rPr lang="en-ID" altLang="en-US" sz="1700">
                <a:cs typeface="Times New Roman" panose="02020603050405020304" pitchFamily="18" charset="0"/>
              </a:rPr>
              <a:t>The data is usually put in CSV file ("</a:t>
            </a:r>
            <a:r>
              <a:rPr lang="en-ID" altLang="en-US" sz="1700" b="1">
                <a:cs typeface="Times New Roman" panose="02020603050405020304" pitchFamily="18" charset="0"/>
              </a:rPr>
              <a:t>Comma-Separated Values</a:t>
            </a:r>
            <a:r>
              <a:rPr lang="en-ID" altLang="en-US" sz="1700">
                <a:cs typeface="Times New Roman" panose="02020603050405020304" pitchFamily="18" charset="0"/>
              </a:rPr>
              <a:t>" files; it is a file format which allows us to save the tabular data, such as spreadsheets. It is useful for huge datasets and can use these datasets in programs).</a:t>
            </a:r>
          </a:p>
          <a:p>
            <a:pPr marL="342900" indent="-342900"/>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298390E4-8672-F926-9264-0541438A3438}"/>
              </a:ext>
            </a:extLst>
          </p:cNvPr>
          <p:cNvSpPr>
            <a:spLocks noGrp="1"/>
          </p:cNvSpPr>
          <p:nvPr>
            <p:ph type="ftr" sz="quarter" idx="11"/>
          </p:nvPr>
        </p:nvSpPr>
        <p:spPr/>
        <p:txBody>
          <a:bodyPr/>
          <a:lstStyle/>
          <a:p>
            <a:pPr>
              <a:defRPr/>
            </a:pPr>
            <a:r>
              <a:rPr lang="en-US"/>
              <a:t>Artificial Intelligence</a:t>
            </a:r>
          </a:p>
        </p:txBody>
      </p:sp>
      <p:sp>
        <p:nvSpPr>
          <p:cNvPr id="18437" name="Slide Number Placeholder 4">
            <a:extLst>
              <a:ext uri="{FF2B5EF4-FFF2-40B4-BE49-F238E27FC236}">
                <a16:creationId xmlns:a16="http://schemas.microsoft.com/office/drawing/2014/main" id="{C4FE6920-A8AB-E9F0-32C7-6E65F4538C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01969EF-2BC3-45DE-9A88-B28D871A83FA}"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16</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5A7E2B4-3CD9-9581-0DB2-021AD0E9ABCE}"/>
              </a:ext>
            </a:extLst>
          </p:cNvPr>
          <p:cNvSpPr>
            <a:spLocks noGrp="1"/>
          </p:cNvSpPr>
          <p:nvPr>
            <p:ph type="title"/>
          </p:nvPr>
        </p:nvSpPr>
        <p:spPr>
          <a:xfrm>
            <a:off x="628650" y="312738"/>
            <a:ext cx="7886700" cy="315912"/>
          </a:xfrm>
        </p:spPr>
        <p:txBody>
          <a:bodyPr/>
          <a:lstStyle/>
          <a:p>
            <a:r>
              <a:rPr lang="en-US" altLang="en-US" sz="3600" dirty="0">
                <a:latin typeface="Algerian" panose="04020705040A02060702" pitchFamily="82" charset="0"/>
              </a:rPr>
              <a:t>CONTD…</a:t>
            </a:r>
            <a:endParaRPr lang="en-ID" altLang="en-US" sz="3600" dirty="0">
              <a:latin typeface="Algerian" panose="04020705040A02060702" pitchFamily="82" charset="0"/>
            </a:endParaRPr>
          </a:p>
        </p:txBody>
      </p:sp>
      <p:sp>
        <p:nvSpPr>
          <p:cNvPr id="15363" name="Content Placeholder 2">
            <a:extLst>
              <a:ext uri="{FF2B5EF4-FFF2-40B4-BE49-F238E27FC236}">
                <a16:creationId xmlns:a16="http://schemas.microsoft.com/office/drawing/2014/main" id="{B72A9689-E13E-6F04-CE13-5DD2D456066E}"/>
              </a:ext>
            </a:extLst>
          </p:cNvPr>
          <p:cNvSpPr>
            <a:spLocks noGrp="1"/>
          </p:cNvSpPr>
          <p:nvPr>
            <p:ph idx="1"/>
          </p:nvPr>
        </p:nvSpPr>
        <p:spPr>
          <a:xfrm>
            <a:off x="628650" y="990600"/>
            <a:ext cx="7886700" cy="4132263"/>
          </a:xfrm>
        </p:spPr>
        <p:txBody>
          <a:bodyPr/>
          <a:lstStyle/>
          <a:p>
            <a:pPr marL="0" indent="0" algn="just">
              <a:lnSpc>
                <a:spcPct val="107000"/>
              </a:lnSpc>
              <a:spcBef>
                <a:spcPts val="200"/>
              </a:spcBef>
              <a:buFont typeface="Arial" panose="020B0604020202020204" pitchFamily="34" charset="0"/>
              <a:buNone/>
              <a:defRPr/>
            </a:pPr>
            <a:r>
              <a:rPr lang="en-ID" sz="1800" b="1" i="1" dirty="0">
                <a:solidFill>
                  <a:srgbClr val="2F5496"/>
                </a:solidFill>
                <a:latin typeface="Garamond" panose="02020404030301010803" pitchFamily="18" charset="0"/>
                <a:ea typeface="Times New Roman" panose="02020603050405020304" pitchFamily="18" charset="0"/>
                <a:cs typeface="Times New Roman" panose="02020603050405020304" pitchFamily="18" charset="0"/>
              </a:rPr>
              <a:t>Importing libraries</a:t>
            </a:r>
            <a:endParaRPr lang="en-ID" sz="18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lgn="just">
              <a:lnSpc>
                <a:spcPct val="107000"/>
              </a:lnSpc>
              <a:buFont typeface="Courier New" panose="02070309020205020404" pitchFamily="49" charset="0"/>
              <a:buChar char="o"/>
              <a:defRPr/>
            </a:pPr>
            <a:r>
              <a:rPr lang="en-ID" sz="1700" b="1" dirty="0">
                <a:solidFill>
                  <a:srgbClr val="333333"/>
                </a:solidFill>
                <a:cs typeface="Segoe UI" panose="020B0502040204020203" pitchFamily="34" charset="0"/>
              </a:rPr>
              <a:t>Numpy:</a:t>
            </a:r>
            <a:r>
              <a:rPr lang="en-ID" sz="1700" dirty="0">
                <a:solidFill>
                  <a:srgbClr val="333333"/>
                </a:solidFill>
                <a:cs typeface="Segoe UI" panose="020B0502040204020203" pitchFamily="34" charset="0"/>
              </a:rPr>
              <a:t> used for including any type of mathematical operation in the code. </a:t>
            </a:r>
          </a:p>
          <a:p>
            <a:pPr marL="342900" indent="-342900" algn="just">
              <a:lnSpc>
                <a:spcPct val="107000"/>
              </a:lnSpc>
              <a:buFont typeface="Courier New" panose="02070309020205020404" pitchFamily="49" charset="0"/>
              <a:buChar char="o"/>
              <a:defRPr/>
            </a:pPr>
            <a:r>
              <a:rPr lang="en-ID" sz="1700" b="1" dirty="0">
                <a:solidFill>
                  <a:srgbClr val="333333"/>
                </a:solidFill>
                <a:cs typeface="Segoe UI" panose="020B0502040204020203" pitchFamily="34" charset="0"/>
              </a:rPr>
              <a:t>Matplotlib:</a:t>
            </a:r>
            <a:r>
              <a:rPr lang="en-ID" sz="1700" dirty="0">
                <a:solidFill>
                  <a:srgbClr val="333333"/>
                </a:solidFill>
                <a:cs typeface="Segoe UI" panose="020B0502040204020203" pitchFamily="34" charset="0"/>
              </a:rPr>
              <a:t> used to plot any type of charts in Python for the code. </a:t>
            </a:r>
            <a:endParaRPr lang="en-ID" sz="1700" dirty="0">
              <a:cs typeface="Times New Roman" panose="02020603050405020304" pitchFamily="18" charset="0"/>
            </a:endParaRPr>
          </a:p>
          <a:p>
            <a:pPr marL="342900" indent="-342900" algn="just">
              <a:lnSpc>
                <a:spcPct val="107000"/>
              </a:lnSpc>
              <a:spcAft>
                <a:spcPts val="800"/>
              </a:spcAft>
              <a:buFont typeface="Courier New" panose="02070309020205020404" pitchFamily="49" charset="0"/>
              <a:buChar char="o"/>
              <a:defRPr/>
            </a:pPr>
            <a:r>
              <a:rPr lang="en-ID" sz="1700" b="1" dirty="0">
                <a:solidFill>
                  <a:srgbClr val="333333"/>
                </a:solidFill>
                <a:cs typeface="Segoe UI" panose="020B0502040204020203" pitchFamily="34" charset="0"/>
              </a:rPr>
              <a:t>Pandas:</a:t>
            </a:r>
            <a:r>
              <a:rPr lang="en-ID" sz="1700" dirty="0">
                <a:solidFill>
                  <a:srgbClr val="333333"/>
                </a:solidFill>
                <a:cs typeface="Segoe UI" panose="020B0502040204020203" pitchFamily="34" charset="0"/>
              </a:rPr>
              <a:t> used for importing and managing the datasets. It is an open-source data manipulation and analysis library. </a:t>
            </a:r>
            <a:endParaRPr lang="en-ID" sz="1700" dirty="0">
              <a:cs typeface="Times New Roman" panose="02020603050405020304" pitchFamily="18" charset="0"/>
            </a:endParaRPr>
          </a:p>
          <a:p>
            <a:pPr marL="0" indent="0" algn="just">
              <a:lnSpc>
                <a:spcPct val="107000"/>
              </a:lnSpc>
              <a:spcBef>
                <a:spcPts val="200"/>
              </a:spcBef>
              <a:buFont typeface="Arial" panose="020B0604020202020204" pitchFamily="34" charset="0"/>
              <a:buNone/>
              <a:defRPr/>
            </a:pPr>
            <a:r>
              <a:rPr lang="en-ID" sz="1800" b="1" i="1" dirty="0">
                <a:solidFill>
                  <a:srgbClr val="2F5496"/>
                </a:solidFill>
                <a:latin typeface="Garamond" panose="02020404030301010803" pitchFamily="18" charset="0"/>
                <a:ea typeface="Times New Roman" panose="02020603050405020304" pitchFamily="18" charset="0"/>
                <a:cs typeface="Times New Roman" panose="02020603050405020304" pitchFamily="18" charset="0"/>
              </a:rPr>
              <a:t>Importing datasets</a:t>
            </a:r>
            <a:endParaRPr lang="en-ID" sz="18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defRPr/>
            </a:pPr>
            <a:r>
              <a:rPr lang="en-ID" sz="1700" b="1" dirty="0">
                <a:solidFill>
                  <a:srgbClr val="333333"/>
                </a:solidFill>
                <a:cs typeface="Segoe UI" panose="020B0502040204020203" pitchFamily="34" charset="0"/>
              </a:rPr>
              <a:t>read_csv() function: </a:t>
            </a:r>
            <a:r>
              <a:rPr lang="en-ID" sz="1700" dirty="0">
                <a:solidFill>
                  <a:srgbClr val="333333"/>
                </a:solidFill>
                <a:cs typeface="Segoe UI" panose="020B0502040204020203" pitchFamily="34" charset="0"/>
              </a:rPr>
              <a:t>used to read a csv file </a:t>
            </a:r>
          </a:p>
          <a:p>
            <a:pPr marL="342900" indent="-342900" algn="just">
              <a:buFont typeface="Wingdings" panose="05000000000000000000" pitchFamily="2" charset="2"/>
              <a:buChar char=""/>
              <a:defRPr/>
            </a:pPr>
            <a:r>
              <a:rPr lang="en-ID" sz="1700" dirty="0">
                <a:solidFill>
                  <a:srgbClr val="333333"/>
                </a:solidFill>
                <a:cs typeface="Segoe UI" panose="020B0502040204020203" pitchFamily="34" charset="0"/>
              </a:rPr>
              <a:t>To distinguish the matrix of features (independent variables) and dependent variables from dataset - </a:t>
            </a:r>
            <a:r>
              <a:rPr lang="en-ID" sz="1700" b="1" dirty="0">
                <a:cs typeface="Segoe UI" panose="020B0502040204020203" pitchFamily="34" charset="0"/>
              </a:rPr>
              <a:t>iloc[ ] </a:t>
            </a:r>
            <a:r>
              <a:rPr lang="en-ID" sz="1700" dirty="0"/>
              <a:t>method is used to extract the required rows and columns from the dataset.</a:t>
            </a:r>
          </a:p>
          <a:p>
            <a:pPr marL="342900" indent="-342900" algn="just">
              <a:buFont typeface="Wingdings" panose="05000000000000000000" pitchFamily="2" charset="2"/>
              <a:buChar char=""/>
              <a:defRPr/>
            </a:pPr>
            <a:r>
              <a:rPr lang="en-ID" sz="1700" dirty="0"/>
              <a:t>To extract dependent variables, again, we will use Pandas.iloc[] method.</a:t>
            </a:r>
          </a:p>
          <a:p>
            <a:pPr>
              <a:defRPr/>
            </a:pPr>
            <a:endParaRPr lang="en-ID" altLang="en-US" sz="1800" dirty="0">
              <a:latin typeface="Garamond" panose="02020404030301010803" pitchFamily="18" charset="0"/>
            </a:endParaRPr>
          </a:p>
        </p:txBody>
      </p:sp>
      <p:sp>
        <p:nvSpPr>
          <p:cNvPr id="4" name="Footer Placeholder 3">
            <a:extLst>
              <a:ext uri="{FF2B5EF4-FFF2-40B4-BE49-F238E27FC236}">
                <a16:creationId xmlns:a16="http://schemas.microsoft.com/office/drawing/2014/main" id="{74CF8CA0-01C0-79DD-CE0A-7DFC55C399F0}"/>
              </a:ext>
            </a:extLst>
          </p:cNvPr>
          <p:cNvSpPr>
            <a:spLocks noGrp="1"/>
          </p:cNvSpPr>
          <p:nvPr>
            <p:ph type="ftr" sz="quarter" idx="11"/>
          </p:nvPr>
        </p:nvSpPr>
        <p:spPr/>
        <p:txBody>
          <a:bodyPr/>
          <a:lstStyle/>
          <a:p>
            <a:pPr>
              <a:defRPr/>
            </a:pPr>
            <a:r>
              <a:rPr lang="en-US"/>
              <a:t>Artificial Intelligence</a:t>
            </a:r>
          </a:p>
        </p:txBody>
      </p:sp>
      <p:sp>
        <p:nvSpPr>
          <p:cNvPr id="19461" name="Slide Number Placeholder 4">
            <a:extLst>
              <a:ext uri="{FF2B5EF4-FFF2-40B4-BE49-F238E27FC236}">
                <a16:creationId xmlns:a16="http://schemas.microsoft.com/office/drawing/2014/main" id="{D9CEB2D7-07F6-EC15-CAB2-CDD0393522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DBDE2D47-F30A-40AA-93B5-2BF0352827DA}"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17</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0D41-449A-661B-0BE9-8404417B9100}"/>
              </a:ext>
            </a:extLst>
          </p:cNvPr>
          <p:cNvSpPr>
            <a:spLocks noGrp="1"/>
          </p:cNvSpPr>
          <p:nvPr>
            <p:ph type="title"/>
          </p:nvPr>
        </p:nvSpPr>
        <p:spPr>
          <a:xfrm>
            <a:off x="376724" y="136525"/>
            <a:ext cx="7886700" cy="536211"/>
          </a:xfrm>
        </p:spPr>
        <p:txBody>
          <a:bodyPr/>
          <a:lstStyle/>
          <a:p>
            <a:r>
              <a:rPr lang="en-US" altLang="en-US" sz="4400" dirty="0">
                <a:latin typeface="Algerian" panose="04020705040A02060702" pitchFamily="82" charset="0"/>
              </a:rPr>
              <a:t>CONTD…</a:t>
            </a:r>
            <a:endParaRPr lang="en-IN" dirty="0"/>
          </a:p>
        </p:txBody>
      </p:sp>
      <p:sp>
        <p:nvSpPr>
          <p:cNvPr id="3" name="Content Placeholder 2">
            <a:extLst>
              <a:ext uri="{FF2B5EF4-FFF2-40B4-BE49-F238E27FC236}">
                <a16:creationId xmlns:a16="http://schemas.microsoft.com/office/drawing/2014/main" id="{00EFF7BD-C1C7-3A78-29F9-CF790BCAE0E7}"/>
              </a:ext>
            </a:extLst>
          </p:cNvPr>
          <p:cNvSpPr>
            <a:spLocks noGrp="1"/>
          </p:cNvSpPr>
          <p:nvPr>
            <p:ph idx="1"/>
          </p:nvPr>
        </p:nvSpPr>
        <p:spPr>
          <a:xfrm>
            <a:off x="628650" y="581025"/>
            <a:ext cx="7886700" cy="5018497"/>
          </a:xfrm>
        </p:spPr>
        <p:txBody>
          <a:bodyPr/>
          <a:lstStyle/>
          <a:p>
            <a:pPr algn="just">
              <a:lnSpc>
                <a:spcPct val="100000"/>
              </a:lnSpc>
              <a:spcBef>
                <a:spcPts val="0"/>
              </a:spcBef>
            </a:pPr>
            <a:r>
              <a:rPr lang="en-IN" sz="2200" b="0" i="0" dirty="0">
                <a:solidFill>
                  <a:srgbClr val="242424"/>
                </a:solidFill>
                <a:effectLst/>
                <a:latin typeface="Times New Roman" panose="02020603050405020304" pitchFamily="18" charset="0"/>
                <a:cs typeface="Times New Roman" panose="02020603050405020304" pitchFamily="18" charset="0"/>
              </a:rPr>
              <a:t>Import </a:t>
            </a:r>
            <a:r>
              <a:rPr lang="en-IN" sz="2200" b="0" i="0" dirty="0" err="1">
                <a:solidFill>
                  <a:srgbClr val="242424"/>
                </a:solidFill>
                <a:effectLst/>
                <a:latin typeface="Times New Roman" panose="02020603050405020304" pitchFamily="18" charset="0"/>
                <a:cs typeface="Times New Roman" panose="02020603050405020304" pitchFamily="18" charset="0"/>
              </a:rPr>
              <a:t>numpy</a:t>
            </a:r>
            <a:r>
              <a:rPr lang="en-IN" sz="2200" b="0" i="0" dirty="0">
                <a:solidFill>
                  <a:srgbClr val="242424"/>
                </a:solidFill>
                <a:effectLst/>
                <a:latin typeface="Times New Roman" panose="02020603050405020304" pitchFamily="18" charset="0"/>
                <a:cs typeface="Times New Roman" panose="02020603050405020304" pitchFamily="18" charset="0"/>
              </a:rPr>
              <a:t> as np</a:t>
            </a:r>
          </a:p>
          <a:p>
            <a:pPr algn="just">
              <a:lnSpc>
                <a:spcPct val="100000"/>
              </a:lnSpc>
              <a:spcBef>
                <a:spcPts val="0"/>
              </a:spcBef>
            </a:pPr>
            <a:r>
              <a:rPr lang="en-IN" sz="2200" dirty="0">
                <a:solidFill>
                  <a:srgbClr val="242424"/>
                </a:solidFill>
                <a:latin typeface="Times New Roman" panose="02020603050405020304" pitchFamily="18" charset="0"/>
                <a:cs typeface="Times New Roman" panose="02020603050405020304" pitchFamily="18" charset="0"/>
              </a:rPr>
              <a:t>Import matplotlib as </a:t>
            </a:r>
            <a:r>
              <a:rPr lang="en-IN" sz="2200" dirty="0" err="1">
                <a:solidFill>
                  <a:srgbClr val="242424"/>
                </a:solidFill>
                <a:latin typeface="Times New Roman" panose="02020603050405020304" pitchFamily="18" charset="0"/>
                <a:cs typeface="Times New Roman" panose="02020603050405020304" pitchFamily="18" charset="0"/>
              </a:rPr>
              <a:t>mt</a:t>
            </a:r>
            <a:endParaRPr lang="en-IN" sz="2200" dirty="0">
              <a:solidFill>
                <a:srgbClr val="242424"/>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IN" sz="2200" b="0" i="0" dirty="0">
                <a:solidFill>
                  <a:srgbClr val="242424"/>
                </a:solidFill>
                <a:effectLst/>
                <a:latin typeface="Times New Roman" panose="02020603050405020304" pitchFamily="18" charset="0"/>
                <a:cs typeface="Times New Roman" panose="02020603050405020304" pitchFamily="18" charset="0"/>
              </a:rPr>
              <a:t>Impor</a:t>
            </a:r>
            <a:r>
              <a:rPr lang="en-IN" sz="2200" dirty="0">
                <a:solidFill>
                  <a:srgbClr val="242424"/>
                </a:solidFill>
                <a:latin typeface="Times New Roman" panose="02020603050405020304" pitchFamily="18" charset="0"/>
                <a:cs typeface="Times New Roman" panose="02020603050405020304" pitchFamily="18" charset="0"/>
              </a:rPr>
              <a:t>t pandas as pd</a:t>
            </a:r>
          </a:p>
          <a:p>
            <a:pPr marL="0" indent="0" algn="just">
              <a:lnSpc>
                <a:spcPct val="100000"/>
              </a:lnSpc>
              <a:spcBef>
                <a:spcPts val="0"/>
              </a:spcBef>
              <a:buNone/>
            </a:pPr>
            <a:r>
              <a:rPr lang="en-IN" sz="2200" b="1" dirty="0">
                <a:solidFill>
                  <a:srgbClr val="242424"/>
                </a:solidFill>
                <a:latin typeface="Times New Roman" panose="02020603050405020304" pitchFamily="18" charset="0"/>
                <a:cs typeface="Times New Roman" panose="02020603050405020304" pitchFamily="18" charset="0"/>
              </a:rPr>
              <a:t># load the dataset </a:t>
            </a:r>
            <a:endParaRPr lang="en-IN" sz="2200" b="1" i="0" dirty="0">
              <a:solidFill>
                <a:srgbClr val="242424"/>
              </a:solidFill>
              <a:effectLst/>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IN" sz="2200" b="0" i="0" dirty="0">
                <a:solidFill>
                  <a:srgbClr val="242424"/>
                </a:solidFill>
                <a:effectLst/>
                <a:latin typeface="Times New Roman" panose="02020603050405020304" pitchFamily="18" charset="0"/>
                <a:cs typeface="Times New Roman" panose="02020603050405020304" pitchFamily="18" charset="0"/>
              </a:rPr>
              <a:t>	</a:t>
            </a:r>
            <a:r>
              <a:rPr lang="en-IN" sz="2200" b="0" i="0" dirty="0" err="1">
                <a:solidFill>
                  <a:srgbClr val="242424"/>
                </a:solidFill>
                <a:effectLst/>
                <a:latin typeface="Times New Roman" panose="02020603050405020304" pitchFamily="18" charset="0"/>
                <a:cs typeface="Times New Roman" panose="02020603050405020304" pitchFamily="18" charset="0"/>
              </a:rPr>
              <a:t>train_df</a:t>
            </a:r>
            <a:r>
              <a:rPr lang="en-IN" sz="2200" b="0" i="0" dirty="0">
                <a:solidFill>
                  <a:srgbClr val="242424"/>
                </a:solidFill>
                <a:effectLst/>
                <a:latin typeface="Times New Roman" panose="02020603050405020304" pitchFamily="18" charset="0"/>
                <a:cs typeface="Times New Roman" panose="02020603050405020304" pitchFamily="18" charset="0"/>
              </a:rPr>
              <a:t> = </a:t>
            </a:r>
            <a:r>
              <a:rPr lang="en-IN" sz="2200" b="0" i="0" dirty="0" err="1">
                <a:solidFill>
                  <a:srgbClr val="242424"/>
                </a:solidFill>
                <a:effectLst/>
                <a:latin typeface="Times New Roman" panose="02020603050405020304" pitchFamily="18" charset="0"/>
                <a:cs typeface="Times New Roman" panose="02020603050405020304" pitchFamily="18" charset="0"/>
              </a:rPr>
              <a:t>pd.read_csv</a:t>
            </a:r>
            <a:r>
              <a:rPr lang="en-IN" sz="2200" b="0" i="0" dirty="0">
                <a:solidFill>
                  <a:srgbClr val="242424"/>
                </a:solidFill>
                <a:effectLst/>
                <a:latin typeface="Times New Roman" panose="02020603050405020304" pitchFamily="18" charset="0"/>
                <a:cs typeface="Times New Roman" panose="02020603050405020304" pitchFamily="18" charset="0"/>
              </a:rPr>
              <a:t>("train.csv“)</a:t>
            </a:r>
          </a:p>
          <a:p>
            <a:pPr marL="0" indent="0" algn="just">
              <a:lnSpc>
                <a:spcPct val="100000"/>
              </a:lnSpc>
              <a:spcBef>
                <a:spcPts val="0"/>
              </a:spcBef>
              <a:buNone/>
            </a:pPr>
            <a:r>
              <a:rPr lang="en-IN" sz="2200" dirty="0">
                <a:solidFill>
                  <a:srgbClr val="242424"/>
                </a:solidFill>
                <a:latin typeface="Times New Roman" panose="02020603050405020304" pitchFamily="18" charset="0"/>
                <a:cs typeface="Times New Roman" panose="02020603050405020304" pitchFamily="18" charset="0"/>
              </a:rPr>
              <a:t>	</a:t>
            </a:r>
            <a:r>
              <a:rPr lang="en-IN" sz="2200" dirty="0" err="1">
                <a:solidFill>
                  <a:srgbClr val="242424"/>
                </a:solidFill>
                <a:latin typeface="Times New Roman" panose="02020603050405020304" pitchFamily="18" charset="0"/>
                <a:cs typeface="Times New Roman" panose="02020603050405020304" pitchFamily="18" charset="0"/>
              </a:rPr>
              <a:t>train_df</a:t>
            </a:r>
            <a:endParaRPr lang="en-IN" sz="2200" dirty="0">
              <a:solidFill>
                <a:srgbClr val="242424"/>
              </a:solidFill>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1" i="0" dirty="0">
                <a:solidFill>
                  <a:srgbClr val="222222"/>
                </a:solidFill>
                <a:effectLst/>
                <a:latin typeface="Times New Roman" panose="02020603050405020304" pitchFamily="18" charset="0"/>
                <a:cs typeface="Times New Roman" panose="02020603050405020304" pitchFamily="18" charset="0"/>
              </a:rPr>
              <a:t>6 columns </a:t>
            </a:r>
            <a:r>
              <a:rPr lang="en-US" sz="2200" b="0" i="0" dirty="0">
                <a:solidFill>
                  <a:srgbClr val="222222"/>
                </a:solidFill>
                <a:effectLst/>
                <a:latin typeface="Times New Roman" panose="02020603050405020304" pitchFamily="18" charset="0"/>
                <a:cs typeface="Times New Roman" panose="02020603050405020304" pitchFamily="18" charset="0"/>
              </a:rPr>
              <a:t>– Gender, Married, Dependents, </a:t>
            </a:r>
            <a:r>
              <a:rPr lang="en-US" sz="2200" b="0" i="0" dirty="0" err="1">
                <a:solidFill>
                  <a:srgbClr val="222222"/>
                </a:solidFill>
                <a:effectLst/>
                <a:latin typeface="Times New Roman" panose="02020603050405020304" pitchFamily="18" charset="0"/>
                <a:cs typeface="Times New Roman" panose="02020603050405020304" pitchFamily="18" charset="0"/>
              </a:rPr>
              <a:t>Self_Employed</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LoanAmount</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Loan_Amount_Term</a:t>
            </a:r>
            <a:r>
              <a:rPr lang="en-US" sz="2200" b="0" i="0" dirty="0">
                <a:solidFill>
                  <a:srgbClr val="222222"/>
                </a:solidFill>
                <a:effectLst/>
                <a:latin typeface="Times New Roman" panose="02020603050405020304" pitchFamily="18" charset="0"/>
                <a:cs typeface="Times New Roman" panose="02020603050405020304" pitchFamily="18" charset="0"/>
              </a:rPr>
              <a:t>, and </a:t>
            </a:r>
            <a:r>
              <a:rPr lang="en-US" sz="2200" b="0" i="0" dirty="0" err="1">
                <a:solidFill>
                  <a:srgbClr val="222222"/>
                </a:solidFill>
                <a:effectLst/>
                <a:latin typeface="Times New Roman" panose="02020603050405020304" pitchFamily="18" charset="0"/>
                <a:cs typeface="Times New Roman" panose="02020603050405020304" pitchFamily="18" charset="0"/>
              </a:rPr>
              <a:t>Credit_History</a:t>
            </a:r>
            <a:r>
              <a:rPr lang="en-US" sz="2200" b="0" i="0" dirty="0">
                <a:solidFill>
                  <a:srgbClr val="222222"/>
                </a:solidFill>
                <a:effectLst/>
                <a:latin typeface="Times New Roman" panose="02020603050405020304" pitchFamily="18" charset="0"/>
                <a:cs typeface="Times New Roman" panose="02020603050405020304" pitchFamily="18" charset="0"/>
              </a:rPr>
              <a:t> having missing values. </a:t>
            </a:r>
          </a:p>
          <a:p>
            <a:pPr algn="just">
              <a:lnSpc>
                <a:spcPct val="100000"/>
              </a:lnSpc>
              <a:spcBef>
                <a:spcPts val="0"/>
              </a:spcBef>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lnSpc>
                <a:spcPct val="100000"/>
              </a:lnSpc>
              <a:spcBef>
                <a:spcPts val="0"/>
              </a:spcBef>
            </a:pPr>
            <a:endParaRPr lang="en-IN" sz="2400" b="0" i="0" dirty="0">
              <a:effectLst/>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14A4A71F-0E27-2497-0B2A-4774E85238EB}"/>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E1D60D1C-35CD-6420-3AA0-1BCE9B36D19E}"/>
              </a:ext>
            </a:extLst>
          </p:cNvPr>
          <p:cNvSpPr>
            <a:spLocks noGrp="1"/>
          </p:cNvSpPr>
          <p:nvPr>
            <p:ph type="sldNum" sz="quarter" idx="12"/>
          </p:nvPr>
        </p:nvSpPr>
        <p:spPr/>
        <p:txBody>
          <a:bodyPr/>
          <a:lstStyle/>
          <a:p>
            <a:pPr>
              <a:defRPr/>
            </a:pPr>
            <a:fld id="{A7E8B7C9-E57C-48E7-84EB-ED69D4807FEB}" type="slidenum">
              <a:rPr lang="en-US" altLang="en-US" smtClean="0"/>
              <a:pPr>
                <a:defRPr/>
              </a:pPr>
              <a:t>18</a:t>
            </a:fld>
            <a:endParaRPr lang="en-US" altLang="en-US"/>
          </a:p>
        </p:txBody>
      </p:sp>
      <p:pic>
        <p:nvPicPr>
          <p:cNvPr id="10" name="Picture 9">
            <a:extLst>
              <a:ext uri="{FF2B5EF4-FFF2-40B4-BE49-F238E27FC236}">
                <a16:creationId xmlns:a16="http://schemas.microsoft.com/office/drawing/2014/main" id="{B49C83B0-6F29-50EB-04BD-6578FD94999D}"/>
              </a:ext>
            </a:extLst>
          </p:cNvPr>
          <p:cNvPicPr>
            <a:picLocks noChangeAspect="1"/>
          </p:cNvPicPr>
          <p:nvPr/>
        </p:nvPicPr>
        <p:blipFill>
          <a:blip r:embed="rId2"/>
          <a:stretch>
            <a:fillRect/>
          </a:stretch>
        </p:blipFill>
        <p:spPr>
          <a:xfrm>
            <a:off x="1539551" y="3669343"/>
            <a:ext cx="7143749" cy="1387849"/>
          </a:xfrm>
          <a:prstGeom prst="rect">
            <a:avLst/>
          </a:prstGeom>
        </p:spPr>
      </p:pic>
    </p:spTree>
    <p:extLst>
      <p:ext uri="{BB962C8B-B14F-4D97-AF65-F5344CB8AC3E}">
        <p14:creationId xmlns:p14="http://schemas.microsoft.com/office/powerpoint/2010/main" val="155908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A82682D-7AEB-1B1D-2D23-959B67201CF2}"/>
              </a:ext>
            </a:extLst>
          </p:cNvPr>
          <p:cNvSpPr>
            <a:spLocks noGrp="1"/>
          </p:cNvSpPr>
          <p:nvPr>
            <p:ph type="title"/>
          </p:nvPr>
        </p:nvSpPr>
        <p:spPr>
          <a:xfrm>
            <a:off x="628650" y="312738"/>
            <a:ext cx="7886700" cy="373062"/>
          </a:xfrm>
        </p:spPr>
        <p:txBody>
          <a:bodyPr/>
          <a:lstStyle/>
          <a:p>
            <a:r>
              <a:rPr lang="en-US" altLang="en-US" sz="3600">
                <a:latin typeface="Algerian" panose="04020705040A02060702" pitchFamily="82" charset="0"/>
              </a:rPr>
              <a:t>Contd…</a:t>
            </a:r>
            <a:endParaRPr lang="en-ID" altLang="en-US" sz="3600">
              <a:latin typeface="Algerian" panose="04020705040A02060702" pitchFamily="82" charset="0"/>
            </a:endParaRPr>
          </a:p>
        </p:txBody>
      </p:sp>
      <p:sp>
        <p:nvSpPr>
          <p:cNvPr id="15363" name="Content Placeholder 2">
            <a:extLst>
              <a:ext uri="{FF2B5EF4-FFF2-40B4-BE49-F238E27FC236}">
                <a16:creationId xmlns:a16="http://schemas.microsoft.com/office/drawing/2014/main" id="{C4C34A9E-0B8C-E818-C693-258D0135FA01}"/>
              </a:ext>
            </a:extLst>
          </p:cNvPr>
          <p:cNvSpPr>
            <a:spLocks noGrp="1"/>
          </p:cNvSpPr>
          <p:nvPr>
            <p:ph idx="1"/>
          </p:nvPr>
        </p:nvSpPr>
        <p:spPr>
          <a:xfrm>
            <a:off x="628650" y="685800"/>
            <a:ext cx="7886700" cy="4752975"/>
          </a:xfrm>
        </p:spPr>
        <p:txBody>
          <a:bodyPr/>
          <a:lstStyle/>
          <a:p>
            <a:pPr marL="342900" indent="-342900" algn="just">
              <a:lnSpc>
                <a:spcPct val="107000"/>
              </a:lnSpc>
              <a:spcBef>
                <a:spcPts val="200"/>
              </a:spcBef>
              <a:buFont typeface="Symbol" panose="05050102010706020507" pitchFamily="18" charset="2"/>
              <a:buChar char=""/>
              <a:defRPr/>
            </a:pPr>
            <a:r>
              <a:rPr lang="en-ID" sz="1700" b="1" i="1" dirty="0">
                <a:solidFill>
                  <a:srgbClr val="2F5496"/>
                </a:solidFill>
                <a:cs typeface="Times New Roman" panose="02020603050405020304" pitchFamily="18" charset="0"/>
              </a:rPr>
              <a:t>Handling Missing Data</a:t>
            </a:r>
          </a:p>
          <a:p>
            <a:pPr marL="342900" indent="-342900" algn="just">
              <a:buFont typeface="Courier New" panose="02070309020205020404" pitchFamily="49" charset="0"/>
              <a:buChar char="o"/>
              <a:defRPr/>
            </a:pPr>
            <a:r>
              <a:rPr lang="en-ID" sz="2400" b="1" dirty="0">
                <a:solidFill>
                  <a:srgbClr val="333333"/>
                </a:solidFill>
                <a:latin typeface="Times New Roman" panose="02020603050405020304" pitchFamily="18" charset="0"/>
                <a:cs typeface="Times New Roman" panose="02020603050405020304" pitchFamily="18" charset="0"/>
              </a:rPr>
              <a:t>By deleting the particular row:</a:t>
            </a:r>
            <a:r>
              <a:rPr lang="en-ID" sz="2400" dirty="0">
                <a:solidFill>
                  <a:srgbClr val="333333"/>
                </a:solidFill>
                <a:latin typeface="Times New Roman" panose="02020603050405020304" pitchFamily="18" charset="0"/>
                <a:cs typeface="Times New Roman" panose="02020603050405020304" pitchFamily="18" charset="0"/>
              </a:rPr>
              <a:t> delete the specific row or column which consists of null values. But this way is not so efficient and removing data may lead to loss of information which will not give the accurate output.</a:t>
            </a:r>
          </a:p>
          <a:p>
            <a:pPr marL="342900" indent="-342900" algn="just">
              <a:buFont typeface="Courier New" panose="02070309020205020404" pitchFamily="49" charset="0"/>
              <a:buChar char="o"/>
              <a:defRPr/>
            </a:pPr>
            <a:r>
              <a:rPr lang="en-US" sz="2400" b="1" i="0" dirty="0">
                <a:solidFill>
                  <a:srgbClr val="222222"/>
                </a:solidFill>
                <a:effectLst/>
                <a:latin typeface="Times New Roman" panose="02020603050405020304" pitchFamily="18" charset="0"/>
                <a:cs typeface="Times New Roman" panose="02020603050405020304" pitchFamily="18" charset="0"/>
              </a:rPr>
              <a:t>Deleting the entire row (listwise deletion) </a:t>
            </a:r>
            <a:r>
              <a:rPr lang="en-US" sz="2400" b="0" i="0" dirty="0">
                <a:solidFill>
                  <a:srgbClr val="222222"/>
                </a:solidFill>
                <a:effectLst/>
                <a:latin typeface="Times New Roman" panose="02020603050405020304" pitchFamily="18" charset="0"/>
                <a:cs typeface="Times New Roman" panose="02020603050405020304" pitchFamily="18" charset="0"/>
              </a:rPr>
              <a:t>The code to drop the entire row is as follows:</a:t>
            </a:r>
            <a:endParaRPr lang="en-ID" sz="24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defRPr/>
            </a:pPr>
            <a:endParaRPr lang="en-ID" sz="1700" dirty="0">
              <a:solidFill>
                <a:srgbClr val="333333"/>
              </a:solidFill>
              <a:cs typeface="Segoe UI" panose="020B0502040204020203" pitchFamily="34" charset="0"/>
            </a:endParaRPr>
          </a:p>
          <a:p>
            <a:pPr marL="342900" indent="-342900" algn="just">
              <a:buFont typeface="Courier New" panose="02070309020205020404" pitchFamily="49" charset="0"/>
              <a:buChar char="o"/>
              <a:defRPr/>
            </a:pPr>
            <a:endParaRPr lang="en-ID" sz="1700" dirty="0">
              <a:solidFill>
                <a:srgbClr val="333333"/>
              </a:solidFill>
              <a:cs typeface="Segoe UI" panose="020B0502040204020203" pitchFamily="34" charset="0"/>
            </a:endParaRPr>
          </a:p>
          <a:p>
            <a:pPr marL="342900" indent="-342900" algn="just">
              <a:buFont typeface="Courier New" panose="02070309020205020404" pitchFamily="49" charset="0"/>
              <a:buChar char="o"/>
              <a:defRPr/>
            </a:pPr>
            <a:endParaRPr lang="en-ID" sz="1700" dirty="0">
              <a:solidFill>
                <a:srgbClr val="333333"/>
              </a:solidFill>
              <a:cs typeface="Segoe UI" panose="020B0502040204020203" pitchFamily="34" charset="0"/>
            </a:endParaRPr>
          </a:p>
          <a:p>
            <a:pPr marL="342900" indent="-342900" algn="just">
              <a:buFont typeface="Courier New" panose="02070309020205020404" pitchFamily="49" charset="0"/>
              <a:buChar char="o"/>
              <a:defRPr/>
            </a:pPr>
            <a:endParaRPr lang="en-ID" sz="1700" dirty="0"/>
          </a:p>
          <a:p>
            <a:pPr marL="342900" indent="-342900" algn="just">
              <a:buFont typeface="Courier New" panose="02070309020205020404" pitchFamily="49" charset="0"/>
              <a:buChar char="o"/>
              <a:defRPr/>
            </a:pPr>
            <a:endParaRPr lang="en-ID" sz="1700" b="1" dirty="0">
              <a:solidFill>
                <a:srgbClr val="333333"/>
              </a:solidFill>
              <a:cs typeface="Segoe UI" panose="020B0502040204020203" pitchFamily="34" charset="0"/>
            </a:endParaRPr>
          </a:p>
          <a:p>
            <a:pPr marL="342900" indent="-342900" algn="just">
              <a:buFont typeface="Courier New" panose="02070309020205020404" pitchFamily="49" charset="0"/>
              <a:buChar char="o"/>
              <a:defRPr/>
            </a:pPr>
            <a:endParaRPr lang="en-ID" sz="1700" b="1" dirty="0">
              <a:solidFill>
                <a:srgbClr val="333333"/>
              </a:solidFill>
              <a:cs typeface="Segoe UI" panose="020B0502040204020203" pitchFamily="34" charset="0"/>
            </a:endParaRPr>
          </a:p>
          <a:p>
            <a:pPr>
              <a:defRPr/>
            </a:pPr>
            <a:endParaRPr lang="en-ID" altLang="en-US" sz="1800" dirty="0">
              <a:latin typeface="Garamond" panose="02020404030301010803" pitchFamily="18" charset="0"/>
            </a:endParaRPr>
          </a:p>
        </p:txBody>
      </p:sp>
      <p:sp>
        <p:nvSpPr>
          <p:cNvPr id="4" name="Footer Placeholder 3">
            <a:extLst>
              <a:ext uri="{FF2B5EF4-FFF2-40B4-BE49-F238E27FC236}">
                <a16:creationId xmlns:a16="http://schemas.microsoft.com/office/drawing/2014/main" id="{36E571CD-40A9-3D16-9B3D-AA5580EB6C62}"/>
              </a:ext>
            </a:extLst>
          </p:cNvPr>
          <p:cNvSpPr>
            <a:spLocks noGrp="1"/>
          </p:cNvSpPr>
          <p:nvPr>
            <p:ph type="ftr" sz="quarter" idx="11"/>
          </p:nvPr>
        </p:nvSpPr>
        <p:spPr/>
        <p:txBody>
          <a:bodyPr/>
          <a:lstStyle/>
          <a:p>
            <a:pPr>
              <a:defRPr/>
            </a:pPr>
            <a:r>
              <a:rPr lang="en-US"/>
              <a:t>Artificial Intelligence</a:t>
            </a:r>
          </a:p>
        </p:txBody>
      </p:sp>
      <p:sp>
        <p:nvSpPr>
          <p:cNvPr id="20485" name="Slide Number Placeholder 4">
            <a:extLst>
              <a:ext uri="{FF2B5EF4-FFF2-40B4-BE49-F238E27FC236}">
                <a16:creationId xmlns:a16="http://schemas.microsoft.com/office/drawing/2014/main" id="{87DBDC28-0377-93B3-C575-5079A94C75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CA1581B7-B84D-4EE4-A696-387A4D3B91A8}"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19</a:t>
            </a:fld>
            <a:endParaRPr lang="en-US" altLang="en-US" sz="1400">
              <a:solidFill>
                <a:schemeClr val="bg1"/>
              </a:solidFill>
              <a:latin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F8DF744-2DC3-C530-2ADF-221A138DFB94}"/>
              </a:ext>
            </a:extLst>
          </p:cNvPr>
          <p:cNvPicPr>
            <a:picLocks noChangeAspect="1"/>
          </p:cNvPicPr>
          <p:nvPr/>
        </p:nvPicPr>
        <p:blipFill>
          <a:blip r:embed="rId2"/>
          <a:stretch>
            <a:fillRect/>
          </a:stretch>
        </p:blipFill>
        <p:spPr>
          <a:xfrm>
            <a:off x="1533525" y="3586019"/>
            <a:ext cx="2990850" cy="885825"/>
          </a:xfrm>
          <a:prstGeom prst="rect">
            <a:avLst/>
          </a:prstGeom>
        </p:spPr>
      </p:pic>
      <p:pic>
        <p:nvPicPr>
          <p:cNvPr id="6" name="Picture 5">
            <a:extLst>
              <a:ext uri="{FF2B5EF4-FFF2-40B4-BE49-F238E27FC236}">
                <a16:creationId xmlns:a16="http://schemas.microsoft.com/office/drawing/2014/main" id="{2686EC94-7A14-CF25-3471-F22E95290EE8}"/>
              </a:ext>
            </a:extLst>
          </p:cNvPr>
          <p:cNvPicPr>
            <a:picLocks noChangeAspect="1"/>
          </p:cNvPicPr>
          <p:nvPr/>
        </p:nvPicPr>
        <p:blipFill>
          <a:blip r:embed="rId3"/>
          <a:stretch>
            <a:fillRect/>
          </a:stretch>
        </p:blipFill>
        <p:spPr>
          <a:xfrm>
            <a:off x="5015153" y="3429000"/>
            <a:ext cx="2648937" cy="2927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64011E8-7A57-9F5E-E4D8-22C2A1FCFE8C}"/>
              </a:ext>
            </a:extLst>
          </p:cNvPr>
          <p:cNvSpPr>
            <a:spLocks noGrp="1"/>
          </p:cNvSpPr>
          <p:nvPr>
            <p:ph type="title"/>
          </p:nvPr>
        </p:nvSpPr>
        <p:spPr>
          <a:xfrm>
            <a:off x="628650" y="312738"/>
            <a:ext cx="7886700" cy="831850"/>
          </a:xfrm>
        </p:spPr>
        <p:txBody>
          <a:bodyPr/>
          <a:lstStyle/>
          <a:p>
            <a:r>
              <a:rPr lang="en-US" altLang="en-US">
                <a:latin typeface="Algerian" panose="04020705040A02060702" pitchFamily="82" charset="0"/>
              </a:rPr>
              <a:t>CONTENT</a:t>
            </a:r>
            <a:endParaRPr lang="en-ID" altLang="en-US">
              <a:latin typeface="Algerian" panose="04020705040A02060702" pitchFamily="82" charset="0"/>
            </a:endParaRPr>
          </a:p>
        </p:txBody>
      </p:sp>
      <p:sp>
        <p:nvSpPr>
          <p:cNvPr id="7171" name="Content Placeholder 2">
            <a:extLst>
              <a:ext uri="{FF2B5EF4-FFF2-40B4-BE49-F238E27FC236}">
                <a16:creationId xmlns:a16="http://schemas.microsoft.com/office/drawing/2014/main" id="{469BA088-087A-C508-1A7F-A2005922B9A1}"/>
              </a:ext>
            </a:extLst>
          </p:cNvPr>
          <p:cNvSpPr>
            <a:spLocks noGrp="1"/>
          </p:cNvSpPr>
          <p:nvPr>
            <p:ph idx="1"/>
          </p:nvPr>
        </p:nvSpPr>
        <p:spPr>
          <a:xfrm>
            <a:off x="819150" y="1362075"/>
            <a:ext cx="7696200" cy="3605213"/>
          </a:xfrm>
        </p:spPr>
        <p:txBody>
          <a:bodyPr/>
          <a:lstStyle/>
          <a:p>
            <a:pPr>
              <a:lnSpc>
                <a:spcPct val="100000"/>
              </a:lnSpc>
              <a:spcBef>
                <a:spcPts val="675"/>
              </a:spcBef>
              <a:tabLst>
                <a:tab pos="354013" algn="l"/>
                <a:tab pos="355600" algn="l"/>
              </a:tabLst>
              <a:defRPr/>
            </a:pPr>
            <a:r>
              <a:rPr lang="en-US" altLang="en-US" sz="2000" dirty="0">
                <a:solidFill>
                  <a:srgbClr val="000000"/>
                </a:solidFill>
                <a:cs typeface="Calibri" panose="020F0502020204030204" pitchFamily="34" charset="0"/>
              </a:rPr>
              <a:t>Introduction to the Machine Learning (ML) Framework</a:t>
            </a:r>
          </a:p>
          <a:p>
            <a:pPr>
              <a:lnSpc>
                <a:spcPct val="100000"/>
              </a:lnSpc>
              <a:spcBef>
                <a:spcPts val="675"/>
              </a:spcBef>
              <a:tabLst>
                <a:tab pos="354013" algn="l"/>
                <a:tab pos="355600" algn="l"/>
              </a:tabLst>
              <a:defRPr/>
            </a:pPr>
            <a:r>
              <a:rPr lang="en-US" altLang="en-US" sz="2000" dirty="0">
                <a:solidFill>
                  <a:srgbClr val="000000"/>
                </a:solidFill>
                <a:cs typeface="Calibri" panose="020F0502020204030204" pitchFamily="34" charset="0"/>
              </a:rPr>
              <a:t>Types of ML, </a:t>
            </a:r>
          </a:p>
          <a:p>
            <a:pPr>
              <a:lnSpc>
                <a:spcPct val="100000"/>
              </a:lnSpc>
              <a:spcBef>
                <a:spcPts val="675"/>
              </a:spcBef>
              <a:tabLst>
                <a:tab pos="354013" algn="l"/>
                <a:tab pos="355600" algn="l"/>
              </a:tabLst>
              <a:defRPr/>
            </a:pPr>
            <a:r>
              <a:rPr lang="en-US" altLang="en-US" sz="2000" dirty="0">
                <a:solidFill>
                  <a:srgbClr val="000000"/>
                </a:solidFill>
                <a:cs typeface="Calibri" panose="020F0502020204030204" pitchFamily="34" charset="0"/>
              </a:rPr>
              <a:t>Types of variables/features used in ML algorithms, </a:t>
            </a:r>
          </a:p>
          <a:p>
            <a:pPr>
              <a:lnSpc>
                <a:spcPct val="100000"/>
              </a:lnSpc>
              <a:spcBef>
                <a:spcPts val="675"/>
              </a:spcBef>
              <a:tabLst>
                <a:tab pos="354013" algn="l"/>
                <a:tab pos="355600" algn="l"/>
              </a:tabLst>
              <a:defRPr/>
            </a:pPr>
            <a:r>
              <a:rPr lang="en-US" altLang="en-US" sz="2000" dirty="0">
                <a:solidFill>
                  <a:srgbClr val="000000"/>
                </a:solidFill>
                <a:cs typeface="Calibri" panose="020F0502020204030204" pitchFamily="34" charset="0"/>
              </a:rPr>
              <a:t>One-hot encoding, </a:t>
            </a:r>
          </a:p>
          <a:p>
            <a:pPr>
              <a:lnSpc>
                <a:spcPct val="100000"/>
              </a:lnSpc>
              <a:spcBef>
                <a:spcPts val="675"/>
              </a:spcBef>
              <a:tabLst>
                <a:tab pos="354013" algn="l"/>
                <a:tab pos="355600" algn="l"/>
              </a:tabLst>
              <a:defRPr/>
            </a:pPr>
            <a:r>
              <a:rPr lang="en-US" altLang="en-US" sz="2000" dirty="0">
                <a:solidFill>
                  <a:srgbClr val="000000"/>
                </a:solidFill>
                <a:cs typeface="Calibri" panose="020F0502020204030204" pitchFamily="34" charset="0"/>
              </a:rPr>
              <a:t>Simple Linear Regression, </a:t>
            </a:r>
          </a:p>
          <a:p>
            <a:pPr>
              <a:lnSpc>
                <a:spcPct val="100000"/>
              </a:lnSpc>
              <a:spcBef>
                <a:spcPts val="675"/>
              </a:spcBef>
              <a:tabLst>
                <a:tab pos="354013" algn="l"/>
                <a:tab pos="355600" algn="l"/>
              </a:tabLst>
              <a:defRPr/>
            </a:pPr>
            <a:r>
              <a:rPr lang="en-US" altLang="en-US" sz="2000" dirty="0">
                <a:solidFill>
                  <a:srgbClr val="000000"/>
                </a:solidFill>
                <a:cs typeface="Calibri" panose="020F0502020204030204" pitchFamily="34" charset="0"/>
              </a:rPr>
              <a:t>Multiple Linear Regression, </a:t>
            </a:r>
          </a:p>
          <a:p>
            <a:pPr>
              <a:lnSpc>
                <a:spcPct val="100000"/>
              </a:lnSpc>
              <a:spcBef>
                <a:spcPts val="675"/>
              </a:spcBef>
              <a:tabLst>
                <a:tab pos="354013" algn="l"/>
                <a:tab pos="355600" algn="l"/>
              </a:tabLst>
              <a:defRPr/>
            </a:pPr>
            <a:r>
              <a:rPr lang="en-US" sz="2000" dirty="0"/>
              <a:t>Evaluation metrics for regression model</a:t>
            </a:r>
            <a:endParaRPr lang="en-ID" altLang="en-US" sz="2000" b="1" dirty="0"/>
          </a:p>
          <a:p>
            <a:pPr marL="0" indent="0">
              <a:lnSpc>
                <a:spcPct val="100000"/>
              </a:lnSpc>
              <a:spcBef>
                <a:spcPts val="675"/>
              </a:spcBef>
              <a:buFont typeface="Arial" panose="020B0604020202020204" pitchFamily="34" charset="0"/>
              <a:buNone/>
              <a:tabLst>
                <a:tab pos="354013" algn="l"/>
                <a:tab pos="355600" algn="l"/>
              </a:tabLst>
              <a:defRPr/>
            </a:pPr>
            <a:endParaRPr lang="en-ID" altLang="en-US" sz="1200" b="1" dirty="0">
              <a:latin typeface="Garamond" pitchFamily="18" charset="0"/>
            </a:endParaRPr>
          </a:p>
          <a:p>
            <a:pPr marL="0" indent="0">
              <a:lnSpc>
                <a:spcPct val="100000"/>
              </a:lnSpc>
              <a:spcBef>
                <a:spcPts val="675"/>
              </a:spcBef>
              <a:buFont typeface="Arial" panose="020B0604020202020204" pitchFamily="34" charset="0"/>
              <a:buNone/>
              <a:tabLst>
                <a:tab pos="354013" algn="l"/>
                <a:tab pos="355600" algn="l"/>
              </a:tabLst>
              <a:defRPr/>
            </a:pPr>
            <a:endParaRPr lang="en-ID" altLang="en-US" sz="2000" b="1" dirty="0">
              <a:latin typeface="Garamond" pitchFamily="18" charset="0"/>
            </a:endParaRPr>
          </a:p>
        </p:txBody>
      </p:sp>
      <p:sp>
        <p:nvSpPr>
          <p:cNvPr id="4" name="Footer Placeholder 3">
            <a:extLst>
              <a:ext uri="{FF2B5EF4-FFF2-40B4-BE49-F238E27FC236}">
                <a16:creationId xmlns:a16="http://schemas.microsoft.com/office/drawing/2014/main" id="{C30D1B62-FC35-070D-A8BA-048D311948C5}"/>
              </a:ext>
            </a:extLst>
          </p:cNvPr>
          <p:cNvSpPr>
            <a:spLocks noGrp="1"/>
          </p:cNvSpPr>
          <p:nvPr>
            <p:ph type="ftr" sz="quarter" idx="11"/>
          </p:nvPr>
        </p:nvSpPr>
        <p:spPr/>
        <p:txBody>
          <a:bodyPr/>
          <a:lstStyle/>
          <a:p>
            <a:pPr>
              <a:defRPr/>
            </a:pPr>
            <a:r>
              <a:rPr lang="en-US"/>
              <a:t>Artificial Intelligence</a:t>
            </a:r>
          </a:p>
        </p:txBody>
      </p:sp>
      <p:sp>
        <p:nvSpPr>
          <p:cNvPr id="7173" name="Slide Number Placeholder 4">
            <a:extLst>
              <a:ext uri="{FF2B5EF4-FFF2-40B4-BE49-F238E27FC236}">
                <a16:creationId xmlns:a16="http://schemas.microsoft.com/office/drawing/2014/main" id="{FA2042D9-C029-27CC-B889-6621A8DE7CE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E93AB33-C2BC-4E2D-92F6-5F14D137EE51}"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5A6D-E568-8F7D-35A9-014486FD2EA2}"/>
              </a:ext>
            </a:extLst>
          </p:cNvPr>
          <p:cNvSpPr>
            <a:spLocks noGrp="1"/>
          </p:cNvSpPr>
          <p:nvPr>
            <p:ph type="title"/>
          </p:nvPr>
        </p:nvSpPr>
        <p:spPr>
          <a:xfrm>
            <a:off x="628650" y="312875"/>
            <a:ext cx="7886700" cy="299867"/>
          </a:xfrm>
        </p:spPr>
        <p:txBody>
          <a:bodyPr/>
          <a:lstStyle/>
          <a:p>
            <a:br>
              <a:rPr lang="en-IN" sz="3000" b="0" i="0" dirty="0">
                <a:solidFill>
                  <a:srgbClr val="222222"/>
                </a:solidFill>
                <a:effectLst/>
                <a:latin typeface="Times New Roman" panose="02020603050405020304" pitchFamily="18" charset="0"/>
                <a:cs typeface="Times New Roman" panose="02020603050405020304" pitchFamily="18" charset="0"/>
              </a:rPr>
            </a:br>
            <a:br>
              <a:rPr lang="en-IN" sz="3000" b="0" i="0" dirty="0">
                <a:solidFill>
                  <a:srgbClr val="222222"/>
                </a:solidFill>
                <a:effectLst/>
                <a:latin typeface="Times New Roman" panose="02020603050405020304" pitchFamily="18" charset="0"/>
                <a:cs typeface="Times New Roman" panose="02020603050405020304" pitchFamily="18" charset="0"/>
              </a:rPr>
            </a:br>
            <a:r>
              <a:rPr lang="en-IN" sz="3000" b="0" i="0" dirty="0">
                <a:solidFill>
                  <a:srgbClr val="222222"/>
                </a:solidFill>
                <a:effectLst/>
                <a:latin typeface="Times New Roman" panose="02020603050405020304" pitchFamily="18" charset="0"/>
                <a:cs typeface="Times New Roman" panose="02020603050405020304" pitchFamily="18" charset="0"/>
              </a:rPr>
              <a:t>Imputing the Missing Value</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8FF611E4-9BA0-C8B2-DEEE-0D8F5DF96C33}"/>
              </a:ext>
            </a:extLst>
          </p:cNvPr>
          <p:cNvSpPr>
            <a:spLocks noGrp="1"/>
          </p:cNvSpPr>
          <p:nvPr>
            <p:ph idx="1"/>
          </p:nvPr>
        </p:nvSpPr>
        <p:spPr>
          <a:xfrm>
            <a:off x="628650" y="820133"/>
            <a:ext cx="7886700" cy="4365822"/>
          </a:xfrm>
        </p:spPr>
        <p:txBody>
          <a:bodyPr/>
          <a:lstStyle/>
          <a:p>
            <a:pPr marL="342900" indent="-342900" algn="just">
              <a:buFont typeface="Courier New" panose="02070309020205020404" pitchFamily="49" charset="0"/>
              <a:buChar char="o"/>
              <a:defRPr/>
            </a:pPr>
            <a:r>
              <a:rPr lang="en-US" sz="2400" b="1" i="0" dirty="0">
                <a:solidFill>
                  <a:srgbClr val="222222"/>
                </a:solidFill>
                <a:effectLst/>
                <a:latin typeface="Times New Roman" panose="02020603050405020304" pitchFamily="18" charset="0"/>
                <a:cs typeface="Times New Roman" panose="02020603050405020304" pitchFamily="18" charset="0"/>
              </a:rPr>
              <a:t>Replacing with an arbitrary value</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defRPr/>
            </a:pPr>
            <a:r>
              <a:rPr lang="en-US" sz="2400" b="0" i="0" dirty="0">
                <a:solidFill>
                  <a:srgbClr val="222222"/>
                </a:solidFill>
                <a:effectLst/>
                <a:latin typeface="Times New Roman" panose="02020603050405020304" pitchFamily="18" charset="0"/>
                <a:cs typeface="Times New Roman" panose="02020603050405020304" pitchFamily="18" charset="0"/>
              </a:rPr>
              <a:t>E.g., in the following code, we are replacing the missing values of the ‘Dependents’ column with ‘0’.</a:t>
            </a:r>
            <a:endParaRPr lang="en-ID" sz="2400" b="1"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defRPr/>
            </a:pPr>
            <a:endParaRPr lang="en-ID" sz="2400" b="1"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defRPr/>
            </a:pPr>
            <a:endParaRPr lang="en-ID" sz="2400" b="1"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defRPr/>
            </a:pPr>
            <a:endParaRPr lang="en-ID" sz="2400" b="1"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defRPr/>
            </a:pPr>
            <a:endParaRPr lang="en-ID" sz="2400" b="1" dirty="0">
              <a:solidFill>
                <a:srgbClr val="333333"/>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8ABB8222-85EE-F0E3-7FD9-117E4BAFCBFA}"/>
              </a:ext>
            </a:extLst>
          </p:cNvPr>
          <p:cNvSpPr>
            <a:spLocks noGrp="1"/>
          </p:cNvSpPr>
          <p:nvPr>
            <p:ph type="ftr" sz="quarter" idx="11"/>
          </p:nvPr>
        </p:nvSpPr>
        <p:spPr/>
        <p:txBody>
          <a:bodyPr/>
          <a:lstStyle/>
          <a:p>
            <a:pPr>
              <a:defRPr/>
            </a:pPr>
            <a:r>
              <a:rPr lang="en-US" dirty="0"/>
              <a:t>Artificial Intelligence</a:t>
            </a:r>
          </a:p>
        </p:txBody>
      </p:sp>
      <p:sp>
        <p:nvSpPr>
          <p:cNvPr id="5" name="Slide Number Placeholder 4">
            <a:extLst>
              <a:ext uri="{FF2B5EF4-FFF2-40B4-BE49-F238E27FC236}">
                <a16:creationId xmlns:a16="http://schemas.microsoft.com/office/drawing/2014/main" id="{A98CFB3A-4011-ED6E-99D6-2F8C3825C187}"/>
              </a:ext>
            </a:extLst>
          </p:cNvPr>
          <p:cNvSpPr>
            <a:spLocks noGrp="1"/>
          </p:cNvSpPr>
          <p:nvPr>
            <p:ph type="sldNum" sz="quarter" idx="12"/>
          </p:nvPr>
        </p:nvSpPr>
        <p:spPr/>
        <p:txBody>
          <a:bodyPr/>
          <a:lstStyle/>
          <a:p>
            <a:pPr>
              <a:defRPr/>
            </a:pPr>
            <a:fld id="{A7E8B7C9-E57C-48E7-84EB-ED69D4807FEB}" type="slidenum">
              <a:rPr lang="en-US" altLang="en-US" smtClean="0"/>
              <a:pPr>
                <a:defRPr/>
              </a:pPr>
              <a:t>20</a:t>
            </a:fld>
            <a:endParaRPr lang="en-US" altLang="en-US"/>
          </a:p>
        </p:txBody>
      </p:sp>
      <p:pic>
        <p:nvPicPr>
          <p:cNvPr id="7" name="Picture 6">
            <a:extLst>
              <a:ext uri="{FF2B5EF4-FFF2-40B4-BE49-F238E27FC236}">
                <a16:creationId xmlns:a16="http://schemas.microsoft.com/office/drawing/2014/main" id="{881B175A-2DAB-A32A-53C3-83F3A8F0AF86}"/>
              </a:ext>
            </a:extLst>
          </p:cNvPr>
          <p:cNvPicPr>
            <a:picLocks noChangeAspect="1"/>
          </p:cNvPicPr>
          <p:nvPr/>
        </p:nvPicPr>
        <p:blipFill>
          <a:blip r:embed="rId2"/>
          <a:stretch>
            <a:fillRect/>
          </a:stretch>
        </p:blipFill>
        <p:spPr>
          <a:xfrm>
            <a:off x="1828800" y="2366128"/>
            <a:ext cx="5788057" cy="2422688"/>
          </a:xfrm>
          <a:prstGeom prst="rect">
            <a:avLst/>
          </a:prstGeom>
        </p:spPr>
      </p:pic>
    </p:spTree>
    <p:extLst>
      <p:ext uri="{BB962C8B-B14F-4D97-AF65-F5344CB8AC3E}">
        <p14:creationId xmlns:p14="http://schemas.microsoft.com/office/powerpoint/2010/main" val="55878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EFA8-535E-A9A2-26EB-BE953A25230C}"/>
              </a:ext>
            </a:extLst>
          </p:cNvPr>
          <p:cNvSpPr>
            <a:spLocks noGrp="1"/>
          </p:cNvSpPr>
          <p:nvPr>
            <p:ph type="title"/>
          </p:nvPr>
        </p:nvSpPr>
        <p:spPr>
          <a:xfrm>
            <a:off x="628650" y="312875"/>
            <a:ext cx="7886700" cy="347001"/>
          </a:xfrm>
        </p:spPr>
        <p:txBody>
          <a:bodyPr/>
          <a:lstStyle/>
          <a:p>
            <a:r>
              <a:rPr lang="en-US" altLang="en-US" sz="4400" dirty="0" err="1">
                <a:latin typeface="Algerian" panose="04020705040A02060702" pitchFamily="82" charset="0"/>
              </a:rPr>
              <a:t>Contd</a:t>
            </a:r>
            <a:r>
              <a:rPr lang="en-US" altLang="en-US" sz="4400" dirty="0">
                <a:latin typeface="Algerian" panose="04020705040A02060702" pitchFamily="82" charset="0"/>
              </a:rPr>
              <a:t>…</a:t>
            </a:r>
            <a:endParaRPr lang="en-IN" dirty="0"/>
          </a:p>
        </p:txBody>
      </p:sp>
      <p:sp>
        <p:nvSpPr>
          <p:cNvPr id="3" name="Content Placeholder 2">
            <a:extLst>
              <a:ext uri="{FF2B5EF4-FFF2-40B4-BE49-F238E27FC236}">
                <a16:creationId xmlns:a16="http://schemas.microsoft.com/office/drawing/2014/main" id="{782C81D4-0E6F-8907-B707-B44CE81059E6}"/>
              </a:ext>
            </a:extLst>
          </p:cNvPr>
          <p:cNvSpPr>
            <a:spLocks noGrp="1"/>
          </p:cNvSpPr>
          <p:nvPr>
            <p:ph idx="1"/>
          </p:nvPr>
        </p:nvSpPr>
        <p:spPr>
          <a:xfrm>
            <a:off x="628650" y="744719"/>
            <a:ext cx="7886700" cy="4441236"/>
          </a:xfrm>
        </p:spPr>
        <p:txBody>
          <a:bodyPr/>
          <a:lstStyle/>
          <a:p>
            <a:pPr marL="342900" indent="-342900" algn="just">
              <a:buFont typeface="Courier New" panose="02070309020205020404" pitchFamily="49" charset="0"/>
              <a:buChar char="o"/>
              <a:defRPr/>
            </a:pPr>
            <a:r>
              <a:rPr lang="en-ID" sz="2200" b="1" dirty="0">
                <a:solidFill>
                  <a:srgbClr val="333333"/>
                </a:solidFill>
                <a:latin typeface="Times New Roman" panose="02020603050405020304" pitchFamily="18" charset="0"/>
                <a:cs typeface="Times New Roman" panose="02020603050405020304" pitchFamily="18" charset="0"/>
              </a:rPr>
              <a:t>By calculating the mean:</a:t>
            </a:r>
            <a:r>
              <a:rPr lang="en-ID" sz="2200" dirty="0">
                <a:solidFill>
                  <a:srgbClr val="333333"/>
                </a:solidFill>
                <a:latin typeface="Times New Roman" panose="02020603050405020304" pitchFamily="18" charset="0"/>
                <a:cs typeface="Times New Roman" panose="02020603050405020304" pitchFamily="18" charset="0"/>
              </a:rPr>
              <a:t> In this way, we will calculate the mean of that column or row which contains any missing value and will put it on the place of missing value. This strategy is useful for the features which have numeric data such as age, salary, year, etc. Here, we will use this approach.</a:t>
            </a:r>
          </a:p>
          <a:p>
            <a:pPr marL="342900" indent="-342900" algn="just">
              <a:buFont typeface="Courier New" panose="02070309020205020404" pitchFamily="49" charset="0"/>
              <a:buChar char="o"/>
              <a:defRPr/>
            </a:pPr>
            <a:r>
              <a:rPr lang="en-US" sz="2200" b="0" i="0" dirty="0">
                <a:solidFill>
                  <a:srgbClr val="222222"/>
                </a:solidFill>
                <a:effectLst/>
                <a:latin typeface="Times New Roman" panose="02020603050405020304" pitchFamily="18" charset="0"/>
                <a:cs typeface="Times New Roman" panose="02020603050405020304" pitchFamily="18" charset="0"/>
              </a:rPr>
              <a:t>Ex: use the ‘</a:t>
            </a:r>
            <a:r>
              <a:rPr lang="en-US" sz="2200" b="0" i="0" dirty="0" err="1">
                <a:solidFill>
                  <a:srgbClr val="222222"/>
                </a:solidFill>
                <a:effectLst/>
                <a:latin typeface="Times New Roman" panose="02020603050405020304" pitchFamily="18" charset="0"/>
                <a:cs typeface="Times New Roman" panose="02020603050405020304" pitchFamily="18" charset="0"/>
              </a:rPr>
              <a:t>fillna</a:t>
            </a:r>
            <a:r>
              <a:rPr lang="en-US" sz="2200" b="0" i="0" dirty="0">
                <a:solidFill>
                  <a:srgbClr val="222222"/>
                </a:solidFill>
                <a:effectLst/>
                <a:latin typeface="Times New Roman" panose="02020603050405020304" pitchFamily="18" charset="0"/>
                <a:cs typeface="Times New Roman" panose="02020603050405020304" pitchFamily="18" charset="0"/>
              </a:rPr>
              <a:t>’ method for imputing the columns ‘</a:t>
            </a:r>
            <a:r>
              <a:rPr lang="en-US" sz="2200" b="0" i="0" dirty="0" err="1">
                <a:solidFill>
                  <a:srgbClr val="222222"/>
                </a:solidFill>
                <a:effectLst/>
                <a:latin typeface="Times New Roman" panose="02020603050405020304" pitchFamily="18" charset="0"/>
                <a:cs typeface="Times New Roman" panose="02020603050405020304" pitchFamily="18" charset="0"/>
              </a:rPr>
              <a:t>LoanAmount</a:t>
            </a:r>
            <a:r>
              <a:rPr lang="en-US" sz="2200" b="0" i="0" dirty="0">
                <a:solidFill>
                  <a:srgbClr val="222222"/>
                </a:solidFill>
                <a:effectLst/>
                <a:latin typeface="Times New Roman" panose="02020603050405020304" pitchFamily="18" charset="0"/>
                <a:cs typeface="Times New Roman" panose="02020603050405020304" pitchFamily="18" charset="0"/>
              </a:rPr>
              <a:t>’ and ‘</a:t>
            </a:r>
            <a:r>
              <a:rPr lang="en-US" sz="2200" b="0" i="0" dirty="0" err="1">
                <a:solidFill>
                  <a:srgbClr val="222222"/>
                </a:solidFill>
                <a:effectLst/>
                <a:latin typeface="Times New Roman" panose="02020603050405020304" pitchFamily="18" charset="0"/>
                <a:cs typeface="Times New Roman" panose="02020603050405020304" pitchFamily="18" charset="0"/>
              </a:rPr>
              <a:t>Credit_History</a:t>
            </a:r>
            <a:r>
              <a:rPr lang="en-US" sz="2200" b="0" i="0" dirty="0">
                <a:solidFill>
                  <a:srgbClr val="222222"/>
                </a:solidFill>
                <a:effectLst/>
                <a:latin typeface="Times New Roman" panose="02020603050405020304" pitchFamily="18" charset="0"/>
                <a:cs typeface="Times New Roman" panose="02020603050405020304" pitchFamily="18" charset="0"/>
              </a:rPr>
              <a:t>’ with the mean of the respective column values.</a:t>
            </a:r>
          </a:p>
          <a:p>
            <a:pPr marL="342900" indent="-342900" algn="just">
              <a:buFont typeface="Courier New" panose="02070309020205020404" pitchFamily="49" charset="0"/>
              <a:buChar char="o"/>
              <a:defRPr/>
            </a:pPr>
            <a:endParaRPr lang="en-ID" sz="24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F8FAA076-8E8F-50A1-3748-EE2C3559E59C}"/>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D0B6E928-DB35-1084-B060-374AD667251E}"/>
              </a:ext>
            </a:extLst>
          </p:cNvPr>
          <p:cNvSpPr>
            <a:spLocks noGrp="1"/>
          </p:cNvSpPr>
          <p:nvPr>
            <p:ph type="sldNum" sz="quarter" idx="12"/>
          </p:nvPr>
        </p:nvSpPr>
        <p:spPr/>
        <p:txBody>
          <a:bodyPr/>
          <a:lstStyle/>
          <a:p>
            <a:pPr>
              <a:defRPr/>
            </a:pPr>
            <a:fld id="{A7E8B7C9-E57C-48E7-84EB-ED69D4807FEB}" type="slidenum">
              <a:rPr lang="en-US" altLang="en-US" smtClean="0"/>
              <a:pPr>
                <a:defRPr/>
              </a:pPr>
              <a:t>21</a:t>
            </a:fld>
            <a:endParaRPr lang="en-US" altLang="en-US"/>
          </a:p>
        </p:txBody>
      </p:sp>
      <p:pic>
        <p:nvPicPr>
          <p:cNvPr id="9" name="Picture 8">
            <a:extLst>
              <a:ext uri="{FF2B5EF4-FFF2-40B4-BE49-F238E27FC236}">
                <a16:creationId xmlns:a16="http://schemas.microsoft.com/office/drawing/2014/main" id="{7052913A-D727-3E40-D56A-4262B28ADFF4}"/>
              </a:ext>
            </a:extLst>
          </p:cNvPr>
          <p:cNvPicPr>
            <a:picLocks noChangeAspect="1"/>
          </p:cNvPicPr>
          <p:nvPr/>
        </p:nvPicPr>
        <p:blipFill>
          <a:blip r:embed="rId2"/>
          <a:stretch>
            <a:fillRect/>
          </a:stretch>
        </p:blipFill>
        <p:spPr>
          <a:xfrm>
            <a:off x="1070083" y="3429000"/>
            <a:ext cx="7785962" cy="1666330"/>
          </a:xfrm>
          <a:prstGeom prst="rect">
            <a:avLst/>
          </a:prstGeom>
        </p:spPr>
      </p:pic>
    </p:spTree>
    <p:extLst>
      <p:ext uri="{BB962C8B-B14F-4D97-AF65-F5344CB8AC3E}">
        <p14:creationId xmlns:p14="http://schemas.microsoft.com/office/powerpoint/2010/main" val="2647139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3709-8437-6037-60B1-3C063E6479E4}"/>
              </a:ext>
            </a:extLst>
          </p:cNvPr>
          <p:cNvSpPr>
            <a:spLocks noGrp="1"/>
          </p:cNvSpPr>
          <p:nvPr>
            <p:ph type="title"/>
          </p:nvPr>
        </p:nvSpPr>
        <p:spPr/>
        <p:txBody>
          <a:bodyPr/>
          <a:lstStyle/>
          <a:p>
            <a:r>
              <a:rPr lang="en-US" altLang="en-US" sz="4400" dirty="0" err="1">
                <a:latin typeface="Algerian" panose="04020705040A02060702" pitchFamily="82" charset="0"/>
              </a:rPr>
              <a:t>Contd</a:t>
            </a:r>
            <a:r>
              <a:rPr lang="en-US" altLang="en-US" sz="4400" dirty="0">
                <a:latin typeface="Algerian" panose="04020705040A02060702" pitchFamily="82" charset="0"/>
              </a:rPr>
              <a:t>…</a:t>
            </a:r>
            <a:endParaRPr lang="en-IN" dirty="0"/>
          </a:p>
        </p:txBody>
      </p:sp>
      <p:sp>
        <p:nvSpPr>
          <p:cNvPr id="3" name="Content Placeholder 2">
            <a:extLst>
              <a:ext uri="{FF2B5EF4-FFF2-40B4-BE49-F238E27FC236}">
                <a16:creationId xmlns:a16="http://schemas.microsoft.com/office/drawing/2014/main" id="{25B29017-78B4-9B45-DE1F-D48BDF85D0F4}"/>
              </a:ext>
            </a:extLst>
          </p:cNvPr>
          <p:cNvSpPr>
            <a:spLocks noGrp="1"/>
          </p:cNvSpPr>
          <p:nvPr>
            <p:ph idx="1"/>
          </p:nvPr>
        </p:nvSpPr>
        <p:spPr/>
        <p:txBody>
          <a:bodyPr/>
          <a:lstStyle/>
          <a:p>
            <a:pPr algn="just"/>
            <a:r>
              <a:rPr lang="en-ID" sz="2400" dirty="0">
                <a:solidFill>
                  <a:srgbClr val="333333"/>
                </a:solidFill>
                <a:latin typeface="Times New Roman" panose="02020603050405020304" pitchFamily="18" charset="0"/>
                <a:cs typeface="Times New Roman" panose="02020603050405020304" pitchFamily="18" charset="0"/>
              </a:rPr>
              <a:t>To handle missing values, we will use </a:t>
            </a:r>
            <a:r>
              <a:rPr lang="en-ID" sz="2400" b="1" dirty="0">
                <a:solidFill>
                  <a:srgbClr val="333333"/>
                </a:solidFill>
                <a:latin typeface="Times New Roman" panose="02020603050405020304" pitchFamily="18" charset="0"/>
                <a:cs typeface="Times New Roman" panose="02020603050405020304" pitchFamily="18" charset="0"/>
              </a:rPr>
              <a:t>Scikit-learn</a:t>
            </a:r>
            <a:r>
              <a:rPr lang="en-ID" sz="2400" dirty="0">
                <a:solidFill>
                  <a:srgbClr val="333333"/>
                </a:solidFill>
                <a:latin typeface="Times New Roman" panose="02020603050405020304" pitchFamily="18" charset="0"/>
                <a:cs typeface="Times New Roman" panose="02020603050405020304" pitchFamily="18" charset="0"/>
              </a:rPr>
              <a:t> library in our code, which contains various libraries for building machine learning models. Here we will use </a:t>
            </a:r>
            <a:r>
              <a:rPr lang="en-ID" sz="2400" b="1" dirty="0">
                <a:solidFill>
                  <a:srgbClr val="333333"/>
                </a:solidFill>
                <a:latin typeface="Times New Roman" panose="02020603050405020304" pitchFamily="18" charset="0"/>
                <a:cs typeface="Times New Roman" panose="02020603050405020304" pitchFamily="18" charset="0"/>
              </a:rPr>
              <a:t>Import</a:t>
            </a:r>
            <a:r>
              <a:rPr lang="en-ID" sz="2400" dirty="0">
                <a:solidFill>
                  <a:srgbClr val="333333"/>
                </a:solidFill>
                <a:latin typeface="Times New Roman" panose="02020603050405020304" pitchFamily="18" charset="0"/>
                <a:cs typeface="Times New Roman" panose="02020603050405020304" pitchFamily="18" charset="0"/>
              </a:rPr>
              <a:t> class of </a:t>
            </a:r>
            <a:r>
              <a:rPr lang="en-ID" sz="2400" b="1" dirty="0" err="1">
                <a:solidFill>
                  <a:srgbClr val="333333"/>
                </a:solidFill>
                <a:latin typeface="Times New Roman" panose="02020603050405020304" pitchFamily="18" charset="0"/>
                <a:cs typeface="Times New Roman" panose="02020603050405020304" pitchFamily="18" charset="0"/>
              </a:rPr>
              <a:t>sklearn.preprocessing</a:t>
            </a:r>
            <a:r>
              <a:rPr lang="en-ID" sz="2400" dirty="0">
                <a:solidFill>
                  <a:srgbClr val="333333"/>
                </a:solidFill>
                <a:latin typeface="Times New Roman" panose="02020603050405020304" pitchFamily="18" charset="0"/>
                <a:cs typeface="Times New Roman" panose="02020603050405020304" pitchFamily="18" charset="0"/>
              </a:rPr>
              <a:t> library.</a:t>
            </a:r>
            <a:endParaRPr lang="en-ID" sz="24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12991C1B-D3F6-634D-5C99-88B47F098D7E}"/>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98C7CE7A-D7D7-E981-4D6A-FEFB7D1453BD}"/>
              </a:ext>
            </a:extLst>
          </p:cNvPr>
          <p:cNvSpPr>
            <a:spLocks noGrp="1"/>
          </p:cNvSpPr>
          <p:nvPr>
            <p:ph type="sldNum" sz="quarter" idx="12"/>
          </p:nvPr>
        </p:nvSpPr>
        <p:spPr/>
        <p:txBody>
          <a:bodyPr/>
          <a:lstStyle/>
          <a:p>
            <a:pPr>
              <a:defRPr/>
            </a:pPr>
            <a:fld id="{A7E8B7C9-E57C-48E7-84EB-ED69D4807FEB}" type="slidenum">
              <a:rPr lang="en-US" altLang="en-US" smtClean="0"/>
              <a:pPr>
                <a:defRPr/>
              </a:pPr>
              <a:t>22</a:t>
            </a:fld>
            <a:endParaRPr lang="en-US" altLang="en-US"/>
          </a:p>
        </p:txBody>
      </p:sp>
    </p:spTree>
    <p:extLst>
      <p:ext uri="{BB962C8B-B14F-4D97-AF65-F5344CB8AC3E}">
        <p14:creationId xmlns:p14="http://schemas.microsoft.com/office/powerpoint/2010/main" val="192990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8145F32-B06D-CEB1-D7FD-5D5CF38A70FC}"/>
              </a:ext>
            </a:extLst>
          </p:cNvPr>
          <p:cNvSpPr>
            <a:spLocks noGrp="1"/>
          </p:cNvSpPr>
          <p:nvPr>
            <p:ph type="title"/>
          </p:nvPr>
        </p:nvSpPr>
        <p:spPr>
          <a:xfrm>
            <a:off x="628650" y="312738"/>
            <a:ext cx="7886700" cy="449262"/>
          </a:xfrm>
        </p:spPr>
        <p:txBody>
          <a:bodyPr/>
          <a:lstStyle/>
          <a:p>
            <a:r>
              <a:rPr lang="en-US" altLang="en-US" sz="3600" dirty="0" err="1">
                <a:latin typeface="Algerian" panose="04020705040A02060702" pitchFamily="82" charset="0"/>
              </a:rPr>
              <a:t>Contd</a:t>
            </a:r>
            <a:r>
              <a:rPr lang="en-US" altLang="en-US" sz="3600" dirty="0">
                <a:latin typeface="Algerian" panose="04020705040A02060702" pitchFamily="82" charset="0"/>
              </a:rPr>
              <a:t>…</a:t>
            </a:r>
            <a:endParaRPr lang="en-ID" altLang="en-US" sz="3600" dirty="0">
              <a:latin typeface="Algerian" panose="04020705040A02060702" pitchFamily="82" charset="0"/>
            </a:endParaRPr>
          </a:p>
        </p:txBody>
      </p:sp>
      <p:sp>
        <p:nvSpPr>
          <p:cNvPr id="15363" name="Content Placeholder 2">
            <a:extLst>
              <a:ext uri="{FF2B5EF4-FFF2-40B4-BE49-F238E27FC236}">
                <a16:creationId xmlns:a16="http://schemas.microsoft.com/office/drawing/2014/main" id="{9A8C2C1D-A970-1B65-ACD5-E2ED3F61DEA2}"/>
              </a:ext>
            </a:extLst>
          </p:cNvPr>
          <p:cNvSpPr>
            <a:spLocks noGrp="1"/>
          </p:cNvSpPr>
          <p:nvPr>
            <p:ph idx="1"/>
          </p:nvPr>
        </p:nvSpPr>
        <p:spPr>
          <a:xfrm>
            <a:off x="628650" y="923925"/>
            <a:ext cx="7886700" cy="4391025"/>
          </a:xfrm>
        </p:spPr>
        <p:txBody>
          <a:bodyPr/>
          <a:lstStyle/>
          <a:p>
            <a:pPr marL="342900" indent="-342900" algn="just">
              <a:lnSpc>
                <a:spcPct val="107000"/>
              </a:lnSpc>
              <a:spcBef>
                <a:spcPts val="200"/>
              </a:spcBef>
              <a:buFont typeface="Symbol" panose="05050102010706020507" pitchFamily="18" charset="2"/>
              <a:buChar char=""/>
              <a:defRPr/>
            </a:pPr>
            <a:r>
              <a:rPr lang="en-ID" sz="1700" b="1" i="1" dirty="0">
                <a:solidFill>
                  <a:srgbClr val="2F5496"/>
                </a:solidFill>
                <a:cs typeface="Times New Roman" panose="02020603050405020304" pitchFamily="18" charset="0"/>
              </a:rPr>
              <a:t>Encoding Categorical Data</a:t>
            </a:r>
          </a:p>
          <a:p>
            <a:pPr marL="342900" indent="-342900" algn="just">
              <a:buFont typeface="Courier New" panose="02070309020205020404" pitchFamily="49" charset="0"/>
              <a:buChar char="o"/>
              <a:defRPr/>
            </a:pPr>
            <a:r>
              <a:rPr lang="en-ID" sz="1700" b="1" dirty="0">
                <a:cs typeface="Segoe UI" panose="020B0502040204020203" pitchFamily="34" charset="0"/>
              </a:rPr>
              <a:t>Label Encoder()</a:t>
            </a:r>
            <a:r>
              <a:rPr lang="en-ID" sz="1700" dirty="0"/>
              <a:t> class from </a:t>
            </a:r>
            <a:r>
              <a:rPr lang="en-ID" sz="1700" b="1" dirty="0">
                <a:cs typeface="Segoe UI" panose="020B0502040204020203" pitchFamily="34" charset="0"/>
              </a:rPr>
              <a:t>pre-processing</a:t>
            </a:r>
            <a:r>
              <a:rPr lang="en-ID" sz="1700" dirty="0"/>
              <a:t> library is used for </a:t>
            </a:r>
            <a:r>
              <a:rPr lang="en-ID" sz="1700" dirty="0">
                <a:solidFill>
                  <a:srgbClr val="333333"/>
                </a:solidFill>
                <a:cs typeface="Segoe UI" panose="020B0502040204020203" pitchFamily="34" charset="0"/>
              </a:rPr>
              <a:t>encoding the variables into digits.</a:t>
            </a:r>
            <a:endParaRPr lang="en-ID" sz="1700" dirty="0"/>
          </a:p>
          <a:p>
            <a:pPr marL="342900" indent="-342900" algn="just">
              <a:buFont typeface="Courier New" panose="02070309020205020404" pitchFamily="49" charset="0"/>
              <a:buChar char="o"/>
              <a:defRPr/>
            </a:pPr>
            <a:r>
              <a:rPr lang="en-ID" sz="1700" spc="-5" dirty="0">
                <a:solidFill>
                  <a:srgbClr val="292929"/>
                </a:solidFill>
              </a:rPr>
              <a:t>Categorical variables usually have strings for their values. Many machine learning algorithms do not support string values for the input variables. Therefore, we need to replace these string values with numbers. This process is called </a:t>
            </a:r>
            <a:r>
              <a:rPr lang="en-ID" sz="1700" b="1" spc="-5" dirty="0">
                <a:solidFill>
                  <a:srgbClr val="292929"/>
                </a:solidFill>
              </a:rPr>
              <a:t>categorical variable encoding</a:t>
            </a:r>
            <a:r>
              <a:rPr lang="en-ID" sz="1700" spc="-5" dirty="0">
                <a:solidFill>
                  <a:srgbClr val="292929"/>
                </a:solidFill>
              </a:rPr>
              <a:t>.</a:t>
            </a:r>
            <a:endParaRPr lang="en-ID" sz="1700" dirty="0"/>
          </a:p>
          <a:p>
            <a:pPr marL="342900" indent="-342900" algn="just">
              <a:buFont typeface="Courier New" panose="02070309020205020404" pitchFamily="49" charset="0"/>
              <a:buChar char="o"/>
              <a:defRPr/>
            </a:pPr>
            <a:r>
              <a:rPr lang="en-ID" sz="1700" dirty="0">
                <a:solidFill>
                  <a:srgbClr val="292929"/>
                </a:solidFill>
              </a:rPr>
              <a:t>Types of encoding:</a:t>
            </a:r>
            <a:endParaRPr lang="en-ID" sz="1700" dirty="0"/>
          </a:p>
          <a:p>
            <a:pPr lvl="1" algn="just">
              <a:lnSpc>
                <a:spcPts val="2100"/>
              </a:lnSpc>
              <a:buSzPts val="1000"/>
              <a:buFont typeface="Wingdings" panose="05000000000000000000" pitchFamily="2" charset="2"/>
              <a:buChar char="v"/>
              <a:tabLst>
                <a:tab pos="457200" algn="l"/>
              </a:tabLst>
              <a:defRPr/>
            </a:pPr>
            <a:r>
              <a:rPr lang="en-ID" sz="1700" b="1" spc="-5" dirty="0">
                <a:solidFill>
                  <a:srgbClr val="292929"/>
                </a:solidFill>
                <a:cs typeface="Segoe UI" panose="020B0502040204020203" pitchFamily="34" charset="0"/>
              </a:rPr>
              <a:t>One-hot encoding</a:t>
            </a:r>
            <a:endParaRPr lang="en-ID" sz="1700" dirty="0">
              <a:cs typeface="Segoe UI" panose="020B0502040204020203" pitchFamily="34" charset="0"/>
            </a:endParaRPr>
          </a:p>
          <a:p>
            <a:pPr lvl="1" algn="just">
              <a:lnSpc>
                <a:spcPts val="2100"/>
              </a:lnSpc>
              <a:buSzPts val="1000"/>
              <a:buFont typeface="Wingdings" panose="05000000000000000000" pitchFamily="2" charset="2"/>
              <a:buChar char="v"/>
              <a:tabLst>
                <a:tab pos="457200" algn="l"/>
              </a:tabLst>
              <a:defRPr/>
            </a:pPr>
            <a:r>
              <a:rPr lang="en-ID" sz="1700" b="1" spc="-5" dirty="0">
                <a:solidFill>
                  <a:srgbClr val="292929"/>
                </a:solidFill>
                <a:cs typeface="Segoe UI" panose="020B0502040204020203" pitchFamily="34" charset="0"/>
              </a:rPr>
              <a:t>Dummy encoding</a:t>
            </a:r>
          </a:p>
          <a:p>
            <a:pPr marL="457200" lvl="1" indent="0" algn="just">
              <a:lnSpc>
                <a:spcPts val="2100"/>
              </a:lnSpc>
              <a:buSzPts val="1000"/>
              <a:buFont typeface="Arial" panose="020B0604020202020204" pitchFamily="34" charset="0"/>
              <a:buNone/>
              <a:tabLst>
                <a:tab pos="457200" algn="l"/>
              </a:tabLst>
              <a:defRPr/>
            </a:pPr>
            <a:endParaRPr lang="en-ID" sz="1700" b="1" spc="-5" dirty="0">
              <a:solidFill>
                <a:srgbClr val="292929"/>
              </a:solidFill>
              <a:cs typeface="Segoe UI" panose="020B0502040204020203" pitchFamily="34" charset="0"/>
            </a:endParaRPr>
          </a:p>
          <a:p>
            <a:pPr marL="342900" indent="-342900" algn="just">
              <a:lnSpc>
                <a:spcPts val="1800"/>
              </a:lnSpc>
              <a:spcBef>
                <a:spcPts val="200"/>
              </a:spcBef>
              <a:spcAft>
                <a:spcPts val="0"/>
              </a:spcAft>
              <a:buFont typeface="Wingdings" panose="05000000000000000000" pitchFamily="2" charset="2"/>
              <a:buChar char=""/>
              <a:defRPr/>
            </a:pPr>
            <a:r>
              <a:rPr lang="en-ID" sz="1700" b="1" dirty="0">
                <a:solidFill>
                  <a:srgbClr val="292929"/>
                </a:solidFill>
                <a:cs typeface="Times New Roman" panose="02020603050405020304" pitchFamily="18" charset="0"/>
              </a:rPr>
              <a:t>One-hot encoding</a:t>
            </a:r>
            <a:endParaRPr lang="en-ID" sz="1700" b="1" dirty="0">
              <a:solidFill>
                <a:srgbClr val="2F5496"/>
              </a:solidFill>
              <a:cs typeface="Times New Roman" panose="02020603050405020304" pitchFamily="18" charset="0"/>
            </a:endParaRPr>
          </a:p>
          <a:p>
            <a:pPr algn="just">
              <a:lnSpc>
                <a:spcPts val="2400"/>
              </a:lnSpc>
              <a:defRPr/>
            </a:pPr>
            <a:r>
              <a:rPr lang="en-ID" sz="1700" spc="-5" dirty="0">
                <a:solidFill>
                  <a:srgbClr val="292929"/>
                </a:solidFill>
              </a:rPr>
              <a:t>In one-hot encoding, we create a new set of dummy (binary) variables that is equal to the number of categories (k) in the variable.</a:t>
            </a:r>
            <a:endParaRPr lang="en-ID" sz="1700" dirty="0"/>
          </a:p>
          <a:p>
            <a:pPr>
              <a:defRPr/>
            </a:pPr>
            <a:endParaRPr lang="en-ID" altLang="en-US" sz="1800" dirty="0">
              <a:latin typeface="Garamond" panose="02020404030301010803" pitchFamily="18" charset="0"/>
            </a:endParaRPr>
          </a:p>
        </p:txBody>
      </p:sp>
      <p:sp>
        <p:nvSpPr>
          <p:cNvPr id="4" name="Footer Placeholder 3">
            <a:extLst>
              <a:ext uri="{FF2B5EF4-FFF2-40B4-BE49-F238E27FC236}">
                <a16:creationId xmlns:a16="http://schemas.microsoft.com/office/drawing/2014/main" id="{C00B66EE-E0AF-7862-B03D-080327A9C96D}"/>
              </a:ext>
            </a:extLst>
          </p:cNvPr>
          <p:cNvSpPr>
            <a:spLocks noGrp="1"/>
          </p:cNvSpPr>
          <p:nvPr>
            <p:ph type="ftr" sz="quarter" idx="11"/>
          </p:nvPr>
        </p:nvSpPr>
        <p:spPr/>
        <p:txBody>
          <a:bodyPr/>
          <a:lstStyle/>
          <a:p>
            <a:pPr>
              <a:defRPr/>
            </a:pPr>
            <a:r>
              <a:rPr lang="en-US"/>
              <a:t>Artificial Intelligence</a:t>
            </a:r>
          </a:p>
        </p:txBody>
      </p:sp>
      <p:sp>
        <p:nvSpPr>
          <p:cNvPr id="21509" name="Slide Number Placeholder 4">
            <a:extLst>
              <a:ext uri="{FF2B5EF4-FFF2-40B4-BE49-F238E27FC236}">
                <a16:creationId xmlns:a16="http://schemas.microsoft.com/office/drawing/2014/main" id="{F1A1C585-1292-C5A8-5554-94C533981B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91D3364-B605-448F-8891-9B865532B5EA}"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23</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391E733-EB65-D4B0-1623-57F848D4385B}"/>
              </a:ext>
            </a:extLst>
          </p:cNvPr>
          <p:cNvSpPr>
            <a:spLocks noGrp="1"/>
          </p:cNvSpPr>
          <p:nvPr>
            <p:ph type="title"/>
          </p:nvPr>
        </p:nvSpPr>
        <p:spPr>
          <a:xfrm>
            <a:off x="628650" y="312738"/>
            <a:ext cx="7886700" cy="422275"/>
          </a:xfrm>
        </p:spPr>
        <p:txBody>
          <a:bodyPr/>
          <a:lstStyle/>
          <a:p>
            <a:r>
              <a:rPr lang="en-US" altLang="en-US" sz="3600">
                <a:latin typeface="Algerian" panose="04020705040A02060702" pitchFamily="82" charset="0"/>
              </a:rPr>
              <a:t>Contd…</a:t>
            </a:r>
            <a:endParaRPr lang="en-ID" altLang="en-US" sz="3600">
              <a:latin typeface="Algerian" panose="04020705040A02060702" pitchFamily="82" charset="0"/>
            </a:endParaRPr>
          </a:p>
        </p:txBody>
      </p:sp>
      <p:sp>
        <p:nvSpPr>
          <p:cNvPr id="15363" name="Content Placeholder 2">
            <a:extLst>
              <a:ext uri="{FF2B5EF4-FFF2-40B4-BE49-F238E27FC236}">
                <a16:creationId xmlns:a16="http://schemas.microsoft.com/office/drawing/2014/main" id="{DB359B35-A1A7-F9A7-A141-1C2143A4F90B}"/>
              </a:ext>
            </a:extLst>
          </p:cNvPr>
          <p:cNvSpPr>
            <a:spLocks noGrp="1"/>
          </p:cNvSpPr>
          <p:nvPr>
            <p:ph idx="1"/>
          </p:nvPr>
        </p:nvSpPr>
        <p:spPr>
          <a:xfrm>
            <a:off x="628650" y="942975"/>
            <a:ext cx="7886700" cy="4495800"/>
          </a:xfrm>
        </p:spPr>
        <p:txBody>
          <a:bodyPr/>
          <a:lstStyle/>
          <a:p>
            <a:pPr marL="342900" indent="-342900" algn="just">
              <a:lnSpc>
                <a:spcPts val="1800"/>
              </a:lnSpc>
              <a:spcBef>
                <a:spcPts val="200"/>
              </a:spcBef>
              <a:spcAft>
                <a:spcPts val="0"/>
              </a:spcAft>
              <a:buFont typeface="Wingdings" panose="05000000000000000000" pitchFamily="2" charset="2"/>
              <a:buChar char=""/>
              <a:defRPr/>
            </a:pPr>
            <a:r>
              <a:rPr lang="en-ID" sz="1700" spc="-5" dirty="0">
                <a:solidFill>
                  <a:srgbClr val="292929"/>
                </a:solidFill>
              </a:rPr>
              <a:t>For example, let’s say we have a categorical variable </a:t>
            </a:r>
            <a:r>
              <a:rPr lang="en-ID" sz="1700" b="1" i="1" spc="-5" dirty="0">
                <a:solidFill>
                  <a:srgbClr val="292929"/>
                </a:solidFill>
              </a:rPr>
              <a:t>Color</a:t>
            </a:r>
            <a:r>
              <a:rPr lang="en-ID" sz="1700" spc="-5" dirty="0">
                <a:solidFill>
                  <a:srgbClr val="292929"/>
                </a:solidFill>
              </a:rPr>
              <a:t> with three categories called “Red”, “Green” and “Blue”, we need to use three dummy variables to encode this variable using one-hot encoding. A dummy (binary) variable just takes the value 0 or 1 to indicate the exclusion or inclusion of a category.</a:t>
            </a:r>
          </a:p>
          <a:p>
            <a:pPr marL="342900" indent="-342900" algn="just">
              <a:lnSpc>
                <a:spcPts val="1800"/>
              </a:lnSpc>
              <a:spcBef>
                <a:spcPts val="200"/>
              </a:spcBef>
              <a:spcAft>
                <a:spcPts val="0"/>
              </a:spcAft>
              <a:buFont typeface="Wingdings" panose="05000000000000000000" pitchFamily="2" charset="2"/>
              <a:buChar char=""/>
              <a:defRPr/>
            </a:pPr>
            <a:endParaRPr lang="en-ID" sz="1700" spc="-5" dirty="0">
              <a:solidFill>
                <a:srgbClr val="292929"/>
              </a:solidFill>
            </a:endParaRPr>
          </a:p>
          <a:p>
            <a:pPr marL="342900" indent="-342900" algn="just">
              <a:lnSpc>
                <a:spcPts val="1800"/>
              </a:lnSpc>
              <a:spcBef>
                <a:spcPts val="200"/>
              </a:spcBef>
              <a:spcAft>
                <a:spcPts val="0"/>
              </a:spcAft>
              <a:buFont typeface="Wingdings" panose="05000000000000000000" pitchFamily="2" charset="2"/>
              <a:buChar char=""/>
              <a:defRPr/>
            </a:pPr>
            <a:endParaRPr lang="en-ID" sz="1700" spc="-5" dirty="0">
              <a:solidFill>
                <a:srgbClr val="292929"/>
              </a:solidFill>
            </a:endParaRPr>
          </a:p>
          <a:p>
            <a:pPr marL="342900" indent="-342900" algn="just">
              <a:lnSpc>
                <a:spcPts val="1800"/>
              </a:lnSpc>
              <a:spcBef>
                <a:spcPts val="200"/>
              </a:spcBef>
              <a:spcAft>
                <a:spcPts val="0"/>
              </a:spcAft>
              <a:buFont typeface="Wingdings" panose="05000000000000000000" pitchFamily="2" charset="2"/>
              <a:buChar char=""/>
              <a:defRPr/>
            </a:pPr>
            <a:endParaRPr lang="en-ID" sz="1700" spc="-5" dirty="0">
              <a:solidFill>
                <a:srgbClr val="292929"/>
              </a:solidFill>
            </a:endParaRPr>
          </a:p>
          <a:p>
            <a:pPr marL="342900" indent="-342900" algn="just">
              <a:lnSpc>
                <a:spcPts val="1800"/>
              </a:lnSpc>
              <a:spcBef>
                <a:spcPts val="200"/>
              </a:spcBef>
              <a:spcAft>
                <a:spcPts val="0"/>
              </a:spcAft>
              <a:buFont typeface="Wingdings" panose="05000000000000000000" pitchFamily="2" charset="2"/>
              <a:buChar char=""/>
              <a:defRPr/>
            </a:pPr>
            <a:endParaRPr lang="en-ID" sz="1700" spc="-5" dirty="0">
              <a:solidFill>
                <a:srgbClr val="292929"/>
              </a:solidFill>
            </a:endParaRPr>
          </a:p>
          <a:p>
            <a:pPr marL="342900" indent="-342900" algn="just">
              <a:lnSpc>
                <a:spcPts val="1800"/>
              </a:lnSpc>
              <a:spcBef>
                <a:spcPts val="200"/>
              </a:spcBef>
              <a:spcAft>
                <a:spcPts val="0"/>
              </a:spcAft>
              <a:buFont typeface="Wingdings" panose="05000000000000000000" pitchFamily="2" charset="2"/>
              <a:buChar char=""/>
              <a:defRPr/>
            </a:pPr>
            <a:endParaRPr lang="en-ID" sz="1700" spc="-5" dirty="0">
              <a:solidFill>
                <a:srgbClr val="292929"/>
              </a:solidFill>
            </a:endParaRPr>
          </a:p>
          <a:p>
            <a:pPr marL="342900" indent="-342900" algn="just">
              <a:lnSpc>
                <a:spcPts val="1800"/>
              </a:lnSpc>
              <a:spcBef>
                <a:spcPts val="200"/>
              </a:spcBef>
              <a:spcAft>
                <a:spcPts val="0"/>
              </a:spcAft>
              <a:buFont typeface="Wingdings" panose="05000000000000000000" pitchFamily="2" charset="2"/>
              <a:buChar char=""/>
              <a:defRPr/>
            </a:pPr>
            <a:endParaRPr lang="en-ID" sz="1700" spc="-5" dirty="0">
              <a:solidFill>
                <a:srgbClr val="292929"/>
              </a:solidFill>
            </a:endParaRPr>
          </a:p>
          <a:p>
            <a:pPr marL="0" indent="0" algn="just">
              <a:lnSpc>
                <a:spcPts val="1800"/>
              </a:lnSpc>
              <a:spcBef>
                <a:spcPts val="200"/>
              </a:spcBef>
              <a:spcAft>
                <a:spcPts val="0"/>
              </a:spcAft>
              <a:buFont typeface="Arial" panose="020B0604020202020204" pitchFamily="34" charset="0"/>
              <a:buNone/>
              <a:defRPr/>
            </a:pPr>
            <a:endParaRPr lang="en-ID" sz="1700" spc="-5" dirty="0">
              <a:solidFill>
                <a:srgbClr val="292929"/>
              </a:solidFill>
            </a:endParaRPr>
          </a:p>
          <a:p>
            <a:pPr algn="just">
              <a:lnSpc>
                <a:spcPts val="2400"/>
              </a:lnSpc>
              <a:defRPr/>
            </a:pPr>
            <a:r>
              <a:rPr lang="en-ID" sz="1700" spc="-5" dirty="0">
                <a:solidFill>
                  <a:srgbClr val="292929"/>
                </a:solidFill>
              </a:rPr>
              <a:t>In one-hot encoding,</a:t>
            </a:r>
            <a:endParaRPr lang="en-ID" sz="1700" dirty="0"/>
          </a:p>
          <a:p>
            <a:pPr marL="342900" indent="-342900" algn="just">
              <a:lnSpc>
                <a:spcPts val="2100"/>
              </a:lnSpc>
              <a:buSzPts val="1000"/>
              <a:buFont typeface="Symbol" panose="05050102010706020507" pitchFamily="18" charset="2"/>
              <a:buChar char=""/>
              <a:tabLst>
                <a:tab pos="457200" algn="l"/>
              </a:tabLst>
              <a:defRPr/>
            </a:pPr>
            <a:r>
              <a:rPr lang="en-ID" sz="1700" spc="-5" dirty="0">
                <a:solidFill>
                  <a:srgbClr val="292929"/>
                </a:solidFill>
                <a:cs typeface="Segoe UI" panose="020B0502040204020203" pitchFamily="34" charset="0"/>
              </a:rPr>
              <a:t>“Red” color is encoded as [1 0 0] vector of size 3.</a:t>
            </a:r>
            <a:endParaRPr lang="en-ID" sz="1700" dirty="0"/>
          </a:p>
          <a:p>
            <a:pPr marL="342900" indent="-342900" algn="just">
              <a:lnSpc>
                <a:spcPts val="2100"/>
              </a:lnSpc>
              <a:buSzPts val="1000"/>
              <a:buFont typeface="Symbol" panose="05050102010706020507" pitchFamily="18" charset="2"/>
              <a:buChar char=""/>
              <a:tabLst>
                <a:tab pos="457200" algn="l"/>
              </a:tabLst>
              <a:defRPr/>
            </a:pPr>
            <a:r>
              <a:rPr lang="en-ID" sz="1700" spc="-5" dirty="0">
                <a:solidFill>
                  <a:srgbClr val="292929"/>
                </a:solidFill>
                <a:cs typeface="Segoe UI" panose="020B0502040204020203" pitchFamily="34" charset="0"/>
              </a:rPr>
              <a:t>“Green” color is encoded as [0 1 0] vector of size 3.</a:t>
            </a:r>
            <a:endParaRPr lang="en-ID" sz="1700" dirty="0"/>
          </a:p>
          <a:p>
            <a:pPr marL="342900" indent="-342900" algn="just">
              <a:lnSpc>
                <a:spcPts val="2100"/>
              </a:lnSpc>
              <a:buSzPts val="1000"/>
              <a:buFont typeface="Symbol" panose="05050102010706020507" pitchFamily="18" charset="2"/>
              <a:buChar char=""/>
              <a:tabLst>
                <a:tab pos="457200" algn="l"/>
              </a:tabLst>
              <a:defRPr/>
            </a:pPr>
            <a:r>
              <a:rPr lang="en-ID" sz="1700" spc="-5" dirty="0">
                <a:solidFill>
                  <a:srgbClr val="292929"/>
                </a:solidFill>
                <a:cs typeface="Segoe UI" panose="020B0502040204020203" pitchFamily="34" charset="0"/>
              </a:rPr>
              <a:t>“Blue” color is encoded as [0 0 1] vector of size 3.</a:t>
            </a:r>
            <a:endParaRPr lang="en-ID" sz="1700" dirty="0"/>
          </a:p>
        </p:txBody>
      </p:sp>
      <p:sp>
        <p:nvSpPr>
          <p:cNvPr id="4" name="Footer Placeholder 3">
            <a:extLst>
              <a:ext uri="{FF2B5EF4-FFF2-40B4-BE49-F238E27FC236}">
                <a16:creationId xmlns:a16="http://schemas.microsoft.com/office/drawing/2014/main" id="{713727F4-D4C1-35D9-6718-74EA62A07507}"/>
              </a:ext>
            </a:extLst>
          </p:cNvPr>
          <p:cNvSpPr>
            <a:spLocks noGrp="1"/>
          </p:cNvSpPr>
          <p:nvPr>
            <p:ph type="ftr" sz="quarter" idx="11"/>
          </p:nvPr>
        </p:nvSpPr>
        <p:spPr/>
        <p:txBody>
          <a:bodyPr/>
          <a:lstStyle/>
          <a:p>
            <a:pPr>
              <a:defRPr/>
            </a:pPr>
            <a:r>
              <a:rPr lang="en-US"/>
              <a:t>Artificial Intelligence</a:t>
            </a:r>
          </a:p>
        </p:txBody>
      </p:sp>
      <p:sp>
        <p:nvSpPr>
          <p:cNvPr id="22533" name="Slide Number Placeholder 4">
            <a:extLst>
              <a:ext uri="{FF2B5EF4-FFF2-40B4-BE49-F238E27FC236}">
                <a16:creationId xmlns:a16="http://schemas.microsoft.com/office/drawing/2014/main" id="{7197730E-D7E0-3EAC-77F7-EF678B7BBB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6BD835A-5275-4120-8B2B-FF76A36BD653}"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24</a:t>
            </a:fld>
            <a:endParaRPr lang="en-US" altLang="en-US" sz="1400">
              <a:solidFill>
                <a:schemeClr val="bg1"/>
              </a:solidFill>
              <a:latin typeface="Calibri" panose="020F0502020204030204" pitchFamily="34" charset="0"/>
              <a:cs typeface="Arial" panose="020B0604020202020204" pitchFamily="34" charset="0"/>
            </a:endParaRPr>
          </a:p>
        </p:txBody>
      </p:sp>
      <p:pic>
        <p:nvPicPr>
          <p:cNvPr id="22534" name="Picture 4">
            <a:extLst>
              <a:ext uri="{FF2B5EF4-FFF2-40B4-BE49-F238E27FC236}">
                <a16:creationId xmlns:a16="http://schemas.microsoft.com/office/drawing/2014/main" id="{9EF20CCD-71B1-68A5-B0BB-6237208D0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2052638"/>
            <a:ext cx="4500562"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5827877-0B4E-66E0-65F2-544B6DCAB9C2}"/>
              </a:ext>
            </a:extLst>
          </p:cNvPr>
          <p:cNvSpPr>
            <a:spLocks noGrp="1"/>
          </p:cNvSpPr>
          <p:nvPr>
            <p:ph type="title"/>
          </p:nvPr>
        </p:nvSpPr>
        <p:spPr>
          <a:xfrm>
            <a:off x="504825" y="176213"/>
            <a:ext cx="7886700" cy="422275"/>
          </a:xfrm>
        </p:spPr>
        <p:txBody>
          <a:bodyPr/>
          <a:lstStyle/>
          <a:p>
            <a:r>
              <a:rPr lang="en-US" altLang="en-US" sz="3600">
                <a:latin typeface="Algerian" panose="04020705040A02060702" pitchFamily="82" charset="0"/>
              </a:rPr>
              <a:t>Contd…</a:t>
            </a:r>
            <a:endParaRPr lang="en-ID" altLang="en-US" sz="3600">
              <a:latin typeface="Algerian" panose="04020705040A02060702" pitchFamily="82" charset="0"/>
            </a:endParaRPr>
          </a:p>
        </p:txBody>
      </p:sp>
      <p:sp>
        <p:nvSpPr>
          <p:cNvPr id="15363" name="Content Placeholder 2">
            <a:extLst>
              <a:ext uri="{FF2B5EF4-FFF2-40B4-BE49-F238E27FC236}">
                <a16:creationId xmlns:a16="http://schemas.microsoft.com/office/drawing/2014/main" id="{DC9DA281-3366-921C-5F60-BBA802F2C5BB}"/>
              </a:ext>
            </a:extLst>
          </p:cNvPr>
          <p:cNvSpPr>
            <a:spLocks noGrp="1"/>
          </p:cNvSpPr>
          <p:nvPr>
            <p:ph idx="1"/>
          </p:nvPr>
        </p:nvSpPr>
        <p:spPr>
          <a:xfrm>
            <a:off x="404813" y="723900"/>
            <a:ext cx="8334375" cy="4495800"/>
          </a:xfrm>
        </p:spPr>
        <p:txBody>
          <a:bodyPr/>
          <a:lstStyle/>
          <a:p>
            <a:pPr marL="342900" indent="-342900" algn="just">
              <a:lnSpc>
                <a:spcPct val="100000"/>
              </a:lnSpc>
              <a:spcBef>
                <a:spcPts val="200"/>
              </a:spcBef>
              <a:spcAft>
                <a:spcPts val="0"/>
              </a:spcAft>
              <a:buFont typeface="Wingdings" panose="05000000000000000000" pitchFamily="2" charset="2"/>
              <a:buChar char=""/>
              <a:defRPr/>
            </a:pPr>
            <a:r>
              <a:rPr lang="en-US" sz="1700" dirty="0"/>
              <a:t>Dummy encoding</a:t>
            </a:r>
          </a:p>
          <a:p>
            <a:pPr lvl="1" algn="just">
              <a:lnSpc>
                <a:spcPct val="100000"/>
              </a:lnSpc>
              <a:spcBef>
                <a:spcPts val="200"/>
              </a:spcBef>
              <a:spcAft>
                <a:spcPts val="0"/>
              </a:spcAft>
              <a:buFont typeface="Wingdings" panose="05000000000000000000" pitchFamily="2" charset="2"/>
              <a:buChar char="Ø"/>
              <a:defRPr/>
            </a:pPr>
            <a:r>
              <a:rPr lang="en-US" sz="1700" dirty="0"/>
              <a:t>Dummy encoding also uses dummy (binary) variables. Instead of creating a number of dummy variables that is equal to the number of categories (k) in the variable, dummy encoding uses k-1 dummy variables. </a:t>
            </a:r>
          </a:p>
          <a:p>
            <a:pPr lvl="1" algn="just">
              <a:lnSpc>
                <a:spcPct val="100000"/>
              </a:lnSpc>
              <a:spcBef>
                <a:spcPts val="200"/>
              </a:spcBef>
              <a:spcAft>
                <a:spcPts val="0"/>
              </a:spcAft>
              <a:buFont typeface="Wingdings" panose="05000000000000000000" pitchFamily="2" charset="2"/>
              <a:buChar char="Ø"/>
              <a:defRPr/>
            </a:pPr>
            <a:r>
              <a:rPr lang="en-US" sz="1700" dirty="0"/>
              <a:t>To encode the same Color variable with three categories using the dummy encoding, we need to use only two dummy variables</a:t>
            </a:r>
          </a:p>
          <a:p>
            <a:pPr lvl="1" algn="just">
              <a:lnSpc>
                <a:spcPct val="100000"/>
              </a:lnSpc>
              <a:spcBef>
                <a:spcPts val="200"/>
              </a:spcBef>
              <a:spcAft>
                <a:spcPts val="0"/>
              </a:spcAft>
              <a:buFont typeface="Wingdings" panose="05000000000000000000" pitchFamily="2" charset="2"/>
              <a:buChar char="Ø"/>
              <a:defRPr/>
            </a:pPr>
            <a:endParaRPr lang="en-US" sz="1700" dirty="0"/>
          </a:p>
          <a:p>
            <a:pPr lvl="1" algn="just">
              <a:lnSpc>
                <a:spcPct val="100000"/>
              </a:lnSpc>
              <a:spcBef>
                <a:spcPts val="200"/>
              </a:spcBef>
              <a:spcAft>
                <a:spcPts val="0"/>
              </a:spcAft>
              <a:buFont typeface="Wingdings" panose="05000000000000000000" pitchFamily="2" charset="2"/>
              <a:buChar char="Ø"/>
              <a:defRPr/>
            </a:pPr>
            <a:endParaRPr lang="en-US" sz="1700" dirty="0"/>
          </a:p>
          <a:p>
            <a:pPr lvl="1" algn="just">
              <a:lnSpc>
                <a:spcPct val="100000"/>
              </a:lnSpc>
              <a:spcBef>
                <a:spcPts val="200"/>
              </a:spcBef>
              <a:spcAft>
                <a:spcPts val="0"/>
              </a:spcAft>
              <a:buFont typeface="Wingdings" panose="05000000000000000000" pitchFamily="2" charset="2"/>
              <a:buChar char="Ø"/>
              <a:defRPr/>
            </a:pPr>
            <a:endParaRPr lang="en-US" sz="1700" dirty="0"/>
          </a:p>
          <a:p>
            <a:pPr lvl="1" algn="just">
              <a:lnSpc>
                <a:spcPct val="100000"/>
              </a:lnSpc>
              <a:spcBef>
                <a:spcPts val="200"/>
              </a:spcBef>
              <a:spcAft>
                <a:spcPts val="0"/>
              </a:spcAft>
              <a:buFont typeface="Wingdings" panose="05000000000000000000" pitchFamily="2" charset="2"/>
              <a:buChar char="Ø"/>
              <a:defRPr/>
            </a:pPr>
            <a:endParaRPr lang="en-US" sz="1700" dirty="0"/>
          </a:p>
          <a:p>
            <a:pPr lvl="1" algn="just">
              <a:lnSpc>
                <a:spcPct val="100000"/>
              </a:lnSpc>
              <a:spcBef>
                <a:spcPts val="200"/>
              </a:spcBef>
              <a:spcAft>
                <a:spcPts val="0"/>
              </a:spcAft>
              <a:buFont typeface="Wingdings" panose="05000000000000000000" pitchFamily="2" charset="2"/>
              <a:buChar char="Ø"/>
              <a:defRPr/>
            </a:pPr>
            <a:endParaRPr lang="en-US" sz="1700" dirty="0"/>
          </a:p>
          <a:p>
            <a:pPr marL="457200" lvl="1" indent="0" algn="just">
              <a:lnSpc>
                <a:spcPct val="100000"/>
              </a:lnSpc>
              <a:spcBef>
                <a:spcPts val="200"/>
              </a:spcBef>
              <a:spcAft>
                <a:spcPts val="0"/>
              </a:spcAft>
              <a:buFont typeface="Arial" panose="020B0604020202020204" pitchFamily="34" charset="0"/>
              <a:buNone/>
              <a:defRPr/>
            </a:pPr>
            <a:endParaRPr lang="en-US" sz="1700" dirty="0"/>
          </a:p>
          <a:p>
            <a:pPr lvl="1" algn="just">
              <a:lnSpc>
                <a:spcPct val="100000"/>
              </a:lnSpc>
              <a:spcBef>
                <a:spcPts val="200"/>
              </a:spcBef>
              <a:spcAft>
                <a:spcPts val="0"/>
              </a:spcAft>
              <a:buFont typeface="Wingdings" panose="05000000000000000000" pitchFamily="2" charset="2"/>
              <a:buChar char="Ø"/>
              <a:defRPr/>
            </a:pPr>
            <a:r>
              <a:rPr lang="en-ID" sz="1700" spc="-5" dirty="0">
                <a:solidFill>
                  <a:srgbClr val="292929"/>
                </a:solidFill>
              </a:rPr>
              <a:t>In dummy encoding,</a:t>
            </a:r>
            <a:r>
              <a:rPr lang="en-ID" sz="1700" dirty="0"/>
              <a:t> </a:t>
            </a:r>
            <a:r>
              <a:rPr lang="en-ID" sz="1700" spc="-5" dirty="0">
                <a:solidFill>
                  <a:srgbClr val="292929"/>
                </a:solidFill>
                <a:cs typeface="Segoe UI" panose="020B0502040204020203" pitchFamily="34" charset="0"/>
              </a:rPr>
              <a:t>“Red” color is encoded as [1 0] vector of size 2, “Green” color is encoded as [0 1] vector of size 2, “Blue” color is encoded as [0 0] vector of size 2.</a:t>
            </a:r>
            <a:endParaRPr lang="en-ID" sz="1700" dirty="0">
              <a:cs typeface="Segoe UI" panose="020B0502040204020203" pitchFamily="34" charset="0"/>
            </a:endParaRPr>
          </a:p>
          <a:p>
            <a:pPr lvl="1" algn="just">
              <a:lnSpc>
                <a:spcPct val="100000"/>
              </a:lnSpc>
              <a:spcBef>
                <a:spcPts val="200"/>
              </a:spcBef>
              <a:spcAft>
                <a:spcPts val="0"/>
              </a:spcAft>
              <a:buFont typeface="Wingdings" panose="05000000000000000000" pitchFamily="2" charset="2"/>
              <a:buChar char="Ø"/>
              <a:defRPr/>
            </a:pPr>
            <a:r>
              <a:rPr lang="en-ID" sz="1700" spc="-5" dirty="0">
                <a:solidFill>
                  <a:srgbClr val="292929"/>
                </a:solidFill>
              </a:rPr>
              <a:t>Dummy encoding removes a duplicate category present in the one-hot encoding.</a:t>
            </a:r>
            <a:endParaRPr lang="en-ID" sz="1700" dirty="0"/>
          </a:p>
          <a:p>
            <a:pPr lvl="1" algn="just">
              <a:lnSpc>
                <a:spcPct val="100000"/>
              </a:lnSpc>
              <a:spcBef>
                <a:spcPts val="200"/>
              </a:spcBef>
              <a:spcAft>
                <a:spcPts val="0"/>
              </a:spcAft>
              <a:buFont typeface="Wingdings" panose="05000000000000000000" pitchFamily="2" charset="2"/>
              <a:buChar char="Ø"/>
              <a:defRPr/>
            </a:pPr>
            <a:endParaRPr lang="en-US" sz="1700" dirty="0"/>
          </a:p>
          <a:p>
            <a:pPr lvl="1" algn="just">
              <a:lnSpc>
                <a:spcPct val="100000"/>
              </a:lnSpc>
              <a:spcBef>
                <a:spcPts val="200"/>
              </a:spcBef>
              <a:spcAft>
                <a:spcPts val="0"/>
              </a:spcAft>
              <a:buFont typeface="Wingdings" panose="05000000000000000000" pitchFamily="2" charset="2"/>
              <a:buChar char="Ø"/>
              <a:defRPr/>
            </a:pPr>
            <a:endParaRPr lang="en-US" sz="1700" dirty="0"/>
          </a:p>
          <a:p>
            <a:pPr marL="342900" indent="-342900" algn="just">
              <a:lnSpc>
                <a:spcPct val="100000"/>
              </a:lnSpc>
              <a:spcBef>
                <a:spcPts val="200"/>
              </a:spcBef>
              <a:spcAft>
                <a:spcPts val="0"/>
              </a:spcAft>
              <a:buFont typeface="Wingdings" panose="05000000000000000000" pitchFamily="2" charset="2"/>
              <a:buChar char=""/>
              <a:defRPr/>
            </a:pPr>
            <a:endParaRPr lang="en-ID" sz="1800" dirty="0">
              <a:latin typeface="Garamond" panose="02020404030301010803"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C596FFC9-6A3A-7153-C053-65EE707C8DC2}"/>
              </a:ext>
            </a:extLst>
          </p:cNvPr>
          <p:cNvSpPr>
            <a:spLocks noGrp="1"/>
          </p:cNvSpPr>
          <p:nvPr>
            <p:ph type="ftr" sz="quarter" idx="11"/>
          </p:nvPr>
        </p:nvSpPr>
        <p:spPr/>
        <p:txBody>
          <a:bodyPr/>
          <a:lstStyle/>
          <a:p>
            <a:pPr>
              <a:defRPr/>
            </a:pPr>
            <a:r>
              <a:rPr lang="en-US"/>
              <a:t>Artificial Intelligence</a:t>
            </a:r>
          </a:p>
        </p:txBody>
      </p:sp>
      <p:sp>
        <p:nvSpPr>
          <p:cNvPr id="23557" name="Slide Number Placeholder 4">
            <a:extLst>
              <a:ext uri="{FF2B5EF4-FFF2-40B4-BE49-F238E27FC236}">
                <a16:creationId xmlns:a16="http://schemas.microsoft.com/office/drawing/2014/main" id="{CB44085E-5278-EA56-0A94-BB2DA8E820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0A8A8E7-D2C5-4265-B4DE-257F8C1124F2}"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25</a:t>
            </a:fld>
            <a:endParaRPr lang="en-US" altLang="en-US" sz="1400">
              <a:solidFill>
                <a:schemeClr val="bg1"/>
              </a:solidFill>
              <a:latin typeface="Calibri" panose="020F0502020204030204" pitchFamily="34" charset="0"/>
              <a:cs typeface="Arial" panose="020B0604020202020204" pitchFamily="34" charset="0"/>
            </a:endParaRPr>
          </a:p>
        </p:txBody>
      </p:sp>
      <p:pic>
        <p:nvPicPr>
          <p:cNvPr id="23558" name="Picture 7">
            <a:extLst>
              <a:ext uri="{FF2B5EF4-FFF2-40B4-BE49-F238E27FC236}">
                <a16:creationId xmlns:a16="http://schemas.microsoft.com/office/drawing/2014/main" id="{CF0863EF-578E-A92F-E6AF-2E2B15669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75" y="2557463"/>
            <a:ext cx="3756025"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A93F36D-BE90-FE1E-B822-1FC36841BFC4}"/>
              </a:ext>
            </a:extLst>
          </p:cNvPr>
          <p:cNvSpPr>
            <a:spLocks noGrp="1"/>
          </p:cNvSpPr>
          <p:nvPr>
            <p:ph type="title"/>
          </p:nvPr>
        </p:nvSpPr>
        <p:spPr>
          <a:xfrm>
            <a:off x="542925" y="433388"/>
            <a:ext cx="7886700" cy="422275"/>
          </a:xfrm>
        </p:spPr>
        <p:txBody>
          <a:bodyPr/>
          <a:lstStyle/>
          <a:p>
            <a:r>
              <a:rPr lang="en-US" altLang="en-US" sz="3600">
                <a:latin typeface="Algerian" panose="04020705040A02060702" pitchFamily="82" charset="0"/>
              </a:rPr>
              <a:t>Contd…</a:t>
            </a:r>
            <a:endParaRPr lang="en-ID" altLang="en-US" sz="3600">
              <a:latin typeface="Algerian" panose="04020705040A02060702" pitchFamily="82" charset="0"/>
            </a:endParaRPr>
          </a:p>
        </p:txBody>
      </p:sp>
      <p:sp>
        <p:nvSpPr>
          <p:cNvPr id="15363" name="Content Placeholder 2">
            <a:extLst>
              <a:ext uri="{FF2B5EF4-FFF2-40B4-BE49-F238E27FC236}">
                <a16:creationId xmlns:a16="http://schemas.microsoft.com/office/drawing/2014/main" id="{4734070A-6325-5936-3C17-334CE3CD2D09}"/>
              </a:ext>
            </a:extLst>
          </p:cNvPr>
          <p:cNvSpPr>
            <a:spLocks noGrp="1"/>
          </p:cNvSpPr>
          <p:nvPr>
            <p:ph idx="1"/>
          </p:nvPr>
        </p:nvSpPr>
        <p:spPr>
          <a:xfrm>
            <a:off x="404813" y="1285875"/>
            <a:ext cx="8334375" cy="4747280"/>
          </a:xfrm>
        </p:spPr>
        <p:txBody>
          <a:bodyPr/>
          <a:lstStyle/>
          <a:p>
            <a:pPr marL="342900" indent="-342900" algn="just">
              <a:lnSpc>
                <a:spcPct val="107000"/>
              </a:lnSpc>
              <a:spcBef>
                <a:spcPts val="200"/>
              </a:spcBef>
              <a:buFont typeface="Symbol" panose="05050102010706020507" pitchFamily="18" charset="2"/>
              <a:buChar char=""/>
              <a:defRPr/>
            </a:pPr>
            <a:r>
              <a:rPr lang="en-ID" sz="1700" b="1" dirty="0">
                <a:cs typeface="Times New Roman" panose="02020603050405020304" pitchFamily="18" charset="0"/>
              </a:rPr>
              <a:t>Splitting dataset into training, validation and test set</a:t>
            </a:r>
          </a:p>
          <a:p>
            <a:pPr marL="342900" indent="-342900" algn="just">
              <a:lnSpc>
                <a:spcPct val="107000"/>
              </a:lnSpc>
              <a:spcBef>
                <a:spcPts val="200"/>
              </a:spcBef>
              <a:buFont typeface="Symbol" panose="05050102010706020507" pitchFamily="18" charset="2"/>
              <a:buChar char=""/>
              <a:defRPr/>
            </a:pPr>
            <a:endParaRPr lang="en-ID" sz="1700" b="1" dirty="0">
              <a:cs typeface="Times New Roman" panose="02020603050405020304" pitchFamily="18" charset="0"/>
            </a:endParaRPr>
          </a:p>
          <a:p>
            <a:pPr marL="342900" indent="-342900" algn="just">
              <a:lnSpc>
                <a:spcPct val="107000"/>
              </a:lnSpc>
              <a:spcBef>
                <a:spcPts val="200"/>
              </a:spcBef>
              <a:buFont typeface="Symbol" panose="05050102010706020507" pitchFamily="18" charset="2"/>
              <a:buChar char=""/>
              <a:defRPr/>
            </a:pPr>
            <a:r>
              <a:rPr lang="en-ID" sz="1700" b="1" dirty="0">
                <a:cs typeface="Times New Roman" panose="02020603050405020304" pitchFamily="18" charset="0"/>
              </a:rPr>
              <a:t>Feature scaling</a:t>
            </a:r>
          </a:p>
          <a:p>
            <a:pPr marL="800100" lvl="1" indent="-342900" algn="just">
              <a:lnSpc>
                <a:spcPct val="107000"/>
              </a:lnSpc>
              <a:spcAft>
                <a:spcPts val="800"/>
              </a:spcAft>
              <a:buFont typeface="Wingdings" panose="05000000000000000000" pitchFamily="2" charset="2"/>
              <a:buChar char=""/>
              <a:defRPr/>
            </a:pPr>
            <a:r>
              <a:rPr lang="en-ID" sz="1700" dirty="0">
                <a:cs typeface="Segoe UI" panose="020B0502040204020203" pitchFamily="34" charset="0"/>
              </a:rPr>
              <a:t>Feature scaling is the final step of data pre-processing in machine learning. </a:t>
            </a:r>
          </a:p>
          <a:p>
            <a:pPr marL="800100" lvl="1" indent="-342900" algn="just">
              <a:lnSpc>
                <a:spcPct val="107000"/>
              </a:lnSpc>
              <a:spcAft>
                <a:spcPts val="800"/>
              </a:spcAft>
              <a:buFont typeface="Wingdings" panose="05000000000000000000" pitchFamily="2" charset="2"/>
              <a:buChar char=""/>
              <a:defRPr/>
            </a:pPr>
            <a:r>
              <a:rPr lang="en-US" sz="1700" dirty="0">
                <a:cs typeface="Segoe UI" panose="020B0502040204020203" pitchFamily="34" charset="0"/>
              </a:rPr>
              <a:t>several common techniques for feature scaling, including standardization(mean and standard deviation), normalization, and min-max scaling. These methods adjust the feature values while preserving their relative relationships and distributions.</a:t>
            </a:r>
          </a:p>
          <a:p>
            <a:pPr marL="800100" lvl="1" indent="-342900" algn="just">
              <a:lnSpc>
                <a:spcPct val="107000"/>
              </a:lnSpc>
              <a:spcAft>
                <a:spcPts val="800"/>
              </a:spcAft>
              <a:buFont typeface="Wingdings" panose="05000000000000000000" pitchFamily="2" charset="2"/>
              <a:buChar char=""/>
              <a:defRPr/>
            </a:pPr>
            <a:r>
              <a:rPr lang="en-US" sz="1700" b="1" dirty="0">
                <a:cs typeface="Segoe UI" panose="020B0502040204020203" pitchFamily="34" charset="0"/>
              </a:rPr>
              <a:t>Normalization</a:t>
            </a:r>
            <a:r>
              <a:rPr lang="en-US" sz="1700" dirty="0">
                <a:cs typeface="Segoe UI" panose="020B0502040204020203" pitchFamily="34" charset="0"/>
              </a:rPr>
              <a:t> is a scaling technique in which values are shifted and rescaled so that they end up ranging between 0 and 1. It is also known as Min-Max scaling.</a:t>
            </a:r>
            <a:endParaRPr lang="en-ID" sz="1700" dirty="0">
              <a:cs typeface="Segoe UI" panose="020B0502040204020203" pitchFamily="34" charset="0"/>
            </a:endParaRPr>
          </a:p>
          <a:p>
            <a:pPr marL="800100" lvl="1" indent="-342900" algn="just">
              <a:lnSpc>
                <a:spcPct val="107000"/>
              </a:lnSpc>
              <a:spcAft>
                <a:spcPts val="800"/>
              </a:spcAft>
              <a:buFont typeface="Wingdings" panose="05000000000000000000" pitchFamily="2" charset="2"/>
              <a:buChar char=""/>
              <a:defRPr/>
            </a:pPr>
            <a:r>
              <a:rPr lang="en-ID" sz="1700" dirty="0">
                <a:cs typeface="Segoe UI" panose="020B0502040204020203" pitchFamily="34" charset="0"/>
              </a:rPr>
              <a:t>It is a technique to standardize the independent variables of the dataset in a specific range. </a:t>
            </a:r>
          </a:p>
          <a:p>
            <a:pPr marL="914400" lvl="2" indent="0" algn="just">
              <a:lnSpc>
                <a:spcPct val="100000"/>
              </a:lnSpc>
              <a:spcBef>
                <a:spcPts val="200"/>
              </a:spcBef>
              <a:spcAft>
                <a:spcPts val="0"/>
              </a:spcAft>
              <a:buNone/>
              <a:defRPr/>
            </a:pPr>
            <a:endParaRPr lang="en-US" sz="1700" dirty="0"/>
          </a:p>
          <a:p>
            <a:pPr marL="342900" indent="-342900" algn="just">
              <a:lnSpc>
                <a:spcPct val="100000"/>
              </a:lnSpc>
              <a:spcBef>
                <a:spcPts val="200"/>
              </a:spcBef>
              <a:spcAft>
                <a:spcPts val="0"/>
              </a:spcAft>
              <a:buFont typeface="Wingdings" panose="05000000000000000000" pitchFamily="2" charset="2"/>
              <a:buChar char=""/>
              <a:defRPr/>
            </a:pPr>
            <a:endParaRPr lang="en-ID" sz="1800" dirty="0">
              <a:latin typeface="Garamond" panose="02020404030301010803"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F16A0AA7-0A41-38B9-75F5-41CF758CFF50}"/>
              </a:ext>
            </a:extLst>
          </p:cNvPr>
          <p:cNvSpPr>
            <a:spLocks noGrp="1"/>
          </p:cNvSpPr>
          <p:nvPr>
            <p:ph type="ftr" sz="quarter" idx="11"/>
          </p:nvPr>
        </p:nvSpPr>
        <p:spPr/>
        <p:txBody>
          <a:bodyPr/>
          <a:lstStyle/>
          <a:p>
            <a:pPr>
              <a:defRPr/>
            </a:pPr>
            <a:r>
              <a:rPr lang="en-US"/>
              <a:t>Artificial Intelligence</a:t>
            </a:r>
          </a:p>
        </p:txBody>
      </p:sp>
      <p:sp>
        <p:nvSpPr>
          <p:cNvPr id="24581" name="Slide Number Placeholder 4">
            <a:extLst>
              <a:ext uri="{FF2B5EF4-FFF2-40B4-BE49-F238E27FC236}">
                <a16:creationId xmlns:a16="http://schemas.microsoft.com/office/drawing/2014/main" id="{EB50704E-8EAB-3E29-14E0-9B7BC03D9A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5674480-F78A-49DE-8CAA-8D06F9C1667B}"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26</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68C158F-D208-825B-C77B-0FC9A684D5D7}"/>
              </a:ext>
            </a:extLst>
          </p:cNvPr>
          <p:cNvSpPr>
            <a:spLocks noGrp="1"/>
          </p:cNvSpPr>
          <p:nvPr>
            <p:ph type="title"/>
          </p:nvPr>
        </p:nvSpPr>
        <p:spPr>
          <a:xfrm>
            <a:off x="628650" y="2103438"/>
            <a:ext cx="7886700" cy="1325562"/>
          </a:xfrm>
        </p:spPr>
        <p:txBody>
          <a:bodyPr/>
          <a:lstStyle/>
          <a:p>
            <a:pPr algn="ctr"/>
            <a:r>
              <a:rPr lang="en-US" altLang="en-US" sz="3600">
                <a:latin typeface="Algerian" panose="04020705040A02060702" pitchFamily="82" charset="0"/>
              </a:rPr>
              <a:t>Feature selection techniques in Machine Learning</a:t>
            </a:r>
            <a:endParaRPr lang="en-ID" altLang="en-US" sz="3600">
              <a:latin typeface="Algerian" panose="04020705040A02060702" pitchFamily="82" charset="0"/>
            </a:endParaRPr>
          </a:p>
        </p:txBody>
      </p:sp>
      <p:sp>
        <p:nvSpPr>
          <p:cNvPr id="4" name="Footer Placeholder 3">
            <a:extLst>
              <a:ext uri="{FF2B5EF4-FFF2-40B4-BE49-F238E27FC236}">
                <a16:creationId xmlns:a16="http://schemas.microsoft.com/office/drawing/2014/main" id="{65330DD5-E10F-93EB-7B86-608ADD62A991}"/>
              </a:ext>
            </a:extLst>
          </p:cNvPr>
          <p:cNvSpPr>
            <a:spLocks noGrp="1"/>
          </p:cNvSpPr>
          <p:nvPr>
            <p:ph type="ftr" sz="quarter" idx="11"/>
          </p:nvPr>
        </p:nvSpPr>
        <p:spPr/>
        <p:txBody>
          <a:bodyPr/>
          <a:lstStyle/>
          <a:p>
            <a:pPr>
              <a:defRPr/>
            </a:pPr>
            <a:r>
              <a:rPr lang="en-US"/>
              <a:t>Artificial Intelligence</a:t>
            </a:r>
          </a:p>
        </p:txBody>
      </p:sp>
      <p:sp>
        <p:nvSpPr>
          <p:cNvPr id="25604" name="Slide Number Placeholder 4">
            <a:extLst>
              <a:ext uri="{FF2B5EF4-FFF2-40B4-BE49-F238E27FC236}">
                <a16:creationId xmlns:a16="http://schemas.microsoft.com/office/drawing/2014/main" id="{D22A883D-6E4D-5F65-7A5C-2F6DD3B2C03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CD1E0EF-E265-46C1-9468-747C9FF57E76}"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27</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a:extLst>
              <a:ext uri="{FF2B5EF4-FFF2-40B4-BE49-F238E27FC236}">
                <a16:creationId xmlns:a16="http://schemas.microsoft.com/office/drawing/2014/main" id="{874CF905-C32B-B9A8-69B2-B624AE644DBB}"/>
              </a:ext>
            </a:extLst>
          </p:cNvPr>
          <p:cNvSpPr>
            <a:spLocks noGrp="1"/>
          </p:cNvSpPr>
          <p:nvPr>
            <p:ph type="title"/>
          </p:nvPr>
        </p:nvSpPr>
        <p:spPr>
          <a:xfrm>
            <a:off x="628650" y="312738"/>
            <a:ext cx="7886700" cy="340383"/>
          </a:xfrm>
        </p:spPr>
        <p:txBody>
          <a:bodyPr/>
          <a:lstStyle/>
          <a:p>
            <a:pPr algn="ctr"/>
            <a:r>
              <a:rPr lang="en-US" altLang="en-US" sz="3600" dirty="0">
                <a:latin typeface="Algerian" panose="04020705040A02060702" pitchFamily="82" charset="0"/>
              </a:rPr>
              <a:t>Feature selection</a:t>
            </a:r>
            <a:endParaRPr lang="en-ID" altLang="en-US" sz="3600" dirty="0">
              <a:latin typeface="Algerian" panose="04020705040A02060702" pitchFamily="82" charset="0"/>
            </a:endParaRPr>
          </a:p>
        </p:txBody>
      </p:sp>
      <p:sp>
        <p:nvSpPr>
          <p:cNvPr id="6" name="Content Placeholder 5">
            <a:extLst>
              <a:ext uri="{FF2B5EF4-FFF2-40B4-BE49-F238E27FC236}">
                <a16:creationId xmlns:a16="http://schemas.microsoft.com/office/drawing/2014/main" id="{A15510ED-962D-5A0C-4399-2693E33560EB}"/>
              </a:ext>
            </a:extLst>
          </p:cNvPr>
          <p:cNvSpPr>
            <a:spLocks noGrp="1"/>
          </p:cNvSpPr>
          <p:nvPr>
            <p:ph idx="1"/>
          </p:nvPr>
        </p:nvSpPr>
        <p:spPr>
          <a:xfrm>
            <a:off x="628650" y="725864"/>
            <a:ext cx="7886700" cy="5260157"/>
          </a:xfrm>
        </p:spPr>
        <p:txBody>
          <a:bodyPr/>
          <a:lstStyle/>
          <a:p>
            <a:pPr algn="just">
              <a:defRPr/>
            </a:pPr>
            <a:r>
              <a:rPr lang="en-US" sz="1700" dirty="0">
                <a:solidFill>
                  <a:srgbClr val="333333"/>
                </a:solidFill>
              </a:rPr>
              <a:t>A </a:t>
            </a:r>
            <a:r>
              <a:rPr lang="en-US" sz="1700" b="1" dirty="0">
                <a:solidFill>
                  <a:srgbClr val="333333"/>
                </a:solidFill>
              </a:rPr>
              <a:t>feature</a:t>
            </a:r>
            <a:r>
              <a:rPr lang="en-US" sz="1700" dirty="0">
                <a:solidFill>
                  <a:srgbClr val="333333"/>
                </a:solidFill>
              </a:rPr>
              <a:t> is an attribute that has an impact on a problem or is useful for the problem, and choosing the important features for the model is known as feature selection. </a:t>
            </a:r>
          </a:p>
          <a:p>
            <a:pPr algn="just">
              <a:defRPr/>
            </a:pPr>
            <a:r>
              <a:rPr lang="en-US" sz="1700" dirty="0">
                <a:solidFill>
                  <a:srgbClr val="333333"/>
                </a:solidFill>
              </a:rPr>
              <a:t>Ex: Dataset is usually represented in a tabular form: rows and columns are features</a:t>
            </a:r>
          </a:p>
          <a:p>
            <a:pPr algn="just">
              <a:defRPr/>
            </a:pPr>
            <a:endParaRPr lang="en-US" sz="1700" dirty="0">
              <a:solidFill>
                <a:srgbClr val="333333"/>
              </a:solidFill>
            </a:endParaRPr>
          </a:p>
          <a:p>
            <a:pPr algn="just">
              <a:defRPr/>
            </a:pPr>
            <a:endParaRPr lang="en-US" sz="1700" dirty="0">
              <a:solidFill>
                <a:srgbClr val="333333"/>
              </a:solidFill>
            </a:endParaRPr>
          </a:p>
          <a:p>
            <a:pPr algn="just">
              <a:defRPr/>
            </a:pPr>
            <a:r>
              <a:rPr lang="en-US" sz="1700" dirty="0">
                <a:solidFill>
                  <a:srgbClr val="333333"/>
                </a:solidFill>
              </a:rPr>
              <a:t>To predict the price of the house then address, </a:t>
            </a:r>
            <a:r>
              <a:rPr lang="en-US" sz="1700" dirty="0" err="1">
                <a:solidFill>
                  <a:srgbClr val="333333"/>
                </a:solidFill>
              </a:rPr>
              <a:t>no.of</a:t>
            </a:r>
            <a:r>
              <a:rPr lang="en-US" sz="1700" dirty="0">
                <a:solidFill>
                  <a:srgbClr val="333333"/>
                </a:solidFill>
              </a:rPr>
              <a:t> rooms, house age, owner are features.</a:t>
            </a:r>
          </a:p>
          <a:p>
            <a:pPr algn="just">
              <a:defRPr/>
            </a:pPr>
            <a:r>
              <a:rPr lang="en-US" sz="1700" b="1" dirty="0">
                <a:solidFill>
                  <a:srgbClr val="333333"/>
                </a:solidFill>
              </a:rPr>
              <a:t>Definition</a:t>
            </a:r>
            <a:r>
              <a:rPr lang="en-US" sz="1700" dirty="0">
                <a:solidFill>
                  <a:srgbClr val="333333"/>
                </a:solidFill>
              </a:rPr>
              <a:t>: Feature selection is a way of selecting the subset of the most relevant features from the original features set by removing the redundant, irrelevant, or noisy features.</a:t>
            </a:r>
          </a:p>
          <a:p>
            <a:pPr algn="just">
              <a:defRPr/>
            </a:pPr>
            <a:r>
              <a:rPr lang="en-US" sz="1700" dirty="0">
                <a:solidFill>
                  <a:srgbClr val="333333"/>
                </a:solidFill>
              </a:rPr>
              <a:t>The goal of feature selection techniques in machine learning is to find the best set of features that allows one to build optimized models</a:t>
            </a:r>
          </a:p>
          <a:p>
            <a:pPr algn="just">
              <a:defRPr/>
            </a:pPr>
            <a:r>
              <a:rPr lang="en-ID" sz="2000" dirty="0">
                <a:latin typeface="Garamond" panose="02020404030301010803" pitchFamily="18" charset="0"/>
              </a:rPr>
              <a:t>Applications like object detection, NLP, image retrieval etc.</a:t>
            </a:r>
          </a:p>
        </p:txBody>
      </p:sp>
      <p:sp>
        <p:nvSpPr>
          <p:cNvPr id="3" name="Footer Placeholder 2">
            <a:extLst>
              <a:ext uri="{FF2B5EF4-FFF2-40B4-BE49-F238E27FC236}">
                <a16:creationId xmlns:a16="http://schemas.microsoft.com/office/drawing/2014/main" id="{2741168C-3B63-D92B-1A74-052B93E03DB8}"/>
              </a:ext>
            </a:extLst>
          </p:cNvPr>
          <p:cNvSpPr>
            <a:spLocks noGrp="1"/>
          </p:cNvSpPr>
          <p:nvPr>
            <p:ph type="ftr" sz="quarter" idx="11"/>
          </p:nvPr>
        </p:nvSpPr>
        <p:spPr/>
        <p:txBody>
          <a:bodyPr/>
          <a:lstStyle/>
          <a:p>
            <a:pPr>
              <a:defRPr/>
            </a:pPr>
            <a:r>
              <a:rPr lang="en-US"/>
              <a:t>Artificial Intelligence</a:t>
            </a:r>
          </a:p>
        </p:txBody>
      </p:sp>
      <p:sp>
        <p:nvSpPr>
          <p:cNvPr id="26629" name="Slide Number Placeholder 3">
            <a:extLst>
              <a:ext uri="{FF2B5EF4-FFF2-40B4-BE49-F238E27FC236}">
                <a16:creationId xmlns:a16="http://schemas.microsoft.com/office/drawing/2014/main" id="{6AFD4D81-9907-A7AD-E1A8-D858E01E985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A446D01F-6D19-4A1B-80DD-9D845C4F872C}"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28</a:t>
            </a:fld>
            <a:endParaRPr lang="en-US" altLang="en-US" sz="1400">
              <a:solidFill>
                <a:schemeClr val="bg1"/>
              </a:solidFill>
              <a:latin typeface="Calibri" panose="020F050202020403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26C4E2DD-D412-ED1C-0E1C-4ACED37FB81A}"/>
              </a:ext>
            </a:extLst>
          </p:cNvPr>
          <p:cNvGraphicFramePr>
            <a:graphicFrameLocks noGrp="1"/>
          </p:cNvGraphicFramePr>
          <p:nvPr>
            <p:extLst>
              <p:ext uri="{D42A27DB-BD31-4B8C-83A1-F6EECF244321}">
                <p14:modId xmlns:p14="http://schemas.microsoft.com/office/powerpoint/2010/main" val="1832896829"/>
              </p:ext>
            </p:extLst>
          </p:nvPr>
        </p:nvGraphicFramePr>
        <p:xfrm>
          <a:off x="925094" y="2102859"/>
          <a:ext cx="7438295" cy="731520"/>
        </p:xfrm>
        <a:graphic>
          <a:graphicData uri="http://schemas.openxmlformats.org/drawingml/2006/table">
            <a:tbl>
              <a:tblPr firstRow="1" bandRow="1">
                <a:tableStyleId>{5940675A-B579-460E-94D1-54222C63F5DA}</a:tableStyleId>
              </a:tblPr>
              <a:tblGrid>
                <a:gridCol w="1487659">
                  <a:extLst>
                    <a:ext uri="{9D8B030D-6E8A-4147-A177-3AD203B41FA5}">
                      <a16:colId xmlns:a16="http://schemas.microsoft.com/office/drawing/2014/main" val="3165656473"/>
                    </a:ext>
                  </a:extLst>
                </a:gridCol>
                <a:gridCol w="2169942">
                  <a:extLst>
                    <a:ext uri="{9D8B030D-6E8A-4147-A177-3AD203B41FA5}">
                      <a16:colId xmlns:a16="http://schemas.microsoft.com/office/drawing/2014/main" val="2653439028"/>
                    </a:ext>
                  </a:extLst>
                </a:gridCol>
                <a:gridCol w="1336431">
                  <a:extLst>
                    <a:ext uri="{9D8B030D-6E8A-4147-A177-3AD203B41FA5}">
                      <a16:colId xmlns:a16="http://schemas.microsoft.com/office/drawing/2014/main" val="128426919"/>
                    </a:ext>
                  </a:extLst>
                </a:gridCol>
                <a:gridCol w="956604">
                  <a:extLst>
                    <a:ext uri="{9D8B030D-6E8A-4147-A177-3AD203B41FA5}">
                      <a16:colId xmlns:a16="http://schemas.microsoft.com/office/drawing/2014/main" val="1458001226"/>
                    </a:ext>
                  </a:extLst>
                </a:gridCol>
                <a:gridCol w="1487659">
                  <a:extLst>
                    <a:ext uri="{9D8B030D-6E8A-4147-A177-3AD203B41FA5}">
                      <a16:colId xmlns:a16="http://schemas.microsoft.com/office/drawing/2014/main" val="379863347"/>
                    </a:ext>
                  </a:extLst>
                </a:gridCol>
              </a:tblGrid>
              <a:tr h="329598">
                <a:tc>
                  <a:txBody>
                    <a:bodyPr/>
                    <a:lstStyle/>
                    <a:p>
                      <a:r>
                        <a:rPr lang="en-IN" dirty="0"/>
                        <a:t>Address</a:t>
                      </a:r>
                    </a:p>
                  </a:txBody>
                  <a:tcPr/>
                </a:tc>
                <a:tc>
                  <a:txBody>
                    <a:bodyPr/>
                    <a:lstStyle/>
                    <a:p>
                      <a:r>
                        <a:rPr lang="en-IN" dirty="0"/>
                        <a:t>Number of Rooms</a:t>
                      </a:r>
                    </a:p>
                  </a:txBody>
                  <a:tcPr/>
                </a:tc>
                <a:tc>
                  <a:txBody>
                    <a:bodyPr/>
                    <a:lstStyle/>
                    <a:p>
                      <a:r>
                        <a:rPr lang="en-IN" dirty="0"/>
                        <a:t>House Age</a:t>
                      </a:r>
                    </a:p>
                  </a:txBody>
                  <a:tcPr/>
                </a:tc>
                <a:tc>
                  <a:txBody>
                    <a:bodyPr/>
                    <a:lstStyle/>
                    <a:p>
                      <a:r>
                        <a:rPr lang="en-IN" dirty="0"/>
                        <a:t>Owner</a:t>
                      </a:r>
                    </a:p>
                  </a:txBody>
                  <a:tcPr/>
                </a:tc>
                <a:tc>
                  <a:txBody>
                    <a:bodyPr/>
                    <a:lstStyle/>
                    <a:p>
                      <a:r>
                        <a:rPr lang="en-IN" dirty="0"/>
                        <a:t>price</a:t>
                      </a:r>
                    </a:p>
                  </a:txBody>
                  <a:tcPr/>
                </a:tc>
                <a:extLst>
                  <a:ext uri="{0D108BD9-81ED-4DB2-BD59-A6C34878D82A}">
                    <a16:rowId xmlns:a16="http://schemas.microsoft.com/office/drawing/2014/main" val="1462670348"/>
                  </a:ext>
                </a:extLst>
              </a:tr>
              <a:tr h="329598">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6635798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9250-1693-DE20-0C77-3CF43F69861F}"/>
              </a:ext>
            </a:extLst>
          </p:cNvPr>
          <p:cNvSpPr>
            <a:spLocks noGrp="1"/>
          </p:cNvSpPr>
          <p:nvPr>
            <p:ph type="title"/>
          </p:nvPr>
        </p:nvSpPr>
        <p:spPr>
          <a:xfrm>
            <a:off x="628650" y="312875"/>
            <a:ext cx="7886700" cy="496017"/>
          </a:xfrm>
        </p:spPr>
        <p:txBody>
          <a:bodyPr/>
          <a:lstStyle/>
          <a:p>
            <a:endParaRPr lang="en-IN" dirty="0"/>
          </a:p>
        </p:txBody>
      </p:sp>
      <p:sp>
        <p:nvSpPr>
          <p:cNvPr id="3" name="Content Placeholder 2">
            <a:extLst>
              <a:ext uri="{FF2B5EF4-FFF2-40B4-BE49-F238E27FC236}">
                <a16:creationId xmlns:a16="http://schemas.microsoft.com/office/drawing/2014/main" id="{96B95EC3-1E2B-4CF9-5CB1-FDA22D9ED985}"/>
              </a:ext>
            </a:extLst>
          </p:cNvPr>
          <p:cNvSpPr>
            <a:spLocks noGrp="1"/>
          </p:cNvSpPr>
          <p:nvPr>
            <p:ph idx="1"/>
          </p:nvPr>
        </p:nvSpPr>
        <p:spPr>
          <a:xfrm>
            <a:off x="628650" y="881917"/>
            <a:ext cx="7886700" cy="4304037"/>
          </a:xfrm>
        </p:spPr>
        <p:txBody>
          <a:bodyPr/>
          <a:lstStyle/>
          <a:p>
            <a:pPr algn="just">
              <a:defRPr/>
            </a:pPr>
            <a:r>
              <a:rPr lang="en-US" sz="1700" b="1" dirty="0">
                <a:solidFill>
                  <a:srgbClr val="333333"/>
                </a:solidFill>
              </a:rPr>
              <a:t>Significance</a:t>
            </a:r>
            <a:r>
              <a:rPr lang="en-US" sz="1700" dirty="0">
                <a:solidFill>
                  <a:srgbClr val="333333"/>
                </a:solidFill>
              </a:rPr>
              <a:t> of Feature Selection:</a:t>
            </a:r>
          </a:p>
          <a:p>
            <a:pPr lvl="1" algn="just">
              <a:buFont typeface="Wingdings" panose="05000000000000000000" pitchFamily="2" charset="2"/>
              <a:buChar char="Ø"/>
              <a:defRPr/>
            </a:pPr>
            <a:r>
              <a:rPr lang="en-US" sz="1700" dirty="0">
                <a:solidFill>
                  <a:srgbClr val="000000"/>
                </a:solidFill>
              </a:rPr>
              <a:t>It helps in the simplification of the model so that it can be easily interpreted by the researchers.</a:t>
            </a:r>
          </a:p>
          <a:p>
            <a:pPr lvl="1" algn="just">
              <a:buFont typeface="Wingdings" panose="05000000000000000000" pitchFamily="2" charset="2"/>
              <a:buChar char="Ø"/>
              <a:defRPr/>
            </a:pPr>
            <a:r>
              <a:rPr lang="en-US" sz="1700" dirty="0">
                <a:solidFill>
                  <a:srgbClr val="000000"/>
                </a:solidFill>
              </a:rPr>
              <a:t>It reduces the training time.</a:t>
            </a:r>
          </a:p>
          <a:p>
            <a:pPr lvl="1" algn="just">
              <a:buFont typeface="Wingdings" panose="05000000000000000000" pitchFamily="2" charset="2"/>
              <a:buChar char="Ø"/>
              <a:defRPr/>
            </a:pPr>
            <a:r>
              <a:rPr lang="en-US" sz="1700" dirty="0">
                <a:solidFill>
                  <a:srgbClr val="000000"/>
                </a:solidFill>
              </a:rPr>
              <a:t>It reduces overfitting hence enhance the generalization.</a:t>
            </a:r>
          </a:p>
          <a:p>
            <a:pPr lvl="1" algn="just">
              <a:buFont typeface="Wingdings" panose="05000000000000000000" pitchFamily="2" charset="2"/>
              <a:buChar char="Ø"/>
              <a:defRPr/>
            </a:pPr>
            <a:endParaRPr lang="en-US" sz="1700" dirty="0">
              <a:solidFill>
                <a:srgbClr val="000000"/>
              </a:solidFill>
            </a:endParaRPr>
          </a:p>
          <a:p>
            <a:pPr marL="263525" lvl="1" algn="just">
              <a:defRPr/>
            </a:pPr>
            <a:r>
              <a:rPr lang="en-US" sz="1700" dirty="0">
                <a:solidFill>
                  <a:srgbClr val="000000"/>
                </a:solidFill>
              </a:rPr>
              <a:t>Why Do we need feature selection?</a:t>
            </a:r>
          </a:p>
          <a:p>
            <a:pPr marL="720725" lvl="2" algn="just">
              <a:defRPr/>
            </a:pPr>
            <a:r>
              <a:rPr lang="en-US" sz="1300" dirty="0">
                <a:solidFill>
                  <a:srgbClr val="000000"/>
                </a:solidFill>
              </a:rPr>
              <a:t>If there are too many features, our model can may become weak or generate some misleading patterns.</a:t>
            </a:r>
          </a:p>
          <a:p>
            <a:pPr marL="720725" lvl="2" algn="just">
              <a:defRPr/>
            </a:pPr>
            <a:endParaRPr lang="en-US" sz="1300" dirty="0">
              <a:solidFill>
                <a:srgbClr val="000000"/>
              </a:solidFill>
            </a:endParaRPr>
          </a:p>
          <a:p>
            <a:pPr marL="0" indent="0" algn="just">
              <a:buFont typeface="Arial" panose="020B0604020202020204" pitchFamily="34" charset="0"/>
              <a:buNone/>
              <a:defRPr/>
            </a:pPr>
            <a:endParaRPr lang="en-ID" sz="2000" dirty="0">
              <a:latin typeface="Garamond" panose="02020404030301010803" pitchFamily="18" charset="0"/>
            </a:endParaRPr>
          </a:p>
        </p:txBody>
      </p:sp>
      <p:sp>
        <p:nvSpPr>
          <p:cNvPr id="4" name="Footer Placeholder 3">
            <a:extLst>
              <a:ext uri="{FF2B5EF4-FFF2-40B4-BE49-F238E27FC236}">
                <a16:creationId xmlns:a16="http://schemas.microsoft.com/office/drawing/2014/main" id="{E818DF6D-920A-2E45-250B-AF93875E7DAE}"/>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57078D5E-7C4F-F83F-E839-C97420ADA2CE}"/>
              </a:ext>
            </a:extLst>
          </p:cNvPr>
          <p:cNvSpPr>
            <a:spLocks noGrp="1"/>
          </p:cNvSpPr>
          <p:nvPr>
            <p:ph type="sldNum" sz="quarter" idx="12"/>
          </p:nvPr>
        </p:nvSpPr>
        <p:spPr/>
        <p:txBody>
          <a:bodyPr/>
          <a:lstStyle/>
          <a:p>
            <a:pPr>
              <a:defRPr/>
            </a:pPr>
            <a:fld id="{A7E8B7C9-E57C-48E7-84EB-ED69D4807FEB}" type="slidenum">
              <a:rPr lang="en-US" altLang="en-US" smtClean="0"/>
              <a:pPr>
                <a:defRPr/>
              </a:pPr>
              <a:t>29</a:t>
            </a:fld>
            <a:endParaRPr lang="en-US" altLang="en-US"/>
          </a:p>
        </p:txBody>
      </p:sp>
      <p:pic>
        <p:nvPicPr>
          <p:cNvPr id="7" name="Picture 6">
            <a:extLst>
              <a:ext uri="{FF2B5EF4-FFF2-40B4-BE49-F238E27FC236}">
                <a16:creationId xmlns:a16="http://schemas.microsoft.com/office/drawing/2014/main" id="{1A21249C-C92D-AE3B-2FC7-FC100DF03005}"/>
              </a:ext>
            </a:extLst>
          </p:cNvPr>
          <p:cNvPicPr>
            <a:picLocks noChangeAspect="1"/>
          </p:cNvPicPr>
          <p:nvPr/>
        </p:nvPicPr>
        <p:blipFill>
          <a:blip r:embed="rId2"/>
          <a:stretch>
            <a:fillRect/>
          </a:stretch>
        </p:blipFill>
        <p:spPr>
          <a:xfrm>
            <a:off x="2314331" y="3285629"/>
            <a:ext cx="5969000" cy="2070142"/>
          </a:xfrm>
          <a:prstGeom prst="rect">
            <a:avLst/>
          </a:prstGeom>
        </p:spPr>
      </p:pic>
    </p:spTree>
    <p:extLst>
      <p:ext uri="{BB962C8B-B14F-4D97-AF65-F5344CB8AC3E}">
        <p14:creationId xmlns:p14="http://schemas.microsoft.com/office/powerpoint/2010/main" val="27006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E8053B5-3012-A1D7-B9C1-4F1E803B1C84}"/>
              </a:ext>
            </a:extLst>
          </p:cNvPr>
          <p:cNvSpPr>
            <a:spLocks noGrp="1"/>
          </p:cNvSpPr>
          <p:nvPr>
            <p:ph type="title"/>
          </p:nvPr>
        </p:nvSpPr>
        <p:spPr>
          <a:xfrm>
            <a:off x="628650" y="312738"/>
            <a:ext cx="7886700" cy="831850"/>
          </a:xfrm>
        </p:spPr>
        <p:txBody>
          <a:bodyPr/>
          <a:lstStyle/>
          <a:p>
            <a:r>
              <a:rPr lang="en-US" altLang="en-US">
                <a:latin typeface="Algerian" panose="04020705040A02060702" pitchFamily="82" charset="0"/>
              </a:rPr>
              <a:t>CONTENT</a:t>
            </a:r>
            <a:endParaRPr lang="en-ID" altLang="en-US">
              <a:latin typeface="Algerian" panose="04020705040A02060702" pitchFamily="82" charset="0"/>
            </a:endParaRPr>
          </a:p>
        </p:txBody>
      </p:sp>
      <p:sp>
        <p:nvSpPr>
          <p:cNvPr id="8195" name="Content Placeholder 2">
            <a:extLst>
              <a:ext uri="{FF2B5EF4-FFF2-40B4-BE49-F238E27FC236}">
                <a16:creationId xmlns:a16="http://schemas.microsoft.com/office/drawing/2014/main" id="{ACB59116-2A27-EA5D-3C2C-BAB5C334B82F}"/>
              </a:ext>
            </a:extLst>
          </p:cNvPr>
          <p:cNvSpPr>
            <a:spLocks noGrp="1"/>
          </p:cNvSpPr>
          <p:nvPr>
            <p:ph idx="1"/>
          </p:nvPr>
        </p:nvSpPr>
        <p:spPr>
          <a:xfrm>
            <a:off x="628650" y="1306513"/>
            <a:ext cx="7886700" cy="3879850"/>
          </a:xfrm>
        </p:spPr>
        <p:txBody>
          <a:bodyPr/>
          <a:lstStyle/>
          <a:p>
            <a:r>
              <a:rPr lang="en-US" altLang="en-US" sz="2000">
                <a:solidFill>
                  <a:srgbClr val="000000"/>
                </a:solidFill>
                <a:cs typeface="Calibri" panose="020F0502020204030204" pitchFamily="34" charset="0"/>
              </a:rPr>
              <a:t>Classification models </a:t>
            </a:r>
          </a:p>
          <a:p>
            <a:r>
              <a:rPr lang="en-US" altLang="en-US" sz="2000">
                <a:solidFill>
                  <a:srgbClr val="000000"/>
                </a:solidFill>
                <a:cs typeface="Calibri" panose="020F0502020204030204" pitchFamily="34" charset="0"/>
              </a:rPr>
              <a:t>Decision Tree algorithms using Entropy and Gini Index as measures of node impurity, </a:t>
            </a:r>
          </a:p>
          <a:p>
            <a:r>
              <a:rPr lang="en-US" altLang="en-US" sz="2000">
                <a:solidFill>
                  <a:srgbClr val="000000"/>
                </a:solidFill>
                <a:cs typeface="Calibri" panose="020F0502020204030204" pitchFamily="34" charset="0"/>
              </a:rPr>
              <a:t>Model evaluation metrics for classification algorithms,</a:t>
            </a:r>
          </a:p>
          <a:p>
            <a:r>
              <a:rPr lang="en-US" altLang="en-US" sz="2000">
                <a:solidFill>
                  <a:srgbClr val="FF0000"/>
                </a:solidFill>
                <a:cs typeface="Calibri" panose="020F0502020204030204" pitchFamily="34" charset="0"/>
              </a:rPr>
              <a:t>Multi-class classification </a:t>
            </a:r>
          </a:p>
          <a:p>
            <a:r>
              <a:rPr lang="en-US" altLang="en-US" sz="2000">
                <a:solidFill>
                  <a:srgbClr val="FF0000"/>
                </a:solidFill>
                <a:cs typeface="Calibri" panose="020F0502020204030204" pitchFamily="34" charset="0"/>
              </a:rPr>
              <a:t>Class Imbalance problem. </a:t>
            </a:r>
          </a:p>
          <a:p>
            <a:r>
              <a:rPr lang="en-US" altLang="en-US" sz="2000">
                <a:solidFill>
                  <a:srgbClr val="000000"/>
                </a:solidFill>
                <a:cs typeface="Calibri" panose="020F0502020204030204" pitchFamily="34" charset="0"/>
              </a:rPr>
              <a:t>Naïve Bayes Classifiers </a:t>
            </a:r>
          </a:p>
          <a:p>
            <a:r>
              <a:rPr lang="en-US" altLang="en-US" sz="2000">
                <a:solidFill>
                  <a:srgbClr val="000000"/>
                </a:solidFill>
                <a:cs typeface="Calibri" panose="020F0502020204030204" pitchFamily="34" charset="0"/>
              </a:rPr>
              <a:t>Naive Bayes model for sentiment classification </a:t>
            </a:r>
            <a:endParaRPr lang="en-ID" altLang="en-US" sz="2000"/>
          </a:p>
        </p:txBody>
      </p:sp>
      <p:sp>
        <p:nvSpPr>
          <p:cNvPr id="4" name="Footer Placeholder 3">
            <a:extLst>
              <a:ext uri="{FF2B5EF4-FFF2-40B4-BE49-F238E27FC236}">
                <a16:creationId xmlns:a16="http://schemas.microsoft.com/office/drawing/2014/main" id="{3A4FED25-3351-3901-7428-93FA8A688AA8}"/>
              </a:ext>
            </a:extLst>
          </p:cNvPr>
          <p:cNvSpPr>
            <a:spLocks noGrp="1"/>
          </p:cNvSpPr>
          <p:nvPr>
            <p:ph type="ftr" sz="quarter" idx="11"/>
          </p:nvPr>
        </p:nvSpPr>
        <p:spPr/>
        <p:txBody>
          <a:bodyPr/>
          <a:lstStyle/>
          <a:p>
            <a:pPr>
              <a:defRPr/>
            </a:pPr>
            <a:r>
              <a:rPr lang="en-US"/>
              <a:t>Artificial Intelligence</a:t>
            </a:r>
          </a:p>
        </p:txBody>
      </p:sp>
      <p:sp>
        <p:nvSpPr>
          <p:cNvPr id="8197" name="Slide Number Placeholder 4">
            <a:extLst>
              <a:ext uri="{FF2B5EF4-FFF2-40B4-BE49-F238E27FC236}">
                <a16:creationId xmlns:a16="http://schemas.microsoft.com/office/drawing/2014/main" id="{9EA64A33-9FA0-15E6-E24D-742E367EB6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E867239-A494-4187-B1E5-D4081B678B88}"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F2FB-D5EC-61AA-2745-08C88DD4916E}"/>
              </a:ext>
            </a:extLst>
          </p:cNvPr>
          <p:cNvSpPr>
            <a:spLocks noGrp="1"/>
          </p:cNvSpPr>
          <p:nvPr>
            <p:ph type="title"/>
          </p:nvPr>
        </p:nvSpPr>
        <p:spPr/>
        <p:txBody>
          <a:bodyPr/>
          <a:lstStyle/>
          <a:p>
            <a:r>
              <a:rPr lang="en-IN" dirty="0"/>
              <a:t>feature selection techniques</a:t>
            </a:r>
          </a:p>
        </p:txBody>
      </p:sp>
      <p:sp>
        <p:nvSpPr>
          <p:cNvPr id="3" name="Content Placeholder 2">
            <a:extLst>
              <a:ext uri="{FF2B5EF4-FFF2-40B4-BE49-F238E27FC236}">
                <a16:creationId xmlns:a16="http://schemas.microsoft.com/office/drawing/2014/main" id="{FDC053E6-E483-E2F5-156A-177158BEFB42}"/>
              </a:ext>
            </a:extLst>
          </p:cNvPr>
          <p:cNvSpPr>
            <a:spLocks noGrp="1"/>
          </p:cNvSpPr>
          <p:nvPr>
            <p:ph idx="1"/>
          </p:nvPr>
        </p:nvSpPr>
        <p:spPr/>
        <p:txBody>
          <a:bodyPr/>
          <a:lstStyle/>
          <a:p>
            <a:r>
              <a:rPr lang="en-IN" dirty="0"/>
              <a:t>Wrapper method</a:t>
            </a:r>
          </a:p>
          <a:p>
            <a:pPr lvl="1"/>
            <a:r>
              <a:rPr lang="en-IN" dirty="0"/>
              <a:t>Forward Feature selection </a:t>
            </a:r>
          </a:p>
          <a:p>
            <a:pPr lvl="1"/>
            <a:r>
              <a:rPr lang="en-IN" dirty="0"/>
              <a:t>Backward Feature Selection</a:t>
            </a:r>
          </a:p>
          <a:p>
            <a:pPr marL="436563" lvl="1" indent="-342900"/>
            <a:r>
              <a:rPr lang="en-IN" dirty="0"/>
              <a:t>Filter Method</a:t>
            </a:r>
          </a:p>
          <a:p>
            <a:pPr marL="436563" lvl="1" indent="-342900"/>
            <a:r>
              <a:rPr lang="en-IN" dirty="0"/>
              <a:t>Embedded Method</a:t>
            </a:r>
          </a:p>
          <a:p>
            <a:pPr marL="436563" lvl="1" indent="-342900"/>
            <a:endParaRPr lang="en-IN" dirty="0"/>
          </a:p>
        </p:txBody>
      </p:sp>
      <p:sp>
        <p:nvSpPr>
          <p:cNvPr id="4" name="Footer Placeholder 3">
            <a:extLst>
              <a:ext uri="{FF2B5EF4-FFF2-40B4-BE49-F238E27FC236}">
                <a16:creationId xmlns:a16="http://schemas.microsoft.com/office/drawing/2014/main" id="{DFDA91CA-75B2-84C1-C8A4-8B8EF6751B46}"/>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B1EBDDC4-4C31-45FE-AB1E-2CD18B0E7DCC}"/>
              </a:ext>
            </a:extLst>
          </p:cNvPr>
          <p:cNvSpPr>
            <a:spLocks noGrp="1"/>
          </p:cNvSpPr>
          <p:nvPr>
            <p:ph type="sldNum" sz="quarter" idx="12"/>
          </p:nvPr>
        </p:nvSpPr>
        <p:spPr/>
        <p:txBody>
          <a:bodyPr/>
          <a:lstStyle/>
          <a:p>
            <a:pPr>
              <a:defRPr/>
            </a:pPr>
            <a:fld id="{A7E8B7C9-E57C-48E7-84EB-ED69D4807FEB}" type="slidenum">
              <a:rPr lang="en-US" altLang="en-US" smtClean="0"/>
              <a:pPr>
                <a:defRPr/>
              </a:pPr>
              <a:t>30</a:t>
            </a:fld>
            <a:endParaRPr lang="en-US" altLang="en-US"/>
          </a:p>
        </p:txBody>
      </p:sp>
    </p:spTree>
    <p:extLst>
      <p:ext uri="{BB962C8B-B14F-4D97-AF65-F5344CB8AC3E}">
        <p14:creationId xmlns:p14="http://schemas.microsoft.com/office/powerpoint/2010/main" val="2379264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DA43A5F-D6FF-0247-7B9F-EFE64B59EB86}"/>
              </a:ext>
            </a:extLst>
          </p:cNvPr>
          <p:cNvSpPr>
            <a:spLocks noGrp="1"/>
          </p:cNvSpPr>
          <p:nvPr>
            <p:ph type="title"/>
          </p:nvPr>
        </p:nvSpPr>
        <p:spPr>
          <a:xfrm>
            <a:off x="628650" y="312738"/>
            <a:ext cx="7886700" cy="831850"/>
          </a:xfrm>
        </p:spPr>
        <p:txBody>
          <a:bodyPr/>
          <a:lstStyle/>
          <a:p>
            <a:pPr algn="ctr"/>
            <a:r>
              <a:rPr lang="en-US" altLang="en-US" sz="3200">
                <a:latin typeface="Algerian" panose="04020705040A02060702" pitchFamily="82" charset="0"/>
              </a:rPr>
              <a:t>Supervised feature selection techniques</a:t>
            </a:r>
            <a:endParaRPr lang="en-ID" altLang="en-US" sz="3200">
              <a:latin typeface="Algerian" panose="04020705040A02060702" pitchFamily="82" charset="0"/>
            </a:endParaRPr>
          </a:p>
        </p:txBody>
      </p:sp>
      <p:sp>
        <p:nvSpPr>
          <p:cNvPr id="28675" name="Content Placeholder 2">
            <a:extLst>
              <a:ext uri="{FF2B5EF4-FFF2-40B4-BE49-F238E27FC236}">
                <a16:creationId xmlns:a16="http://schemas.microsoft.com/office/drawing/2014/main" id="{F8772DB1-E476-EF4B-6A36-58DBB747F2E7}"/>
              </a:ext>
            </a:extLst>
          </p:cNvPr>
          <p:cNvSpPr>
            <a:spLocks noGrp="1"/>
          </p:cNvSpPr>
          <p:nvPr>
            <p:ph idx="1"/>
          </p:nvPr>
        </p:nvSpPr>
        <p:spPr>
          <a:xfrm>
            <a:off x="628650" y="1306513"/>
            <a:ext cx="7886700" cy="3879850"/>
          </a:xfrm>
        </p:spPr>
        <p:txBody>
          <a:bodyPr/>
          <a:lstStyle/>
          <a:p>
            <a:pPr algn="just"/>
            <a:r>
              <a:rPr lang="en-US" altLang="en-US" sz="1700" b="1" dirty="0"/>
              <a:t>Wrapper Methods</a:t>
            </a:r>
          </a:p>
          <a:p>
            <a:pPr lvl="1" algn="just">
              <a:buFont typeface="Wingdings" panose="05000000000000000000" pitchFamily="2" charset="2"/>
              <a:buChar char="Ø"/>
            </a:pPr>
            <a:r>
              <a:rPr lang="en-US" altLang="en-US" sz="1700" dirty="0"/>
              <a:t>In wrapper methodology, selection of features is done by considering it as a search problem, in which different combinations are made, evaluated, and compared with other combinations. </a:t>
            </a:r>
          </a:p>
          <a:p>
            <a:pPr lvl="1" algn="just">
              <a:buFont typeface="Wingdings" panose="05000000000000000000" pitchFamily="2" charset="2"/>
              <a:buChar char="Ø"/>
            </a:pPr>
            <a:r>
              <a:rPr lang="en-US" altLang="en-US" sz="1700" dirty="0"/>
              <a:t>It trains the algorithm by using the subset of features iteratively.</a:t>
            </a:r>
          </a:p>
          <a:p>
            <a:pPr lvl="1" algn="just">
              <a:buFont typeface="Wingdings" panose="05000000000000000000" pitchFamily="2" charset="2"/>
              <a:buChar char="Ø"/>
            </a:pPr>
            <a:r>
              <a:rPr lang="en-US" altLang="en-US" sz="1700" dirty="0"/>
              <a:t>On the basis of the output of the model, features are added or subtracted, and with this feature set, the model has trained again.</a:t>
            </a:r>
          </a:p>
          <a:p>
            <a:pPr lvl="1" algn="just">
              <a:buFont typeface="Wingdings" panose="05000000000000000000" pitchFamily="2" charset="2"/>
              <a:buChar char="Ø"/>
            </a:pPr>
            <a:endParaRPr lang="en-US" altLang="en-US" sz="1700" dirty="0"/>
          </a:p>
        </p:txBody>
      </p:sp>
      <p:sp>
        <p:nvSpPr>
          <p:cNvPr id="4" name="Footer Placeholder 3">
            <a:extLst>
              <a:ext uri="{FF2B5EF4-FFF2-40B4-BE49-F238E27FC236}">
                <a16:creationId xmlns:a16="http://schemas.microsoft.com/office/drawing/2014/main" id="{A0AB1AB4-36FF-5645-A15E-F8825A71CD2D}"/>
              </a:ext>
            </a:extLst>
          </p:cNvPr>
          <p:cNvSpPr>
            <a:spLocks noGrp="1"/>
          </p:cNvSpPr>
          <p:nvPr>
            <p:ph type="ftr" sz="quarter" idx="11"/>
          </p:nvPr>
        </p:nvSpPr>
        <p:spPr/>
        <p:txBody>
          <a:bodyPr/>
          <a:lstStyle/>
          <a:p>
            <a:pPr>
              <a:defRPr/>
            </a:pPr>
            <a:r>
              <a:rPr lang="en-US" dirty="0"/>
              <a:t>Artificial Intelligence</a:t>
            </a:r>
          </a:p>
        </p:txBody>
      </p:sp>
      <p:sp>
        <p:nvSpPr>
          <p:cNvPr id="28677" name="Slide Number Placeholder 4">
            <a:extLst>
              <a:ext uri="{FF2B5EF4-FFF2-40B4-BE49-F238E27FC236}">
                <a16:creationId xmlns:a16="http://schemas.microsoft.com/office/drawing/2014/main" id="{0E218717-99E6-29F3-5033-BAC220F6E889}"/>
              </a:ext>
            </a:extLst>
          </p:cNvPr>
          <p:cNvSpPr>
            <a:spLocks noGrp="1" noChangeArrowheads="1"/>
          </p:cNvSpPr>
          <p:nvPr>
            <p:ph type="sldNum" sz="quarter" idx="12"/>
          </p:nvPr>
        </p:nvSpPr>
        <p:spPr bwMode="auto">
          <a:xfrm>
            <a:off x="7086600" y="6465888"/>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F7B5F10-EAE7-4DE2-8195-F8DF072CFDC9}"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31</a:t>
            </a:fld>
            <a:endParaRPr lang="en-US" altLang="en-US" sz="1400">
              <a:solidFill>
                <a:schemeClr val="bg1"/>
              </a:solidFill>
              <a:latin typeface="Calibri" panose="020F0502020204030204" pitchFamily="34" charset="0"/>
              <a:cs typeface="Arial" panose="020B0604020202020204" pitchFamily="34" charset="0"/>
            </a:endParaRPr>
          </a:p>
        </p:txBody>
      </p:sp>
      <p:pic>
        <p:nvPicPr>
          <p:cNvPr id="28678" name="Picture 2" descr="Feature Selection Techniques in Machine Learning">
            <a:extLst>
              <a:ext uri="{FF2B5EF4-FFF2-40B4-BE49-F238E27FC236}">
                <a16:creationId xmlns:a16="http://schemas.microsoft.com/office/drawing/2014/main" id="{D3881B5E-B01B-A64B-255B-741BA96AA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975" y="3046413"/>
            <a:ext cx="2619375"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19CA5C0-655A-1739-9108-66188E20A50F}"/>
              </a:ext>
            </a:extLst>
          </p:cNvPr>
          <p:cNvSpPr txBox="1"/>
          <p:nvPr/>
        </p:nvSpPr>
        <p:spPr>
          <a:xfrm>
            <a:off x="980388" y="3632289"/>
            <a:ext cx="4751109" cy="1200329"/>
          </a:xfrm>
          <a:prstGeom prst="rect">
            <a:avLst/>
          </a:prstGeom>
          <a:noFill/>
        </p:spPr>
        <p:txBody>
          <a:bodyPr wrap="square" rtlCol="0">
            <a:spAutoFit/>
          </a:bodyPr>
          <a:lstStyle/>
          <a:p>
            <a:pPr lvl="1" algn="just"/>
            <a:r>
              <a:rPr lang="en-US" altLang="en-US" sz="1800" dirty="0"/>
              <a:t>Each subset of feature trains the model iteratively</a:t>
            </a:r>
            <a:r>
              <a:rPr lang="en-US" altLang="en-US" dirty="0"/>
              <a:t> </a:t>
            </a:r>
            <a:r>
              <a:rPr lang="en-US" altLang="en-US" sz="1800" dirty="0"/>
              <a:t>then finally  Will get the maximum performance  of the subset of features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58EA-AC39-9950-409D-69D271F37549}"/>
              </a:ext>
            </a:extLst>
          </p:cNvPr>
          <p:cNvSpPr>
            <a:spLocks noGrp="1"/>
          </p:cNvSpPr>
          <p:nvPr>
            <p:ph type="title"/>
          </p:nvPr>
        </p:nvSpPr>
        <p:spPr>
          <a:xfrm>
            <a:off x="628650" y="312875"/>
            <a:ext cx="7886700" cy="450696"/>
          </a:xfrm>
        </p:spPr>
        <p:txBody>
          <a:bodyPr/>
          <a:lstStyle/>
          <a:p>
            <a:r>
              <a:rPr lang="en-IN" dirty="0"/>
              <a:t>Generate feature subsets</a:t>
            </a:r>
          </a:p>
        </p:txBody>
      </p:sp>
      <p:sp>
        <p:nvSpPr>
          <p:cNvPr id="3" name="Content Placeholder 2">
            <a:extLst>
              <a:ext uri="{FF2B5EF4-FFF2-40B4-BE49-F238E27FC236}">
                <a16:creationId xmlns:a16="http://schemas.microsoft.com/office/drawing/2014/main" id="{A7F1540B-D650-DF91-5B73-7227C74F970D}"/>
              </a:ext>
            </a:extLst>
          </p:cNvPr>
          <p:cNvSpPr>
            <a:spLocks noGrp="1"/>
          </p:cNvSpPr>
          <p:nvPr>
            <p:ph idx="1"/>
          </p:nvPr>
        </p:nvSpPr>
        <p:spPr>
          <a:xfrm>
            <a:off x="628650" y="838987"/>
            <a:ext cx="7886700" cy="4346968"/>
          </a:xfrm>
        </p:spPr>
        <p:txBody>
          <a:bodyPr/>
          <a:lstStyle/>
          <a:p>
            <a:pPr algn="just"/>
            <a:r>
              <a:rPr lang="en-IN" sz="2200" dirty="0">
                <a:latin typeface="Times New Roman" panose="02020603050405020304" pitchFamily="18" charset="0"/>
                <a:cs typeface="Times New Roman" panose="02020603050405020304" pitchFamily="18" charset="0"/>
              </a:rPr>
              <a:t>In </a:t>
            </a:r>
            <a:r>
              <a:rPr lang="en-IN" sz="2200" b="1" dirty="0">
                <a:latin typeface="Times New Roman" panose="02020603050405020304" pitchFamily="18" charset="0"/>
                <a:cs typeface="Times New Roman" panose="02020603050405020304" pitchFamily="18" charset="0"/>
              </a:rPr>
              <a:t>Forward wrapper methods</a:t>
            </a:r>
            <a:r>
              <a:rPr lang="en-IN" sz="2200" dirty="0">
                <a:latin typeface="Times New Roman" panose="02020603050405020304" pitchFamily="18" charset="0"/>
                <a:cs typeface="Times New Roman" panose="02020603050405020304" pitchFamily="18" charset="0"/>
              </a:rPr>
              <a:t>, we start from an empty feature set and add the feature maximizing the performance in each step until no substantial improvement is observed.</a:t>
            </a:r>
          </a:p>
          <a:p>
            <a:pPr algn="just"/>
            <a:r>
              <a:rPr lang="en-IN" sz="2200" dirty="0">
                <a:latin typeface="Times New Roman" panose="02020603050405020304" pitchFamily="18" charset="0"/>
                <a:cs typeface="Times New Roman" panose="02020603050405020304" pitchFamily="18" charset="0"/>
              </a:rPr>
              <a:t>So it there are </a:t>
            </a:r>
            <a:r>
              <a:rPr lang="en-IN" sz="2200" b="1" dirty="0">
                <a:latin typeface="Times New Roman" panose="02020603050405020304" pitchFamily="18" charset="0"/>
                <a:cs typeface="Times New Roman" panose="02020603050405020304" pitchFamily="18" charset="0"/>
              </a:rPr>
              <a:t>n features</a:t>
            </a:r>
            <a:r>
              <a:rPr lang="en-IN" sz="2200" dirty="0">
                <a:latin typeface="Times New Roman" panose="02020603050405020304" pitchFamily="18" charset="0"/>
                <a:cs typeface="Times New Roman" panose="02020603050405020304" pitchFamily="18" charset="0"/>
              </a:rPr>
              <a:t>, we build n ML model in the first iteration. Then we select the feature corresponding to the model with the best performance.</a:t>
            </a:r>
          </a:p>
          <a:p>
            <a:pPr algn="just"/>
            <a:r>
              <a:rPr lang="en-IN" sz="2200" dirty="0">
                <a:latin typeface="Times New Roman" panose="02020603050405020304" pitchFamily="18" charset="0"/>
                <a:cs typeface="Times New Roman" panose="02020603050405020304" pitchFamily="18" charset="0"/>
              </a:rPr>
              <a:t>In the second iteration, we repeat the process with the remaining </a:t>
            </a:r>
            <a:r>
              <a:rPr lang="en-IN" sz="2200" b="1" dirty="0">
                <a:latin typeface="Times New Roman" panose="02020603050405020304" pitchFamily="18" charset="0"/>
                <a:cs typeface="Times New Roman" panose="02020603050405020304" pitchFamily="18" charset="0"/>
              </a:rPr>
              <a:t>n-1 features</a:t>
            </a:r>
            <a:r>
              <a:rPr lang="en-IN" sz="2200" dirty="0">
                <a:latin typeface="Times New Roman" panose="02020603050405020304" pitchFamily="18" charset="0"/>
                <a:cs typeface="Times New Roman" panose="02020603050405020304" pitchFamily="18" charset="0"/>
              </a:rPr>
              <a:t>.</a:t>
            </a:r>
          </a:p>
          <a:p>
            <a:pPr algn="just"/>
            <a:r>
              <a:rPr lang="en-IN" sz="2200" dirty="0">
                <a:latin typeface="Times New Roman" panose="02020603050405020304" pitchFamily="18" charset="0"/>
                <a:cs typeface="Times New Roman" panose="02020603050405020304" pitchFamily="18" charset="0"/>
              </a:rPr>
              <a:t>We continue like this as long as there’s significant performance improvement between model with which we end successive iterations.</a:t>
            </a:r>
          </a:p>
        </p:txBody>
      </p:sp>
      <p:sp>
        <p:nvSpPr>
          <p:cNvPr id="4" name="Footer Placeholder 3">
            <a:extLst>
              <a:ext uri="{FF2B5EF4-FFF2-40B4-BE49-F238E27FC236}">
                <a16:creationId xmlns:a16="http://schemas.microsoft.com/office/drawing/2014/main" id="{DDAF123A-3D17-51D3-3595-912ABE60948E}"/>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F444B853-281E-9733-4FD3-54833AAA32CE}"/>
              </a:ext>
            </a:extLst>
          </p:cNvPr>
          <p:cNvSpPr>
            <a:spLocks noGrp="1"/>
          </p:cNvSpPr>
          <p:nvPr>
            <p:ph type="sldNum" sz="quarter" idx="12"/>
          </p:nvPr>
        </p:nvSpPr>
        <p:spPr/>
        <p:txBody>
          <a:bodyPr/>
          <a:lstStyle/>
          <a:p>
            <a:pPr>
              <a:defRPr/>
            </a:pPr>
            <a:fld id="{A7E8B7C9-E57C-48E7-84EB-ED69D4807FEB}" type="slidenum">
              <a:rPr lang="en-US" altLang="en-US" smtClean="0"/>
              <a:pPr>
                <a:defRPr/>
              </a:pPr>
              <a:t>32</a:t>
            </a:fld>
            <a:endParaRPr lang="en-US" altLang="en-US"/>
          </a:p>
        </p:txBody>
      </p:sp>
    </p:spTree>
    <p:extLst>
      <p:ext uri="{BB962C8B-B14F-4D97-AF65-F5344CB8AC3E}">
        <p14:creationId xmlns:p14="http://schemas.microsoft.com/office/powerpoint/2010/main" val="758394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DD77-BAD0-EE25-E79F-3FC93230A960}"/>
              </a:ext>
            </a:extLst>
          </p:cNvPr>
          <p:cNvSpPr>
            <a:spLocks noGrp="1"/>
          </p:cNvSpPr>
          <p:nvPr>
            <p:ph type="title"/>
          </p:nvPr>
        </p:nvSpPr>
        <p:spPr>
          <a:xfrm>
            <a:off x="628650" y="312875"/>
            <a:ext cx="7886700" cy="218970"/>
          </a:xfrm>
        </p:spPr>
        <p:txBody>
          <a:bodyPr/>
          <a:lstStyle/>
          <a:p>
            <a:r>
              <a:rPr lang="en-IN" sz="3000" dirty="0">
                <a:latin typeface="Times New Roman" panose="02020603050405020304" pitchFamily="18" charset="0"/>
                <a:cs typeface="Times New Roman" panose="02020603050405020304" pitchFamily="18" charset="0"/>
              </a:rPr>
              <a:t>Ex: Forward Feature Selection </a:t>
            </a:r>
          </a:p>
        </p:txBody>
      </p:sp>
      <p:sp>
        <p:nvSpPr>
          <p:cNvPr id="3" name="Content Placeholder 2">
            <a:extLst>
              <a:ext uri="{FF2B5EF4-FFF2-40B4-BE49-F238E27FC236}">
                <a16:creationId xmlns:a16="http://schemas.microsoft.com/office/drawing/2014/main" id="{E32DC629-A0C6-3A75-6E71-60AE77FB5E34}"/>
              </a:ext>
            </a:extLst>
          </p:cNvPr>
          <p:cNvSpPr>
            <a:spLocks noGrp="1"/>
          </p:cNvSpPr>
          <p:nvPr>
            <p:ph idx="1"/>
          </p:nvPr>
        </p:nvSpPr>
        <p:spPr>
          <a:xfrm>
            <a:off x="628650" y="690465"/>
            <a:ext cx="7886700" cy="4495489"/>
          </a:xfrm>
        </p:spPr>
        <p:txBody>
          <a:bodyPr/>
          <a:lstStyle/>
          <a:p>
            <a:pPr marL="0" indent="0">
              <a:buNone/>
            </a:pPr>
            <a:r>
              <a:rPr lang="en-IN" sz="2400" b="1" dirty="0">
                <a:latin typeface="Times New Roman" panose="02020603050405020304" pitchFamily="18" charset="0"/>
                <a:cs typeface="Times New Roman" panose="02020603050405020304" pitchFamily="18" charset="0"/>
              </a:rPr>
              <a:t>Step to perform forward feature selection </a:t>
            </a:r>
          </a:p>
          <a:p>
            <a:r>
              <a:rPr lang="en-IN" sz="2200" dirty="0">
                <a:latin typeface="Times New Roman" panose="02020603050405020304" pitchFamily="18" charset="0"/>
                <a:cs typeface="Times New Roman" panose="02020603050405020304" pitchFamily="18" charset="0"/>
              </a:rPr>
              <a:t>Train n model using each feature (n) individually and check the performance</a:t>
            </a:r>
          </a:p>
          <a:p>
            <a:endParaRPr lang="en-IN" dirty="0"/>
          </a:p>
        </p:txBody>
      </p:sp>
      <p:sp>
        <p:nvSpPr>
          <p:cNvPr id="4" name="Footer Placeholder 3">
            <a:extLst>
              <a:ext uri="{FF2B5EF4-FFF2-40B4-BE49-F238E27FC236}">
                <a16:creationId xmlns:a16="http://schemas.microsoft.com/office/drawing/2014/main" id="{319A91AA-7E2E-F154-5C21-54AA87245961}"/>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01968B01-FD2D-4C53-39A2-6594CB6778AD}"/>
              </a:ext>
            </a:extLst>
          </p:cNvPr>
          <p:cNvSpPr>
            <a:spLocks noGrp="1"/>
          </p:cNvSpPr>
          <p:nvPr>
            <p:ph type="sldNum" sz="quarter" idx="12"/>
          </p:nvPr>
        </p:nvSpPr>
        <p:spPr/>
        <p:txBody>
          <a:bodyPr/>
          <a:lstStyle/>
          <a:p>
            <a:pPr>
              <a:defRPr/>
            </a:pPr>
            <a:fld id="{A7E8B7C9-E57C-48E7-84EB-ED69D4807FEB}" type="slidenum">
              <a:rPr lang="en-US" altLang="en-US" smtClean="0"/>
              <a:pPr>
                <a:defRPr/>
              </a:pPr>
              <a:t>33</a:t>
            </a:fld>
            <a:endParaRPr lang="en-US" altLang="en-US"/>
          </a:p>
        </p:txBody>
      </p:sp>
      <p:pic>
        <p:nvPicPr>
          <p:cNvPr id="7" name="Picture 6">
            <a:extLst>
              <a:ext uri="{FF2B5EF4-FFF2-40B4-BE49-F238E27FC236}">
                <a16:creationId xmlns:a16="http://schemas.microsoft.com/office/drawing/2014/main" id="{1B9EC7CF-0879-BD6B-1E42-78EAFBD11713}"/>
              </a:ext>
            </a:extLst>
          </p:cNvPr>
          <p:cNvPicPr>
            <a:picLocks noChangeAspect="1"/>
          </p:cNvPicPr>
          <p:nvPr/>
        </p:nvPicPr>
        <p:blipFill>
          <a:blip r:embed="rId2"/>
          <a:stretch>
            <a:fillRect/>
          </a:stretch>
        </p:blipFill>
        <p:spPr>
          <a:xfrm>
            <a:off x="2332911" y="1836084"/>
            <a:ext cx="5131577" cy="3185832"/>
          </a:xfrm>
          <a:prstGeom prst="rect">
            <a:avLst/>
          </a:prstGeom>
        </p:spPr>
      </p:pic>
    </p:spTree>
    <p:extLst>
      <p:ext uri="{BB962C8B-B14F-4D97-AF65-F5344CB8AC3E}">
        <p14:creationId xmlns:p14="http://schemas.microsoft.com/office/powerpoint/2010/main" val="313014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B8FD-C7BA-BBBF-52F9-97B143A78307}"/>
              </a:ext>
            </a:extLst>
          </p:cNvPr>
          <p:cNvSpPr>
            <a:spLocks noGrp="1"/>
          </p:cNvSpPr>
          <p:nvPr>
            <p:ph type="title"/>
          </p:nvPr>
        </p:nvSpPr>
        <p:spPr/>
        <p:txBody>
          <a:bodyPr/>
          <a:lstStyle/>
          <a:p>
            <a:r>
              <a:rPr lang="en-US" altLang="en-US" sz="4400" dirty="0" err="1">
                <a:latin typeface="Algerian" panose="04020705040A02060702" pitchFamily="82" charset="0"/>
              </a:rPr>
              <a:t>Contd</a:t>
            </a:r>
            <a:r>
              <a:rPr lang="en-US" altLang="en-US" sz="4400" dirty="0">
                <a:latin typeface="Algerian" panose="04020705040A02060702" pitchFamily="82" charset="0"/>
              </a:rPr>
              <a:t>…</a:t>
            </a:r>
            <a:endParaRPr lang="en-IN" dirty="0"/>
          </a:p>
        </p:txBody>
      </p:sp>
      <p:sp>
        <p:nvSpPr>
          <p:cNvPr id="3" name="Content Placeholder 2">
            <a:extLst>
              <a:ext uri="{FF2B5EF4-FFF2-40B4-BE49-F238E27FC236}">
                <a16:creationId xmlns:a16="http://schemas.microsoft.com/office/drawing/2014/main" id="{3AE0F8FB-6340-95D0-C282-E665FBAC2B89}"/>
              </a:ext>
            </a:extLst>
          </p:cNvPr>
          <p:cNvSpPr>
            <a:spLocks noGrp="1"/>
          </p:cNvSpPr>
          <p:nvPr>
            <p:ph idx="1"/>
          </p:nvPr>
        </p:nvSpPr>
        <p:spPr/>
        <p:txBody>
          <a:bodyPr/>
          <a:lstStyle/>
          <a:p>
            <a:r>
              <a:rPr lang="en-IN" sz="2200" dirty="0">
                <a:latin typeface="Times New Roman" panose="02020603050405020304" pitchFamily="18" charset="0"/>
                <a:cs typeface="Times New Roman" panose="02020603050405020304" pitchFamily="18" charset="0"/>
              </a:rPr>
              <a:t>Next, well train the model using the Gender feature, we get an accuracy of 80%</a:t>
            </a:r>
          </a:p>
          <a:p>
            <a:r>
              <a:rPr lang="en-IN" sz="2200" dirty="0">
                <a:latin typeface="Times New Roman" panose="02020603050405020304" pitchFamily="18" charset="0"/>
                <a:cs typeface="Times New Roman" panose="02020603050405020304" pitchFamily="18" charset="0"/>
              </a:rPr>
              <a:t>Similarly, the </a:t>
            </a:r>
            <a:r>
              <a:rPr lang="en-IN" sz="2200" dirty="0" err="1">
                <a:latin typeface="Times New Roman" panose="02020603050405020304" pitchFamily="18" charset="0"/>
                <a:cs typeface="Times New Roman" panose="02020603050405020304" pitchFamily="18" charset="0"/>
              </a:rPr>
              <a:t>plays_sport</a:t>
            </a:r>
            <a:r>
              <a:rPr lang="en-IN" sz="2200" dirty="0">
                <a:latin typeface="Times New Roman" panose="02020603050405020304" pitchFamily="18" charset="0"/>
                <a:cs typeface="Times New Roman" panose="02020603050405020304" pitchFamily="18" charset="0"/>
              </a:rPr>
              <a:t> variable gives us a accuracy of 85%</a:t>
            </a:r>
          </a:p>
          <a:p>
            <a:r>
              <a:rPr lang="en-IN" sz="2200" dirty="0">
                <a:latin typeface="Times New Roman" panose="02020603050405020304" pitchFamily="18" charset="0"/>
                <a:cs typeface="Times New Roman" panose="02020603050405020304" pitchFamily="18" charset="0"/>
              </a:rPr>
              <a:t>Now we will choose the variable, which gives us the best performance</a:t>
            </a:r>
            <a:r>
              <a:rPr lang="en-IN" dirty="0"/>
              <a:t>. </a:t>
            </a:r>
          </a:p>
          <a:p>
            <a:endParaRPr lang="en-IN" dirty="0"/>
          </a:p>
        </p:txBody>
      </p:sp>
      <p:sp>
        <p:nvSpPr>
          <p:cNvPr id="4" name="Footer Placeholder 3">
            <a:extLst>
              <a:ext uri="{FF2B5EF4-FFF2-40B4-BE49-F238E27FC236}">
                <a16:creationId xmlns:a16="http://schemas.microsoft.com/office/drawing/2014/main" id="{2A99990B-4140-C9D9-3BF8-53950DD7059B}"/>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0AF47D56-5A4E-D34F-8D28-1CFD5CF9B261}"/>
              </a:ext>
            </a:extLst>
          </p:cNvPr>
          <p:cNvSpPr>
            <a:spLocks noGrp="1"/>
          </p:cNvSpPr>
          <p:nvPr>
            <p:ph type="sldNum" sz="quarter" idx="12"/>
          </p:nvPr>
        </p:nvSpPr>
        <p:spPr/>
        <p:txBody>
          <a:bodyPr/>
          <a:lstStyle/>
          <a:p>
            <a:pPr>
              <a:defRPr/>
            </a:pPr>
            <a:fld id="{A7E8B7C9-E57C-48E7-84EB-ED69D4807FEB}" type="slidenum">
              <a:rPr lang="en-US" altLang="en-US" smtClean="0"/>
              <a:pPr>
                <a:defRPr/>
              </a:pPr>
              <a:t>34</a:t>
            </a:fld>
            <a:endParaRPr lang="en-US" altLang="en-US"/>
          </a:p>
        </p:txBody>
      </p:sp>
      <p:pic>
        <p:nvPicPr>
          <p:cNvPr id="9" name="Picture 8">
            <a:extLst>
              <a:ext uri="{FF2B5EF4-FFF2-40B4-BE49-F238E27FC236}">
                <a16:creationId xmlns:a16="http://schemas.microsoft.com/office/drawing/2014/main" id="{F15272EA-AB20-AEC4-3D66-08765422658D}"/>
              </a:ext>
            </a:extLst>
          </p:cNvPr>
          <p:cNvPicPr>
            <a:picLocks noChangeAspect="1"/>
          </p:cNvPicPr>
          <p:nvPr/>
        </p:nvPicPr>
        <p:blipFill>
          <a:blip r:embed="rId2"/>
          <a:stretch>
            <a:fillRect/>
          </a:stretch>
        </p:blipFill>
        <p:spPr>
          <a:xfrm>
            <a:off x="2724150" y="3315792"/>
            <a:ext cx="3390900" cy="1323975"/>
          </a:xfrm>
          <a:prstGeom prst="rect">
            <a:avLst/>
          </a:prstGeom>
        </p:spPr>
      </p:pic>
    </p:spTree>
    <p:extLst>
      <p:ext uri="{BB962C8B-B14F-4D97-AF65-F5344CB8AC3E}">
        <p14:creationId xmlns:p14="http://schemas.microsoft.com/office/powerpoint/2010/main" val="362086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A97D9-F034-7F86-D291-5A1601ECCA2B}"/>
              </a:ext>
            </a:extLst>
          </p:cNvPr>
          <p:cNvSpPr>
            <a:spLocks noGrp="1"/>
          </p:cNvSpPr>
          <p:nvPr>
            <p:ph idx="1"/>
          </p:nvPr>
        </p:nvSpPr>
        <p:spPr>
          <a:xfrm>
            <a:off x="307910" y="335903"/>
            <a:ext cx="8658808" cy="4850052"/>
          </a:xfrm>
        </p:spPr>
        <p:txBody>
          <a:bodyPr/>
          <a:lstStyle/>
          <a:p>
            <a:r>
              <a:rPr lang="en-IN" sz="2200" dirty="0">
                <a:latin typeface="Times New Roman" panose="02020603050405020304" pitchFamily="18" charset="0"/>
                <a:cs typeface="Times New Roman" panose="02020603050405020304" pitchFamily="18" charset="0"/>
              </a:rPr>
              <a:t>Next we will repeat this process and add one variable at a time. </a:t>
            </a:r>
          </a:p>
          <a:p>
            <a:endParaRPr lang="en-IN" dirty="0"/>
          </a:p>
        </p:txBody>
      </p:sp>
      <p:sp>
        <p:nvSpPr>
          <p:cNvPr id="4" name="Footer Placeholder 3">
            <a:extLst>
              <a:ext uri="{FF2B5EF4-FFF2-40B4-BE49-F238E27FC236}">
                <a16:creationId xmlns:a16="http://schemas.microsoft.com/office/drawing/2014/main" id="{A2D18722-E7EE-033F-36BF-F04DBAA7B3D8}"/>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7E46F9FF-8BD0-5418-7B67-3DDA38F34ECE}"/>
              </a:ext>
            </a:extLst>
          </p:cNvPr>
          <p:cNvSpPr>
            <a:spLocks noGrp="1"/>
          </p:cNvSpPr>
          <p:nvPr>
            <p:ph type="sldNum" sz="quarter" idx="12"/>
          </p:nvPr>
        </p:nvSpPr>
        <p:spPr/>
        <p:txBody>
          <a:bodyPr/>
          <a:lstStyle/>
          <a:p>
            <a:pPr>
              <a:defRPr/>
            </a:pPr>
            <a:fld id="{A7E8B7C9-E57C-48E7-84EB-ED69D4807FEB}" type="slidenum">
              <a:rPr lang="en-US" altLang="en-US" smtClean="0"/>
              <a:pPr>
                <a:defRPr/>
              </a:pPr>
              <a:t>35</a:t>
            </a:fld>
            <a:endParaRPr lang="en-US" altLang="en-US"/>
          </a:p>
        </p:txBody>
      </p:sp>
      <p:pic>
        <p:nvPicPr>
          <p:cNvPr id="7" name="Picture 6">
            <a:extLst>
              <a:ext uri="{FF2B5EF4-FFF2-40B4-BE49-F238E27FC236}">
                <a16:creationId xmlns:a16="http://schemas.microsoft.com/office/drawing/2014/main" id="{9A556F76-03C5-194E-C841-407799437972}"/>
              </a:ext>
            </a:extLst>
          </p:cNvPr>
          <p:cNvPicPr>
            <a:picLocks noChangeAspect="1"/>
          </p:cNvPicPr>
          <p:nvPr/>
        </p:nvPicPr>
        <p:blipFill>
          <a:blip r:embed="rId2"/>
          <a:stretch>
            <a:fillRect/>
          </a:stretch>
        </p:blipFill>
        <p:spPr>
          <a:xfrm>
            <a:off x="379057" y="1128896"/>
            <a:ext cx="4068147" cy="3264065"/>
          </a:xfrm>
          <a:prstGeom prst="rect">
            <a:avLst/>
          </a:prstGeom>
        </p:spPr>
      </p:pic>
      <p:pic>
        <p:nvPicPr>
          <p:cNvPr id="9" name="Picture 8">
            <a:extLst>
              <a:ext uri="{FF2B5EF4-FFF2-40B4-BE49-F238E27FC236}">
                <a16:creationId xmlns:a16="http://schemas.microsoft.com/office/drawing/2014/main" id="{76803A6F-BFA1-DFBA-A19D-57F224EE21C1}"/>
              </a:ext>
            </a:extLst>
          </p:cNvPr>
          <p:cNvPicPr>
            <a:picLocks noChangeAspect="1"/>
          </p:cNvPicPr>
          <p:nvPr/>
        </p:nvPicPr>
        <p:blipFill>
          <a:blip r:embed="rId3"/>
          <a:stretch>
            <a:fillRect/>
          </a:stretch>
        </p:blipFill>
        <p:spPr>
          <a:xfrm>
            <a:off x="4518351" y="1128896"/>
            <a:ext cx="4139293" cy="3264065"/>
          </a:xfrm>
          <a:prstGeom prst="rect">
            <a:avLst/>
          </a:prstGeom>
        </p:spPr>
      </p:pic>
    </p:spTree>
    <p:extLst>
      <p:ext uri="{BB962C8B-B14F-4D97-AF65-F5344CB8AC3E}">
        <p14:creationId xmlns:p14="http://schemas.microsoft.com/office/powerpoint/2010/main" val="1003233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1A06-28B7-B707-2CD5-D342AAC34693}"/>
              </a:ext>
            </a:extLst>
          </p:cNvPr>
          <p:cNvSpPr>
            <a:spLocks noGrp="1"/>
          </p:cNvSpPr>
          <p:nvPr>
            <p:ph type="title"/>
          </p:nvPr>
        </p:nvSpPr>
        <p:spPr/>
        <p:txBody>
          <a:bodyPr/>
          <a:lstStyle/>
          <a:p>
            <a:r>
              <a:rPr lang="en-US" altLang="en-US" sz="4400" dirty="0" err="1">
                <a:latin typeface="Algerian" panose="04020705040A02060702" pitchFamily="82" charset="0"/>
              </a:rPr>
              <a:t>Contd</a:t>
            </a:r>
            <a:r>
              <a:rPr lang="en-US" altLang="en-US" sz="4400" dirty="0">
                <a:latin typeface="Algerian" panose="04020705040A02060702" pitchFamily="82" charset="0"/>
              </a:rPr>
              <a:t>…</a:t>
            </a:r>
            <a:endParaRPr lang="en-IN" dirty="0"/>
          </a:p>
        </p:txBody>
      </p:sp>
      <p:sp>
        <p:nvSpPr>
          <p:cNvPr id="3" name="Content Placeholder 2">
            <a:extLst>
              <a:ext uri="{FF2B5EF4-FFF2-40B4-BE49-F238E27FC236}">
                <a16:creationId xmlns:a16="http://schemas.microsoft.com/office/drawing/2014/main" id="{77DAFCBA-B420-8251-D1CA-5B7F58721966}"/>
              </a:ext>
            </a:extLst>
          </p:cNvPr>
          <p:cNvSpPr>
            <a:spLocks noGrp="1"/>
          </p:cNvSpPr>
          <p:nvPr>
            <p:ph idx="1"/>
          </p:nvPr>
        </p:nvSpPr>
        <p:spPr/>
        <p:txBody>
          <a:bodyPr/>
          <a:lstStyle/>
          <a:p>
            <a:pPr algn="just"/>
            <a:r>
              <a:rPr lang="en-IN" sz="2400" b="1" dirty="0">
                <a:latin typeface="Times New Roman" panose="02020603050405020304" pitchFamily="18" charset="0"/>
                <a:cs typeface="Times New Roman" panose="02020603050405020304" pitchFamily="18" charset="0"/>
              </a:rPr>
              <a:t>Backward methods: </a:t>
            </a:r>
            <a:r>
              <a:rPr lang="en-IN" sz="2400" dirty="0">
                <a:latin typeface="Times New Roman" panose="02020603050405020304" pitchFamily="18" charset="0"/>
                <a:cs typeface="Times New Roman" panose="02020603050405020304" pitchFamily="18" charset="0"/>
              </a:rPr>
              <a:t>work the opposite way.</a:t>
            </a:r>
          </a:p>
          <a:p>
            <a:pPr algn="just"/>
            <a:r>
              <a:rPr lang="en-IN" sz="2400" dirty="0">
                <a:latin typeface="Times New Roman" panose="02020603050405020304" pitchFamily="18" charset="0"/>
                <a:cs typeface="Times New Roman" panose="02020603050405020304" pitchFamily="18" charset="0"/>
              </a:rPr>
              <a:t>They start from the full feature set and remove them one by one.</a:t>
            </a:r>
          </a:p>
          <a:p>
            <a:pPr algn="just"/>
            <a:r>
              <a:rPr lang="en-IN" sz="2400" dirty="0">
                <a:latin typeface="Times New Roman" panose="02020603050405020304" pitchFamily="18" charset="0"/>
                <a:cs typeface="Times New Roman" panose="02020603050405020304" pitchFamily="18" charset="0"/>
              </a:rPr>
              <a:t>So in each iteration, they can remove a feature previously added as well as add a feature discarded in a previous step.</a:t>
            </a:r>
          </a:p>
          <a:p>
            <a:endParaRPr lang="en-IN" dirty="0"/>
          </a:p>
        </p:txBody>
      </p:sp>
      <p:sp>
        <p:nvSpPr>
          <p:cNvPr id="4" name="Footer Placeholder 3">
            <a:extLst>
              <a:ext uri="{FF2B5EF4-FFF2-40B4-BE49-F238E27FC236}">
                <a16:creationId xmlns:a16="http://schemas.microsoft.com/office/drawing/2014/main" id="{D50F95DB-01E3-D0A9-5DDC-84BE0D8D2C7B}"/>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DB47A36D-3B38-D082-3A72-D609C4FAE9D4}"/>
              </a:ext>
            </a:extLst>
          </p:cNvPr>
          <p:cNvSpPr>
            <a:spLocks noGrp="1"/>
          </p:cNvSpPr>
          <p:nvPr>
            <p:ph type="sldNum" sz="quarter" idx="12"/>
          </p:nvPr>
        </p:nvSpPr>
        <p:spPr/>
        <p:txBody>
          <a:bodyPr/>
          <a:lstStyle/>
          <a:p>
            <a:pPr>
              <a:defRPr/>
            </a:pPr>
            <a:fld id="{A7E8B7C9-E57C-48E7-84EB-ED69D4807FEB}" type="slidenum">
              <a:rPr lang="en-US" altLang="en-US" smtClean="0"/>
              <a:pPr>
                <a:defRPr/>
              </a:pPr>
              <a:t>36</a:t>
            </a:fld>
            <a:endParaRPr lang="en-US" altLang="en-US"/>
          </a:p>
        </p:txBody>
      </p:sp>
    </p:spTree>
    <p:extLst>
      <p:ext uri="{BB962C8B-B14F-4D97-AF65-F5344CB8AC3E}">
        <p14:creationId xmlns:p14="http://schemas.microsoft.com/office/powerpoint/2010/main" val="3747524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76E7-7440-BB87-CBA5-A276B5716705}"/>
              </a:ext>
            </a:extLst>
          </p:cNvPr>
          <p:cNvSpPr>
            <a:spLocks noGrp="1"/>
          </p:cNvSpPr>
          <p:nvPr>
            <p:ph type="title"/>
          </p:nvPr>
        </p:nvSpPr>
        <p:spPr/>
        <p:txBody>
          <a:bodyPr/>
          <a:lstStyle/>
          <a:p>
            <a:r>
              <a:rPr lang="en-IN" dirty="0"/>
              <a:t>Ex. Backward feature selection </a:t>
            </a:r>
          </a:p>
        </p:txBody>
      </p:sp>
      <p:sp>
        <p:nvSpPr>
          <p:cNvPr id="3" name="Content Placeholder 2">
            <a:extLst>
              <a:ext uri="{FF2B5EF4-FFF2-40B4-BE49-F238E27FC236}">
                <a16:creationId xmlns:a16="http://schemas.microsoft.com/office/drawing/2014/main" id="{AB367798-EE23-A475-FB36-00E1C333A19D}"/>
              </a:ext>
            </a:extLst>
          </p:cNvPr>
          <p:cNvSpPr>
            <a:spLocks noGrp="1"/>
          </p:cNvSpPr>
          <p:nvPr>
            <p:ph idx="1"/>
          </p:nvPr>
        </p:nvSpPr>
        <p:spPr/>
        <p:txBody>
          <a:bodyPr/>
          <a:lstStyle/>
          <a:p>
            <a:r>
              <a:rPr lang="en-IN" dirty="0"/>
              <a:t>The first step is to train the model using all the variables. </a:t>
            </a:r>
          </a:p>
          <a:p>
            <a:endParaRPr lang="en-IN" dirty="0"/>
          </a:p>
          <a:p>
            <a:endParaRPr lang="en-IN" dirty="0"/>
          </a:p>
          <a:p>
            <a:endParaRPr lang="en-IN" dirty="0"/>
          </a:p>
          <a:p>
            <a:endParaRPr lang="en-IN" dirty="0"/>
          </a:p>
          <a:p>
            <a:endParaRPr lang="en-IN" dirty="0"/>
          </a:p>
          <a:p>
            <a:r>
              <a:rPr lang="en-IN" dirty="0"/>
              <a:t>Accuracy 92%</a:t>
            </a:r>
          </a:p>
        </p:txBody>
      </p:sp>
      <p:sp>
        <p:nvSpPr>
          <p:cNvPr id="4" name="Footer Placeholder 3">
            <a:extLst>
              <a:ext uri="{FF2B5EF4-FFF2-40B4-BE49-F238E27FC236}">
                <a16:creationId xmlns:a16="http://schemas.microsoft.com/office/drawing/2014/main" id="{4D30C5B8-20F7-AF03-7F5D-AB54AF85E37A}"/>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A6A5CF3E-833E-FAB2-D384-F3925DFD5DF4}"/>
              </a:ext>
            </a:extLst>
          </p:cNvPr>
          <p:cNvSpPr>
            <a:spLocks noGrp="1"/>
          </p:cNvSpPr>
          <p:nvPr>
            <p:ph type="sldNum" sz="quarter" idx="12"/>
          </p:nvPr>
        </p:nvSpPr>
        <p:spPr/>
        <p:txBody>
          <a:bodyPr/>
          <a:lstStyle/>
          <a:p>
            <a:pPr>
              <a:defRPr/>
            </a:pPr>
            <a:fld id="{A7E8B7C9-E57C-48E7-84EB-ED69D4807FEB}" type="slidenum">
              <a:rPr lang="en-US" altLang="en-US" smtClean="0"/>
              <a:pPr>
                <a:defRPr/>
              </a:pPr>
              <a:t>37</a:t>
            </a:fld>
            <a:endParaRPr lang="en-US" altLang="en-US"/>
          </a:p>
        </p:txBody>
      </p:sp>
      <p:pic>
        <p:nvPicPr>
          <p:cNvPr id="7" name="Picture 6">
            <a:extLst>
              <a:ext uri="{FF2B5EF4-FFF2-40B4-BE49-F238E27FC236}">
                <a16:creationId xmlns:a16="http://schemas.microsoft.com/office/drawing/2014/main" id="{A640C6BC-2912-04DF-4040-52ACA61D0B67}"/>
              </a:ext>
            </a:extLst>
          </p:cNvPr>
          <p:cNvPicPr>
            <a:picLocks noChangeAspect="1"/>
          </p:cNvPicPr>
          <p:nvPr/>
        </p:nvPicPr>
        <p:blipFill>
          <a:blip r:embed="rId2"/>
          <a:stretch>
            <a:fillRect/>
          </a:stretch>
        </p:blipFill>
        <p:spPr>
          <a:xfrm>
            <a:off x="1371595" y="2315641"/>
            <a:ext cx="5689605" cy="2379137"/>
          </a:xfrm>
          <a:prstGeom prst="rect">
            <a:avLst/>
          </a:prstGeom>
        </p:spPr>
      </p:pic>
    </p:spTree>
    <p:extLst>
      <p:ext uri="{BB962C8B-B14F-4D97-AF65-F5344CB8AC3E}">
        <p14:creationId xmlns:p14="http://schemas.microsoft.com/office/powerpoint/2010/main" val="1218381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BC17B-C862-7672-E1C5-FADF4DE7DF79}"/>
              </a:ext>
            </a:extLst>
          </p:cNvPr>
          <p:cNvSpPr>
            <a:spLocks noGrp="1"/>
          </p:cNvSpPr>
          <p:nvPr>
            <p:ph idx="1"/>
          </p:nvPr>
        </p:nvSpPr>
        <p:spPr>
          <a:xfrm>
            <a:off x="628650" y="270589"/>
            <a:ext cx="7886700" cy="4915366"/>
          </a:xfrm>
        </p:spPr>
        <p:txBody>
          <a:bodyPr/>
          <a:lstStyle/>
          <a:p>
            <a:r>
              <a:rPr lang="en-IN" sz="2200" dirty="0">
                <a:latin typeface="Times New Roman" panose="02020603050405020304" pitchFamily="18" charset="0"/>
                <a:cs typeface="Times New Roman" panose="02020603050405020304" pitchFamily="18" charset="0"/>
              </a:rPr>
              <a:t>Next we will eliminate a variable and train the model on the remaining variable. </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After drop one variable calories-burnt accuracy is 90%</a:t>
            </a:r>
          </a:p>
          <a:p>
            <a:endParaRPr lang="en-IN" dirty="0"/>
          </a:p>
        </p:txBody>
      </p:sp>
      <p:sp>
        <p:nvSpPr>
          <p:cNvPr id="4" name="Footer Placeholder 3">
            <a:extLst>
              <a:ext uri="{FF2B5EF4-FFF2-40B4-BE49-F238E27FC236}">
                <a16:creationId xmlns:a16="http://schemas.microsoft.com/office/drawing/2014/main" id="{3F58B59E-900F-4D1D-A1AD-7C2B4CBDEC11}"/>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68811456-6CC7-E551-0969-B0449B909EB9}"/>
              </a:ext>
            </a:extLst>
          </p:cNvPr>
          <p:cNvSpPr>
            <a:spLocks noGrp="1"/>
          </p:cNvSpPr>
          <p:nvPr>
            <p:ph type="sldNum" sz="quarter" idx="12"/>
          </p:nvPr>
        </p:nvSpPr>
        <p:spPr/>
        <p:txBody>
          <a:bodyPr/>
          <a:lstStyle/>
          <a:p>
            <a:pPr>
              <a:defRPr/>
            </a:pPr>
            <a:fld id="{A7E8B7C9-E57C-48E7-84EB-ED69D4807FEB}" type="slidenum">
              <a:rPr lang="en-US" altLang="en-US" smtClean="0"/>
              <a:pPr>
                <a:defRPr/>
              </a:pPr>
              <a:t>38</a:t>
            </a:fld>
            <a:endParaRPr lang="en-US" altLang="en-US"/>
          </a:p>
        </p:txBody>
      </p:sp>
      <p:pic>
        <p:nvPicPr>
          <p:cNvPr id="7" name="Picture 6">
            <a:extLst>
              <a:ext uri="{FF2B5EF4-FFF2-40B4-BE49-F238E27FC236}">
                <a16:creationId xmlns:a16="http://schemas.microsoft.com/office/drawing/2014/main" id="{C141DE9C-E208-E442-1C0D-0DE6A90A556E}"/>
              </a:ext>
            </a:extLst>
          </p:cNvPr>
          <p:cNvPicPr>
            <a:picLocks noChangeAspect="1"/>
          </p:cNvPicPr>
          <p:nvPr/>
        </p:nvPicPr>
        <p:blipFill>
          <a:blip r:embed="rId2"/>
          <a:stretch>
            <a:fillRect/>
          </a:stretch>
        </p:blipFill>
        <p:spPr>
          <a:xfrm>
            <a:off x="1045029" y="1054359"/>
            <a:ext cx="6531428" cy="2752532"/>
          </a:xfrm>
          <a:prstGeom prst="rect">
            <a:avLst/>
          </a:prstGeom>
        </p:spPr>
      </p:pic>
    </p:spTree>
    <p:extLst>
      <p:ext uri="{BB962C8B-B14F-4D97-AF65-F5344CB8AC3E}">
        <p14:creationId xmlns:p14="http://schemas.microsoft.com/office/powerpoint/2010/main" val="4183364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88B0-7604-794C-0DC1-8B345812C3C5}"/>
              </a:ext>
            </a:extLst>
          </p:cNvPr>
          <p:cNvSpPr>
            <a:spLocks noGrp="1"/>
          </p:cNvSpPr>
          <p:nvPr>
            <p:ph type="title"/>
          </p:nvPr>
        </p:nvSpPr>
        <p:spPr/>
        <p:txBody>
          <a:bodyPr/>
          <a:lstStyle/>
          <a:p>
            <a:r>
              <a:rPr lang="en-US" altLang="en-US" sz="4400" dirty="0" err="1">
                <a:latin typeface="Algerian" panose="04020705040A02060702" pitchFamily="82" charset="0"/>
              </a:rPr>
              <a:t>Contd</a:t>
            </a:r>
            <a:r>
              <a:rPr lang="en-US" altLang="en-US" sz="4400" dirty="0">
                <a:latin typeface="Algerian" panose="04020705040A02060702" pitchFamily="82" charset="0"/>
              </a:rPr>
              <a:t>…</a:t>
            </a:r>
            <a:endParaRPr lang="en-IN" dirty="0"/>
          </a:p>
        </p:txBody>
      </p:sp>
      <p:sp>
        <p:nvSpPr>
          <p:cNvPr id="3" name="Content Placeholder 2">
            <a:extLst>
              <a:ext uri="{FF2B5EF4-FFF2-40B4-BE49-F238E27FC236}">
                <a16:creationId xmlns:a16="http://schemas.microsoft.com/office/drawing/2014/main" id="{D70E8E03-76E5-17F2-6096-5B07CC548F28}"/>
              </a:ext>
            </a:extLst>
          </p:cNvPr>
          <p:cNvSpPr>
            <a:spLocks noGrp="1"/>
          </p:cNvSpPr>
          <p:nvPr>
            <p:ph idx="1"/>
          </p:nvPr>
        </p:nvSpPr>
        <p:spPr/>
        <p:txBody>
          <a:bodyPr/>
          <a:lstStyle/>
          <a:p>
            <a:r>
              <a:rPr lang="en-IN" sz="2200" dirty="0">
                <a:latin typeface="Times New Roman" panose="02020603050405020304" pitchFamily="18" charset="0"/>
                <a:cs typeface="Times New Roman" panose="02020603050405020304" pitchFamily="18" charset="0"/>
              </a:rPr>
              <a:t> Similarly, we will drop each variable at a time and train the model on remaining variable.</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Finally, we will repeat all these steps until no more variables can be dropped</a:t>
            </a:r>
            <a:r>
              <a:rPr lang="en-IN" dirty="0"/>
              <a:t>.</a:t>
            </a:r>
          </a:p>
          <a:p>
            <a:endParaRPr lang="en-IN" dirty="0"/>
          </a:p>
          <a:p>
            <a:r>
              <a:rPr lang="en-IN" dirty="0"/>
              <a:t> </a:t>
            </a:r>
          </a:p>
        </p:txBody>
      </p:sp>
      <p:sp>
        <p:nvSpPr>
          <p:cNvPr id="4" name="Footer Placeholder 3">
            <a:extLst>
              <a:ext uri="{FF2B5EF4-FFF2-40B4-BE49-F238E27FC236}">
                <a16:creationId xmlns:a16="http://schemas.microsoft.com/office/drawing/2014/main" id="{78DC825B-E00B-076F-1A53-3228B17E111A}"/>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98ABCEAD-5F57-2196-593C-DF9A31661574}"/>
              </a:ext>
            </a:extLst>
          </p:cNvPr>
          <p:cNvSpPr>
            <a:spLocks noGrp="1"/>
          </p:cNvSpPr>
          <p:nvPr>
            <p:ph type="sldNum" sz="quarter" idx="12"/>
          </p:nvPr>
        </p:nvSpPr>
        <p:spPr/>
        <p:txBody>
          <a:bodyPr/>
          <a:lstStyle/>
          <a:p>
            <a:pPr>
              <a:defRPr/>
            </a:pPr>
            <a:fld id="{A7E8B7C9-E57C-48E7-84EB-ED69D4807FEB}" type="slidenum">
              <a:rPr lang="en-US" altLang="en-US" smtClean="0"/>
              <a:pPr>
                <a:defRPr/>
              </a:pPr>
              <a:t>39</a:t>
            </a:fld>
            <a:endParaRPr lang="en-US" altLang="en-US"/>
          </a:p>
        </p:txBody>
      </p:sp>
      <p:pic>
        <p:nvPicPr>
          <p:cNvPr id="7" name="Picture 6">
            <a:extLst>
              <a:ext uri="{FF2B5EF4-FFF2-40B4-BE49-F238E27FC236}">
                <a16:creationId xmlns:a16="http://schemas.microsoft.com/office/drawing/2014/main" id="{672C8231-F182-E6F5-8CE9-7E2C17FDC65E}"/>
              </a:ext>
            </a:extLst>
          </p:cNvPr>
          <p:cNvPicPr>
            <a:picLocks noChangeAspect="1"/>
          </p:cNvPicPr>
          <p:nvPr/>
        </p:nvPicPr>
        <p:blipFill>
          <a:blip r:embed="rId2"/>
          <a:stretch>
            <a:fillRect/>
          </a:stretch>
        </p:blipFill>
        <p:spPr>
          <a:xfrm>
            <a:off x="2893461" y="2017162"/>
            <a:ext cx="3562350" cy="1539875"/>
          </a:xfrm>
          <a:prstGeom prst="rect">
            <a:avLst/>
          </a:prstGeom>
        </p:spPr>
      </p:pic>
    </p:spTree>
    <p:extLst>
      <p:ext uri="{BB962C8B-B14F-4D97-AF65-F5344CB8AC3E}">
        <p14:creationId xmlns:p14="http://schemas.microsoft.com/office/powerpoint/2010/main" val="289844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F397915-96F2-8C2E-F3AA-714E048899E2}"/>
              </a:ext>
            </a:extLst>
          </p:cNvPr>
          <p:cNvSpPr>
            <a:spLocks noGrp="1"/>
          </p:cNvSpPr>
          <p:nvPr>
            <p:ph type="title"/>
          </p:nvPr>
        </p:nvSpPr>
        <p:spPr>
          <a:xfrm>
            <a:off x="628650" y="44450"/>
            <a:ext cx="7886700" cy="831850"/>
          </a:xfrm>
        </p:spPr>
        <p:txBody>
          <a:bodyPr/>
          <a:lstStyle/>
          <a:p>
            <a:pPr algn="ctr"/>
            <a:br>
              <a:rPr lang="en-US" altLang="en-US" sz="2800">
                <a:solidFill>
                  <a:srgbClr val="000000"/>
                </a:solidFill>
                <a:latin typeface="Algerian" panose="04020705040A02060702" pitchFamily="82" charset="0"/>
                <a:cs typeface="Calibri" panose="020F0502020204030204" pitchFamily="34" charset="0"/>
              </a:rPr>
            </a:br>
            <a:r>
              <a:rPr lang="en-US" altLang="en-US" sz="2800">
                <a:solidFill>
                  <a:srgbClr val="000000"/>
                </a:solidFill>
                <a:latin typeface="Algerian" panose="04020705040A02060702" pitchFamily="82" charset="0"/>
                <a:cs typeface="Calibri" panose="020F0502020204030204" pitchFamily="34" charset="0"/>
              </a:rPr>
              <a:t>What is Machine Learning</a:t>
            </a:r>
            <a:br>
              <a:rPr lang="en-US" altLang="en-US" sz="2800">
                <a:solidFill>
                  <a:srgbClr val="000000"/>
                </a:solidFill>
                <a:latin typeface="Algerian" panose="04020705040A02060702" pitchFamily="82" charset="0"/>
                <a:cs typeface="Calibri" panose="020F0502020204030204" pitchFamily="34" charset="0"/>
              </a:rPr>
            </a:br>
            <a:endParaRPr lang="en-ID" altLang="en-US" sz="2800">
              <a:latin typeface="Algerian" panose="04020705040A02060702" pitchFamily="82" charset="0"/>
            </a:endParaRPr>
          </a:p>
        </p:txBody>
      </p:sp>
      <p:sp>
        <p:nvSpPr>
          <p:cNvPr id="9219" name="Content Placeholder 2">
            <a:extLst>
              <a:ext uri="{FF2B5EF4-FFF2-40B4-BE49-F238E27FC236}">
                <a16:creationId xmlns:a16="http://schemas.microsoft.com/office/drawing/2014/main" id="{84E4D2DE-BC42-B4BD-05CA-6BD4A4BFD64D}"/>
              </a:ext>
            </a:extLst>
          </p:cNvPr>
          <p:cNvSpPr>
            <a:spLocks noGrp="1"/>
          </p:cNvSpPr>
          <p:nvPr>
            <p:ph idx="1"/>
          </p:nvPr>
        </p:nvSpPr>
        <p:spPr>
          <a:xfrm>
            <a:off x="628650" y="1052513"/>
            <a:ext cx="7886700" cy="4292600"/>
          </a:xfrm>
        </p:spPr>
        <p:txBody>
          <a:bodyPr/>
          <a:lstStyle/>
          <a:p>
            <a:pPr marL="342900" indent="-342900" algn="just">
              <a:buFont typeface="Symbol" panose="05050102010706020507" pitchFamily="18" charset="2"/>
              <a:buChar char=""/>
            </a:pPr>
            <a:r>
              <a:rPr lang="en-ID" altLang="en-US" sz="1700" b="1">
                <a:cs typeface="Segoe UI" panose="020B0502040204020203" pitchFamily="34" charset="0"/>
              </a:rPr>
              <a:t>Definition</a:t>
            </a:r>
            <a:endParaRPr lang="en-ID" altLang="en-US" sz="1700">
              <a:cs typeface="Segoe UI" panose="020B0502040204020203" pitchFamily="34" charset="0"/>
            </a:endParaRPr>
          </a:p>
          <a:p>
            <a:pPr lvl="1" algn="just">
              <a:buFont typeface="Wingdings" panose="05000000000000000000" pitchFamily="2" charset="2"/>
              <a:buChar char="Ø"/>
            </a:pPr>
            <a:r>
              <a:rPr lang="en-ID" altLang="en-US" sz="1700">
                <a:cs typeface="Segoe UI" panose="020B0502040204020203" pitchFamily="34" charset="0"/>
              </a:rPr>
              <a:t>A Machine Learning system learns from historical data, builds the prediction models, and whenever it receives new data, predicts the output for it. </a:t>
            </a:r>
          </a:p>
          <a:p>
            <a:pPr lvl="1" algn="just">
              <a:buFont typeface="Wingdings" panose="05000000000000000000" pitchFamily="2" charset="2"/>
              <a:buChar char="Ø"/>
            </a:pPr>
            <a:r>
              <a:rPr lang="en-ID" altLang="en-US" sz="1700">
                <a:cs typeface="Segoe UI" panose="020B0502040204020203" pitchFamily="34" charset="0"/>
              </a:rPr>
              <a:t>The accuracy of predicted output depends upon the amount of data, as the huge amount of data helps to build a better model which predicts the output more accurately.</a:t>
            </a:r>
          </a:p>
          <a:p>
            <a:pPr marL="342900" indent="-342900" algn="just">
              <a:buFont typeface="Symbol" panose="05050102010706020507" pitchFamily="18" charset="2"/>
              <a:buChar char=""/>
            </a:pPr>
            <a:r>
              <a:rPr lang="en-ID" altLang="en-US" sz="1700" b="1">
                <a:cs typeface="Segoe UI" panose="020B0502040204020203" pitchFamily="34" charset="0"/>
              </a:rPr>
              <a:t>Importance of machine learning</a:t>
            </a:r>
          </a:p>
          <a:p>
            <a:pPr lvl="1" algn="just">
              <a:buFont typeface="Wingdings" panose="05000000000000000000" pitchFamily="2" charset="2"/>
              <a:buChar char=""/>
            </a:pPr>
            <a:r>
              <a:rPr lang="en-ID" altLang="en-US" sz="1700">
                <a:cs typeface="Segoe UI" panose="020B0502040204020203" pitchFamily="34" charset="0"/>
              </a:rPr>
              <a:t>Finding hidden patterns and extracting useful information from data</a:t>
            </a:r>
          </a:p>
          <a:p>
            <a:pPr lvl="1" algn="just">
              <a:buFont typeface="Wingdings" panose="05000000000000000000" pitchFamily="2" charset="2"/>
              <a:buChar char=""/>
            </a:pPr>
            <a:r>
              <a:rPr lang="en-ID" altLang="en-US" sz="1700">
                <a:cs typeface="Segoe UI" panose="020B0502040204020203" pitchFamily="34" charset="0"/>
              </a:rPr>
              <a:t>Solving complex problems and decision making in many fields (applications)</a:t>
            </a:r>
            <a:endParaRPr lang="en-ID" altLang="en-US" sz="1700" b="1">
              <a:cs typeface="Segoe UI" panose="020B0502040204020203" pitchFamily="34" charset="0"/>
            </a:endParaRPr>
          </a:p>
          <a:p>
            <a:pPr marL="342900" indent="-342900" algn="just">
              <a:buFont typeface="Symbol" panose="05050102010706020507" pitchFamily="18" charset="2"/>
              <a:buChar char=""/>
            </a:pPr>
            <a:r>
              <a:rPr lang="en-ID" altLang="en-US" sz="1700" b="1">
                <a:cs typeface="Times New Roman" panose="02020603050405020304" pitchFamily="18" charset="0"/>
              </a:rPr>
              <a:t>Feature of ML: </a:t>
            </a:r>
            <a:r>
              <a:rPr lang="en-ID" altLang="en-US" sz="1700" b="1">
                <a:cs typeface="Calibri" panose="020F0502020204030204" pitchFamily="34" charset="0"/>
              </a:rPr>
              <a:t>Data-Driven Technology</a:t>
            </a:r>
            <a:endParaRPr lang="en-ID" altLang="en-US" sz="1700">
              <a:cs typeface="Calibri" panose="020F0502020204030204" pitchFamily="34" charset="0"/>
            </a:endParaRPr>
          </a:p>
          <a:p>
            <a:pPr lvl="1" algn="just">
              <a:lnSpc>
                <a:spcPct val="107000"/>
              </a:lnSpc>
              <a:buFont typeface="Wingdings" panose="05000000000000000000" pitchFamily="2" charset="2"/>
              <a:buChar char="Ø"/>
            </a:pPr>
            <a:r>
              <a:rPr lang="en-ID" altLang="en-US" sz="1700">
                <a:cs typeface="Calibri" panose="020F0502020204030204" pitchFamily="34" charset="0"/>
              </a:rPr>
              <a:t>similar to data mining as it also deals with huge amount of data.</a:t>
            </a:r>
          </a:p>
          <a:p>
            <a:pPr lvl="1" algn="just">
              <a:lnSpc>
                <a:spcPct val="107000"/>
              </a:lnSpc>
              <a:buFont typeface="Wingdings" panose="05000000000000000000" pitchFamily="2" charset="2"/>
              <a:buChar char="Ø"/>
            </a:pPr>
            <a:r>
              <a:rPr lang="en-ID" altLang="en-US" sz="1700">
                <a:cs typeface="Calibri" panose="020F0502020204030204" pitchFamily="34" charset="0"/>
              </a:rPr>
              <a:t>uses data to detect various patterns in a given dataset</a:t>
            </a:r>
          </a:p>
          <a:p>
            <a:pPr lvl="1" algn="just">
              <a:lnSpc>
                <a:spcPct val="107000"/>
              </a:lnSpc>
              <a:buFont typeface="Wingdings" panose="05000000000000000000" pitchFamily="2" charset="2"/>
              <a:buChar char="Ø"/>
            </a:pPr>
            <a:r>
              <a:rPr lang="en-ID" altLang="en-US" sz="1700">
                <a:cs typeface="Calibri" panose="020F0502020204030204" pitchFamily="34" charset="0"/>
              </a:rPr>
              <a:t>learn from past data and improve automatically.</a:t>
            </a:r>
          </a:p>
          <a:p>
            <a:pPr marL="342900" indent="-342900"/>
            <a:endParaRPr lang="en-ID" altLang="en-US" sz="1700"/>
          </a:p>
        </p:txBody>
      </p:sp>
      <p:sp>
        <p:nvSpPr>
          <p:cNvPr id="4" name="Footer Placeholder 3">
            <a:extLst>
              <a:ext uri="{FF2B5EF4-FFF2-40B4-BE49-F238E27FC236}">
                <a16:creationId xmlns:a16="http://schemas.microsoft.com/office/drawing/2014/main" id="{C3DD843B-6B01-63AE-B2EA-755667177683}"/>
              </a:ext>
            </a:extLst>
          </p:cNvPr>
          <p:cNvSpPr>
            <a:spLocks noGrp="1"/>
          </p:cNvSpPr>
          <p:nvPr>
            <p:ph type="ftr" sz="quarter" idx="11"/>
          </p:nvPr>
        </p:nvSpPr>
        <p:spPr/>
        <p:txBody>
          <a:bodyPr/>
          <a:lstStyle/>
          <a:p>
            <a:pPr>
              <a:defRPr/>
            </a:pPr>
            <a:r>
              <a:rPr lang="en-US"/>
              <a:t>Artificial Intelligence</a:t>
            </a:r>
          </a:p>
        </p:txBody>
      </p:sp>
      <p:sp>
        <p:nvSpPr>
          <p:cNvPr id="9221" name="Slide Number Placeholder 4">
            <a:extLst>
              <a:ext uri="{FF2B5EF4-FFF2-40B4-BE49-F238E27FC236}">
                <a16:creationId xmlns:a16="http://schemas.microsoft.com/office/drawing/2014/main" id="{D769E10A-96EB-87FD-89F6-170F956DB8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91EAFD8-1B23-478E-B98D-49B40A0C9788}"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8A538A0-1224-F92E-DAEF-586A354E1B17}"/>
              </a:ext>
            </a:extLst>
          </p:cNvPr>
          <p:cNvSpPr>
            <a:spLocks noGrp="1"/>
          </p:cNvSpPr>
          <p:nvPr>
            <p:ph type="title"/>
          </p:nvPr>
        </p:nvSpPr>
        <p:spPr>
          <a:xfrm>
            <a:off x="628650" y="274638"/>
            <a:ext cx="7886700" cy="506412"/>
          </a:xfrm>
        </p:spPr>
        <p:txBody>
          <a:bodyPr/>
          <a:lstStyle/>
          <a:p>
            <a:r>
              <a:rPr lang="en-US" altLang="en-US" sz="3200" dirty="0" err="1">
                <a:latin typeface="Algerian" panose="04020705040A02060702" pitchFamily="82" charset="0"/>
              </a:rPr>
              <a:t>Contd</a:t>
            </a:r>
            <a:r>
              <a:rPr lang="en-US" altLang="en-US" sz="3200" dirty="0">
                <a:latin typeface="Algerian" panose="04020705040A02060702" pitchFamily="82" charset="0"/>
              </a:rPr>
              <a:t>…</a:t>
            </a:r>
            <a:endParaRPr lang="en-ID" altLang="en-US" sz="3200" dirty="0">
              <a:latin typeface="Algerian" panose="04020705040A02060702" pitchFamily="82" charset="0"/>
            </a:endParaRPr>
          </a:p>
        </p:txBody>
      </p:sp>
      <p:sp>
        <p:nvSpPr>
          <p:cNvPr id="29699" name="Content Placeholder 2">
            <a:extLst>
              <a:ext uri="{FF2B5EF4-FFF2-40B4-BE49-F238E27FC236}">
                <a16:creationId xmlns:a16="http://schemas.microsoft.com/office/drawing/2014/main" id="{E4A1BE71-89EE-3FFC-8C9F-4289B2ACC8FB}"/>
              </a:ext>
            </a:extLst>
          </p:cNvPr>
          <p:cNvSpPr>
            <a:spLocks noGrp="1"/>
          </p:cNvSpPr>
          <p:nvPr>
            <p:ph idx="1"/>
          </p:nvPr>
        </p:nvSpPr>
        <p:spPr>
          <a:xfrm>
            <a:off x="628650" y="1066800"/>
            <a:ext cx="7886700" cy="3879850"/>
          </a:xfrm>
        </p:spPr>
        <p:txBody>
          <a:bodyPr/>
          <a:lstStyle/>
          <a:p>
            <a:pPr algn="just"/>
            <a:r>
              <a:rPr lang="en-US" altLang="en-US" sz="1700" b="1" dirty="0"/>
              <a:t>Filter Methods</a:t>
            </a:r>
          </a:p>
          <a:p>
            <a:pPr lvl="1" algn="just">
              <a:buFont typeface="Wingdings" panose="05000000000000000000" pitchFamily="2" charset="2"/>
              <a:buChar char="Ø"/>
            </a:pPr>
            <a:r>
              <a:rPr lang="en-US" altLang="en-US" sz="1700" dirty="0">
                <a:solidFill>
                  <a:srgbClr val="333333"/>
                </a:solidFill>
              </a:rPr>
              <a:t>In Filter Method, features are selected on the basis of statistics measures. This method does not depend on the learning algorithm and chooses the features as a pre-processing step.</a:t>
            </a:r>
          </a:p>
          <a:p>
            <a:pPr lvl="1" algn="just">
              <a:buFont typeface="Wingdings" panose="05000000000000000000" pitchFamily="2" charset="2"/>
              <a:buChar char="Ø"/>
            </a:pPr>
            <a:r>
              <a:rPr lang="en-US" altLang="en-US" sz="1700" dirty="0">
                <a:solidFill>
                  <a:srgbClr val="333333"/>
                </a:solidFill>
              </a:rPr>
              <a:t>The filter method filters out the irrelevant feature and redundant columns from the model by using different metrics through ranking.</a:t>
            </a:r>
          </a:p>
          <a:p>
            <a:pPr lvl="1" algn="just">
              <a:buFont typeface="Wingdings" panose="05000000000000000000" pitchFamily="2" charset="2"/>
              <a:buChar char="Ø"/>
            </a:pPr>
            <a:r>
              <a:rPr lang="en-US" altLang="en-US" sz="1700" dirty="0">
                <a:solidFill>
                  <a:srgbClr val="333333"/>
                </a:solidFill>
              </a:rPr>
              <a:t>The advantage of using filter methods is that it needs low computational time and does not overfit the data.</a:t>
            </a:r>
          </a:p>
          <a:p>
            <a:pPr algn="just"/>
            <a:endParaRPr lang="en-US" altLang="en-US" sz="1800" dirty="0">
              <a:solidFill>
                <a:srgbClr val="610B4B"/>
              </a:solidFill>
              <a:latin typeface="Garamond" panose="02020404030301010803" pitchFamily="18" charset="0"/>
            </a:endParaRPr>
          </a:p>
        </p:txBody>
      </p:sp>
      <p:sp>
        <p:nvSpPr>
          <p:cNvPr id="4" name="Footer Placeholder 3">
            <a:extLst>
              <a:ext uri="{FF2B5EF4-FFF2-40B4-BE49-F238E27FC236}">
                <a16:creationId xmlns:a16="http://schemas.microsoft.com/office/drawing/2014/main" id="{3043419C-B99E-1A20-5456-54028AEFADE6}"/>
              </a:ext>
            </a:extLst>
          </p:cNvPr>
          <p:cNvSpPr>
            <a:spLocks noGrp="1"/>
          </p:cNvSpPr>
          <p:nvPr>
            <p:ph type="ftr" sz="quarter" idx="11"/>
          </p:nvPr>
        </p:nvSpPr>
        <p:spPr/>
        <p:txBody>
          <a:bodyPr/>
          <a:lstStyle/>
          <a:p>
            <a:pPr>
              <a:defRPr/>
            </a:pPr>
            <a:r>
              <a:rPr lang="en-US"/>
              <a:t>Artificial Intelligence</a:t>
            </a:r>
          </a:p>
        </p:txBody>
      </p:sp>
      <p:sp>
        <p:nvSpPr>
          <p:cNvPr id="29701" name="Slide Number Placeholder 4">
            <a:extLst>
              <a:ext uri="{FF2B5EF4-FFF2-40B4-BE49-F238E27FC236}">
                <a16:creationId xmlns:a16="http://schemas.microsoft.com/office/drawing/2014/main" id="{26F856BF-3B52-3326-1726-90005B7E886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D079C21-290E-4134-A50D-9FEE909E69DD}"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40</a:t>
            </a:fld>
            <a:endParaRPr lang="en-US" altLang="en-US" sz="1400">
              <a:solidFill>
                <a:schemeClr val="bg1"/>
              </a:solidFill>
              <a:latin typeface="Calibri" panose="020F0502020204030204" pitchFamily="34" charset="0"/>
              <a:cs typeface="Arial" panose="020B0604020202020204" pitchFamily="34" charset="0"/>
            </a:endParaRPr>
          </a:p>
        </p:txBody>
      </p:sp>
      <p:pic>
        <p:nvPicPr>
          <p:cNvPr id="29702" name="Picture 2" descr="Feature Selection Techniques in Machine Learning">
            <a:extLst>
              <a:ext uri="{FF2B5EF4-FFF2-40B4-BE49-F238E27FC236}">
                <a16:creationId xmlns:a16="http://schemas.microsoft.com/office/drawing/2014/main" id="{C641E6E1-2AD7-17D8-EA49-4CD8C6559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006725"/>
            <a:ext cx="2586038"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4335375-49D8-37E3-5734-51B25D066AC8}"/>
              </a:ext>
            </a:extLst>
          </p:cNvPr>
          <p:cNvSpPr txBox="1"/>
          <p:nvPr/>
        </p:nvSpPr>
        <p:spPr>
          <a:xfrm>
            <a:off x="1305612" y="3322948"/>
            <a:ext cx="4092865" cy="1754326"/>
          </a:xfrm>
          <a:prstGeom prst="rect">
            <a:avLst/>
          </a:prstGeom>
          <a:noFill/>
        </p:spPr>
        <p:txBody>
          <a:bodyPr wrap="square" rtlCol="0">
            <a:spAutoFit/>
          </a:bodyPr>
          <a:lstStyle/>
          <a:p>
            <a:pPr algn="just"/>
            <a:r>
              <a:rPr lang="en-IN" dirty="0"/>
              <a:t>To Compute the correlation and estimate the strength of the relationship using statistical tools</a:t>
            </a:r>
          </a:p>
          <a:p>
            <a:pPr algn="just"/>
            <a:endParaRPr lang="en-IN" dirty="0"/>
          </a:p>
          <a:p>
            <a:pPr algn="just"/>
            <a:r>
              <a:rPr lang="en-IN" dirty="0"/>
              <a:t>variance thresholding, redundant column removal,  Pearson correlation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EB696C5-85B8-5E3D-9375-C9B5DF230D82}"/>
              </a:ext>
            </a:extLst>
          </p:cNvPr>
          <p:cNvSpPr>
            <a:spLocks noGrp="1"/>
          </p:cNvSpPr>
          <p:nvPr>
            <p:ph type="title"/>
          </p:nvPr>
        </p:nvSpPr>
        <p:spPr>
          <a:xfrm>
            <a:off x="628650" y="274638"/>
            <a:ext cx="7886700" cy="506412"/>
          </a:xfrm>
        </p:spPr>
        <p:txBody>
          <a:bodyPr/>
          <a:lstStyle/>
          <a:p>
            <a:r>
              <a:rPr lang="en-US" altLang="en-US" sz="3600">
                <a:latin typeface="Algerian" panose="04020705040A02060702" pitchFamily="82" charset="0"/>
              </a:rPr>
              <a:t>Contd…</a:t>
            </a:r>
            <a:endParaRPr lang="en-ID" altLang="en-US" sz="3600">
              <a:latin typeface="Algerian" panose="04020705040A02060702" pitchFamily="82" charset="0"/>
            </a:endParaRPr>
          </a:p>
        </p:txBody>
      </p:sp>
      <p:sp>
        <p:nvSpPr>
          <p:cNvPr id="30723" name="Content Placeholder 2">
            <a:extLst>
              <a:ext uri="{FF2B5EF4-FFF2-40B4-BE49-F238E27FC236}">
                <a16:creationId xmlns:a16="http://schemas.microsoft.com/office/drawing/2014/main" id="{B8A26D00-38D9-5143-9C4C-B3C63B7F06D6}"/>
              </a:ext>
            </a:extLst>
          </p:cNvPr>
          <p:cNvSpPr>
            <a:spLocks noGrp="1"/>
          </p:cNvSpPr>
          <p:nvPr>
            <p:ph idx="1"/>
          </p:nvPr>
        </p:nvSpPr>
        <p:spPr>
          <a:xfrm>
            <a:off x="628650" y="1306513"/>
            <a:ext cx="7886700" cy="3879850"/>
          </a:xfrm>
        </p:spPr>
        <p:txBody>
          <a:bodyPr/>
          <a:lstStyle/>
          <a:p>
            <a:pPr algn="just"/>
            <a:r>
              <a:rPr lang="en-US" altLang="en-US" sz="1700" b="1"/>
              <a:t>Embedded Methods</a:t>
            </a:r>
          </a:p>
          <a:p>
            <a:pPr lvl="1" algn="just">
              <a:buFont typeface="Wingdings" panose="05000000000000000000" pitchFamily="2" charset="2"/>
              <a:buChar char="Ø"/>
            </a:pPr>
            <a:r>
              <a:rPr lang="en-US" altLang="en-US" sz="1700"/>
              <a:t>Embedded methods combined the advantages of both filter and wrapper methods by considering the interaction of features along with low computational cost. These are fast processing methods similar to the filter method but more accurate than the filter method.</a:t>
            </a:r>
          </a:p>
          <a:p>
            <a:pPr lvl="1" algn="just">
              <a:buFont typeface="Wingdings" panose="05000000000000000000" pitchFamily="2" charset="2"/>
              <a:buChar char="Ø"/>
            </a:pPr>
            <a:r>
              <a:rPr lang="en-US" altLang="en-US" sz="1700"/>
              <a:t>These methods are also iterative, which evaluates each iteration, and optimally finds the most important features that contribute the most to training in a particular iteration. </a:t>
            </a:r>
            <a:endParaRPr lang="en-ID" altLang="en-US" sz="1700"/>
          </a:p>
          <a:p>
            <a:pPr algn="just"/>
            <a:endParaRPr lang="en-US" altLang="en-US" sz="1800">
              <a:solidFill>
                <a:srgbClr val="610B4B"/>
              </a:solidFill>
              <a:latin typeface="Garamond" panose="02020404030301010803" pitchFamily="18" charset="0"/>
            </a:endParaRPr>
          </a:p>
        </p:txBody>
      </p:sp>
      <p:sp>
        <p:nvSpPr>
          <p:cNvPr id="4" name="Footer Placeholder 3">
            <a:extLst>
              <a:ext uri="{FF2B5EF4-FFF2-40B4-BE49-F238E27FC236}">
                <a16:creationId xmlns:a16="http://schemas.microsoft.com/office/drawing/2014/main" id="{00F8FB59-A2FD-0E64-6999-21EE9C92A2BA}"/>
              </a:ext>
            </a:extLst>
          </p:cNvPr>
          <p:cNvSpPr>
            <a:spLocks noGrp="1"/>
          </p:cNvSpPr>
          <p:nvPr>
            <p:ph type="ftr" sz="quarter" idx="11"/>
          </p:nvPr>
        </p:nvSpPr>
        <p:spPr/>
        <p:txBody>
          <a:bodyPr/>
          <a:lstStyle/>
          <a:p>
            <a:pPr>
              <a:defRPr/>
            </a:pPr>
            <a:r>
              <a:rPr lang="en-US"/>
              <a:t>Artificial Intelligence</a:t>
            </a:r>
          </a:p>
        </p:txBody>
      </p:sp>
      <p:sp>
        <p:nvSpPr>
          <p:cNvPr id="30725" name="Slide Number Placeholder 4">
            <a:extLst>
              <a:ext uri="{FF2B5EF4-FFF2-40B4-BE49-F238E27FC236}">
                <a16:creationId xmlns:a16="http://schemas.microsoft.com/office/drawing/2014/main" id="{F77CD7DA-FAA5-6772-B8F8-F2133888521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457EC86-7C23-4A7E-B555-294F7DA9BB8B}"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41</a:t>
            </a:fld>
            <a:endParaRPr lang="en-US" altLang="en-US" sz="1400">
              <a:solidFill>
                <a:schemeClr val="bg1"/>
              </a:solidFill>
              <a:latin typeface="Calibri" panose="020F0502020204030204" pitchFamily="34" charset="0"/>
              <a:cs typeface="Arial" panose="020B0604020202020204" pitchFamily="34" charset="0"/>
            </a:endParaRPr>
          </a:p>
        </p:txBody>
      </p:sp>
      <p:pic>
        <p:nvPicPr>
          <p:cNvPr id="30726" name="Picture 2" descr="Feature Selection Techniques in Machine Learning">
            <a:extLst>
              <a:ext uri="{FF2B5EF4-FFF2-40B4-BE49-F238E27FC236}">
                <a16:creationId xmlns:a16="http://schemas.microsoft.com/office/drawing/2014/main" id="{127C4B66-D287-2D76-12DF-6F42B204A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9525" y="3175000"/>
            <a:ext cx="32004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4301720-F321-682F-BC8B-B35D412339BD}"/>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Feature engineering for machine learning</a:t>
            </a:r>
            <a:endParaRPr lang="en-ID" altLang="en-US" sz="3600">
              <a:latin typeface="Algerian" panose="04020705040A02060702" pitchFamily="82" charset="0"/>
            </a:endParaRPr>
          </a:p>
        </p:txBody>
      </p:sp>
      <p:sp>
        <p:nvSpPr>
          <p:cNvPr id="31747" name="Content Placeholder 2">
            <a:extLst>
              <a:ext uri="{FF2B5EF4-FFF2-40B4-BE49-F238E27FC236}">
                <a16:creationId xmlns:a16="http://schemas.microsoft.com/office/drawing/2014/main" id="{B213CCA3-4BE0-A10E-DF74-DF627B67DD9D}"/>
              </a:ext>
            </a:extLst>
          </p:cNvPr>
          <p:cNvSpPr>
            <a:spLocks noGrp="1"/>
          </p:cNvSpPr>
          <p:nvPr>
            <p:ph idx="1"/>
          </p:nvPr>
        </p:nvSpPr>
        <p:spPr>
          <a:xfrm>
            <a:off x="628650" y="1668463"/>
            <a:ext cx="7886700" cy="3879850"/>
          </a:xfrm>
        </p:spPr>
        <p:txBody>
          <a:bodyPr/>
          <a:lstStyle/>
          <a:p>
            <a:r>
              <a:rPr lang="en-US" altLang="en-US" sz="1700" b="1">
                <a:solidFill>
                  <a:srgbClr val="333333"/>
                </a:solidFill>
              </a:rPr>
              <a:t>Feature engineering is the pre-processing step of machine learning, which extracts features from raw data</a:t>
            </a:r>
            <a:r>
              <a:rPr lang="en-US" altLang="en-US" sz="1700">
                <a:solidFill>
                  <a:srgbClr val="333333"/>
                </a:solidFill>
              </a:rPr>
              <a:t>. </a:t>
            </a:r>
          </a:p>
          <a:p>
            <a:pPr algn="just"/>
            <a:r>
              <a:rPr lang="en-US" altLang="en-US" sz="1700">
                <a:solidFill>
                  <a:srgbClr val="333333"/>
                </a:solidFill>
              </a:rPr>
              <a:t>Feature engineering in ML contains mainly four processes: </a:t>
            </a:r>
          </a:p>
          <a:p>
            <a:pPr lvl="1" algn="just">
              <a:buFont typeface="Wingdings" panose="05000000000000000000" pitchFamily="2" charset="2"/>
              <a:buChar char="Ø"/>
            </a:pPr>
            <a:r>
              <a:rPr lang="en-US" altLang="en-US" sz="1700" b="1">
                <a:solidFill>
                  <a:srgbClr val="333333"/>
                </a:solidFill>
              </a:rPr>
              <a:t>Feature Creation: </a:t>
            </a:r>
            <a:r>
              <a:rPr lang="en-US" altLang="en-US" sz="1700">
                <a:solidFill>
                  <a:srgbClr val="000000"/>
                </a:solidFill>
              </a:rPr>
              <a:t>finding the most useful variables to be used in a predictive model.</a:t>
            </a:r>
            <a:r>
              <a:rPr lang="en-US" altLang="en-US" sz="1700" b="1">
                <a:solidFill>
                  <a:srgbClr val="333333"/>
                </a:solidFill>
              </a:rPr>
              <a:t>,</a:t>
            </a:r>
          </a:p>
          <a:p>
            <a:pPr lvl="1" algn="just">
              <a:buFont typeface="Wingdings" panose="05000000000000000000" pitchFamily="2" charset="2"/>
              <a:buChar char="Ø"/>
            </a:pPr>
            <a:r>
              <a:rPr lang="en-US" altLang="en-US" sz="1700" b="1">
                <a:solidFill>
                  <a:srgbClr val="333333"/>
                </a:solidFill>
              </a:rPr>
              <a:t>Transformations: </a:t>
            </a:r>
            <a:r>
              <a:rPr lang="en-US" altLang="en-US" sz="1700">
                <a:solidFill>
                  <a:srgbClr val="000000"/>
                </a:solidFill>
              </a:rPr>
              <a:t>This step of feature engineering involves adjusting the predictor variable to improve the accuracy and performance of the model.</a:t>
            </a:r>
            <a:endParaRPr lang="en-US" altLang="en-US" sz="1700" b="1">
              <a:solidFill>
                <a:srgbClr val="333333"/>
              </a:solidFill>
            </a:endParaRPr>
          </a:p>
          <a:p>
            <a:pPr lvl="1" algn="just">
              <a:buFont typeface="Wingdings" panose="05000000000000000000" pitchFamily="2" charset="2"/>
              <a:buChar char="Ø"/>
            </a:pPr>
            <a:r>
              <a:rPr lang="en-US" altLang="en-US" sz="1700" b="1">
                <a:solidFill>
                  <a:srgbClr val="333333"/>
                </a:solidFill>
              </a:rPr>
              <a:t>Feature Extraction: </a:t>
            </a:r>
            <a:r>
              <a:rPr lang="en-US" altLang="en-US" sz="1700">
                <a:solidFill>
                  <a:srgbClr val="000000"/>
                </a:solidFill>
              </a:rPr>
              <a:t>Is an automated feature engineering process that generates new variables by extracting them from the raw data</a:t>
            </a:r>
            <a:endParaRPr lang="en-US" altLang="en-US" sz="1700" b="1">
              <a:solidFill>
                <a:srgbClr val="333333"/>
              </a:solidFill>
            </a:endParaRPr>
          </a:p>
          <a:p>
            <a:pPr lvl="1" algn="just">
              <a:buFont typeface="Wingdings" panose="05000000000000000000" pitchFamily="2" charset="2"/>
              <a:buChar char="Ø"/>
            </a:pPr>
            <a:r>
              <a:rPr lang="en-US" altLang="en-US" sz="1700" b="1">
                <a:solidFill>
                  <a:srgbClr val="333333"/>
                </a:solidFill>
              </a:rPr>
              <a:t>Feature Selection: </a:t>
            </a:r>
            <a:r>
              <a:rPr lang="en-US" altLang="en-US" sz="1700">
                <a:solidFill>
                  <a:srgbClr val="000000"/>
                </a:solidFill>
              </a:rPr>
              <a:t>Is a way of selecting the subset of the most relevant features from the original features set by removing the redundant, irrelevant, or noisy features</a:t>
            </a:r>
            <a:endParaRPr lang="en-ID" altLang="en-US" sz="1700"/>
          </a:p>
        </p:txBody>
      </p:sp>
      <p:sp>
        <p:nvSpPr>
          <p:cNvPr id="4" name="Footer Placeholder 3">
            <a:extLst>
              <a:ext uri="{FF2B5EF4-FFF2-40B4-BE49-F238E27FC236}">
                <a16:creationId xmlns:a16="http://schemas.microsoft.com/office/drawing/2014/main" id="{F2270351-CC2D-A6EB-CC37-993ABC20C329}"/>
              </a:ext>
            </a:extLst>
          </p:cNvPr>
          <p:cNvSpPr>
            <a:spLocks noGrp="1"/>
          </p:cNvSpPr>
          <p:nvPr>
            <p:ph type="ftr" sz="quarter" idx="11"/>
          </p:nvPr>
        </p:nvSpPr>
        <p:spPr/>
        <p:txBody>
          <a:bodyPr/>
          <a:lstStyle/>
          <a:p>
            <a:pPr>
              <a:defRPr/>
            </a:pPr>
            <a:r>
              <a:rPr lang="en-US"/>
              <a:t>Artificial Intelligence</a:t>
            </a:r>
          </a:p>
        </p:txBody>
      </p:sp>
      <p:sp>
        <p:nvSpPr>
          <p:cNvPr id="31749" name="Slide Number Placeholder 4">
            <a:extLst>
              <a:ext uri="{FF2B5EF4-FFF2-40B4-BE49-F238E27FC236}">
                <a16:creationId xmlns:a16="http://schemas.microsoft.com/office/drawing/2014/main" id="{44D789C6-1EEC-5699-3C95-B3ECE3FB9F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BC126D2-0188-4523-938F-4C08BF6240D1}"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42</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A1B8BE6-CF7D-9129-5689-6372217B4624}"/>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Machine learning - types</a:t>
            </a:r>
            <a:endParaRPr lang="en-ID" altLang="en-US" sz="3600">
              <a:latin typeface="Algerian" panose="04020705040A02060702" pitchFamily="82" charset="0"/>
            </a:endParaRPr>
          </a:p>
        </p:txBody>
      </p:sp>
      <p:sp>
        <p:nvSpPr>
          <p:cNvPr id="4" name="Footer Placeholder 3">
            <a:extLst>
              <a:ext uri="{FF2B5EF4-FFF2-40B4-BE49-F238E27FC236}">
                <a16:creationId xmlns:a16="http://schemas.microsoft.com/office/drawing/2014/main" id="{D6660E01-FBD2-A5A8-491C-85C4ACC03AB7}"/>
              </a:ext>
            </a:extLst>
          </p:cNvPr>
          <p:cNvSpPr>
            <a:spLocks noGrp="1"/>
          </p:cNvSpPr>
          <p:nvPr>
            <p:ph type="ftr" sz="quarter" idx="11"/>
          </p:nvPr>
        </p:nvSpPr>
        <p:spPr/>
        <p:txBody>
          <a:bodyPr/>
          <a:lstStyle/>
          <a:p>
            <a:pPr>
              <a:defRPr/>
            </a:pPr>
            <a:r>
              <a:rPr lang="en-US"/>
              <a:t>Artificial Intelligence</a:t>
            </a:r>
          </a:p>
        </p:txBody>
      </p:sp>
      <p:sp>
        <p:nvSpPr>
          <p:cNvPr id="33796" name="Slide Number Placeholder 4">
            <a:extLst>
              <a:ext uri="{FF2B5EF4-FFF2-40B4-BE49-F238E27FC236}">
                <a16:creationId xmlns:a16="http://schemas.microsoft.com/office/drawing/2014/main" id="{E59A6E9E-946D-EEDA-A11D-4F3340E1D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5D19566-D4FC-4A86-BA43-2A73BC02D500}"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43</a:t>
            </a:fld>
            <a:endParaRPr lang="en-US" altLang="en-US" sz="1400">
              <a:solidFill>
                <a:schemeClr val="bg1"/>
              </a:solidFill>
              <a:latin typeface="Calibri" panose="020F0502020204030204" pitchFamily="34" charset="0"/>
              <a:cs typeface="Arial" panose="020B0604020202020204" pitchFamily="34" charset="0"/>
            </a:endParaRPr>
          </a:p>
        </p:txBody>
      </p:sp>
      <p:pic>
        <p:nvPicPr>
          <p:cNvPr id="33797" name="Picture 2" descr="Types of Machine Learning">
            <a:extLst>
              <a:ext uri="{FF2B5EF4-FFF2-40B4-BE49-F238E27FC236}">
                <a16:creationId xmlns:a16="http://schemas.microsoft.com/office/drawing/2014/main" id="{3459F8F8-EB7D-EBC8-6AF1-B563ECE6F0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28650" y="1560513"/>
            <a:ext cx="7669213" cy="3221037"/>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6570BD2-8ADF-9006-9F76-4A64912204B5}"/>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Supervised learning</a:t>
            </a:r>
            <a:endParaRPr lang="en-ID" altLang="en-US" sz="3600">
              <a:latin typeface="Algerian" panose="04020705040A02060702" pitchFamily="82" charset="0"/>
            </a:endParaRPr>
          </a:p>
        </p:txBody>
      </p:sp>
      <p:sp>
        <p:nvSpPr>
          <p:cNvPr id="34819" name="Content Placeholder 2">
            <a:extLst>
              <a:ext uri="{FF2B5EF4-FFF2-40B4-BE49-F238E27FC236}">
                <a16:creationId xmlns:a16="http://schemas.microsoft.com/office/drawing/2014/main" id="{13F95CED-EF78-22CB-65EA-A13BD187A7F8}"/>
              </a:ext>
            </a:extLst>
          </p:cNvPr>
          <p:cNvSpPr>
            <a:spLocks noGrp="1"/>
          </p:cNvSpPr>
          <p:nvPr>
            <p:ph idx="1"/>
          </p:nvPr>
        </p:nvSpPr>
        <p:spPr>
          <a:xfrm>
            <a:off x="628650" y="1306513"/>
            <a:ext cx="7886700" cy="3879850"/>
          </a:xfrm>
        </p:spPr>
        <p:txBody>
          <a:bodyPr/>
          <a:lstStyle/>
          <a:p>
            <a:pPr algn="just"/>
            <a:r>
              <a:rPr lang="en-ID" altLang="en-US" sz="1700">
                <a:solidFill>
                  <a:srgbClr val="333333"/>
                </a:solidFill>
                <a:cs typeface="Segoe UI" panose="020B0502040204020203" pitchFamily="34" charset="0"/>
              </a:rPr>
              <a:t>Supervised learning is the types of machine learning in which </a:t>
            </a:r>
            <a:r>
              <a:rPr lang="en-ID" altLang="en-US" sz="1700" b="1">
                <a:solidFill>
                  <a:srgbClr val="333333"/>
                </a:solidFill>
                <a:cs typeface="Segoe UI" panose="020B0502040204020203" pitchFamily="34" charset="0"/>
              </a:rPr>
              <a:t>machines are trained using well "labelled" training data</a:t>
            </a:r>
            <a:r>
              <a:rPr lang="en-ID" altLang="en-US" sz="1700">
                <a:solidFill>
                  <a:srgbClr val="333333"/>
                </a:solidFill>
                <a:cs typeface="Segoe UI" panose="020B0502040204020203" pitchFamily="34" charset="0"/>
              </a:rPr>
              <a:t>, and on basis of that data, machines predict the output. The labelled data means some </a:t>
            </a:r>
            <a:r>
              <a:rPr lang="en-ID" altLang="en-US" sz="1700" b="1">
                <a:solidFill>
                  <a:srgbClr val="333333"/>
                </a:solidFill>
                <a:cs typeface="Segoe UI" panose="020B0502040204020203" pitchFamily="34" charset="0"/>
              </a:rPr>
              <a:t>input data is already tagged with the correct output.</a:t>
            </a:r>
            <a:endParaRPr lang="en-ID" altLang="en-US" sz="1700">
              <a:cs typeface="Segoe UI" panose="020B0502040204020203" pitchFamily="34" charset="0"/>
            </a:endParaRPr>
          </a:p>
          <a:p>
            <a:endParaRPr lang="en-ID" altLang="en-US">
              <a:ea typeface="Times New Roman" panose="02020603050405020304" pitchFamily="18" charset="0"/>
              <a:cs typeface="Segoe UI" panose="020B0502040204020203" pitchFamily="34" charset="0"/>
            </a:endParaRPr>
          </a:p>
        </p:txBody>
      </p:sp>
      <p:sp>
        <p:nvSpPr>
          <p:cNvPr id="4" name="Footer Placeholder 3">
            <a:extLst>
              <a:ext uri="{FF2B5EF4-FFF2-40B4-BE49-F238E27FC236}">
                <a16:creationId xmlns:a16="http://schemas.microsoft.com/office/drawing/2014/main" id="{2B19C804-C35F-A012-4BAD-44BC519D69E1}"/>
              </a:ext>
            </a:extLst>
          </p:cNvPr>
          <p:cNvSpPr>
            <a:spLocks noGrp="1"/>
          </p:cNvSpPr>
          <p:nvPr>
            <p:ph type="ftr" sz="quarter" idx="11"/>
          </p:nvPr>
        </p:nvSpPr>
        <p:spPr/>
        <p:txBody>
          <a:bodyPr/>
          <a:lstStyle/>
          <a:p>
            <a:pPr>
              <a:defRPr/>
            </a:pPr>
            <a:r>
              <a:rPr lang="en-US"/>
              <a:t>Artificial Intelligence</a:t>
            </a:r>
          </a:p>
        </p:txBody>
      </p:sp>
      <p:sp>
        <p:nvSpPr>
          <p:cNvPr id="34821" name="Slide Number Placeholder 4">
            <a:extLst>
              <a:ext uri="{FF2B5EF4-FFF2-40B4-BE49-F238E27FC236}">
                <a16:creationId xmlns:a16="http://schemas.microsoft.com/office/drawing/2014/main" id="{BF57C5D4-E2D4-8E8A-15A2-E8D50D944F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0249547-9DA9-41EB-87A1-6165E298D8D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44</a:t>
            </a:fld>
            <a:endParaRPr lang="en-US" altLang="en-US" sz="1400">
              <a:solidFill>
                <a:schemeClr val="bg1"/>
              </a:solidFill>
              <a:latin typeface="Calibri" panose="020F0502020204030204" pitchFamily="34" charset="0"/>
              <a:cs typeface="Arial" panose="020B0604020202020204" pitchFamily="34" charset="0"/>
            </a:endParaRPr>
          </a:p>
        </p:txBody>
      </p:sp>
      <p:pic>
        <p:nvPicPr>
          <p:cNvPr id="34822" name="Picture 5" descr="Supervised Machine learning">
            <a:extLst>
              <a:ext uri="{FF2B5EF4-FFF2-40B4-BE49-F238E27FC236}">
                <a16:creationId xmlns:a16="http://schemas.microsoft.com/office/drawing/2014/main" id="{A48B8244-9CF7-B8A3-FD4A-A9D13DE13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2513013"/>
            <a:ext cx="5665788"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2660761-78EC-01EE-C336-FF9999838883}"/>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Types of Supervised learning</a:t>
            </a:r>
            <a:endParaRPr lang="en-ID" altLang="en-US" sz="3600">
              <a:latin typeface="Algerian" panose="04020705040A02060702" pitchFamily="82" charset="0"/>
            </a:endParaRPr>
          </a:p>
        </p:txBody>
      </p:sp>
      <p:sp>
        <p:nvSpPr>
          <p:cNvPr id="3" name="Content Placeholder 2">
            <a:extLst>
              <a:ext uri="{FF2B5EF4-FFF2-40B4-BE49-F238E27FC236}">
                <a16:creationId xmlns:a16="http://schemas.microsoft.com/office/drawing/2014/main" id="{257CD6CD-9CF1-25D3-A2D0-66B2F5F2AF4A}"/>
              </a:ext>
            </a:extLst>
          </p:cNvPr>
          <p:cNvSpPr>
            <a:spLocks noGrp="1"/>
          </p:cNvSpPr>
          <p:nvPr>
            <p:ph idx="1"/>
          </p:nvPr>
        </p:nvSpPr>
        <p:spPr>
          <a:xfrm>
            <a:off x="628650" y="1306513"/>
            <a:ext cx="7886700" cy="3879850"/>
          </a:xfrm>
        </p:spPr>
        <p:txBody>
          <a:bodyPr/>
          <a:lstStyle/>
          <a:p>
            <a:pPr marL="0" indent="0">
              <a:buFont typeface="Arial" panose="020B0604020202020204" pitchFamily="34" charset="0"/>
              <a:buNone/>
              <a:defRPr/>
            </a:pPr>
            <a:r>
              <a:rPr lang="en-US" sz="1700" b="1" dirty="0"/>
              <a:t>Regression Algorithms</a:t>
            </a:r>
          </a:p>
          <a:p>
            <a:pPr>
              <a:defRPr/>
            </a:pPr>
            <a:r>
              <a:rPr lang="en-US" sz="1700" dirty="0"/>
              <a:t>Are used if there is a relationship between the input variable and the output variable. Example: Weather forecasting, Market Trends, etc. </a:t>
            </a:r>
          </a:p>
          <a:p>
            <a:pPr>
              <a:defRPr/>
            </a:pPr>
            <a:r>
              <a:rPr lang="en-US" sz="1700" dirty="0"/>
              <a:t>Regression algorithms under supervised learning: Linear Regression, Non-Linear Regression, Polynomial Regression, Ridge Regression and Lasso Regression.</a:t>
            </a:r>
          </a:p>
          <a:p>
            <a:pPr>
              <a:defRPr/>
            </a:pPr>
            <a:endParaRPr lang="en-US" sz="1700" dirty="0"/>
          </a:p>
          <a:p>
            <a:pPr marL="0" indent="0">
              <a:buFont typeface="Arial" panose="020B0604020202020204" pitchFamily="34" charset="0"/>
              <a:buNone/>
              <a:defRPr/>
            </a:pPr>
            <a:r>
              <a:rPr lang="en-US" sz="1700" b="1" dirty="0"/>
              <a:t>Classification Algorithms</a:t>
            </a:r>
          </a:p>
          <a:p>
            <a:pPr>
              <a:defRPr/>
            </a:pPr>
            <a:r>
              <a:rPr lang="en-US" sz="1700" dirty="0"/>
              <a:t>Classification algorithms are used when the output variable is categorical, which means there are two classes such as Yes-No, Male-Female, True-false, etc. Example: Spam Filtering.</a:t>
            </a:r>
          </a:p>
          <a:p>
            <a:pPr>
              <a:defRPr/>
            </a:pPr>
            <a:r>
              <a:rPr lang="en-US" sz="1700" dirty="0"/>
              <a:t>Classification algorithms under supervised learning: Random Forest, Decision Trees, Logistic Regression, Support vector Machines</a:t>
            </a:r>
          </a:p>
          <a:p>
            <a:pPr>
              <a:defRPr/>
            </a:pPr>
            <a:endParaRPr lang="en-ID" dirty="0"/>
          </a:p>
        </p:txBody>
      </p:sp>
      <p:sp>
        <p:nvSpPr>
          <p:cNvPr id="4" name="Footer Placeholder 3">
            <a:extLst>
              <a:ext uri="{FF2B5EF4-FFF2-40B4-BE49-F238E27FC236}">
                <a16:creationId xmlns:a16="http://schemas.microsoft.com/office/drawing/2014/main" id="{57CCF1E8-BFD9-10DA-E14F-45B33968D00B}"/>
              </a:ext>
            </a:extLst>
          </p:cNvPr>
          <p:cNvSpPr>
            <a:spLocks noGrp="1"/>
          </p:cNvSpPr>
          <p:nvPr>
            <p:ph type="ftr" sz="quarter" idx="11"/>
          </p:nvPr>
        </p:nvSpPr>
        <p:spPr/>
        <p:txBody>
          <a:bodyPr/>
          <a:lstStyle/>
          <a:p>
            <a:pPr>
              <a:defRPr/>
            </a:pPr>
            <a:r>
              <a:rPr lang="en-US"/>
              <a:t>Artificial Intelligence</a:t>
            </a:r>
          </a:p>
        </p:txBody>
      </p:sp>
      <p:sp>
        <p:nvSpPr>
          <p:cNvPr id="35845" name="Slide Number Placeholder 4">
            <a:extLst>
              <a:ext uri="{FF2B5EF4-FFF2-40B4-BE49-F238E27FC236}">
                <a16:creationId xmlns:a16="http://schemas.microsoft.com/office/drawing/2014/main" id="{8EBEDC1A-E076-576F-EBB9-CC8A5B1F26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0CE91F0-FEB1-465D-A10B-4F21C6F96889}"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45</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08C61E7-DE32-98E5-2F87-34FA79443529}"/>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Important Terminologies</a:t>
            </a:r>
            <a:endParaRPr lang="en-ID" altLang="en-US" sz="3600">
              <a:latin typeface="Algerian" panose="04020705040A02060702" pitchFamily="82" charset="0"/>
            </a:endParaRPr>
          </a:p>
        </p:txBody>
      </p:sp>
      <p:sp>
        <p:nvSpPr>
          <p:cNvPr id="3" name="Content Placeholder 2">
            <a:extLst>
              <a:ext uri="{FF2B5EF4-FFF2-40B4-BE49-F238E27FC236}">
                <a16:creationId xmlns:a16="http://schemas.microsoft.com/office/drawing/2014/main" id="{26553919-6FE0-301E-8780-4D284DC5CFFD}"/>
              </a:ext>
            </a:extLst>
          </p:cNvPr>
          <p:cNvSpPr>
            <a:spLocks noGrp="1"/>
          </p:cNvSpPr>
          <p:nvPr>
            <p:ph idx="1"/>
          </p:nvPr>
        </p:nvSpPr>
        <p:spPr>
          <a:xfrm>
            <a:off x="628650" y="1306513"/>
            <a:ext cx="7886700" cy="3879850"/>
          </a:xfrm>
        </p:spPr>
        <p:txBody>
          <a:bodyPr/>
          <a:lstStyle/>
          <a:p>
            <a:pPr marL="342900" indent="-342900" algn="just">
              <a:lnSpc>
                <a:spcPts val="1875"/>
              </a:lnSpc>
              <a:spcBef>
                <a:spcPts val="300"/>
              </a:spcBef>
              <a:buFont typeface="Symbol" panose="05050102010706020507" pitchFamily="18" charset="2"/>
              <a:buChar char=""/>
              <a:defRPr/>
            </a:pPr>
            <a:r>
              <a:rPr lang="en-ID" sz="1700" b="1" dirty="0">
                <a:solidFill>
                  <a:srgbClr val="000000"/>
                </a:solidFill>
                <a:cs typeface="Segoe UI" panose="020B0502040204020203" pitchFamily="34" charset="0"/>
              </a:rPr>
              <a:t>Dependent Variable:</a:t>
            </a:r>
            <a:r>
              <a:rPr lang="en-ID" sz="1700" dirty="0">
                <a:solidFill>
                  <a:srgbClr val="000000"/>
                </a:solidFill>
                <a:cs typeface="Segoe UI" panose="020B0502040204020203" pitchFamily="34" charset="0"/>
              </a:rPr>
              <a:t> The main factor in Regression analysis which we want to predict or understand is called the dependent variable. It is also called </a:t>
            </a:r>
            <a:r>
              <a:rPr lang="en-ID" sz="1700" b="1" dirty="0">
                <a:solidFill>
                  <a:srgbClr val="000000"/>
                </a:solidFill>
                <a:cs typeface="Segoe UI" panose="020B0502040204020203" pitchFamily="34" charset="0"/>
              </a:rPr>
              <a:t>target variable</a:t>
            </a:r>
            <a:r>
              <a:rPr lang="en-ID" sz="1700" dirty="0">
                <a:solidFill>
                  <a:srgbClr val="000000"/>
                </a:solidFill>
                <a:cs typeface="Segoe UI" panose="020B0502040204020203" pitchFamily="34" charset="0"/>
              </a:rPr>
              <a:t>.</a:t>
            </a:r>
            <a:endParaRPr lang="en-ID" sz="1700" dirty="0">
              <a:cs typeface="Times New Roman" panose="02020603050405020304" pitchFamily="18" charset="0"/>
            </a:endParaRPr>
          </a:p>
          <a:p>
            <a:pPr marL="342900" indent="-342900" algn="just">
              <a:lnSpc>
                <a:spcPts val="1875"/>
              </a:lnSpc>
              <a:spcBef>
                <a:spcPts val="300"/>
              </a:spcBef>
              <a:buFont typeface="Symbol" panose="05050102010706020507" pitchFamily="18" charset="2"/>
              <a:buChar char=""/>
              <a:defRPr/>
            </a:pPr>
            <a:r>
              <a:rPr lang="en-ID" sz="1700" b="1" dirty="0">
                <a:solidFill>
                  <a:srgbClr val="000000"/>
                </a:solidFill>
                <a:cs typeface="Segoe UI" panose="020B0502040204020203" pitchFamily="34" charset="0"/>
              </a:rPr>
              <a:t>Independent Variable:</a:t>
            </a:r>
            <a:r>
              <a:rPr lang="en-ID" sz="1700" dirty="0">
                <a:solidFill>
                  <a:srgbClr val="000000"/>
                </a:solidFill>
                <a:cs typeface="Segoe UI" panose="020B0502040204020203" pitchFamily="34" charset="0"/>
              </a:rPr>
              <a:t> The factors which affect the dependent variables or which are used to predict the values of the dependent variables are called independent variable, also called as a </a:t>
            </a:r>
            <a:r>
              <a:rPr lang="en-ID" sz="1700" b="1" dirty="0">
                <a:solidFill>
                  <a:srgbClr val="000000"/>
                </a:solidFill>
                <a:cs typeface="Segoe UI" panose="020B0502040204020203" pitchFamily="34" charset="0"/>
              </a:rPr>
              <a:t>predictor</a:t>
            </a:r>
            <a:r>
              <a:rPr lang="en-ID" sz="1700" dirty="0">
                <a:solidFill>
                  <a:srgbClr val="000000"/>
                </a:solidFill>
                <a:cs typeface="Segoe UI" panose="020B0502040204020203" pitchFamily="34" charset="0"/>
              </a:rPr>
              <a:t>.</a:t>
            </a:r>
            <a:endParaRPr lang="en-ID" sz="1700" dirty="0">
              <a:cs typeface="Times New Roman" panose="02020603050405020304" pitchFamily="18" charset="0"/>
            </a:endParaRPr>
          </a:p>
          <a:p>
            <a:pPr marL="342900" indent="-342900" algn="just">
              <a:lnSpc>
                <a:spcPts val="1875"/>
              </a:lnSpc>
              <a:spcBef>
                <a:spcPts val="300"/>
              </a:spcBef>
              <a:buFont typeface="Symbol" panose="05050102010706020507" pitchFamily="18" charset="2"/>
              <a:buChar char=""/>
              <a:defRPr/>
            </a:pPr>
            <a:r>
              <a:rPr lang="en-ID" sz="1700" b="1" dirty="0">
                <a:solidFill>
                  <a:srgbClr val="000000"/>
                </a:solidFill>
                <a:cs typeface="Segoe UI" panose="020B0502040204020203" pitchFamily="34" charset="0"/>
              </a:rPr>
              <a:t>Outliers:</a:t>
            </a:r>
            <a:r>
              <a:rPr lang="en-ID" sz="1700" dirty="0">
                <a:solidFill>
                  <a:srgbClr val="000000"/>
                </a:solidFill>
                <a:cs typeface="Segoe UI" panose="020B0502040204020203" pitchFamily="34" charset="0"/>
              </a:rPr>
              <a:t> Outlier is an observation which contains either very low value or very high value in comparison to other observed values. An outlier may hamper the result, so it should be avoided.</a:t>
            </a:r>
            <a:endParaRPr lang="en-ID" sz="1700" dirty="0">
              <a:cs typeface="Times New Roman" panose="02020603050405020304" pitchFamily="18" charset="0"/>
            </a:endParaRPr>
          </a:p>
          <a:p>
            <a:pPr marL="342900" indent="-342900" algn="just">
              <a:lnSpc>
                <a:spcPts val="1875"/>
              </a:lnSpc>
              <a:spcBef>
                <a:spcPts val="300"/>
              </a:spcBef>
              <a:buFont typeface="Symbol" panose="05050102010706020507" pitchFamily="18" charset="2"/>
              <a:buChar char=""/>
              <a:defRPr/>
            </a:pPr>
            <a:r>
              <a:rPr lang="en-ID" sz="1700" b="1" dirty="0">
                <a:solidFill>
                  <a:srgbClr val="000000"/>
                </a:solidFill>
                <a:cs typeface="Segoe UI" panose="020B0502040204020203" pitchFamily="34" charset="0"/>
              </a:rPr>
              <a:t>Multicollinearity:</a:t>
            </a:r>
            <a:r>
              <a:rPr lang="en-ID" sz="1700" dirty="0">
                <a:solidFill>
                  <a:srgbClr val="000000"/>
                </a:solidFill>
                <a:cs typeface="Segoe UI" panose="020B0502040204020203" pitchFamily="34" charset="0"/>
              </a:rPr>
              <a:t> If the independent variables are highly correlated with each other than other variables, then such condition is called Multicollinearity.</a:t>
            </a:r>
          </a:p>
          <a:p>
            <a:pPr marL="342900" indent="-342900" algn="just">
              <a:lnSpc>
                <a:spcPts val="1875"/>
              </a:lnSpc>
              <a:spcBef>
                <a:spcPts val="300"/>
              </a:spcBef>
              <a:buFont typeface="Symbol" panose="05050102010706020507" pitchFamily="18" charset="2"/>
              <a:buChar char=""/>
              <a:defRPr/>
            </a:pPr>
            <a:r>
              <a:rPr lang="en-ID" sz="1700" b="1" dirty="0">
                <a:solidFill>
                  <a:srgbClr val="000000"/>
                </a:solidFill>
                <a:cs typeface="Segoe UI" panose="020B0502040204020203" pitchFamily="34" charset="0"/>
              </a:rPr>
              <a:t>Overfitting:</a:t>
            </a:r>
            <a:r>
              <a:rPr lang="en-ID" sz="1700" dirty="0">
                <a:solidFill>
                  <a:srgbClr val="000000"/>
                </a:solidFill>
                <a:cs typeface="Segoe UI" panose="020B0502040204020203" pitchFamily="34" charset="0"/>
              </a:rPr>
              <a:t> If our algorithm works well with the training dataset but not well with test dataset, then such problem is called </a:t>
            </a:r>
            <a:r>
              <a:rPr lang="en-ID" sz="1700" b="1" dirty="0">
                <a:solidFill>
                  <a:srgbClr val="000000"/>
                </a:solidFill>
                <a:cs typeface="Segoe UI" panose="020B0502040204020203" pitchFamily="34" charset="0"/>
              </a:rPr>
              <a:t>Overfitting</a:t>
            </a:r>
            <a:r>
              <a:rPr lang="en-ID" sz="1700" dirty="0">
                <a:solidFill>
                  <a:srgbClr val="000000"/>
                </a:solidFill>
                <a:cs typeface="Segoe UI" panose="020B0502040204020203" pitchFamily="34" charset="0"/>
              </a:rPr>
              <a:t>.</a:t>
            </a:r>
          </a:p>
          <a:p>
            <a:pPr marL="342900" indent="-342900" algn="just">
              <a:lnSpc>
                <a:spcPts val="1875"/>
              </a:lnSpc>
              <a:spcBef>
                <a:spcPts val="300"/>
              </a:spcBef>
              <a:buFont typeface="Symbol" panose="05050102010706020507" pitchFamily="18" charset="2"/>
              <a:buChar char=""/>
              <a:defRPr/>
            </a:pPr>
            <a:r>
              <a:rPr lang="en-ID" sz="1700" b="1" dirty="0">
                <a:solidFill>
                  <a:srgbClr val="000000"/>
                </a:solidFill>
                <a:cs typeface="Segoe UI" panose="020B0502040204020203" pitchFamily="34" charset="0"/>
              </a:rPr>
              <a:t>Underfitting: </a:t>
            </a:r>
            <a:r>
              <a:rPr lang="en-ID" sz="1700" dirty="0">
                <a:solidFill>
                  <a:srgbClr val="000000"/>
                </a:solidFill>
                <a:cs typeface="Segoe UI" panose="020B0502040204020203" pitchFamily="34" charset="0"/>
              </a:rPr>
              <a:t>If our algorithm does not perform well even with training dataset, then such problem is called </a:t>
            </a:r>
            <a:r>
              <a:rPr lang="en-ID" sz="1700" b="1" dirty="0">
                <a:solidFill>
                  <a:srgbClr val="000000"/>
                </a:solidFill>
                <a:cs typeface="Segoe UI" panose="020B0502040204020203" pitchFamily="34" charset="0"/>
              </a:rPr>
              <a:t>underfitting</a:t>
            </a:r>
            <a:r>
              <a:rPr lang="en-ID" sz="1700" dirty="0">
                <a:solidFill>
                  <a:srgbClr val="000000"/>
                </a:solidFill>
                <a:cs typeface="Segoe UI" panose="020B0502040204020203" pitchFamily="34" charset="0"/>
              </a:rPr>
              <a:t>.</a:t>
            </a:r>
            <a:endParaRPr lang="en-ID" sz="1700" dirty="0">
              <a:cs typeface="Times New Roman" panose="02020603050405020304" pitchFamily="18" charset="0"/>
            </a:endParaRPr>
          </a:p>
          <a:p>
            <a:pPr>
              <a:defRPr/>
            </a:pPr>
            <a:endParaRPr lang="en-ID" dirty="0"/>
          </a:p>
        </p:txBody>
      </p:sp>
      <p:sp>
        <p:nvSpPr>
          <p:cNvPr id="4" name="Footer Placeholder 3">
            <a:extLst>
              <a:ext uri="{FF2B5EF4-FFF2-40B4-BE49-F238E27FC236}">
                <a16:creationId xmlns:a16="http://schemas.microsoft.com/office/drawing/2014/main" id="{A5F8A988-1909-3230-C6CB-7BFDB0BB07E6}"/>
              </a:ext>
            </a:extLst>
          </p:cNvPr>
          <p:cNvSpPr>
            <a:spLocks noGrp="1"/>
          </p:cNvSpPr>
          <p:nvPr>
            <p:ph type="ftr" sz="quarter" idx="11"/>
          </p:nvPr>
        </p:nvSpPr>
        <p:spPr/>
        <p:txBody>
          <a:bodyPr/>
          <a:lstStyle/>
          <a:p>
            <a:pPr>
              <a:defRPr/>
            </a:pPr>
            <a:r>
              <a:rPr lang="en-US"/>
              <a:t>Artificial Intelligence</a:t>
            </a:r>
          </a:p>
        </p:txBody>
      </p:sp>
      <p:sp>
        <p:nvSpPr>
          <p:cNvPr id="36869" name="Slide Number Placeholder 4">
            <a:extLst>
              <a:ext uri="{FF2B5EF4-FFF2-40B4-BE49-F238E27FC236}">
                <a16:creationId xmlns:a16="http://schemas.microsoft.com/office/drawing/2014/main" id="{11855677-3B11-C273-BEE4-9178948A1F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391B77B-F0A0-46D8-A155-F46364A6C491}"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46</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27CE68D-DE34-76A9-BADE-DD4F8CBB9A22}"/>
              </a:ext>
            </a:extLst>
          </p:cNvPr>
          <p:cNvSpPr>
            <a:spLocks noGrp="1"/>
          </p:cNvSpPr>
          <p:nvPr>
            <p:ph type="title"/>
          </p:nvPr>
        </p:nvSpPr>
        <p:spPr>
          <a:xfrm>
            <a:off x="628650" y="312738"/>
            <a:ext cx="7886700" cy="831850"/>
          </a:xfrm>
        </p:spPr>
        <p:txBody>
          <a:bodyPr/>
          <a:lstStyle/>
          <a:p>
            <a:r>
              <a:rPr lang="en-US" altLang="en-US" sz="3600">
                <a:latin typeface="Algerian" panose="04020705040A02060702" pitchFamily="82" charset="0"/>
              </a:rPr>
              <a:t>Unsupervised Machine Learning</a:t>
            </a:r>
            <a:endParaRPr lang="en-ID" altLang="en-US" sz="3600">
              <a:latin typeface="Algerian" panose="04020705040A02060702" pitchFamily="82" charset="0"/>
            </a:endParaRPr>
          </a:p>
        </p:txBody>
      </p:sp>
      <p:sp>
        <p:nvSpPr>
          <p:cNvPr id="37891" name="Content Placeholder 2">
            <a:extLst>
              <a:ext uri="{FF2B5EF4-FFF2-40B4-BE49-F238E27FC236}">
                <a16:creationId xmlns:a16="http://schemas.microsoft.com/office/drawing/2014/main" id="{FBB73A3C-6A6D-B750-FAF6-4B2108DC38D0}"/>
              </a:ext>
            </a:extLst>
          </p:cNvPr>
          <p:cNvSpPr>
            <a:spLocks noGrp="1"/>
          </p:cNvSpPr>
          <p:nvPr>
            <p:ph idx="1"/>
          </p:nvPr>
        </p:nvSpPr>
        <p:spPr>
          <a:xfrm>
            <a:off x="514350" y="1122363"/>
            <a:ext cx="8001000" cy="3879850"/>
          </a:xfrm>
        </p:spPr>
        <p:txBody>
          <a:bodyPr/>
          <a:lstStyle/>
          <a:p>
            <a:pPr marL="342900" indent="-342900" algn="just">
              <a:lnSpc>
                <a:spcPts val="2038"/>
              </a:lnSpc>
              <a:spcBef>
                <a:spcPts val="1800"/>
              </a:spcBef>
              <a:spcAft>
                <a:spcPts val="1800"/>
              </a:spcAft>
              <a:buFont typeface="Symbol" panose="05050102010706020507" pitchFamily="18" charset="2"/>
              <a:buChar char=""/>
            </a:pPr>
            <a:r>
              <a:rPr lang="en-ID" altLang="en-US" sz="1700" b="1">
                <a:solidFill>
                  <a:srgbClr val="333333"/>
                </a:solidFill>
                <a:cs typeface="Times New Roman" panose="02020603050405020304" pitchFamily="18" charset="0"/>
              </a:rPr>
              <a:t>Unsupervised learning </a:t>
            </a:r>
            <a:r>
              <a:rPr lang="en-ID" altLang="en-US" sz="1700">
                <a:solidFill>
                  <a:srgbClr val="333333"/>
                </a:solidFill>
                <a:cs typeface="Times New Roman" panose="02020603050405020304" pitchFamily="18" charset="0"/>
              </a:rPr>
              <a:t>is a type of machine learning in which models are trained using unlabeled dataset and are allowed to act on that data without any supervision.</a:t>
            </a:r>
          </a:p>
          <a:p>
            <a:pPr marL="342900" indent="-342900" algn="just">
              <a:lnSpc>
                <a:spcPts val="2038"/>
              </a:lnSpc>
              <a:spcBef>
                <a:spcPts val="1800"/>
              </a:spcBef>
              <a:spcAft>
                <a:spcPts val="1800"/>
              </a:spcAft>
              <a:buFont typeface="Symbol" panose="05050102010706020507" pitchFamily="18" charset="2"/>
              <a:buChar char=""/>
            </a:pPr>
            <a:endParaRPr lang="en-ID" altLang="en-US" sz="1700">
              <a:solidFill>
                <a:srgbClr val="333333"/>
              </a:solidFill>
              <a:cs typeface="Segoe UI" panose="020B0502040204020203" pitchFamily="34" charset="0"/>
            </a:endParaRPr>
          </a:p>
          <a:p>
            <a:pPr marL="342900" indent="-342900" algn="just">
              <a:lnSpc>
                <a:spcPts val="2038"/>
              </a:lnSpc>
              <a:spcBef>
                <a:spcPts val="1800"/>
              </a:spcBef>
              <a:spcAft>
                <a:spcPts val="1800"/>
              </a:spcAft>
              <a:buFont typeface="Symbol" panose="05050102010706020507" pitchFamily="18" charset="2"/>
              <a:buChar char=""/>
            </a:pPr>
            <a:endParaRPr lang="en-ID" altLang="en-US" sz="1700">
              <a:solidFill>
                <a:srgbClr val="333333"/>
              </a:solidFill>
              <a:cs typeface="Segoe UI" panose="020B0502040204020203" pitchFamily="34" charset="0"/>
            </a:endParaRPr>
          </a:p>
          <a:p>
            <a:pPr marL="342900" indent="-342900" algn="just">
              <a:lnSpc>
                <a:spcPts val="2038"/>
              </a:lnSpc>
              <a:spcBef>
                <a:spcPts val="1800"/>
              </a:spcBef>
              <a:spcAft>
                <a:spcPts val="1800"/>
              </a:spcAft>
              <a:buFont typeface="Symbol" panose="05050102010706020507" pitchFamily="18" charset="2"/>
              <a:buChar char=""/>
            </a:pPr>
            <a:endParaRPr lang="en-ID" altLang="en-US" sz="1700">
              <a:solidFill>
                <a:srgbClr val="333333"/>
              </a:solidFill>
              <a:cs typeface="Segoe UI" panose="020B0502040204020203" pitchFamily="34" charset="0"/>
            </a:endParaRPr>
          </a:p>
          <a:p>
            <a:pPr marL="342900" indent="-342900" algn="just">
              <a:lnSpc>
                <a:spcPts val="2038"/>
              </a:lnSpc>
              <a:spcBef>
                <a:spcPts val="1800"/>
              </a:spcBef>
              <a:spcAft>
                <a:spcPts val="1800"/>
              </a:spcAft>
              <a:buFont typeface="Symbol" panose="05050102010706020507" pitchFamily="18" charset="2"/>
              <a:buChar char=""/>
            </a:pPr>
            <a:r>
              <a:rPr lang="en-ID" altLang="en-US" sz="1700">
                <a:solidFill>
                  <a:srgbClr val="333333"/>
                </a:solidFill>
                <a:cs typeface="Segoe UI" panose="020B0502040204020203" pitchFamily="34" charset="0"/>
              </a:rPr>
              <a:t>The goal of unsupervised learning is to find the underlying structure of dataset, group that data according to similarities, and represent that dataset in a compressed format.</a:t>
            </a:r>
            <a:endParaRPr lang="en-ID" altLang="en-US" sz="1700">
              <a:cs typeface="Times New Roman" panose="02020603050405020304" pitchFamily="18" charset="0"/>
            </a:endParaRPr>
          </a:p>
          <a:p>
            <a:pPr marL="342900" indent="-342900"/>
            <a:endParaRPr lang="en-ID" altLang="en-US">
              <a:latin typeface="Garamond" panose="02020404030301010803" pitchFamily="18" charset="0"/>
            </a:endParaRPr>
          </a:p>
        </p:txBody>
      </p:sp>
      <p:sp>
        <p:nvSpPr>
          <p:cNvPr id="4" name="Footer Placeholder 3">
            <a:extLst>
              <a:ext uri="{FF2B5EF4-FFF2-40B4-BE49-F238E27FC236}">
                <a16:creationId xmlns:a16="http://schemas.microsoft.com/office/drawing/2014/main" id="{562E5550-BBA1-C99A-D2ED-1B3081A27F64}"/>
              </a:ext>
            </a:extLst>
          </p:cNvPr>
          <p:cNvSpPr>
            <a:spLocks noGrp="1"/>
          </p:cNvSpPr>
          <p:nvPr>
            <p:ph type="ftr" sz="quarter" idx="11"/>
          </p:nvPr>
        </p:nvSpPr>
        <p:spPr/>
        <p:txBody>
          <a:bodyPr/>
          <a:lstStyle/>
          <a:p>
            <a:pPr>
              <a:defRPr/>
            </a:pPr>
            <a:r>
              <a:rPr lang="en-US"/>
              <a:t>Artificial Intelligence</a:t>
            </a:r>
          </a:p>
        </p:txBody>
      </p:sp>
      <p:sp>
        <p:nvSpPr>
          <p:cNvPr id="37893" name="Slide Number Placeholder 4">
            <a:extLst>
              <a:ext uri="{FF2B5EF4-FFF2-40B4-BE49-F238E27FC236}">
                <a16:creationId xmlns:a16="http://schemas.microsoft.com/office/drawing/2014/main" id="{CCDC77E6-98DA-EE1D-91E6-6E03F489FE9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7F9BCA6-5FE6-4053-9F15-FA653A79783F}"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47</a:t>
            </a:fld>
            <a:endParaRPr lang="en-US" altLang="en-US" sz="1400">
              <a:solidFill>
                <a:schemeClr val="bg1"/>
              </a:solidFill>
              <a:latin typeface="Calibri" panose="020F0502020204030204" pitchFamily="34" charset="0"/>
              <a:cs typeface="Arial" panose="020B0604020202020204" pitchFamily="34" charset="0"/>
            </a:endParaRPr>
          </a:p>
        </p:txBody>
      </p:sp>
      <p:pic>
        <p:nvPicPr>
          <p:cNvPr id="37894" name="Picture 5" descr="Supervised Machine learning">
            <a:extLst>
              <a:ext uri="{FF2B5EF4-FFF2-40B4-BE49-F238E27FC236}">
                <a16:creationId xmlns:a16="http://schemas.microsoft.com/office/drawing/2014/main" id="{08D3F632-2294-0325-5DA2-5EF770FD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513" y="2117725"/>
            <a:ext cx="4643437"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3A085AD-E146-56AA-657A-7EF9B9E423D1}"/>
              </a:ext>
            </a:extLst>
          </p:cNvPr>
          <p:cNvSpPr>
            <a:spLocks noGrp="1"/>
          </p:cNvSpPr>
          <p:nvPr>
            <p:ph type="title"/>
          </p:nvPr>
        </p:nvSpPr>
        <p:spPr>
          <a:xfrm>
            <a:off x="628650" y="312738"/>
            <a:ext cx="7886700" cy="831850"/>
          </a:xfrm>
        </p:spPr>
        <p:txBody>
          <a:bodyPr/>
          <a:lstStyle/>
          <a:p>
            <a:pPr algn="ctr"/>
            <a:r>
              <a:rPr lang="en-US" altLang="en-US" sz="3200">
                <a:latin typeface="Algerian" panose="04020705040A02060702" pitchFamily="82" charset="0"/>
              </a:rPr>
              <a:t>Unsupervised Machine Learning -Types</a:t>
            </a:r>
            <a:endParaRPr lang="en-ID" altLang="en-US" sz="3200">
              <a:latin typeface="Algerian" panose="04020705040A02060702" pitchFamily="82" charset="0"/>
            </a:endParaRPr>
          </a:p>
        </p:txBody>
      </p:sp>
      <p:sp>
        <p:nvSpPr>
          <p:cNvPr id="38915" name="Content Placeholder 2">
            <a:extLst>
              <a:ext uri="{FF2B5EF4-FFF2-40B4-BE49-F238E27FC236}">
                <a16:creationId xmlns:a16="http://schemas.microsoft.com/office/drawing/2014/main" id="{1F87AE7A-FF0A-C62B-4087-7AA245034DB3}"/>
              </a:ext>
            </a:extLst>
          </p:cNvPr>
          <p:cNvSpPr>
            <a:spLocks noGrp="1"/>
          </p:cNvSpPr>
          <p:nvPr>
            <p:ph idx="1"/>
          </p:nvPr>
        </p:nvSpPr>
        <p:spPr>
          <a:xfrm>
            <a:off x="514350" y="1144588"/>
            <a:ext cx="8001000" cy="3879850"/>
          </a:xfrm>
        </p:spPr>
        <p:txBody>
          <a:bodyPr/>
          <a:lstStyle/>
          <a:p>
            <a:pPr marL="342900" indent="-342900" algn="just">
              <a:lnSpc>
                <a:spcPts val="1875"/>
              </a:lnSpc>
              <a:spcBef>
                <a:spcPts val="300"/>
              </a:spcBef>
              <a:buFont typeface="Symbol" panose="05050102010706020507" pitchFamily="18" charset="2"/>
              <a:buChar char=""/>
            </a:pPr>
            <a:r>
              <a:rPr lang="en-ID" altLang="en-US" sz="1700" b="1">
                <a:solidFill>
                  <a:srgbClr val="000000"/>
                </a:solidFill>
                <a:cs typeface="Segoe UI" panose="020B0502040204020203" pitchFamily="34" charset="0"/>
              </a:rPr>
              <a:t>Types: </a:t>
            </a:r>
          </a:p>
          <a:p>
            <a:pPr lvl="1" algn="just">
              <a:lnSpc>
                <a:spcPts val="1875"/>
              </a:lnSpc>
              <a:spcBef>
                <a:spcPts val="300"/>
              </a:spcBef>
              <a:buFont typeface="Wingdings" panose="05000000000000000000" pitchFamily="2" charset="2"/>
              <a:buChar char="Ø"/>
            </a:pPr>
            <a:r>
              <a:rPr lang="en-ID" altLang="en-US" sz="1700" b="1">
                <a:solidFill>
                  <a:srgbClr val="000000"/>
                </a:solidFill>
                <a:cs typeface="Segoe UI" panose="020B0502040204020203" pitchFamily="34" charset="0"/>
              </a:rPr>
              <a:t>Clustering</a:t>
            </a:r>
            <a:r>
              <a:rPr lang="en-ID" altLang="en-US" sz="1700">
                <a:solidFill>
                  <a:srgbClr val="000000"/>
                </a:solidFill>
                <a:cs typeface="Segoe UI" panose="020B0502040204020203" pitchFamily="34" charset="0"/>
              </a:rPr>
              <a:t>: Clustering is a method of grouping the objects into clusters such that objects with most similarities remains into a group and has less or no similarities with the objects of another group. </a:t>
            </a:r>
          </a:p>
          <a:p>
            <a:pPr lvl="1" algn="just">
              <a:lnSpc>
                <a:spcPts val="1875"/>
              </a:lnSpc>
              <a:spcBef>
                <a:spcPts val="300"/>
              </a:spcBef>
              <a:buFont typeface="Wingdings" panose="05000000000000000000" pitchFamily="2" charset="2"/>
              <a:buChar char="Ø"/>
            </a:pPr>
            <a:r>
              <a:rPr lang="en-ID" altLang="en-US" sz="1700" b="1">
                <a:solidFill>
                  <a:srgbClr val="000000"/>
                </a:solidFill>
                <a:cs typeface="Segoe UI" panose="020B0502040204020203" pitchFamily="34" charset="0"/>
              </a:rPr>
              <a:t>Association</a:t>
            </a:r>
            <a:r>
              <a:rPr lang="en-ID" altLang="en-US" sz="1700">
                <a:solidFill>
                  <a:srgbClr val="000000"/>
                </a:solidFill>
                <a:cs typeface="Segoe UI" panose="020B0502040204020203" pitchFamily="34" charset="0"/>
              </a:rPr>
              <a:t>: An association rule is an unsupervised learning method which is used for finding the relationships between variables in the large database. It determines the set of items that occurs together in the dataset. </a:t>
            </a:r>
          </a:p>
          <a:p>
            <a:pPr marL="342900" indent="-342900" algn="just">
              <a:lnSpc>
                <a:spcPts val="1875"/>
              </a:lnSpc>
              <a:spcBef>
                <a:spcPts val="300"/>
              </a:spcBef>
              <a:buFont typeface="Symbol" panose="05050102010706020507" pitchFamily="18" charset="2"/>
              <a:buChar char=""/>
            </a:pPr>
            <a:r>
              <a:rPr lang="en-ID" altLang="en-US" sz="1700" b="1">
                <a:cs typeface="Times New Roman" panose="02020603050405020304" pitchFamily="18" charset="0"/>
              </a:rPr>
              <a:t>Unsupervised learning algorithms</a:t>
            </a:r>
            <a:r>
              <a:rPr lang="en-ID" altLang="en-US" sz="1700">
                <a:cs typeface="Times New Roman" panose="02020603050405020304" pitchFamily="18" charset="0"/>
              </a:rPr>
              <a:t>: </a:t>
            </a:r>
            <a:r>
              <a:rPr lang="en-ID" altLang="en-US" sz="1700">
                <a:solidFill>
                  <a:srgbClr val="000000"/>
                </a:solidFill>
                <a:cs typeface="Segoe UI" panose="020B0502040204020203" pitchFamily="34" charset="0"/>
              </a:rPr>
              <a:t>K-means clustering</a:t>
            </a:r>
            <a:r>
              <a:rPr lang="en-ID" altLang="en-US" sz="1700">
                <a:solidFill>
                  <a:srgbClr val="000000"/>
                </a:solidFill>
                <a:cs typeface="Times New Roman" panose="02020603050405020304" pitchFamily="18" charset="0"/>
              </a:rPr>
              <a:t>, </a:t>
            </a:r>
            <a:r>
              <a:rPr lang="en-ID" altLang="en-US" sz="1700">
                <a:solidFill>
                  <a:srgbClr val="000000"/>
                </a:solidFill>
                <a:cs typeface="Calibri" panose="020F0502020204030204" pitchFamily="34" charset="0"/>
              </a:rPr>
              <a:t>Hierarchal clustering</a:t>
            </a:r>
            <a:r>
              <a:rPr lang="en-ID" altLang="en-US" sz="1700">
                <a:solidFill>
                  <a:srgbClr val="000000"/>
                </a:solidFill>
                <a:cs typeface="Times New Roman" panose="02020603050405020304" pitchFamily="18" charset="0"/>
              </a:rPr>
              <a:t>, Anomaly detection, Neural Networks, Principle Component Analysis, Apriori algorithm</a:t>
            </a:r>
            <a:endParaRPr lang="en-ID" altLang="en-US" sz="1700">
              <a:solidFill>
                <a:srgbClr val="000000"/>
              </a:solidFill>
              <a:cs typeface="Calibri" panose="020F0502020204030204" pitchFamily="34" charset="0"/>
            </a:endParaRPr>
          </a:p>
          <a:p>
            <a:pPr marL="342900" indent="-342900" algn="just">
              <a:lnSpc>
                <a:spcPct val="107000"/>
              </a:lnSpc>
              <a:buFont typeface="Symbol" panose="05050102010706020507" pitchFamily="18" charset="2"/>
              <a:buChar char=""/>
            </a:pPr>
            <a:r>
              <a:rPr lang="en-ID" altLang="en-US" sz="1700" b="1">
                <a:cs typeface="Calibri" panose="020F0502020204030204" pitchFamily="34" charset="0"/>
              </a:rPr>
              <a:t>Advantage of Unsupervised Learning</a:t>
            </a:r>
            <a:r>
              <a:rPr lang="en-ID" altLang="en-US" sz="1700">
                <a:cs typeface="Calibri" panose="020F0502020204030204" pitchFamily="34" charset="0"/>
              </a:rPr>
              <a:t>: “</a:t>
            </a:r>
            <a:r>
              <a:rPr lang="en-ID" altLang="en-US" sz="1700">
                <a:solidFill>
                  <a:srgbClr val="000000"/>
                </a:solidFill>
                <a:cs typeface="Calibri" panose="020F0502020204030204" pitchFamily="34" charset="0"/>
              </a:rPr>
              <a:t>Preferable” as it is easy to get unlabeled data in comparison to labeled data.</a:t>
            </a:r>
            <a:endParaRPr lang="en-ID" altLang="en-US" sz="1700">
              <a:cs typeface="Calibri" panose="020F0502020204030204" pitchFamily="34" charset="0"/>
            </a:endParaRPr>
          </a:p>
          <a:p>
            <a:pPr marL="342900" indent="-342900" algn="just">
              <a:lnSpc>
                <a:spcPct val="107000"/>
              </a:lnSpc>
              <a:buFont typeface="Symbol" panose="05050102010706020507" pitchFamily="18" charset="2"/>
              <a:buChar char=""/>
            </a:pPr>
            <a:r>
              <a:rPr lang="en-ID" altLang="en-US" sz="1700" b="1">
                <a:cs typeface="Calibri" panose="020F0502020204030204" pitchFamily="34" charset="0"/>
              </a:rPr>
              <a:t>Disadvantages of Unsupervised Learning</a:t>
            </a:r>
            <a:r>
              <a:rPr lang="en-ID" altLang="en-US" sz="1700">
                <a:cs typeface="Calibri" panose="020F0502020204030204" pitchFamily="34" charset="0"/>
              </a:rPr>
              <a:t>: </a:t>
            </a:r>
            <a:r>
              <a:rPr lang="en-ID" altLang="en-US" sz="1700">
                <a:solidFill>
                  <a:srgbClr val="000000"/>
                </a:solidFill>
                <a:cs typeface="Calibri" panose="020F0502020204030204" pitchFamily="34" charset="0"/>
              </a:rPr>
              <a:t>The result might be less accurate as input data is not labeled, and algorithms do not know the exact output in advance</a:t>
            </a:r>
            <a:r>
              <a:rPr lang="en-ID" altLang="en-US" sz="1800">
                <a:solidFill>
                  <a:srgbClr val="000000"/>
                </a:solidFill>
                <a:latin typeface="Garamond" panose="02020404030301010803" pitchFamily="18" charset="0"/>
                <a:cs typeface="Calibri" panose="020F0502020204030204" pitchFamily="34" charset="0"/>
              </a:rPr>
              <a:t>.</a:t>
            </a:r>
            <a:endParaRPr lang="en-ID" altLang="en-US" sz="1800">
              <a:latin typeface="Calibri" panose="020F0502020204030204" pitchFamily="34" charset="0"/>
              <a:cs typeface="Calibri" panose="020F0502020204030204" pitchFamily="34" charset="0"/>
            </a:endParaRPr>
          </a:p>
          <a:p>
            <a:pPr marL="342900" indent="-342900"/>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4DED7E1E-6E5A-595B-1D73-612165A74E9F}"/>
              </a:ext>
            </a:extLst>
          </p:cNvPr>
          <p:cNvSpPr>
            <a:spLocks noGrp="1"/>
          </p:cNvSpPr>
          <p:nvPr>
            <p:ph type="ftr" sz="quarter" idx="11"/>
          </p:nvPr>
        </p:nvSpPr>
        <p:spPr/>
        <p:txBody>
          <a:bodyPr/>
          <a:lstStyle/>
          <a:p>
            <a:pPr>
              <a:defRPr/>
            </a:pPr>
            <a:r>
              <a:rPr lang="en-US"/>
              <a:t>Artificial Intelligence</a:t>
            </a:r>
          </a:p>
        </p:txBody>
      </p:sp>
      <p:sp>
        <p:nvSpPr>
          <p:cNvPr id="38917" name="Slide Number Placeholder 4">
            <a:extLst>
              <a:ext uri="{FF2B5EF4-FFF2-40B4-BE49-F238E27FC236}">
                <a16:creationId xmlns:a16="http://schemas.microsoft.com/office/drawing/2014/main" id="{53AD4E83-2F25-75E2-769F-BA688EBAB0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CB40B0D-3353-4D54-89AF-7F035A60BD3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48</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54D1F98-5A79-5F81-C71F-5A83A9E2721F}"/>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Semi-Supervised Learning</a:t>
            </a:r>
            <a:endParaRPr lang="en-ID" altLang="en-US" sz="3600">
              <a:latin typeface="Algerian" panose="04020705040A02060702" pitchFamily="82" charset="0"/>
            </a:endParaRPr>
          </a:p>
        </p:txBody>
      </p:sp>
      <p:sp>
        <p:nvSpPr>
          <p:cNvPr id="39939" name="Content Placeholder 2">
            <a:extLst>
              <a:ext uri="{FF2B5EF4-FFF2-40B4-BE49-F238E27FC236}">
                <a16:creationId xmlns:a16="http://schemas.microsoft.com/office/drawing/2014/main" id="{AF8B216B-AAC5-A3A8-0A94-07434B722362}"/>
              </a:ext>
            </a:extLst>
          </p:cNvPr>
          <p:cNvSpPr>
            <a:spLocks noGrp="1"/>
          </p:cNvSpPr>
          <p:nvPr>
            <p:ph idx="1"/>
          </p:nvPr>
        </p:nvSpPr>
        <p:spPr>
          <a:xfrm>
            <a:off x="628650" y="1306513"/>
            <a:ext cx="7886700" cy="3879850"/>
          </a:xfrm>
        </p:spPr>
        <p:txBody>
          <a:bodyPr/>
          <a:lstStyle/>
          <a:p>
            <a:r>
              <a:rPr lang="en-US" altLang="en-US" sz="1700" b="1">
                <a:solidFill>
                  <a:srgbClr val="333333"/>
                </a:solidFill>
              </a:rPr>
              <a:t>Semi-Supervised learning </a:t>
            </a:r>
            <a:r>
              <a:rPr lang="en-US" altLang="en-US" sz="1700">
                <a:solidFill>
                  <a:srgbClr val="333333"/>
                </a:solidFill>
              </a:rPr>
              <a:t>is a type of Machine Learning algorithm that lies between Supervised and Unsupervised machine learning. </a:t>
            </a:r>
          </a:p>
          <a:p>
            <a:r>
              <a:rPr lang="en-US" altLang="en-US" sz="1700">
                <a:solidFill>
                  <a:srgbClr val="333333"/>
                </a:solidFill>
              </a:rPr>
              <a:t>The main aim of </a:t>
            </a:r>
            <a:r>
              <a:rPr lang="en-US" altLang="en-US" sz="1700"/>
              <a:t>semi-supervised learning </a:t>
            </a:r>
            <a:r>
              <a:rPr lang="en-US" altLang="en-US" sz="1700">
                <a:solidFill>
                  <a:srgbClr val="333333"/>
                </a:solidFill>
              </a:rPr>
              <a:t>is to effectively use all the available data, rather than only labelled data like in supervised learning. </a:t>
            </a:r>
          </a:p>
          <a:p>
            <a:pPr algn="just"/>
            <a:r>
              <a:rPr lang="en-US" altLang="en-US" sz="1700" b="1">
                <a:solidFill>
                  <a:srgbClr val="333333"/>
                </a:solidFill>
              </a:rPr>
              <a:t>Advantages: </a:t>
            </a:r>
            <a:r>
              <a:rPr lang="en-US" altLang="en-US" sz="1700">
                <a:solidFill>
                  <a:srgbClr val="000000"/>
                </a:solidFill>
              </a:rPr>
              <a:t>It is highly efficient and is used to solve drawbacks of Supervised and Unsupervised Learning algorithms.</a:t>
            </a:r>
            <a:endParaRPr lang="en-US" altLang="en-US" sz="1700" b="1">
              <a:solidFill>
                <a:srgbClr val="333333"/>
              </a:solidFill>
            </a:endParaRPr>
          </a:p>
          <a:p>
            <a:r>
              <a:rPr lang="en-US" altLang="en-US" sz="1700" b="1">
                <a:solidFill>
                  <a:srgbClr val="333333"/>
                </a:solidFill>
              </a:rPr>
              <a:t>Disadvantages</a:t>
            </a:r>
          </a:p>
          <a:p>
            <a:pPr lvl="1" algn="just">
              <a:buFont typeface="Wingdings" panose="05000000000000000000" pitchFamily="2" charset="2"/>
              <a:buChar char="Ø"/>
            </a:pPr>
            <a:r>
              <a:rPr lang="en-US" altLang="en-US" sz="1700">
                <a:solidFill>
                  <a:srgbClr val="000000"/>
                </a:solidFill>
              </a:rPr>
              <a:t>Iterations results may not be stable.</a:t>
            </a:r>
          </a:p>
          <a:p>
            <a:pPr lvl="1" algn="just">
              <a:buFont typeface="Wingdings" panose="05000000000000000000" pitchFamily="2" charset="2"/>
              <a:buChar char="Ø"/>
            </a:pPr>
            <a:r>
              <a:rPr lang="en-US" altLang="en-US" sz="1700">
                <a:solidFill>
                  <a:srgbClr val="000000"/>
                </a:solidFill>
              </a:rPr>
              <a:t>We cannot apply these algorithms to network-level data.</a:t>
            </a:r>
          </a:p>
          <a:p>
            <a:pPr lvl="1" algn="just">
              <a:buFont typeface="Wingdings" panose="05000000000000000000" pitchFamily="2" charset="2"/>
              <a:buChar char="Ø"/>
            </a:pPr>
            <a:r>
              <a:rPr lang="en-US" altLang="en-US" sz="1700">
                <a:solidFill>
                  <a:srgbClr val="000000"/>
                </a:solidFill>
              </a:rPr>
              <a:t>Accuracy is low.</a:t>
            </a:r>
          </a:p>
          <a:p>
            <a:pPr>
              <a:buFont typeface="Wingdings" panose="05000000000000000000" pitchFamily="2" charset="2"/>
              <a:buChar char="Ø"/>
            </a:pPr>
            <a:endParaRPr lang="en-ID" altLang="en-US" sz="1800" b="1">
              <a:latin typeface="Garamond" panose="02020404030301010803" pitchFamily="18" charset="0"/>
            </a:endParaRPr>
          </a:p>
        </p:txBody>
      </p:sp>
      <p:sp>
        <p:nvSpPr>
          <p:cNvPr id="4" name="Footer Placeholder 3">
            <a:extLst>
              <a:ext uri="{FF2B5EF4-FFF2-40B4-BE49-F238E27FC236}">
                <a16:creationId xmlns:a16="http://schemas.microsoft.com/office/drawing/2014/main" id="{C1CE7B60-71F0-B20B-84A5-3D47C98CA61A}"/>
              </a:ext>
            </a:extLst>
          </p:cNvPr>
          <p:cNvSpPr>
            <a:spLocks noGrp="1"/>
          </p:cNvSpPr>
          <p:nvPr>
            <p:ph type="ftr" sz="quarter" idx="11"/>
          </p:nvPr>
        </p:nvSpPr>
        <p:spPr/>
        <p:txBody>
          <a:bodyPr/>
          <a:lstStyle/>
          <a:p>
            <a:pPr>
              <a:defRPr/>
            </a:pPr>
            <a:r>
              <a:rPr lang="en-US"/>
              <a:t>Artificial Intelligence</a:t>
            </a:r>
          </a:p>
        </p:txBody>
      </p:sp>
      <p:sp>
        <p:nvSpPr>
          <p:cNvPr id="39941" name="Slide Number Placeholder 4">
            <a:extLst>
              <a:ext uri="{FF2B5EF4-FFF2-40B4-BE49-F238E27FC236}">
                <a16:creationId xmlns:a16="http://schemas.microsoft.com/office/drawing/2014/main" id="{5A1E451F-5FAD-83CD-5065-9674496CE4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AE283E4-F051-416D-87F4-B36A27586B5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49</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3AE7FB9-FCC4-0979-8F03-1EAB1BF8CFE6}"/>
              </a:ext>
            </a:extLst>
          </p:cNvPr>
          <p:cNvSpPr>
            <a:spLocks noGrp="1"/>
          </p:cNvSpPr>
          <p:nvPr>
            <p:ph type="title"/>
          </p:nvPr>
        </p:nvSpPr>
        <p:spPr>
          <a:xfrm>
            <a:off x="628650" y="312738"/>
            <a:ext cx="7886700" cy="831850"/>
          </a:xfrm>
        </p:spPr>
        <p:txBody>
          <a:bodyPr/>
          <a:lstStyle/>
          <a:p>
            <a:pPr algn="ctr"/>
            <a:r>
              <a:rPr lang="en-US" altLang="en-US" sz="3200">
                <a:latin typeface="Algerian" panose="04020705040A02060702" pitchFamily="82" charset="0"/>
              </a:rPr>
              <a:t>Applications of machine learning</a:t>
            </a:r>
            <a:endParaRPr lang="en-ID" altLang="en-US" sz="3200">
              <a:latin typeface="Algerian" panose="04020705040A02060702" pitchFamily="82" charset="0"/>
            </a:endParaRPr>
          </a:p>
        </p:txBody>
      </p:sp>
      <p:sp>
        <p:nvSpPr>
          <p:cNvPr id="4" name="Footer Placeholder 3">
            <a:extLst>
              <a:ext uri="{FF2B5EF4-FFF2-40B4-BE49-F238E27FC236}">
                <a16:creationId xmlns:a16="http://schemas.microsoft.com/office/drawing/2014/main" id="{A7B5890D-7737-DBA1-C64A-E1B548A21361}"/>
              </a:ext>
            </a:extLst>
          </p:cNvPr>
          <p:cNvSpPr>
            <a:spLocks noGrp="1"/>
          </p:cNvSpPr>
          <p:nvPr>
            <p:ph type="ftr" sz="quarter" idx="11"/>
          </p:nvPr>
        </p:nvSpPr>
        <p:spPr/>
        <p:txBody>
          <a:bodyPr/>
          <a:lstStyle/>
          <a:p>
            <a:pPr>
              <a:defRPr/>
            </a:pPr>
            <a:r>
              <a:rPr lang="en-US"/>
              <a:t>Artificial Intelligence</a:t>
            </a:r>
          </a:p>
        </p:txBody>
      </p:sp>
      <p:sp>
        <p:nvSpPr>
          <p:cNvPr id="10244" name="Slide Number Placeholder 4">
            <a:extLst>
              <a:ext uri="{FF2B5EF4-FFF2-40B4-BE49-F238E27FC236}">
                <a16:creationId xmlns:a16="http://schemas.microsoft.com/office/drawing/2014/main" id="{E279C99C-33F4-0C84-5440-DC2DCFA5BB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A25782AA-28F3-4508-BC88-AA05DA7AA0F9}"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a:t>
            </a:fld>
            <a:endParaRPr lang="en-US" altLang="en-US" sz="1400">
              <a:solidFill>
                <a:schemeClr val="bg1"/>
              </a:solidFill>
              <a:latin typeface="Calibri" panose="020F0502020204030204" pitchFamily="34" charset="0"/>
              <a:cs typeface="Arial" panose="020B0604020202020204" pitchFamily="34" charset="0"/>
            </a:endParaRPr>
          </a:p>
        </p:txBody>
      </p:sp>
      <p:pic>
        <p:nvPicPr>
          <p:cNvPr id="10245" name="Picture 7" descr="Applications of Machine learning">
            <a:extLst>
              <a:ext uri="{FF2B5EF4-FFF2-40B4-BE49-F238E27FC236}">
                <a16:creationId xmlns:a16="http://schemas.microsoft.com/office/drawing/2014/main" id="{D6000901-6304-F513-B766-0430BD81A9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9813" y="1306513"/>
            <a:ext cx="4524375" cy="3879850"/>
          </a:xfr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25F111EC-8143-3AE2-8BFA-43295224B2B1}"/>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Reinforcement Learning</a:t>
            </a:r>
            <a:endParaRPr lang="en-ID" altLang="en-US" sz="3600">
              <a:latin typeface="Algerian" panose="04020705040A02060702" pitchFamily="82" charset="0"/>
            </a:endParaRPr>
          </a:p>
        </p:txBody>
      </p:sp>
      <p:sp>
        <p:nvSpPr>
          <p:cNvPr id="40963" name="Content Placeholder 2">
            <a:extLst>
              <a:ext uri="{FF2B5EF4-FFF2-40B4-BE49-F238E27FC236}">
                <a16:creationId xmlns:a16="http://schemas.microsoft.com/office/drawing/2014/main" id="{0FFDF736-C0D0-7807-5F95-6652E33263BD}"/>
              </a:ext>
            </a:extLst>
          </p:cNvPr>
          <p:cNvSpPr>
            <a:spLocks noGrp="1"/>
          </p:cNvSpPr>
          <p:nvPr>
            <p:ph idx="1"/>
          </p:nvPr>
        </p:nvSpPr>
        <p:spPr>
          <a:xfrm>
            <a:off x="628650" y="1306513"/>
            <a:ext cx="7886700" cy="3879850"/>
          </a:xfrm>
        </p:spPr>
        <p:txBody>
          <a:bodyPr/>
          <a:lstStyle/>
          <a:p>
            <a:pPr algn="just"/>
            <a:r>
              <a:rPr lang="en-US" altLang="en-US" sz="1700">
                <a:solidFill>
                  <a:srgbClr val="333333"/>
                </a:solidFill>
              </a:rPr>
              <a:t>Reinforcement learning works on a feedback-based process, in which an AI agent (A software component) automatically explore its surrounding by hitting &amp; trail, taking action, learning from experiences, and improving its performance. </a:t>
            </a:r>
          </a:p>
          <a:p>
            <a:pPr algn="just"/>
            <a:r>
              <a:rPr lang="en-US" altLang="en-US" sz="1700">
                <a:solidFill>
                  <a:srgbClr val="333333"/>
                </a:solidFill>
              </a:rPr>
              <a:t>Agent gets rewarded for each good action and get punished for each bad action; hence the goal of reinforcement learning agent is to maximize the rewards.</a:t>
            </a:r>
          </a:p>
          <a:p>
            <a:pPr algn="just"/>
            <a:r>
              <a:rPr lang="en-US" altLang="en-US" sz="1700">
                <a:solidFill>
                  <a:srgbClr val="333333"/>
                </a:solidFill>
              </a:rPr>
              <a:t>In reinforcement learning, there is no labelled data like supervised learning, and agents learn from their experiences only.</a:t>
            </a:r>
          </a:p>
          <a:p>
            <a:pPr algn="just"/>
            <a:r>
              <a:rPr lang="en-US" altLang="en-US" sz="1700">
                <a:solidFill>
                  <a:srgbClr val="333333"/>
                </a:solidFill>
              </a:rPr>
              <a:t>Due to its way of working, reinforcement learning is employed in different fields such as </a:t>
            </a:r>
            <a:r>
              <a:rPr lang="en-US" altLang="en-US" sz="1700" b="1">
                <a:solidFill>
                  <a:srgbClr val="333333"/>
                </a:solidFill>
              </a:rPr>
              <a:t>Game theory, Operation Research, Information theory, multi-agent systems.</a:t>
            </a:r>
            <a:endParaRPr lang="en-US" altLang="en-US" sz="1700">
              <a:solidFill>
                <a:srgbClr val="333333"/>
              </a:solidFill>
            </a:endParaRPr>
          </a:p>
          <a:p>
            <a:pPr algn="just"/>
            <a:r>
              <a:rPr lang="en-US" altLang="en-US" sz="1700">
                <a:solidFill>
                  <a:srgbClr val="333333"/>
                </a:solidFill>
              </a:rPr>
              <a:t>A reinforcement learning problem can be formalized using </a:t>
            </a:r>
            <a:r>
              <a:rPr lang="en-US" altLang="en-US" sz="1700" b="1">
                <a:solidFill>
                  <a:srgbClr val="333333"/>
                </a:solidFill>
              </a:rPr>
              <a:t>Markov Decision Process(MDP).</a:t>
            </a:r>
            <a:r>
              <a:rPr lang="en-US" altLang="en-US" sz="1700">
                <a:solidFill>
                  <a:srgbClr val="333333"/>
                </a:solidFill>
              </a:rPr>
              <a:t> </a:t>
            </a:r>
          </a:p>
          <a:p>
            <a:pPr algn="just"/>
            <a:endParaRPr lang="en-US" altLang="en-US" sz="1800">
              <a:solidFill>
                <a:srgbClr val="333333"/>
              </a:solidFill>
              <a:latin typeface="Garamond" panose="02020404030301010803" pitchFamily="18" charset="0"/>
            </a:endParaRPr>
          </a:p>
        </p:txBody>
      </p:sp>
      <p:sp>
        <p:nvSpPr>
          <p:cNvPr id="4" name="Footer Placeholder 3">
            <a:extLst>
              <a:ext uri="{FF2B5EF4-FFF2-40B4-BE49-F238E27FC236}">
                <a16:creationId xmlns:a16="http://schemas.microsoft.com/office/drawing/2014/main" id="{94492DC7-0AC5-06B1-5B73-27F74F2D7C64}"/>
              </a:ext>
            </a:extLst>
          </p:cNvPr>
          <p:cNvSpPr>
            <a:spLocks noGrp="1"/>
          </p:cNvSpPr>
          <p:nvPr>
            <p:ph type="ftr" sz="quarter" idx="11"/>
          </p:nvPr>
        </p:nvSpPr>
        <p:spPr/>
        <p:txBody>
          <a:bodyPr/>
          <a:lstStyle/>
          <a:p>
            <a:pPr>
              <a:defRPr/>
            </a:pPr>
            <a:r>
              <a:rPr lang="en-US"/>
              <a:t>Artificial Intelligence</a:t>
            </a:r>
          </a:p>
        </p:txBody>
      </p:sp>
      <p:sp>
        <p:nvSpPr>
          <p:cNvPr id="40965" name="Slide Number Placeholder 4">
            <a:extLst>
              <a:ext uri="{FF2B5EF4-FFF2-40B4-BE49-F238E27FC236}">
                <a16:creationId xmlns:a16="http://schemas.microsoft.com/office/drawing/2014/main" id="{FAC48444-AAE4-B479-F5D9-960CB30A63A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C94E85D0-AC3C-4958-B41F-DC46DC23D51C}"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50</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9F0232BD-E2E9-DA4F-34E0-1B98DF22ADA1}"/>
              </a:ext>
            </a:extLst>
          </p:cNvPr>
          <p:cNvSpPr>
            <a:spLocks noGrp="1"/>
          </p:cNvSpPr>
          <p:nvPr>
            <p:ph type="title"/>
          </p:nvPr>
        </p:nvSpPr>
        <p:spPr>
          <a:xfrm>
            <a:off x="628650" y="268288"/>
            <a:ext cx="7886700" cy="831850"/>
          </a:xfrm>
        </p:spPr>
        <p:txBody>
          <a:bodyPr/>
          <a:lstStyle/>
          <a:p>
            <a:pPr algn="ctr"/>
            <a:r>
              <a:rPr lang="en-US" altLang="en-US" sz="3600">
                <a:latin typeface="Algerian" panose="04020705040A02060702" pitchFamily="82" charset="0"/>
              </a:rPr>
              <a:t>Reinforcement Learning</a:t>
            </a:r>
            <a:endParaRPr lang="en-ID" altLang="en-US" sz="3600">
              <a:latin typeface="Algerian" panose="04020705040A02060702" pitchFamily="82" charset="0"/>
            </a:endParaRPr>
          </a:p>
        </p:txBody>
      </p:sp>
      <p:sp>
        <p:nvSpPr>
          <p:cNvPr id="3" name="Content Placeholder 2">
            <a:extLst>
              <a:ext uri="{FF2B5EF4-FFF2-40B4-BE49-F238E27FC236}">
                <a16:creationId xmlns:a16="http://schemas.microsoft.com/office/drawing/2014/main" id="{B700EBE3-E671-D269-C965-7A5CE33534AF}"/>
              </a:ext>
            </a:extLst>
          </p:cNvPr>
          <p:cNvSpPr>
            <a:spLocks noGrp="1"/>
          </p:cNvSpPr>
          <p:nvPr>
            <p:ph idx="1"/>
          </p:nvPr>
        </p:nvSpPr>
        <p:spPr>
          <a:xfrm>
            <a:off x="352425" y="1100138"/>
            <a:ext cx="8439150" cy="3879850"/>
          </a:xfrm>
        </p:spPr>
        <p:txBody>
          <a:bodyPr/>
          <a:lstStyle/>
          <a:p>
            <a:pPr algn="just">
              <a:defRPr/>
            </a:pPr>
            <a:r>
              <a:rPr lang="en-US" sz="1700" b="1" dirty="0">
                <a:solidFill>
                  <a:srgbClr val="333333"/>
                </a:solidFill>
              </a:rPr>
              <a:t>Categories of Reinforcement Learning</a:t>
            </a:r>
          </a:p>
          <a:p>
            <a:pPr lvl="1" algn="just">
              <a:buFont typeface="Wingdings" panose="05000000000000000000" pitchFamily="2" charset="2"/>
              <a:buChar char="Ø"/>
              <a:defRPr/>
            </a:pPr>
            <a:r>
              <a:rPr lang="en-US" sz="1700" b="1" dirty="0">
                <a:solidFill>
                  <a:srgbClr val="000000"/>
                </a:solidFill>
              </a:rPr>
              <a:t>Positive Reinforcement Learning:</a:t>
            </a:r>
            <a:r>
              <a:rPr lang="en-US" sz="1700" dirty="0">
                <a:solidFill>
                  <a:srgbClr val="000000"/>
                </a:solidFill>
              </a:rPr>
              <a:t> Specifies increasing the tendency that the required behavior would occur again by adding something. </a:t>
            </a:r>
          </a:p>
          <a:p>
            <a:pPr lvl="1" algn="just">
              <a:buFont typeface="Wingdings" panose="05000000000000000000" pitchFamily="2" charset="2"/>
              <a:buChar char="Ø"/>
              <a:defRPr/>
            </a:pPr>
            <a:r>
              <a:rPr lang="en-US" sz="1700" b="1" dirty="0">
                <a:solidFill>
                  <a:srgbClr val="000000"/>
                </a:solidFill>
              </a:rPr>
              <a:t>Negative Reinforcement Learning:</a:t>
            </a:r>
            <a:r>
              <a:rPr lang="en-US" sz="1700" dirty="0">
                <a:solidFill>
                  <a:srgbClr val="000000"/>
                </a:solidFill>
              </a:rPr>
              <a:t> It increases the tendency that the specific behavior would occur again by avoiding the negative condition.</a:t>
            </a:r>
          </a:p>
          <a:p>
            <a:pPr algn="just">
              <a:defRPr/>
            </a:pPr>
            <a:r>
              <a:rPr lang="en-US" sz="1700" b="1" dirty="0">
                <a:solidFill>
                  <a:srgbClr val="000000"/>
                </a:solidFill>
              </a:rPr>
              <a:t>Applications</a:t>
            </a:r>
            <a:r>
              <a:rPr lang="en-US" sz="1700" dirty="0">
                <a:solidFill>
                  <a:srgbClr val="000000"/>
                </a:solidFill>
              </a:rPr>
              <a:t>: Robotics, Text Mining, Resource Management, Video Games.</a:t>
            </a:r>
          </a:p>
          <a:p>
            <a:pPr algn="just">
              <a:defRPr/>
            </a:pPr>
            <a:r>
              <a:rPr lang="en-US" sz="1700" b="1" dirty="0">
                <a:solidFill>
                  <a:srgbClr val="000000"/>
                </a:solidFill>
              </a:rPr>
              <a:t>Advantages</a:t>
            </a:r>
          </a:p>
          <a:p>
            <a:pPr lvl="1" algn="just">
              <a:buFont typeface="Wingdings" panose="05000000000000000000" pitchFamily="2" charset="2"/>
              <a:buChar char="Ø"/>
              <a:defRPr/>
            </a:pPr>
            <a:r>
              <a:rPr lang="en-US" sz="1700" dirty="0">
                <a:solidFill>
                  <a:srgbClr val="000000"/>
                </a:solidFill>
              </a:rPr>
              <a:t>The learning model of RL is similar to the learning of human beings; hence most accurate results can be found.</a:t>
            </a:r>
          </a:p>
          <a:p>
            <a:pPr lvl="1" algn="just">
              <a:buFont typeface="Wingdings" panose="05000000000000000000" pitchFamily="2" charset="2"/>
              <a:buChar char="Ø"/>
              <a:defRPr/>
            </a:pPr>
            <a:r>
              <a:rPr lang="en-US" sz="1700" dirty="0">
                <a:solidFill>
                  <a:srgbClr val="000000"/>
                </a:solidFill>
              </a:rPr>
              <a:t>Helps in achieving long term results.</a:t>
            </a:r>
          </a:p>
          <a:p>
            <a:pPr algn="just">
              <a:defRPr/>
            </a:pPr>
            <a:r>
              <a:rPr lang="en-US" sz="1700" b="1" dirty="0">
                <a:solidFill>
                  <a:srgbClr val="000000"/>
                </a:solidFill>
              </a:rPr>
              <a:t>Disadvantages</a:t>
            </a:r>
          </a:p>
          <a:p>
            <a:pPr lvl="1" algn="just">
              <a:buFont typeface="Wingdings" panose="05000000000000000000" pitchFamily="2" charset="2"/>
              <a:buChar char="Ø"/>
              <a:defRPr/>
            </a:pPr>
            <a:r>
              <a:rPr lang="en-US" sz="1700" dirty="0">
                <a:solidFill>
                  <a:srgbClr val="000000"/>
                </a:solidFill>
              </a:rPr>
              <a:t>RL algorithms require huge data and computations.</a:t>
            </a:r>
          </a:p>
          <a:p>
            <a:pPr lvl="1" algn="just">
              <a:buFont typeface="Wingdings" panose="05000000000000000000" pitchFamily="2" charset="2"/>
              <a:buChar char="Ø"/>
              <a:defRPr/>
            </a:pPr>
            <a:r>
              <a:rPr lang="en-US" sz="1700" dirty="0">
                <a:solidFill>
                  <a:srgbClr val="000000"/>
                </a:solidFill>
              </a:rPr>
              <a:t>Too much reinforcement learning can lead to an overload of states which can weaken the results.</a:t>
            </a:r>
          </a:p>
          <a:p>
            <a:pPr marL="0" indent="0" algn="just">
              <a:buFont typeface="Arial" panose="020B0604020202020204" pitchFamily="34" charset="0"/>
              <a:buNone/>
              <a:defRPr/>
            </a:pPr>
            <a:endParaRPr lang="en-US" sz="1800" dirty="0">
              <a:solidFill>
                <a:srgbClr val="333333"/>
              </a:solidFill>
              <a:latin typeface="Garamond" panose="02020404030301010803" pitchFamily="18" charset="0"/>
            </a:endParaRPr>
          </a:p>
        </p:txBody>
      </p:sp>
      <p:sp>
        <p:nvSpPr>
          <p:cNvPr id="4" name="Footer Placeholder 3">
            <a:extLst>
              <a:ext uri="{FF2B5EF4-FFF2-40B4-BE49-F238E27FC236}">
                <a16:creationId xmlns:a16="http://schemas.microsoft.com/office/drawing/2014/main" id="{5BB7A443-A7A4-FF73-4843-BEE8657F0436}"/>
              </a:ext>
            </a:extLst>
          </p:cNvPr>
          <p:cNvSpPr>
            <a:spLocks noGrp="1"/>
          </p:cNvSpPr>
          <p:nvPr>
            <p:ph type="ftr" sz="quarter" idx="11"/>
          </p:nvPr>
        </p:nvSpPr>
        <p:spPr/>
        <p:txBody>
          <a:bodyPr/>
          <a:lstStyle/>
          <a:p>
            <a:pPr>
              <a:defRPr/>
            </a:pPr>
            <a:r>
              <a:rPr lang="en-US"/>
              <a:t>Artificial Intelligence</a:t>
            </a:r>
          </a:p>
        </p:txBody>
      </p:sp>
      <p:sp>
        <p:nvSpPr>
          <p:cNvPr id="41989" name="Slide Number Placeholder 4">
            <a:extLst>
              <a:ext uri="{FF2B5EF4-FFF2-40B4-BE49-F238E27FC236}">
                <a16:creationId xmlns:a16="http://schemas.microsoft.com/office/drawing/2014/main" id="{06537DA8-B181-5CD7-93FC-B5C6AE6C76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0D17E30E-059F-4062-BAD1-F8A33A25F723}"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51</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416D23B-776D-10D3-41EA-06726EFA071F}"/>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Linear Regression analysis</a:t>
            </a:r>
            <a:endParaRPr lang="en-ID" altLang="en-US" sz="3600">
              <a:latin typeface="Algerian" panose="04020705040A02060702" pitchFamily="82" charset="0"/>
            </a:endParaRPr>
          </a:p>
        </p:txBody>
      </p:sp>
      <p:sp>
        <p:nvSpPr>
          <p:cNvPr id="43011" name="Content Placeholder 2">
            <a:extLst>
              <a:ext uri="{FF2B5EF4-FFF2-40B4-BE49-F238E27FC236}">
                <a16:creationId xmlns:a16="http://schemas.microsoft.com/office/drawing/2014/main" id="{1C6E038E-39E2-87BC-104C-D1A3795E42E9}"/>
              </a:ext>
            </a:extLst>
          </p:cNvPr>
          <p:cNvSpPr>
            <a:spLocks noGrp="1"/>
          </p:cNvSpPr>
          <p:nvPr>
            <p:ph idx="1"/>
          </p:nvPr>
        </p:nvSpPr>
        <p:spPr>
          <a:xfrm>
            <a:off x="549275" y="1463675"/>
            <a:ext cx="7966075" cy="3433763"/>
          </a:xfrm>
        </p:spPr>
        <p:txBody>
          <a:bodyPr/>
          <a:lstStyle/>
          <a:p>
            <a:r>
              <a:rPr lang="en-US" altLang="en-US" sz="1700">
                <a:solidFill>
                  <a:srgbClr val="333333"/>
                </a:solidFill>
              </a:rPr>
              <a:t>It is a statistical method that is used for predictive analysis. </a:t>
            </a:r>
          </a:p>
          <a:p>
            <a:r>
              <a:rPr lang="en-US" altLang="en-US" sz="1700">
                <a:solidFill>
                  <a:srgbClr val="333333"/>
                </a:solidFill>
              </a:rPr>
              <a:t>Linear regression makes predictions for continuous/real or numeric variables such as sales, salary, age, product price, etc.</a:t>
            </a:r>
          </a:p>
          <a:p>
            <a:r>
              <a:rPr lang="en-US" altLang="en-US" sz="1700">
                <a:solidFill>
                  <a:srgbClr val="333333"/>
                </a:solidFill>
              </a:rPr>
              <a:t>Linear regression algorithm shows a linear relationship between a dependent (y) and one or more independent (y) variables, hence called as linear regression.</a:t>
            </a:r>
          </a:p>
          <a:p>
            <a:r>
              <a:rPr lang="en-US" altLang="en-US" sz="1700">
                <a:solidFill>
                  <a:srgbClr val="333333"/>
                </a:solidFill>
                <a:cs typeface="Arial" panose="020B0604020202020204" pitchFamily="34" charset="0"/>
              </a:rPr>
              <a:t>Mathematically, we can represent a linear regression as:</a:t>
            </a:r>
            <a:endParaRPr lang="en-US" altLang="en-US" sz="1700">
              <a:cs typeface="Arial" panose="020B0604020202020204" pitchFamily="34" charset="0"/>
            </a:endParaRPr>
          </a:p>
          <a:p>
            <a:pPr algn="just">
              <a:lnSpc>
                <a:spcPct val="100000"/>
              </a:lnSpc>
              <a:spcBef>
                <a:spcPct val="0"/>
              </a:spcBef>
              <a:buFontTx/>
              <a:buNone/>
            </a:pPr>
            <a:r>
              <a:rPr lang="en-US" altLang="en-US" sz="1700">
                <a:solidFill>
                  <a:srgbClr val="333333"/>
                </a:solidFill>
                <a:cs typeface="Arial" panose="020B0604020202020204" pitchFamily="34" charset="0"/>
              </a:rPr>
              <a:t>       y= a</a:t>
            </a:r>
            <a:r>
              <a:rPr lang="en-US" altLang="en-US" sz="1700" baseline="-30000">
                <a:solidFill>
                  <a:srgbClr val="333333"/>
                </a:solidFill>
                <a:cs typeface="Arial" panose="020B0604020202020204" pitchFamily="34" charset="0"/>
              </a:rPr>
              <a:t>0</a:t>
            </a:r>
            <a:r>
              <a:rPr lang="en-US" altLang="en-US" sz="1700">
                <a:solidFill>
                  <a:srgbClr val="333333"/>
                </a:solidFill>
                <a:cs typeface="Arial" panose="020B0604020202020204" pitchFamily="34" charset="0"/>
              </a:rPr>
              <a:t>+a</a:t>
            </a:r>
            <a:r>
              <a:rPr lang="en-US" altLang="en-US" sz="1700" baseline="-30000">
                <a:solidFill>
                  <a:srgbClr val="333333"/>
                </a:solidFill>
                <a:cs typeface="Arial" panose="020B0604020202020204" pitchFamily="34" charset="0"/>
              </a:rPr>
              <a:t>1</a:t>
            </a:r>
            <a:r>
              <a:rPr lang="en-US" altLang="en-US" sz="1700">
                <a:solidFill>
                  <a:srgbClr val="333333"/>
                </a:solidFill>
                <a:cs typeface="Arial" panose="020B0604020202020204" pitchFamily="34" charset="0"/>
              </a:rPr>
              <a:t>x+ ε</a:t>
            </a:r>
            <a:endParaRPr lang="en-US" altLang="en-US" sz="1700">
              <a:cs typeface="Arial" panose="020B0604020202020204" pitchFamily="34" charset="0"/>
            </a:endParaRPr>
          </a:p>
          <a:p>
            <a:endParaRPr lang="en-US" altLang="en-US" sz="1800">
              <a:solidFill>
                <a:srgbClr val="333333"/>
              </a:solidFill>
              <a:latin typeface="Garamond" panose="02020404030301010803" pitchFamily="18" charset="0"/>
            </a:endParaRPr>
          </a:p>
          <a:p>
            <a:endParaRPr lang="en-US" altLang="en-US" sz="1800">
              <a:solidFill>
                <a:srgbClr val="333333"/>
              </a:solidFill>
              <a:latin typeface="Garamond" panose="02020404030301010803" pitchFamily="18" charset="0"/>
            </a:endParaRPr>
          </a:p>
          <a:p>
            <a:endParaRPr lang="en-US" altLang="en-US" sz="1800">
              <a:solidFill>
                <a:srgbClr val="333333"/>
              </a:solidFill>
              <a:latin typeface="Garamond" panose="02020404030301010803" pitchFamily="18" charset="0"/>
            </a:endParaRPr>
          </a:p>
          <a:p>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41D41A9E-BE7C-C9B7-BDC9-B3E0FFE8E9C3}"/>
              </a:ext>
            </a:extLst>
          </p:cNvPr>
          <p:cNvSpPr>
            <a:spLocks noGrp="1"/>
          </p:cNvSpPr>
          <p:nvPr>
            <p:ph type="ftr" sz="quarter" idx="11"/>
          </p:nvPr>
        </p:nvSpPr>
        <p:spPr/>
        <p:txBody>
          <a:bodyPr/>
          <a:lstStyle/>
          <a:p>
            <a:pPr>
              <a:defRPr/>
            </a:pPr>
            <a:r>
              <a:rPr lang="en-US"/>
              <a:t>Artificial Intelligence</a:t>
            </a:r>
          </a:p>
        </p:txBody>
      </p:sp>
      <p:sp>
        <p:nvSpPr>
          <p:cNvPr id="43013" name="Slide Number Placeholder 4">
            <a:extLst>
              <a:ext uri="{FF2B5EF4-FFF2-40B4-BE49-F238E27FC236}">
                <a16:creationId xmlns:a16="http://schemas.microsoft.com/office/drawing/2014/main" id="{88935738-B61E-0EEF-C2BE-0AAEB2F19E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158128F7-1D63-405C-A679-765AD944780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52</a:t>
            </a:fld>
            <a:endParaRPr lang="en-US" altLang="en-US" sz="1400">
              <a:solidFill>
                <a:schemeClr val="bg1"/>
              </a:solidFill>
              <a:latin typeface="Calibri" panose="020F0502020204030204" pitchFamily="34" charset="0"/>
              <a:cs typeface="Arial" panose="020B0604020202020204" pitchFamily="34" charset="0"/>
            </a:endParaRPr>
          </a:p>
        </p:txBody>
      </p:sp>
      <p:pic>
        <p:nvPicPr>
          <p:cNvPr id="43014" name="Picture 7" descr="Linear Regression in Machine Learning">
            <a:extLst>
              <a:ext uri="{FF2B5EF4-FFF2-40B4-BE49-F238E27FC236}">
                <a16:creationId xmlns:a16="http://schemas.microsoft.com/office/drawing/2014/main" id="{78F82359-2F62-072D-3C27-D21C5DBFE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75" y="3429000"/>
            <a:ext cx="23526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E4DC460-8DA3-8623-684B-3ECE400DC2F2}"/>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Linear Regression analysis</a:t>
            </a:r>
            <a:endParaRPr lang="en-ID" altLang="en-US" sz="3600">
              <a:latin typeface="Algerian" panose="04020705040A02060702" pitchFamily="82" charset="0"/>
            </a:endParaRPr>
          </a:p>
        </p:txBody>
      </p:sp>
      <p:sp>
        <p:nvSpPr>
          <p:cNvPr id="44035" name="Content Placeholder 2">
            <a:extLst>
              <a:ext uri="{FF2B5EF4-FFF2-40B4-BE49-F238E27FC236}">
                <a16:creationId xmlns:a16="http://schemas.microsoft.com/office/drawing/2014/main" id="{66F2F581-2C1C-EFEC-B3AD-412ABAE7AB5F}"/>
              </a:ext>
            </a:extLst>
          </p:cNvPr>
          <p:cNvSpPr>
            <a:spLocks noGrp="1"/>
          </p:cNvSpPr>
          <p:nvPr>
            <p:ph idx="1"/>
          </p:nvPr>
        </p:nvSpPr>
        <p:spPr>
          <a:xfrm>
            <a:off x="549275" y="1435100"/>
            <a:ext cx="7966075" cy="3433763"/>
          </a:xfrm>
        </p:spPr>
        <p:txBody>
          <a:bodyPr/>
          <a:lstStyle/>
          <a:p>
            <a:pPr algn="just"/>
            <a:r>
              <a:rPr lang="en-US" altLang="en-US" sz="1700" b="1"/>
              <a:t>Types of Linear Regression</a:t>
            </a:r>
          </a:p>
          <a:p>
            <a:pPr lvl="1" algn="just">
              <a:buFont typeface="Wingdings" panose="05000000000000000000" pitchFamily="2" charset="2"/>
              <a:buChar char="Ø"/>
            </a:pPr>
            <a:r>
              <a:rPr lang="en-US" altLang="en-US" sz="1700" b="1"/>
              <a:t>Simple Linear Regression:</a:t>
            </a:r>
            <a:r>
              <a:rPr lang="en-US" altLang="en-US" sz="1700"/>
              <a:t> If a single independent variable is used to predict the value of a numerical dependent variable, then such a Linear Regression algorithm is called Simple Linear Regression.</a:t>
            </a:r>
          </a:p>
          <a:p>
            <a:pPr lvl="1" algn="just">
              <a:buFont typeface="Wingdings" panose="05000000000000000000" pitchFamily="2" charset="2"/>
              <a:buChar char="Ø"/>
            </a:pPr>
            <a:r>
              <a:rPr lang="en-US" altLang="en-US" sz="1700" b="1"/>
              <a:t>Multiple Linear regression:</a:t>
            </a:r>
            <a:r>
              <a:rPr lang="en-US" altLang="en-US" sz="1700"/>
              <a:t> If more than one independent variable is used to predict the value of a numerical dependent variable, then such a Linear Regression algorithm is called Multiple Linear Regression.</a:t>
            </a:r>
          </a:p>
          <a:p>
            <a:r>
              <a:rPr lang="en-US" altLang="en-US" sz="1700" b="1"/>
              <a:t>Model Performance: R-squared method:</a:t>
            </a:r>
          </a:p>
          <a:p>
            <a:pPr lvl="1">
              <a:buFont typeface="Wingdings" panose="05000000000000000000" pitchFamily="2" charset="2"/>
              <a:buChar char="Ø"/>
            </a:pPr>
            <a:r>
              <a:rPr lang="en-US" altLang="en-US" sz="1700"/>
              <a:t>R-squared is a statistical method that determines the goodness of fit.</a:t>
            </a:r>
          </a:p>
          <a:p>
            <a:pPr lvl="1">
              <a:buFont typeface="Wingdings" panose="05000000000000000000" pitchFamily="2" charset="2"/>
              <a:buChar char="Ø"/>
            </a:pPr>
            <a:r>
              <a:rPr lang="en-US" altLang="en-US" sz="1700"/>
              <a:t>The high value of R-square determines the less difference between the predicted values and actual values and hence represents a good model.</a:t>
            </a:r>
          </a:p>
          <a:p>
            <a:pPr lvl="1">
              <a:buFont typeface="Wingdings" panose="05000000000000000000" pitchFamily="2" charset="2"/>
              <a:buChar char="Ø"/>
            </a:pPr>
            <a:r>
              <a:rPr lang="en-US" altLang="en-US" sz="1700"/>
              <a:t>It can be calculated from the below formula:</a:t>
            </a:r>
          </a:p>
          <a:p>
            <a:endParaRPr lang="en-US" altLang="en-US" sz="1800">
              <a:latin typeface="Garamond" panose="02020404030301010803" pitchFamily="18" charset="0"/>
            </a:endParaRPr>
          </a:p>
          <a:p>
            <a:endParaRPr lang="en-US" altLang="en-US" sz="1800">
              <a:latin typeface="Garamond" panose="02020404030301010803" pitchFamily="18" charset="0"/>
            </a:endParaRPr>
          </a:p>
          <a:p>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3CAAE85A-8B39-F3AF-62AA-AFA7464BE674}"/>
              </a:ext>
            </a:extLst>
          </p:cNvPr>
          <p:cNvSpPr>
            <a:spLocks noGrp="1"/>
          </p:cNvSpPr>
          <p:nvPr>
            <p:ph type="ftr" sz="quarter" idx="11"/>
          </p:nvPr>
        </p:nvSpPr>
        <p:spPr/>
        <p:txBody>
          <a:bodyPr/>
          <a:lstStyle/>
          <a:p>
            <a:pPr>
              <a:defRPr/>
            </a:pPr>
            <a:r>
              <a:rPr lang="en-US"/>
              <a:t>Artificial Intelligence</a:t>
            </a:r>
          </a:p>
        </p:txBody>
      </p:sp>
      <p:sp>
        <p:nvSpPr>
          <p:cNvPr id="44037" name="Slide Number Placeholder 4">
            <a:extLst>
              <a:ext uri="{FF2B5EF4-FFF2-40B4-BE49-F238E27FC236}">
                <a16:creationId xmlns:a16="http://schemas.microsoft.com/office/drawing/2014/main" id="{B8FDD467-71F7-03E9-1652-A9B44832BB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95137121-9807-4E97-B3EA-2082C8E3CAF0}"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53</a:t>
            </a:fld>
            <a:endParaRPr lang="en-US" altLang="en-US" sz="1400">
              <a:solidFill>
                <a:schemeClr val="bg1"/>
              </a:solidFill>
              <a:latin typeface="Calibri" panose="020F0502020204030204" pitchFamily="34" charset="0"/>
              <a:cs typeface="Arial" panose="020B0604020202020204" pitchFamily="34" charset="0"/>
            </a:endParaRPr>
          </a:p>
        </p:txBody>
      </p:sp>
      <p:pic>
        <p:nvPicPr>
          <p:cNvPr id="44038" name="Picture 4" descr="Linear Regression in Machine Learning">
            <a:extLst>
              <a:ext uri="{FF2B5EF4-FFF2-40B4-BE49-F238E27FC236}">
                <a16:creationId xmlns:a16="http://schemas.microsoft.com/office/drawing/2014/main" id="{BAAADDB0-CD93-8DD9-7BED-9792B1B48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88" y="4868863"/>
            <a:ext cx="31321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08E796FB-DB7D-45D8-D0DE-FFDD2981C439}"/>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Simple Linear regression</a:t>
            </a:r>
            <a:endParaRPr lang="en-ID" altLang="en-US" sz="3600">
              <a:latin typeface="Algerian" panose="04020705040A02060702" pitchFamily="82" charset="0"/>
            </a:endParaRPr>
          </a:p>
        </p:txBody>
      </p:sp>
      <p:sp>
        <p:nvSpPr>
          <p:cNvPr id="45059" name="Content Placeholder 2">
            <a:extLst>
              <a:ext uri="{FF2B5EF4-FFF2-40B4-BE49-F238E27FC236}">
                <a16:creationId xmlns:a16="http://schemas.microsoft.com/office/drawing/2014/main" id="{0DBE6440-53F6-8763-EDCF-28A135E5B4A5}"/>
              </a:ext>
            </a:extLst>
          </p:cNvPr>
          <p:cNvSpPr>
            <a:spLocks noGrp="1"/>
          </p:cNvSpPr>
          <p:nvPr>
            <p:ph idx="1"/>
          </p:nvPr>
        </p:nvSpPr>
        <p:spPr>
          <a:xfrm>
            <a:off x="514350" y="1306513"/>
            <a:ext cx="8229600" cy="3879850"/>
          </a:xfrm>
        </p:spPr>
        <p:txBody>
          <a:bodyPr/>
          <a:lstStyle/>
          <a:p>
            <a:r>
              <a:rPr lang="en-US" altLang="en-US" sz="1700"/>
              <a:t>Models the relationship between a dependent variable and a single independent variable.  The relationship shown by a Simple Linear Regression model is linear or a sloped straight line.</a:t>
            </a:r>
          </a:p>
          <a:p>
            <a:r>
              <a:rPr lang="en-US" altLang="en-US" sz="1700"/>
              <a:t>Simple Linear regression algorithm has mainly two objectives:</a:t>
            </a:r>
          </a:p>
          <a:p>
            <a:pPr lvl="1">
              <a:buFont typeface="Wingdings" panose="05000000000000000000" pitchFamily="2" charset="2"/>
              <a:buChar char="Ø"/>
            </a:pPr>
            <a:r>
              <a:rPr lang="en-US" altLang="en-US" sz="1700"/>
              <a:t>Model the relationship between the two variables. Eg: Income and expenditure, experience and Salary, etc.</a:t>
            </a:r>
          </a:p>
          <a:p>
            <a:pPr lvl="1">
              <a:buFont typeface="Wingdings" panose="05000000000000000000" pitchFamily="2" charset="2"/>
              <a:buChar char="Ø"/>
            </a:pPr>
            <a:r>
              <a:rPr lang="en-US" altLang="en-US" sz="1700"/>
              <a:t>Forecasting new observations. Such as Weather forecasting according to temperature, Revenue of a company according to the investments in a year, etc.</a:t>
            </a:r>
          </a:p>
          <a:p>
            <a:r>
              <a:rPr lang="en-US" altLang="en-US" sz="1700"/>
              <a:t>The Simple Linear Regression model can be represented using the below equation:</a:t>
            </a:r>
          </a:p>
          <a:p>
            <a:pPr>
              <a:buFont typeface="Arial" panose="020B0604020202020204" pitchFamily="34" charset="0"/>
              <a:buNone/>
            </a:pPr>
            <a:r>
              <a:rPr lang="en-US" altLang="en-US" sz="1700"/>
              <a:t>                        y= a0+a1x+ ε </a:t>
            </a:r>
          </a:p>
          <a:p>
            <a:pPr>
              <a:buFont typeface="Arial" panose="020B0604020202020204" pitchFamily="34" charset="0"/>
              <a:buNone/>
            </a:pPr>
            <a:r>
              <a:rPr lang="en-US" altLang="en-US" sz="1700"/>
              <a:t>     a0= It is the intercept of the Regression line (can be obtained putting x=0)</a:t>
            </a:r>
          </a:p>
          <a:p>
            <a:pPr>
              <a:buFont typeface="Arial" panose="020B0604020202020204" pitchFamily="34" charset="0"/>
              <a:buNone/>
            </a:pPr>
            <a:r>
              <a:rPr lang="en-US" altLang="en-US" sz="1700"/>
              <a:t>     a1= It is the slope of the regression line, which is either increasing or decreasing.</a:t>
            </a:r>
          </a:p>
          <a:p>
            <a:pPr>
              <a:buFont typeface="Arial" panose="020B0604020202020204" pitchFamily="34" charset="0"/>
              <a:buNone/>
            </a:pPr>
            <a:r>
              <a:rPr lang="en-US" altLang="en-US" sz="1700"/>
              <a:t>      ε = The error term. (For a good model it will be negligible)</a:t>
            </a:r>
            <a:endParaRPr lang="en-ID" altLang="en-US" sz="1700"/>
          </a:p>
        </p:txBody>
      </p:sp>
      <p:sp>
        <p:nvSpPr>
          <p:cNvPr id="4" name="Footer Placeholder 3">
            <a:extLst>
              <a:ext uri="{FF2B5EF4-FFF2-40B4-BE49-F238E27FC236}">
                <a16:creationId xmlns:a16="http://schemas.microsoft.com/office/drawing/2014/main" id="{E13D547D-B4A9-766A-8842-54FC8245245E}"/>
              </a:ext>
            </a:extLst>
          </p:cNvPr>
          <p:cNvSpPr>
            <a:spLocks noGrp="1"/>
          </p:cNvSpPr>
          <p:nvPr>
            <p:ph type="ftr" sz="quarter" idx="11"/>
          </p:nvPr>
        </p:nvSpPr>
        <p:spPr/>
        <p:txBody>
          <a:bodyPr/>
          <a:lstStyle/>
          <a:p>
            <a:pPr>
              <a:defRPr/>
            </a:pPr>
            <a:r>
              <a:rPr lang="en-US"/>
              <a:t>Artificial Intelligence</a:t>
            </a:r>
          </a:p>
        </p:txBody>
      </p:sp>
      <p:sp>
        <p:nvSpPr>
          <p:cNvPr id="45061" name="Slide Number Placeholder 4">
            <a:extLst>
              <a:ext uri="{FF2B5EF4-FFF2-40B4-BE49-F238E27FC236}">
                <a16:creationId xmlns:a16="http://schemas.microsoft.com/office/drawing/2014/main" id="{AB193D09-A526-852B-D18A-FE06257455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D3BEF4E5-24B1-4D42-8D24-8AB1115921B9}"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54</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0E295E9-DF53-7AC4-3506-71EF4DE787E8}"/>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Multiple linear regression</a:t>
            </a:r>
            <a:endParaRPr lang="en-ID" altLang="en-US" sz="3600">
              <a:latin typeface="Algerian" panose="04020705040A02060702" pitchFamily="82" charset="0"/>
            </a:endParaRPr>
          </a:p>
        </p:txBody>
      </p:sp>
      <p:sp>
        <p:nvSpPr>
          <p:cNvPr id="46083" name="Content Placeholder 2">
            <a:extLst>
              <a:ext uri="{FF2B5EF4-FFF2-40B4-BE49-F238E27FC236}">
                <a16:creationId xmlns:a16="http://schemas.microsoft.com/office/drawing/2014/main" id="{F8EF96FB-6D68-5EB3-82E2-2D2D03FED8A6}"/>
              </a:ext>
            </a:extLst>
          </p:cNvPr>
          <p:cNvSpPr>
            <a:spLocks noGrp="1"/>
          </p:cNvSpPr>
          <p:nvPr>
            <p:ph idx="1"/>
          </p:nvPr>
        </p:nvSpPr>
        <p:spPr>
          <a:xfrm>
            <a:off x="628650" y="1306513"/>
            <a:ext cx="7886700" cy="3879850"/>
          </a:xfrm>
        </p:spPr>
        <p:txBody>
          <a:bodyPr/>
          <a:lstStyle/>
          <a:p>
            <a:r>
              <a:rPr lang="en-US" altLang="en-US" sz="1700">
                <a:solidFill>
                  <a:srgbClr val="333333"/>
                </a:solidFill>
              </a:rPr>
              <a:t>Multiple Linear Regression is one of the important regression algorithms which models the linear relationship between a single dependent continuous variable and more than one independent variable.</a:t>
            </a:r>
          </a:p>
          <a:p>
            <a:pPr algn="just"/>
            <a:r>
              <a:rPr lang="en-US" altLang="en-US" sz="1700">
                <a:solidFill>
                  <a:srgbClr val="000000"/>
                </a:solidFill>
              </a:rPr>
              <a:t>For MLR, the dependent or target variable(Y) must be the continuous/real, but the predictor or independent variable may be of continuous or categorical form.</a:t>
            </a:r>
          </a:p>
          <a:p>
            <a:pPr algn="just"/>
            <a:r>
              <a:rPr lang="en-US" altLang="en-US" sz="1700">
                <a:solidFill>
                  <a:srgbClr val="000000"/>
                </a:solidFill>
              </a:rPr>
              <a:t>Each feature variable must model the linear relationship with the dependent variable.</a:t>
            </a:r>
          </a:p>
          <a:p>
            <a:pPr algn="just"/>
            <a:r>
              <a:rPr lang="en-US" altLang="en-US" sz="1700">
                <a:solidFill>
                  <a:srgbClr val="000000"/>
                </a:solidFill>
              </a:rPr>
              <a:t>MLR tries to fit a regression line through a multidimensional space of data-points.</a:t>
            </a:r>
            <a:endParaRPr lang="en-US" altLang="en-US" sz="1700">
              <a:solidFill>
                <a:srgbClr val="333333"/>
              </a:solidFill>
            </a:endParaRPr>
          </a:p>
          <a:p>
            <a:pPr algn="just"/>
            <a:r>
              <a:rPr lang="en-US" altLang="en-US" sz="1700" b="1">
                <a:solidFill>
                  <a:srgbClr val="333333"/>
                </a:solidFill>
              </a:rPr>
              <a:t>Example:</a:t>
            </a:r>
            <a:r>
              <a:rPr lang="en-US" altLang="en-US" sz="1700">
                <a:solidFill>
                  <a:srgbClr val="333333"/>
                </a:solidFill>
              </a:rPr>
              <a:t> Prediction of CO</a:t>
            </a:r>
            <a:r>
              <a:rPr lang="en-US" altLang="en-US" sz="1700" baseline="-25000">
                <a:solidFill>
                  <a:srgbClr val="333333"/>
                </a:solidFill>
              </a:rPr>
              <a:t>2</a:t>
            </a:r>
            <a:r>
              <a:rPr lang="en-US" altLang="en-US" sz="1700">
                <a:solidFill>
                  <a:srgbClr val="333333"/>
                </a:solidFill>
              </a:rPr>
              <a:t> emission based on engine size and number of cylinders in a car.</a:t>
            </a:r>
          </a:p>
          <a:p>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79A0BE45-882B-AEE5-F458-C28DCF65A936}"/>
              </a:ext>
            </a:extLst>
          </p:cNvPr>
          <p:cNvSpPr>
            <a:spLocks noGrp="1"/>
          </p:cNvSpPr>
          <p:nvPr>
            <p:ph type="ftr" sz="quarter" idx="11"/>
          </p:nvPr>
        </p:nvSpPr>
        <p:spPr/>
        <p:txBody>
          <a:bodyPr/>
          <a:lstStyle/>
          <a:p>
            <a:pPr>
              <a:defRPr/>
            </a:pPr>
            <a:r>
              <a:rPr lang="en-US"/>
              <a:t>Artificial Intelligence</a:t>
            </a:r>
          </a:p>
        </p:txBody>
      </p:sp>
      <p:sp>
        <p:nvSpPr>
          <p:cNvPr id="46085" name="Slide Number Placeholder 4">
            <a:extLst>
              <a:ext uri="{FF2B5EF4-FFF2-40B4-BE49-F238E27FC236}">
                <a16:creationId xmlns:a16="http://schemas.microsoft.com/office/drawing/2014/main" id="{B92A4E3D-933D-378E-CDA4-BC82B3872C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3F20B9F-6A16-4FB6-9297-4650AFFCC87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55</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22928372-408A-33DC-4042-E7F7CD8556D4}"/>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Multiple linear regression</a:t>
            </a:r>
            <a:endParaRPr lang="en-ID" altLang="en-US" sz="3600">
              <a:latin typeface="Algerian" panose="04020705040A02060702" pitchFamily="82" charset="0"/>
            </a:endParaRPr>
          </a:p>
        </p:txBody>
      </p:sp>
      <p:sp>
        <p:nvSpPr>
          <p:cNvPr id="46083" name="Content Placeholder 2">
            <a:extLst>
              <a:ext uri="{FF2B5EF4-FFF2-40B4-BE49-F238E27FC236}">
                <a16:creationId xmlns:a16="http://schemas.microsoft.com/office/drawing/2014/main" id="{640495B9-B0FD-3308-3A9E-F6216D129055}"/>
              </a:ext>
            </a:extLst>
          </p:cNvPr>
          <p:cNvSpPr>
            <a:spLocks noGrp="1"/>
          </p:cNvSpPr>
          <p:nvPr>
            <p:ph idx="1"/>
          </p:nvPr>
        </p:nvSpPr>
        <p:spPr>
          <a:xfrm>
            <a:off x="628650" y="1306513"/>
            <a:ext cx="7886700" cy="3879850"/>
          </a:xfrm>
        </p:spPr>
        <p:txBody>
          <a:bodyPr/>
          <a:lstStyle/>
          <a:p>
            <a:pPr algn="just">
              <a:defRPr/>
            </a:pPr>
            <a:r>
              <a:rPr lang="en-US" sz="1700" b="1" dirty="0"/>
              <a:t>MLR equation:</a:t>
            </a:r>
          </a:p>
          <a:p>
            <a:pPr lvl="1" algn="just">
              <a:buFont typeface="Courier New" panose="02070309020205020404" pitchFamily="49" charset="0"/>
              <a:buChar char="o"/>
              <a:defRPr/>
            </a:pPr>
            <a:r>
              <a:rPr lang="en-US" sz="1700" dirty="0"/>
              <a:t>In Multiple Linear Regression, the target variable(Y) is a linear combination of multiple predictor variables x</a:t>
            </a:r>
            <a:r>
              <a:rPr lang="en-US" sz="1700" baseline="-25000" dirty="0"/>
              <a:t>1</a:t>
            </a:r>
            <a:r>
              <a:rPr lang="en-US" sz="1700" dirty="0"/>
              <a:t>, x</a:t>
            </a:r>
            <a:r>
              <a:rPr lang="en-US" sz="1700" baseline="-25000" dirty="0"/>
              <a:t>2</a:t>
            </a:r>
            <a:r>
              <a:rPr lang="en-US" sz="1700" dirty="0"/>
              <a:t>, x</a:t>
            </a:r>
            <a:r>
              <a:rPr lang="en-US" sz="1700" baseline="-25000" dirty="0"/>
              <a:t>3</a:t>
            </a:r>
            <a:r>
              <a:rPr lang="en-US" sz="1700" dirty="0"/>
              <a:t>, ...,</a:t>
            </a:r>
            <a:r>
              <a:rPr lang="en-US" sz="1700" dirty="0" err="1"/>
              <a:t>x</a:t>
            </a:r>
            <a:r>
              <a:rPr lang="en-US" sz="1700" baseline="-25000" dirty="0" err="1"/>
              <a:t>n</a:t>
            </a:r>
            <a:r>
              <a:rPr lang="en-US" sz="1700" dirty="0"/>
              <a:t>. </a:t>
            </a:r>
          </a:p>
          <a:p>
            <a:pPr marL="0" indent="0" algn="just">
              <a:buFont typeface="Arial" panose="020B0604020202020204" pitchFamily="34" charset="0"/>
              <a:buNone/>
              <a:defRPr/>
            </a:pPr>
            <a:r>
              <a:rPr lang="en-US" sz="1700" dirty="0"/>
              <a:t>Y= b&lt;sub&gt;0&lt;/sub&gt;+b&lt;sub&gt;1&lt;/sub&gt;x&lt;sub&gt;1&lt;/sub&gt;+ b&lt;sub&gt;2&lt;/sub&gt;x&lt;sub&gt;2&lt;/sub&gt;+ b&lt;sub&gt;3&lt;/sub&gt;x&lt;sub&gt;3&lt;/sub&gt;+...... </a:t>
            </a:r>
            <a:r>
              <a:rPr lang="en-US" sz="1700" dirty="0" err="1"/>
              <a:t>bnxn</a:t>
            </a:r>
            <a:r>
              <a:rPr lang="en-US" sz="1700" dirty="0"/>
              <a:t>       </a:t>
            </a:r>
          </a:p>
          <a:p>
            <a:pPr marL="0" indent="0" algn="just">
              <a:buFont typeface="Arial" panose="020B0604020202020204" pitchFamily="34" charset="0"/>
              <a:buNone/>
              <a:defRPr/>
            </a:pPr>
            <a:r>
              <a:rPr lang="en-US" sz="1700" dirty="0"/>
              <a:t>where, Y= Output/Response variable, b</a:t>
            </a:r>
            <a:r>
              <a:rPr lang="en-US" sz="1700" baseline="-25000" dirty="0"/>
              <a:t>0</a:t>
            </a:r>
            <a:r>
              <a:rPr lang="en-US" sz="1700" dirty="0"/>
              <a:t>, b</a:t>
            </a:r>
            <a:r>
              <a:rPr lang="en-US" sz="1700" baseline="-25000" dirty="0"/>
              <a:t>1</a:t>
            </a:r>
            <a:r>
              <a:rPr lang="en-US" sz="1700" dirty="0"/>
              <a:t>, b</a:t>
            </a:r>
            <a:r>
              <a:rPr lang="en-US" sz="1700" baseline="-25000" dirty="0"/>
              <a:t>2</a:t>
            </a:r>
            <a:r>
              <a:rPr lang="en-US" sz="1700" dirty="0"/>
              <a:t>, b</a:t>
            </a:r>
            <a:r>
              <a:rPr lang="en-US" sz="1700" baseline="-25000" dirty="0"/>
              <a:t>3</a:t>
            </a:r>
            <a:r>
              <a:rPr lang="en-US" sz="1700" dirty="0"/>
              <a:t> , b</a:t>
            </a:r>
            <a:r>
              <a:rPr lang="en-US" sz="1700" baseline="-25000" dirty="0"/>
              <a:t>n</a:t>
            </a:r>
            <a:r>
              <a:rPr lang="en-US" sz="1700" dirty="0"/>
              <a:t>....= Coefficients of the model, x</a:t>
            </a:r>
            <a:r>
              <a:rPr lang="en-US" sz="1700" baseline="-25000" dirty="0"/>
              <a:t>1</a:t>
            </a:r>
            <a:r>
              <a:rPr lang="en-US" sz="1700" dirty="0"/>
              <a:t>, x</a:t>
            </a:r>
            <a:r>
              <a:rPr lang="en-US" sz="1700" baseline="-25000" dirty="0"/>
              <a:t>2</a:t>
            </a:r>
            <a:r>
              <a:rPr lang="en-US" sz="1700" dirty="0"/>
              <a:t>, x</a:t>
            </a:r>
            <a:r>
              <a:rPr lang="en-US" sz="1700" baseline="-25000" dirty="0"/>
              <a:t>3</a:t>
            </a:r>
            <a:r>
              <a:rPr lang="en-US" sz="1700" dirty="0"/>
              <a:t>, x</a:t>
            </a:r>
            <a:r>
              <a:rPr lang="en-US" sz="1700" baseline="-25000" dirty="0"/>
              <a:t>4</a:t>
            </a:r>
            <a:r>
              <a:rPr lang="en-US" sz="1700" dirty="0"/>
              <a:t>,...= Various Independent/feature variable</a:t>
            </a:r>
          </a:p>
          <a:p>
            <a:pPr marL="0" indent="0" algn="just">
              <a:buFont typeface="Arial" panose="020B0604020202020204" pitchFamily="34" charset="0"/>
              <a:buNone/>
              <a:defRPr/>
            </a:pPr>
            <a:endParaRPr lang="en-US" sz="1700" dirty="0"/>
          </a:p>
          <a:p>
            <a:pPr algn="just">
              <a:defRPr/>
            </a:pPr>
            <a:r>
              <a:rPr lang="en-US" sz="1700" b="1" dirty="0"/>
              <a:t>Assumptions for Multiple Linear Regression:</a:t>
            </a:r>
          </a:p>
          <a:p>
            <a:pPr lvl="1" algn="just">
              <a:buFont typeface="Wingdings" panose="05000000000000000000" pitchFamily="2" charset="2"/>
              <a:buChar char="Ø"/>
              <a:defRPr/>
            </a:pPr>
            <a:r>
              <a:rPr lang="en-US" sz="1700" dirty="0"/>
              <a:t>A </a:t>
            </a:r>
            <a:r>
              <a:rPr lang="en-US" sz="1700" b="1" dirty="0"/>
              <a:t>linear relationship</a:t>
            </a:r>
            <a:r>
              <a:rPr lang="en-US" sz="1700" dirty="0"/>
              <a:t> should exist between the Target and predictor variables.</a:t>
            </a:r>
          </a:p>
          <a:p>
            <a:pPr lvl="1" algn="just">
              <a:buFont typeface="Wingdings" panose="05000000000000000000" pitchFamily="2" charset="2"/>
              <a:buChar char="Ø"/>
              <a:defRPr/>
            </a:pPr>
            <a:r>
              <a:rPr lang="en-US" sz="1700" dirty="0"/>
              <a:t>The regression residuals must be </a:t>
            </a:r>
            <a:r>
              <a:rPr lang="en-US" sz="1700" b="1" dirty="0"/>
              <a:t>normally distributed</a:t>
            </a:r>
            <a:r>
              <a:rPr lang="en-US" sz="1700" dirty="0"/>
              <a:t>.</a:t>
            </a:r>
          </a:p>
          <a:p>
            <a:pPr lvl="1" algn="just">
              <a:buFont typeface="Wingdings" panose="05000000000000000000" pitchFamily="2" charset="2"/>
              <a:buChar char="Ø"/>
              <a:defRPr/>
            </a:pPr>
            <a:r>
              <a:rPr lang="en-US" sz="1700" dirty="0"/>
              <a:t>MLR assumes little or </a:t>
            </a:r>
            <a:r>
              <a:rPr lang="en-US" sz="1700" b="1" dirty="0"/>
              <a:t>no multicollinearity</a:t>
            </a:r>
            <a:r>
              <a:rPr lang="en-US" sz="1700" dirty="0"/>
              <a:t> (correlation between the independent variable) in data.</a:t>
            </a:r>
          </a:p>
          <a:p>
            <a:pPr>
              <a:defRPr/>
            </a:pPr>
            <a:endParaRPr lang="en-ID" altLang="en-US" sz="1800" dirty="0">
              <a:latin typeface="Garamond" panose="02020404030301010803" pitchFamily="18" charset="0"/>
            </a:endParaRPr>
          </a:p>
        </p:txBody>
      </p:sp>
      <p:sp>
        <p:nvSpPr>
          <p:cNvPr id="4" name="Footer Placeholder 3">
            <a:extLst>
              <a:ext uri="{FF2B5EF4-FFF2-40B4-BE49-F238E27FC236}">
                <a16:creationId xmlns:a16="http://schemas.microsoft.com/office/drawing/2014/main" id="{89417657-F4BB-A47E-2A3F-07DD3B5DABB8}"/>
              </a:ext>
            </a:extLst>
          </p:cNvPr>
          <p:cNvSpPr>
            <a:spLocks noGrp="1"/>
          </p:cNvSpPr>
          <p:nvPr>
            <p:ph type="ftr" sz="quarter" idx="11"/>
          </p:nvPr>
        </p:nvSpPr>
        <p:spPr/>
        <p:txBody>
          <a:bodyPr/>
          <a:lstStyle/>
          <a:p>
            <a:pPr>
              <a:defRPr/>
            </a:pPr>
            <a:r>
              <a:rPr lang="en-US"/>
              <a:t>Artificial Intelligence</a:t>
            </a:r>
          </a:p>
        </p:txBody>
      </p:sp>
      <p:sp>
        <p:nvSpPr>
          <p:cNvPr id="47109" name="Slide Number Placeholder 4">
            <a:extLst>
              <a:ext uri="{FF2B5EF4-FFF2-40B4-BE49-F238E27FC236}">
                <a16:creationId xmlns:a16="http://schemas.microsoft.com/office/drawing/2014/main" id="{D361AAA2-C572-4FCC-81CE-1237A7FCA4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C5CD4FE2-350D-4863-94D1-9622A5211FC0}"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56</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15D28FD0-973A-1D80-0D2C-1F86516886B9}"/>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Evaluation metrics for regression model</a:t>
            </a:r>
            <a:endParaRPr lang="en-ID" altLang="en-US" sz="3600">
              <a:latin typeface="Algerian" panose="04020705040A02060702" pitchFamily="82" charset="0"/>
            </a:endParaRPr>
          </a:p>
        </p:txBody>
      </p:sp>
      <p:sp>
        <p:nvSpPr>
          <p:cNvPr id="48131" name="Content Placeholder 2">
            <a:extLst>
              <a:ext uri="{FF2B5EF4-FFF2-40B4-BE49-F238E27FC236}">
                <a16:creationId xmlns:a16="http://schemas.microsoft.com/office/drawing/2014/main" id="{9735F774-3108-AE85-7ED9-7FB289147AAB}"/>
              </a:ext>
            </a:extLst>
          </p:cNvPr>
          <p:cNvSpPr>
            <a:spLocks noGrp="1"/>
          </p:cNvSpPr>
          <p:nvPr>
            <p:ph idx="1"/>
          </p:nvPr>
        </p:nvSpPr>
        <p:spPr>
          <a:xfrm>
            <a:off x="628650" y="1671638"/>
            <a:ext cx="7886700" cy="3217862"/>
          </a:xfrm>
        </p:spPr>
        <p:txBody>
          <a:bodyPr/>
          <a:lstStyle/>
          <a:p>
            <a:pPr algn="just"/>
            <a:r>
              <a:rPr lang="en-US" altLang="en-US" sz="1700">
                <a:solidFill>
                  <a:srgbClr val="292929"/>
                </a:solidFill>
              </a:rPr>
              <a:t>In regression problems, the prediction error is used to define the model performance. The prediction error is also referred to as residuals and it is defined as the difference between the actual and predicted values.</a:t>
            </a:r>
          </a:p>
          <a:p>
            <a:pPr algn="just"/>
            <a:r>
              <a:rPr lang="en-US" altLang="en-US" sz="1700">
                <a:solidFill>
                  <a:srgbClr val="292929"/>
                </a:solidFill>
              </a:rPr>
              <a:t>Residuals are important when determining the quality of a model. </a:t>
            </a:r>
          </a:p>
          <a:p>
            <a:pPr algn="just"/>
            <a:r>
              <a:rPr lang="en-US" altLang="en-US" sz="1700" b="1">
                <a:solidFill>
                  <a:srgbClr val="292929"/>
                </a:solidFill>
              </a:rPr>
              <a:t>Residual = actual value — predicted value</a:t>
            </a:r>
            <a:endParaRPr lang="en-US" altLang="en-US" sz="1700">
              <a:solidFill>
                <a:srgbClr val="292929"/>
              </a:solidFill>
            </a:endParaRPr>
          </a:p>
          <a:p>
            <a:pPr algn="just">
              <a:buFont typeface="Arial" panose="020B0604020202020204" pitchFamily="34" charset="0"/>
              <a:buNone/>
            </a:pPr>
            <a:r>
              <a:rPr lang="en-US" altLang="en-US" sz="1700" i="1">
                <a:solidFill>
                  <a:srgbClr val="292929"/>
                </a:solidFill>
              </a:rPr>
              <a:t>         error(e)</a:t>
            </a:r>
            <a:r>
              <a:rPr lang="en-US" altLang="en-US" sz="1700">
                <a:solidFill>
                  <a:srgbClr val="292929"/>
                </a:solidFill>
              </a:rPr>
              <a:t> = </a:t>
            </a:r>
            <a:r>
              <a:rPr lang="en-US" altLang="en-US" sz="1700" i="1">
                <a:solidFill>
                  <a:srgbClr val="292929"/>
                </a:solidFill>
              </a:rPr>
              <a:t>y</a:t>
            </a:r>
            <a:r>
              <a:rPr lang="en-US" altLang="en-US" sz="1700">
                <a:solidFill>
                  <a:srgbClr val="292929"/>
                </a:solidFill>
              </a:rPr>
              <a:t> — </a:t>
            </a:r>
            <a:r>
              <a:rPr lang="en-US" altLang="en-US" sz="1700" i="1">
                <a:solidFill>
                  <a:srgbClr val="292929"/>
                </a:solidFill>
              </a:rPr>
              <a:t>ŷ</a:t>
            </a:r>
          </a:p>
          <a:p>
            <a:pPr algn="just"/>
            <a:r>
              <a:rPr lang="en-US" altLang="en-US" sz="1700">
                <a:solidFill>
                  <a:srgbClr val="292929"/>
                </a:solidFill>
              </a:rPr>
              <a:t>We can technically inspect all residuals to judge the model’s accuracy, but this does not scale if we have thousands or millions of data points. That’s why we have summary measurements that take our collection of residuals and condense them into a </a:t>
            </a:r>
            <a:r>
              <a:rPr lang="en-US" altLang="en-US" sz="1700" i="1">
                <a:solidFill>
                  <a:srgbClr val="292929"/>
                </a:solidFill>
              </a:rPr>
              <a:t>single</a:t>
            </a:r>
            <a:r>
              <a:rPr lang="en-US" altLang="en-US" sz="1700">
                <a:solidFill>
                  <a:srgbClr val="292929"/>
                </a:solidFill>
              </a:rPr>
              <a:t> value representing our model's predictive ability.</a:t>
            </a:r>
          </a:p>
          <a:p>
            <a:pPr algn="just"/>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8034228C-2554-3EC3-5F88-3E84CDAF67D5}"/>
              </a:ext>
            </a:extLst>
          </p:cNvPr>
          <p:cNvSpPr>
            <a:spLocks noGrp="1"/>
          </p:cNvSpPr>
          <p:nvPr>
            <p:ph type="ftr" sz="quarter" idx="11"/>
          </p:nvPr>
        </p:nvSpPr>
        <p:spPr/>
        <p:txBody>
          <a:bodyPr/>
          <a:lstStyle/>
          <a:p>
            <a:pPr>
              <a:defRPr/>
            </a:pPr>
            <a:r>
              <a:rPr lang="en-US"/>
              <a:t>Artificial Intelligence</a:t>
            </a:r>
          </a:p>
        </p:txBody>
      </p:sp>
      <p:sp>
        <p:nvSpPr>
          <p:cNvPr id="48133" name="Slide Number Placeholder 4">
            <a:extLst>
              <a:ext uri="{FF2B5EF4-FFF2-40B4-BE49-F238E27FC236}">
                <a16:creationId xmlns:a16="http://schemas.microsoft.com/office/drawing/2014/main" id="{3EEB3D93-857A-69EB-C1FD-9604A66168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4A4C651-5EC0-413B-AD07-A32140DF5CE2}"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57</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312AF2A8-01E5-FAA3-191C-62BF7A9A139D}"/>
              </a:ext>
            </a:extLst>
          </p:cNvPr>
          <p:cNvSpPr>
            <a:spLocks noGrp="1"/>
          </p:cNvSpPr>
          <p:nvPr>
            <p:ph type="title"/>
          </p:nvPr>
        </p:nvSpPr>
        <p:spPr>
          <a:xfrm>
            <a:off x="628650" y="312738"/>
            <a:ext cx="7886700" cy="831850"/>
          </a:xfrm>
        </p:spPr>
        <p:txBody>
          <a:bodyPr/>
          <a:lstStyle/>
          <a:p>
            <a:pPr algn="ctr"/>
            <a:br>
              <a:rPr lang="en-US" altLang="en-US" sz="3200">
                <a:latin typeface="Algerian" panose="04020705040A02060702" pitchFamily="82" charset="0"/>
              </a:rPr>
            </a:br>
            <a:r>
              <a:rPr lang="en-US" altLang="en-US" sz="3200">
                <a:latin typeface="Algerian" panose="04020705040A02060702" pitchFamily="82" charset="0"/>
              </a:rPr>
              <a:t>Evaluation metrics for regression model - </a:t>
            </a:r>
            <a:r>
              <a:rPr lang="en-US" altLang="en-US" sz="3200">
                <a:latin typeface="Garamond" panose="02020404030301010803" pitchFamily="18" charset="0"/>
              </a:rPr>
              <a:t>Mean Absolute Error (MAE)</a:t>
            </a:r>
            <a:br>
              <a:rPr lang="en-US" altLang="en-US" sz="3200">
                <a:latin typeface="Garamond" panose="02020404030301010803" pitchFamily="18" charset="0"/>
              </a:rPr>
            </a:br>
            <a:endParaRPr lang="en-ID" altLang="en-US" sz="3200">
              <a:latin typeface="Algerian" panose="04020705040A02060702" pitchFamily="82" charset="0"/>
            </a:endParaRPr>
          </a:p>
        </p:txBody>
      </p:sp>
      <p:sp>
        <p:nvSpPr>
          <p:cNvPr id="49155" name="Content Placeholder 2">
            <a:extLst>
              <a:ext uri="{FF2B5EF4-FFF2-40B4-BE49-F238E27FC236}">
                <a16:creationId xmlns:a16="http://schemas.microsoft.com/office/drawing/2014/main" id="{D577F0CB-3BA1-D0BE-DBEC-9ADB520DE7B2}"/>
              </a:ext>
            </a:extLst>
          </p:cNvPr>
          <p:cNvSpPr>
            <a:spLocks noGrp="1"/>
          </p:cNvSpPr>
          <p:nvPr>
            <p:ph idx="1"/>
          </p:nvPr>
        </p:nvSpPr>
        <p:spPr>
          <a:xfrm>
            <a:off x="628650" y="1582738"/>
            <a:ext cx="7886700" cy="3932237"/>
          </a:xfrm>
        </p:spPr>
        <p:txBody>
          <a:bodyPr/>
          <a:lstStyle/>
          <a:p>
            <a:r>
              <a:rPr lang="en-US" altLang="en-US" sz="1700"/>
              <a:t>It is the average of the absolute differences between the actual value and the model’s predicted value.</a:t>
            </a:r>
          </a:p>
          <a:p>
            <a:pPr>
              <a:buFont typeface="Arial" panose="020B0604020202020204" pitchFamily="34" charset="0"/>
              <a:buNone/>
            </a:pPr>
            <a:endParaRPr lang="en-US" altLang="en-US" sz="1700"/>
          </a:p>
          <a:p>
            <a:pPr>
              <a:buFont typeface="Arial" panose="020B0604020202020204" pitchFamily="34" charset="0"/>
              <a:buNone/>
            </a:pPr>
            <a:endParaRPr lang="en-US" altLang="en-US" sz="1700"/>
          </a:p>
          <a:p>
            <a:pPr>
              <a:buFont typeface="Arial" panose="020B0604020202020204" pitchFamily="34" charset="0"/>
              <a:buNone/>
            </a:pPr>
            <a:r>
              <a:rPr lang="en-US" altLang="en-US" sz="1700"/>
              <a:t>    where, N = total number of data points, Yi = actual value, Ŷi = predicted value.</a:t>
            </a:r>
          </a:p>
          <a:p>
            <a:r>
              <a:rPr lang="en-US" altLang="en-US" sz="1700">
                <a:solidFill>
                  <a:srgbClr val="292929"/>
                </a:solidFill>
              </a:rPr>
              <a:t>A small MAE suggests the model is great at prediction, while a large MAE suggests that your model may have trouble in certain areas. MAE of 0 means that your model is a perfect predictor of the outputs.</a:t>
            </a:r>
          </a:p>
          <a:p>
            <a:r>
              <a:rPr lang="en-US" altLang="en-US" sz="1700" b="1">
                <a:solidFill>
                  <a:srgbClr val="222222"/>
                </a:solidFill>
              </a:rPr>
              <a:t>Advantages of MAE</a:t>
            </a:r>
            <a:r>
              <a:rPr lang="en-US" altLang="en-US" sz="1700">
                <a:solidFill>
                  <a:srgbClr val="222222"/>
                </a:solidFill>
              </a:rPr>
              <a:t>: It is most Robust to outliers.</a:t>
            </a:r>
          </a:p>
          <a:p>
            <a:r>
              <a:rPr lang="en-US" altLang="en-US" sz="1700" b="1">
                <a:solidFill>
                  <a:srgbClr val="222222"/>
                </a:solidFill>
              </a:rPr>
              <a:t>Disadvantages of MAE</a:t>
            </a:r>
            <a:r>
              <a:rPr lang="en-US" altLang="en-US" sz="1700">
                <a:solidFill>
                  <a:srgbClr val="222222"/>
                </a:solidFill>
              </a:rPr>
              <a:t>: The graph of MAE is not differentiable so we have to apply various optimizers like Gradient descent which can be differentiable.</a:t>
            </a:r>
          </a:p>
          <a:p>
            <a:endParaRPr lang="en-US" altLang="en-US" sz="1800">
              <a:solidFill>
                <a:srgbClr val="292929"/>
              </a:solidFill>
              <a:latin typeface="Garamond" panose="02020404030301010803" pitchFamily="18" charset="0"/>
            </a:endParaRPr>
          </a:p>
          <a:p>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5FE3B74E-D1E0-4044-3AC0-913F37D0C6C8}"/>
              </a:ext>
            </a:extLst>
          </p:cNvPr>
          <p:cNvSpPr>
            <a:spLocks noGrp="1"/>
          </p:cNvSpPr>
          <p:nvPr>
            <p:ph type="ftr" sz="quarter" idx="11"/>
          </p:nvPr>
        </p:nvSpPr>
        <p:spPr/>
        <p:txBody>
          <a:bodyPr/>
          <a:lstStyle/>
          <a:p>
            <a:pPr>
              <a:defRPr/>
            </a:pPr>
            <a:r>
              <a:rPr lang="en-US"/>
              <a:t>Artificial Intelligence</a:t>
            </a:r>
          </a:p>
        </p:txBody>
      </p:sp>
      <p:sp>
        <p:nvSpPr>
          <p:cNvPr id="49157" name="Slide Number Placeholder 4">
            <a:extLst>
              <a:ext uri="{FF2B5EF4-FFF2-40B4-BE49-F238E27FC236}">
                <a16:creationId xmlns:a16="http://schemas.microsoft.com/office/drawing/2014/main" id="{D0D1BC87-7640-83FB-8419-385ECDEA351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F5A1B14-6DA2-4C0B-A371-DD3CE12C02B0}"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58</a:t>
            </a:fld>
            <a:endParaRPr lang="en-US" altLang="en-US" sz="1400">
              <a:solidFill>
                <a:schemeClr val="bg1"/>
              </a:solidFill>
              <a:latin typeface="Calibri" panose="020F0502020204030204" pitchFamily="34" charset="0"/>
              <a:cs typeface="Arial" panose="020B0604020202020204" pitchFamily="34" charset="0"/>
            </a:endParaRPr>
          </a:p>
        </p:txBody>
      </p:sp>
      <p:pic>
        <p:nvPicPr>
          <p:cNvPr id="49158" name="Picture 9">
            <a:extLst>
              <a:ext uri="{FF2B5EF4-FFF2-40B4-BE49-F238E27FC236}">
                <a16:creationId xmlns:a16="http://schemas.microsoft.com/office/drawing/2014/main" id="{B89393BE-CF5B-4672-D69D-4447C1FFB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985963"/>
            <a:ext cx="2794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5D474B0-5A43-DEB4-56AD-CC6FF8DD468B}"/>
              </a:ext>
            </a:extLst>
          </p:cNvPr>
          <p:cNvSpPr>
            <a:spLocks noGrp="1"/>
          </p:cNvSpPr>
          <p:nvPr>
            <p:ph type="title"/>
          </p:nvPr>
        </p:nvSpPr>
        <p:spPr>
          <a:xfrm>
            <a:off x="628650" y="312738"/>
            <a:ext cx="7886700" cy="831850"/>
          </a:xfrm>
        </p:spPr>
        <p:txBody>
          <a:bodyPr/>
          <a:lstStyle/>
          <a:p>
            <a:pPr algn="ctr"/>
            <a:r>
              <a:rPr lang="en-US" altLang="en-US" sz="3200">
                <a:latin typeface="Algerian" panose="04020705040A02060702" pitchFamily="82" charset="0"/>
              </a:rPr>
              <a:t>Evaluation metrics for regression model – </a:t>
            </a:r>
            <a:r>
              <a:rPr lang="en-US" altLang="en-US" sz="3200">
                <a:latin typeface="Garamond" panose="02020404030301010803" pitchFamily="18" charset="0"/>
              </a:rPr>
              <a:t>Mean Squared Error </a:t>
            </a:r>
            <a:endParaRPr lang="en-ID" altLang="en-US" sz="3200">
              <a:latin typeface="Garamond" panose="02020404030301010803" pitchFamily="18" charset="0"/>
            </a:endParaRPr>
          </a:p>
        </p:txBody>
      </p:sp>
      <p:sp>
        <p:nvSpPr>
          <p:cNvPr id="50179" name="Content Placeholder 2">
            <a:extLst>
              <a:ext uri="{FF2B5EF4-FFF2-40B4-BE49-F238E27FC236}">
                <a16:creationId xmlns:a16="http://schemas.microsoft.com/office/drawing/2014/main" id="{AD8E3FD9-F0D0-D87C-3C90-4AB09C5D1D60}"/>
              </a:ext>
            </a:extLst>
          </p:cNvPr>
          <p:cNvSpPr>
            <a:spLocks noGrp="1"/>
          </p:cNvSpPr>
          <p:nvPr>
            <p:ph idx="1"/>
          </p:nvPr>
        </p:nvSpPr>
        <p:spPr>
          <a:xfrm>
            <a:off x="628650" y="1306513"/>
            <a:ext cx="7886700" cy="3879850"/>
          </a:xfrm>
        </p:spPr>
        <p:txBody>
          <a:bodyPr/>
          <a:lstStyle/>
          <a:p>
            <a:r>
              <a:rPr lang="en-US" altLang="en-US" sz="1700">
                <a:solidFill>
                  <a:srgbClr val="292929"/>
                </a:solidFill>
              </a:rPr>
              <a:t>It is the average of the squared differences between the actual and the predicted values. Lower the value, the better the regression model.</a:t>
            </a:r>
          </a:p>
          <a:p>
            <a:pPr>
              <a:buFont typeface="Arial" panose="020B0604020202020204" pitchFamily="34" charset="0"/>
              <a:buNone/>
            </a:pPr>
            <a:endParaRPr lang="en-US" altLang="en-US" sz="1700">
              <a:solidFill>
                <a:srgbClr val="292929"/>
              </a:solidFill>
            </a:endParaRPr>
          </a:p>
          <a:p>
            <a:pPr>
              <a:buFont typeface="Arial" panose="020B0604020202020204" pitchFamily="34" charset="0"/>
              <a:buNone/>
            </a:pPr>
            <a:r>
              <a:rPr lang="en-US" altLang="en-US" sz="1700">
                <a:solidFill>
                  <a:srgbClr val="292929"/>
                </a:solidFill>
              </a:rPr>
              <a:t>     </a:t>
            </a:r>
          </a:p>
          <a:p>
            <a:pPr>
              <a:buFont typeface="Arial" panose="020B0604020202020204" pitchFamily="34" charset="0"/>
              <a:buNone/>
            </a:pPr>
            <a:r>
              <a:rPr lang="en-US" altLang="en-US" sz="1700">
                <a:solidFill>
                  <a:srgbClr val="292929"/>
                </a:solidFill>
              </a:rPr>
              <a:t>     where, </a:t>
            </a:r>
            <a:r>
              <a:rPr lang="en-US" altLang="en-US" sz="1700" b="1">
                <a:solidFill>
                  <a:srgbClr val="292929"/>
                </a:solidFill>
              </a:rPr>
              <a:t>n</a:t>
            </a:r>
            <a:r>
              <a:rPr lang="en-US" altLang="en-US" sz="1700">
                <a:solidFill>
                  <a:srgbClr val="292929"/>
                </a:solidFill>
              </a:rPr>
              <a:t> = total number of data points, </a:t>
            </a:r>
            <a:r>
              <a:rPr lang="en-US" altLang="en-US" sz="1700" b="1">
                <a:solidFill>
                  <a:srgbClr val="292929"/>
                </a:solidFill>
              </a:rPr>
              <a:t>yi</a:t>
            </a:r>
            <a:r>
              <a:rPr lang="en-US" altLang="en-US" sz="1700">
                <a:solidFill>
                  <a:srgbClr val="292929"/>
                </a:solidFill>
              </a:rPr>
              <a:t> = actual value, </a:t>
            </a:r>
            <a:r>
              <a:rPr lang="en-US" altLang="en-US" sz="1700" b="1">
                <a:solidFill>
                  <a:srgbClr val="292929"/>
                </a:solidFill>
              </a:rPr>
              <a:t>ŷi</a:t>
            </a:r>
            <a:r>
              <a:rPr lang="en-US" altLang="en-US" sz="1700">
                <a:solidFill>
                  <a:srgbClr val="292929"/>
                </a:solidFill>
              </a:rPr>
              <a:t> = predicted value</a:t>
            </a:r>
          </a:p>
          <a:p>
            <a:r>
              <a:rPr lang="en-US" altLang="en-US" sz="1700">
                <a:solidFill>
                  <a:srgbClr val="292929"/>
                </a:solidFill>
              </a:rPr>
              <a:t>If you have outliers in the dataset then it penalizes the outliers most and the calculated MSE is bigger.</a:t>
            </a:r>
          </a:p>
          <a:p>
            <a:r>
              <a:rPr lang="en-US" altLang="en-US" sz="1700" b="1">
                <a:solidFill>
                  <a:srgbClr val="222222"/>
                </a:solidFill>
              </a:rPr>
              <a:t>Advantages of MSE</a:t>
            </a:r>
            <a:r>
              <a:rPr lang="en-US" altLang="en-US" sz="1700">
                <a:solidFill>
                  <a:srgbClr val="222222"/>
                </a:solidFill>
              </a:rPr>
              <a:t> - The graph of MSE is differentiable, so you can easily use it as a loss function.</a:t>
            </a:r>
          </a:p>
          <a:p>
            <a:r>
              <a:rPr lang="en-US" altLang="en-US" sz="1700" b="1">
                <a:solidFill>
                  <a:srgbClr val="222222"/>
                </a:solidFill>
              </a:rPr>
              <a:t>Disadvantages of MSE</a:t>
            </a:r>
            <a:r>
              <a:rPr lang="en-US" altLang="en-US" sz="1700">
                <a:solidFill>
                  <a:srgbClr val="222222"/>
                </a:solidFill>
              </a:rPr>
              <a:t> - If you have outliers in the dataset then it penalizes the outliers most and the calculated MSE is bigger. So, in short, It is not Robust to outliers which were an advantage in MAE.</a:t>
            </a:r>
          </a:p>
          <a:p>
            <a:endParaRPr lang="en-US" altLang="en-US" sz="1800">
              <a:solidFill>
                <a:srgbClr val="292929"/>
              </a:solidFill>
              <a:latin typeface="Garamond" panose="02020404030301010803" pitchFamily="18" charset="0"/>
            </a:endParaRPr>
          </a:p>
          <a:p>
            <a:endParaRPr lang="en-US" altLang="en-US" sz="1800">
              <a:solidFill>
                <a:srgbClr val="292929"/>
              </a:solidFill>
              <a:latin typeface="Garamond" panose="02020404030301010803" pitchFamily="18" charset="0"/>
            </a:endParaRPr>
          </a:p>
          <a:p>
            <a:endParaRPr lang="en-US" altLang="en-US" sz="1800">
              <a:solidFill>
                <a:srgbClr val="292929"/>
              </a:solidFill>
              <a:latin typeface="Garamond" panose="02020404030301010803" pitchFamily="18" charset="0"/>
            </a:endParaRPr>
          </a:p>
          <a:p>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A000DF4A-38DA-1C6E-AE14-B0B4AB903B6A}"/>
              </a:ext>
            </a:extLst>
          </p:cNvPr>
          <p:cNvSpPr>
            <a:spLocks noGrp="1"/>
          </p:cNvSpPr>
          <p:nvPr>
            <p:ph type="ftr" sz="quarter" idx="11"/>
          </p:nvPr>
        </p:nvSpPr>
        <p:spPr/>
        <p:txBody>
          <a:bodyPr/>
          <a:lstStyle/>
          <a:p>
            <a:pPr>
              <a:defRPr/>
            </a:pPr>
            <a:r>
              <a:rPr lang="en-US"/>
              <a:t>Artificial Intelligence</a:t>
            </a:r>
          </a:p>
        </p:txBody>
      </p:sp>
      <p:sp>
        <p:nvSpPr>
          <p:cNvPr id="50181" name="Slide Number Placeholder 4">
            <a:extLst>
              <a:ext uri="{FF2B5EF4-FFF2-40B4-BE49-F238E27FC236}">
                <a16:creationId xmlns:a16="http://schemas.microsoft.com/office/drawing/2014/main" id="{8227E8A4-3CC8-D7B6-BFB1-F30A226664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C6EBBFC-C16E-4047-A822-801E5B5C27F3}"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59</a:t>
            </a:fld>
            <a:endParaRPr lang="en-US" altLang="en-US" sz="1400">
              <a:solidFill>
                <a:schemeClr val="bg1"/>
              </a:solidFill>
              <a:latin typeface="Calibri" panose="020F0502020204030204" pitchFamily="34" charset="0"/>
              <a:cs typeface="Arial" panose="020B0604020202020204" pitchFamily="34" charset="0"/>
            </a:endParaRPr>
          </a:p>
        </p:txBody>
      </p:sp>
      <p:pic>
        <p:nvPicPr>
          <p:cNvPr id="50182" name="Picture 7">
            <a:extLst>
              <a:ext uri="{FF2B5EF4-FFF2-40B4-BE49-F238E27FC236}">
                <a16:creationId xmlns:a16="http://schemas.microsoft.com/office/drawing/2014/main" id="{BEF6839F-A0C0-114F-3446-741A1C911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838" y="1866900"/>
            <a:ext cx="320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5071-A9DD-A9A1-943A-350D3174572B}"/>
              </a:ext>
            </a:extLst>
          </p:cNvPr>
          <p:cNvSpPr>
            <a:spLocks noGrp="1"/>
          </p:cNvSpPr>
          <p:nvPr>
            <p:ph type="title"/>
          </p:nvPr>
        </p:nvSpPr>
        <p:spPr/>
        <p:txBody>
          <a:bodyPr/>
          <a:lstStyle/>
          <a:p>
            <a:r>
              <a:rPr lang="en-IN" dirty="0"/>
              <a:t>Lifecycle of machine learning</a:t>
            </a:r>
          </a:p>
        </p:txBody>
      </p:sp>
      <p:pic>
        <p:nvPicPr>
          <p:cNvPr id="7" name="Content Placeholder 6">
            <a:extLst>
              <a:ext uri="{FF2B5EF4-FFF2-40B4-BE49-F238E27FC236}">
                <a16:creationId xmlns:a16="http://schemas.microsoft.com/office/drawing/2014/main" id="{4C04C7C5-F54C-1139-5C2F-21B696C75F36}"/>
              </a:ext>
            </a:extLst>
          </p:cNvPr>
          <p:cNvPicPr>
            <a:picLocks noGrp="1" noChangeAspect="1"/>
          </p:cNvPicPr>
          <p:nvPr>
            <p:ph idx="1"/>
          </p:nvPr>
        </p:nvPicPr>
        <p:blipFill>
          <a:blip r:embed="rId2"/>
          <a:stretch>
            <a:fillRect/>
          </a:stretch>
        </p:blipFill>
        <p:spPr>
          <a:xfrm>
            <a:off x="2121070" y="1306513"/>
            <a:ext cx="4901859" cy="3879850"/>
          </a:xfrm>
        </p:spPr>
      </p:pic>
      <p:sp>
        <p:nvSpPr>
          <p:cNvPr id="4" name="Footer Placeholder 3">
            <a:extLst>
              <a:ext uri="{FF2B5EF4-FFF2-40B4-BE49-F238E27FC236}">
                <a16:creationId xmlns:a16="http://schemas.microsoft.com/office/drawing/2014/main" id="{3CC577DB-175C-4A73-8EE8-C705609B3BC5}"/>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7DE60B7C-BB8A-4D08-4F7F-A566C49D3E48}"/>
              </a:ext>
            </a:extLst>
          </p:cNvPr>
          <p:cNvSpPr>
            <a:spLocks noGrp="1"/>
          </p:cNvSpPr>
          <p:nvPr>
            <p:ph type="sldNum" sz="quarter" idx="12"/>
          </p:nvPr>
        </p:nvSpPr>
        <p:spPr/>
        <p:txBody>
          <a:bodyPr/>
          <a:lstStyle/>
          <a:p>
            <a:pPr>
              <a:defRPr/>
            </a:pPr>
            <a:fld id="{A7E8B7C9-E57C-48E7-84EB-ED69D4807FEB}" type="slidenum">
              <a:rPr lang="en-US" altLang="en-US" smtClean="0"/>
              <a:pPr>
                <a:defRPr/>
              </a:pPr>
              <a:t>6</a:t>
            </a:fld>
            <a:endParaRPr lang="en-US" altLang="en-US"/>
          </a:p>
        </p:txBody>
      </p:sp>
    </p:spTree>
    <p:extLst>
      <p:ext uri="{BB962C8B-B14F-4D97-AF65-F5344CB8AC3E}">
        <p14:creationId xmlns:p14="http://schemas.microsoft.com/office/powerpoint/2010/main" val="4022657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BA7DCA19-241D-A303-6DAC-F0B1818FD5B8}"/>
              </a:ext>
            </a:extLst>
          </p:cNvPr>
          <p:cNvSpPr>
            <a:spLocks noGrp="1"/>
          </p:cNvSpPr>
          <p:nvPr>
            <p:ph type="title"/>
          </p:nvPr>
        </p:nvSpPr>
        <p:spPr>
          <a:xfrm>
            <a:off x="628650" y="312738"/>
            <a:ext cx="7886700" cy="831850"/>
          </a:xfrm>
        </p:spPr>
        <p:txBody>
          <a:bodyPr/>
          <a:lstStyle/>
          <a:p>
            <a:pPr algn="ctr"/>
            <a:r>
              <a:rPr lang="en-US" altLang="en-US" sz="3200">
                <a:latin typeface="Algerian" panose="04020705040A02060702" pitchFamily="82" charset="0"/>
              </a:rPr>
              <a:t>Evaluation metrics for regression model – </a:t>
            </a:r>
            <a:r>
              <a:rPr lang="en-US" altLang="en-US" sz="3200">
                <a:latin typeface="Garamond" panose="02020404030301010803" pitchFamily="18" charset="0"/>
              </a:rPr>
              <a:t>Route Mean Squared Error </a:t>
            </a:r>
            <a:endParaRPr lang="en-ID" altLang="en-US" sz="3200">
              <a:latin typeface="Garamond" panose="02020404030301010803" pitchFamily="18" charset="0"/>
            </a:endParaRPr>
          </a:p>
        </p:txBody>
      </p:sp>
      <p:sp>
        <p:nvSpPr>
          <p:cNvPr id="4" name="Footer Placeholder 3">
            <a:extLst>
              <a:ext uri="{FF2B5EF4-FFF2-40B4-BE49-F238E27FC236}">
                <a16:creationId xmlns:a16="http://schemas.microsoft.com/office/drawing/2014/main" id="{ED464F1D-C0E3-4870-6449-8C21CC8969BD}"/>
              </a:ext>
            </a:extLst>
          </p:cNvPr>
          <p:cNvSpPr>
            <a:spLocks noGrp="1"/>
          </p:cNvSpPr>
          <p:nvPr>
            <p:ph type="ftr" sz="quarter" idx="11"/>
          </p:nvPr>
        </p:nvSpPr>
        <p:spPr/>
        <p:txBody>
          <a:bodyPr/>
          <a:lstStyle/>
          <a:p>
            <a:pPr>
              <a:defRPr/>
            </a:pPr>
            <a:r>
              <a:rPr lang="en-US"/>
              <a:t>Artificial Intelligence</a:t>
            </a:r>
          </a:p>
        </p:txBody>
      </p:sp>
      <p:sp>
        <p:nvSpPr>
          <p:cNvPr id="51204" name="Slide Number Placeholder 4">
            <a:extLst>
              <a:ext uri="{FF2B5EF4-FFF2-40B4-BE49-F238E27FC236}">
                <a16:creationId xmlns:a16="http://schemas.microsoft.com/office/drawing/2014/main" id="{6F928258-F815-8835-9E34-AFEDF5A9791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189419C7-8639-45AB-8665-625CD548729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60</a:t>
            </a:fld>
            <a:endParaRPr lang="en-US" altLang="en-US" sz="1400">
              <a:solidFill>
                <a:schemeClr val="bg1"/>
              </a:solidFill>
              <a:latin typeface="Calibri" panose="020F0502020204030204" pitchFamily="34" charset="0"/>
              <a:cs typeface="Arial" panose="020B0604020202020204" pitchFamily="34" charset="0"/>
            </a:endParaRPr>
          </a:p>
        </p:txBody>
      </p:sp>
      <p:sp>
        <p:nvSpPr>
          <p:cNvPr id="51205" name="Content Placeholder 4">
            <a:extLst>
              <a:ext uri="{FF2B5EF4-FFF2-40B4-BE49-F238E27FC236}">
                <a16:creationId xmlns:a16="http://schemas.microsoft.com/office/drawing/2014/main" id="{63FDAD38-9F87-23B3-88C7-9A261B118409}"/>
              </a:ext>
            </a:extLst>
          </p:cNvPr>
          <p:cNvSpPr>
            <a:spLocks noGrp="1"/>
          </p:cNvSpPr>
          <p:nvPr>
            <p:ph idx="1"/>
          </p:nvPr>
        </p:nvSpPr>
        <p:spPr>
          <a:xfrm>
            <a:off x="628650" y="1420813"/>
            <a:ext cx="7886700" cy="3879850"/>
          </a:xfrm>
        </p:spPr>
        <p:txBody>
          <a:bodyPr/>
          <a:lstStyle/>
          <a:p>
            <a:r>
              <a:rPr lang="en-US" altLang="en-US" sz="1700">
                <a:solidFill>
                  <a:srgbClr val="292929"/>
                </a:solidFill>
              </a:rPr>
              <a:t>It is the average root-squared difference between the real value and the predicted value. </a:t>
            </a:r>
          </a:p>
          <a:p>
            <a:r>
              <a:rPr lang="en-US" altLang="en-US" sz="1700">
                <a:solidFill>
                  <a:srgbClr val="292929"/>
                </a:solidFill>
              </a:rPr>
              <a:t>lower the RMSE value, the better the model is with its predictions. </a:t>
            </a:r>
          </a:p>
          <a:p>
            <a:r>
              <a:rPr lang="en-US" altLang="en-US" sz="1700">
                <a:solidFill>
                  <a:srgbClr val="292929"/>
                </a:solidFill>
              </a:rPr>
              <a:t>A Higher RMSE indicates that there are large deviations between the predicted and actual value.</a:t>
            </a:r>
          </a:p>
          <a:p>
            <a:endParaRPr lang="en-US" altLang="en-US" sz="1700">
              <a:solidFill>
                <a:srgbClr val="292929"/>
              </a:solidFill>
            </a:endParaRPr>
          </a:p>
          <a:p>
            <a:pPr>
              <a:buFont typeface="Arial" panose="020B0604020202020204" pitchFamily="34" charset="0"/>
              <a:buNone/>
            </a:pPr>
            <a:endParaRPr lang="en-US" altLang="en-US" sz="1700">
              <a:solidFill>
                <a:srgbClr val="292929"/>
              </a:solidFill>
            </a:endParaRPr>
          </a:p>
          <a:p>
            <a:pPr>
              <a:buFont typeface="Arial" panose="020B0604020202020204" pitchFamily="34" charset="0"/>
              <a:buNone/>
            </a:pPr>
            <a:r>
              <a:rPr lang="en-US" altLang="en-US" sz="1700">
                <a:solidFill>
                  <a:srgbClr val="292929"/>
                </a:solidFill>
              </a:rPr>
              <a:t>       where, </a:t>
            </a:r>
            <a:r>
              <a:rPr lang="en-US" altLang="en-US" sz="1700" b="1">
                <a:solidFill>
                  <a:srgbClr val="292929"/>
                </a:solidFill>
              </a:rPr>
              <a:t>n</a:t>
            </a:r>
            <a:r>
              <a:rPr lang="en-US" altLang="en-US" sz="1700">
                <a:solidFill>
                  <a:srgbClr val="292929"/>
                </a:solidFill>
              </a:rPr>
              <a:t> = total number of data points, </a:t>
            </a:r>
            <a:r>
              <a:rPr lang="en-US" altLang="en-US" sz="1700" b="1">
                <a:solidFill>
                  <a:srgbClr val="292929"/>
                </a:solidFill>
              </a:rPr>
              <a:t>yj</a:t>
            </a:r>
            <a:r>
              <a:rPr lang="en-US" altLang="en-US" sz="1700">
                <a:solidFill>
                  <a:srgbClr val="292929"/>
                </a:solidFill>
              </a:rPr>
              <a:t> = actual value, </a:t>
            </a:r>
            <a:r>
              <a:rPr lang="en-US" altLang="en-US" sz="1700" b="1">
                <a:solidFill>
                  <a:srgbClr val="292929"/>
                </a:solidFill>
              </a:rPr>
              <a:t>ŷj</a:t>
            </a:r>
            <a:r>
              <a:rPr lang="en-US" altLang="en-US" sz="1700">
                <a:solidFill>
                  <a:srgbClr val="292929"/>
                </a:solidFill>
              </a:rPr>
              <a:t>= predicted value</a:t>
            </a:r>
          </a:p>
          <a:p>
            <a:r>
              <a:rPr lang="en-US" altLang="en-US" sz="1700" b="1">
                <a:solidFill>
                  <a:srgbClr val="222222"/>
                </a:solidFill>
              </a:rPr>
              <a:t>Advantages of RMSE</a:t>
            </a:r>
            <a:r>
              <a:rPr lang="en-US" altLang="en-US" sz="1700">
                <a:solidFill>
                  <a:srgbClr val="222222"/>
                </a:solidFill>
              </a:rPr>
              <a:t>: The output value is in the same unit as the required output variable which makes interpretation of loss easy.</a:t>
            </a:r>
          </a:p>
          <a:p>
            <a:r>
              <a:rPr lang="en-US" altLang="en-US" sz="1700" b="1">
                <a:solidFill>
                  <a:srgbClr val="222222"/>
                </a:solidFill>
              </a:rPr>
              <a:t>Disadvantages of RMSE: </a:t>
            </a:r>
            <a:r>
              <a:rPr lang="en-US" altLang="en-US" sz="1700">
                <a:solidFill>
                  <a:srgbClr val="222222"/>
                </a:solidFill>
              </a:rPr>
              <a:t>It is not that robust to outliers as compared to MAE.</a:t>
            </a:r>
          </a:p>
          <a:p>
            <a:endParaRPr lang="en-US" altLang="en-US" sz="1800">
              <a:solidFill>
                <a:srgbClr val="292929"/>
              </a:solidFill>
              <a:latin typeface="Garamond" panose="02020404030301010803" pitchFamily="18" charset="0"/>
            </a:endParaRPr>
          </a:p>
          <a:p>
            <a:endParaRPr lang="en-US" altLang="en-US" sz="1800">
              <a:solidFill>
                <a:srgbClr val="292929"/>
              </a:solidFill>
              <a:latin typeface="Garamond" panose="02020404030301010803" pitchFamily="18" charset="0"/>
            </a:endParaRPr>
          </a:p>
          <a:p>
            <a:endParaRPr lang="en-ID" altLang="en-US" sz="1800">
              <a:latin typeface="Garamond" panose="02020404030301010803" pitchFamily="18" charset="0"/>
            </a:endParaRPr>
          </a:p>
        </p:txBody>
      </p:sp>
      <p:pic>
        <p:nvPicPr>
          <p:cNvPr id="51206" name="Picture 2">
            <a:extLst>
              <a:ext uri="{FF2B5EF4-FFF2-40B4-BE49-F238E27FC236}">
                <a16:creationId xmlns:a16="http://schemas.microsoft.com/office/drawing/2014/main" id="{CF9493B6-8113-8172-9633-748AEC09D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512" b="16772"/>
          <a:stretch>
            <a:fillRect/>
          </a:stretch>
        </p:blipFill>
        <p:spPr bwMode="auto">
          <a:xfrm>
            <a:off x="2222500" y="2819400"/>
            <a:ext cx="34956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1914C5AD-412A-63CE-649F-6404C1721BD0}"/>
              </a:ext>
            </a:extLst>
          </p:cNvPr>
          <p:cNvSpPr>
            <a:spLocks noGrp="1"/>
          </p:cNvSpPr>
          <p:nvPr>
            <p:ph type="title"/>
          </p:nvPr>
        </p:nvSpPr>
        <p:spPr>
          <a:xfrm>
            <a:off x="628650" y="312738"/>
            <a:ext cx="7886700" cy="831850"/>
          </a:xfrm>
        </p:spPr>
        <p:txBody>
          <a:bodyPr/>
          <a:lstStyle/>
          <a:p>
            <a:pPr algn="ctr"/>
            <a:r>
              <a:rPr lang="en-US" altLang="en-US" sz="3200">
                <a:latin typeface="Algerian" panose="04020705040A02060702" pitchFamily="82" charset="0"/>
              </a:rPr>
              <a:t>Evaluation metrics for regression model – </a:t>
            </a:r>
            <a:r>
              <a:rPr lang="en-US" altLang="en-US" sz="3200">
                <a:latin typeface="Garamond" panose="02020404030301010803" pitchFamily="18" charset="0"/>
              </a:rPr>
              <a:t>R Squared </a:t>
            </a:r>
            <a:endParaRPr lang="en-ID" altLang="en-US" sz="3200">
              <a:latin typeface="Garamond" panose="02020404030301010803" pitchFamily="18" charset="0"/>
            </a:endParaRPr>
          </a:p>
        </p:txBody>
      </p:sp>
      <p:sp>
        <p:nvSpPr>
          <p:cNvPr id="4" name="Footer Placeholder 3">
            <a:extLst>
              <a:ext uri="{FF2B5EF4-FFF2-40B4-BE49-F238E27FC236}">
                <a16:creationId xmlns:a16="http://schemas.microsoft.com/office/drawing/2014/main" id="{D6416269-A334-E03F-4F90-913258980F9F}"/>
              </a:ext>
            </a:extLst>
          </p:cNvPr>
          <p:cNvSpPr>
            <a:spLocks noGrp="1"/>
          </p:cNvSpPr>
          <p:nvPr>
            <p:ph type="ftr" sz="quarter" idx="11"/>
          </p:nvPr>
        </p:nvSpPr>
        <p:spPr/>
        <p:txBody>
          <a:bodyPr/>
          <a:lstStyle/>
          <a:p>
            <a:pPr>
              <a:defRPr/>
            </a:pPr>
            <a:r>
              <a:rPr lang="en-US"/>
              <a:t>Artificial Intelligence</a:t>
            </a:r>
          </a:p>
        </p:txBody>
      </p:sp>
      <p:sp>
        <p:nvSpPr>
          <p:cNvPr id="52228" name="Slide Number Placeholder 4">
            <a:extLst>
              <a:ext uri="{FF2B5EF4-FFF2-40B4-BE49-F238E27FC236}">
                <a16:creationId xmlns:a16="http://schemas.microsoft.com/office/drawing/2014/main" id="{90CFC559-2E96-BA5A-3F95-CB5E801A61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8FE7B75-F729-439F-B815-4387C0AAA56A}"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61</a:t>
            </a:fld>
            <a:endParaRPr lang="en-US" altLang="en-US" sz="1400">
              <a:solidFill>
                <a:schemeClr val="bg1"/>
              </a:solidFill>
              <a:latin typeface="Calibri" panose="020F0502020204030204" pitchFamily="34" charset="0"/>
              <a:cs typeface="Arial" panose="020B0604020202020204" pitchFamily="34" charset="0"/>
            </a:endParaRPr>
          </a:p>
        </p:txBody>
      </p:sp>
      <p:sp>
        <p:nvSpPr>
          <p:cNvPr id="52229" name="Content Placeholder 1">
            <a:extLst>
              <a:ext uri="{FF2B5EF4-FFF2-40B4-BE49-F238E27FC236}">
                <a16:creationId xmlns:a16="http://schemas.microsoft.com/office/drawing/2014/main" id="{D96E5FDE-09B4-6FFA-F094-F9A2EA7B0744}"/>
              </a:ext>
            </a:extLst>
          </p:cNvPr>
          <p:cNvSpPr>
            <a:spLocks noGrp="1"/>
          </p:cNvSpPr>
          <p:nvPr>
            <p:ph idx="1"/>
          </p:nvPr>
        </p:nvSpPr>
        <p:spPr>
          <a:xfrm>
            <a:off x="628650" y="1562100"/>
            <a:ext cx="7886700" cy="3624263"/>
          </a:xfrm>
        </p:spPr>
        <p:txBody>
          <a:bodyPr/>
          <a:lstStyle/>
          <a:p>
            <a:r>
              <a:rPr lang="en-US" altLang="en-US" sz="1700">
                <a:solidFill>
                  <a:srgbClr val="222222"/>
                </a:solidFill>
              </a:rPr>
              <a:t>R2 score is a metric that tells the performance of your model, not the loss in an absolute sense that how many wells did your model perform.</a:t>
            </a:r>
          </a:p>
          <a:p>
            <a:r>
              <a:rPr lang="en-US" altLang="en-US" sz="1700">
                <a:solidFill>
                  <a:srgbClr val="222222"/>
                </a:solidFill>
              </a:rPr>
              <a:t>So, with help of R squared we have a baseline model to compare a model which none of the other metrics provides. </a:t>
            </a:r>
          </a:p>
          <a:p>
            <a:r>
              <a:rPr lang="en-US" altLang="en-US" sz="1700">
                <a:solidFill>
                  <a:srgbClr val="222222"/>
                </a:solidFill>
              </a:rPr>
              <a:t>The same we have in classification problems which we call a threshold which is fixed at 0.5. So basically R2 squared calculates how must regression line is better than a mean line.</a:t>
            </a:r>
          </a:p>
          <a:p>
            <a:endParaRPr lang="en-ID" altLang="en-US" sz="1800">
              <a:latin typeface="Garamond" panose="02020404030301010803" pitchFamily="18" charset="0"/>
            </a:endParaRPr>
          </a:p>
        </p:txBody>
      </p:sp>
      <p:pic>
        <p:nvPicPr>
          <p:cNvPr id="52230" name="Picture 2" descr="r2 evaluation metrics for regression">
            <a:extLst>
              <a:ext uri="{FF2B5EF4-FFF2-40B4-BE49-F238E27FC236}">
                <a16:creationId xmlns:a16="http://schemas.microsoft.com/office/drawing/2014/main" id="{5C712E47-6741-C78A-8624-5B27FAF47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1201" b="15601"/>
          <a:stretch>
            <a:fillRect/>
          </a:stretch>
        </p:blipFill>
        <p:spPr bwMode="auto">
          <a:xfrm>
            <a:off x="2833688" y="3571875"/>
            <a:ext cx="3678237"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8B178F7-D9C8-89F7-DC3A-F1B0DF3B74B4}"/>
              </a:ext>
            </a:extLst>
          </p:cNvPr>
          <p:cNvSpPr>
            <a:spLocks noGrp="1"/>
          </p:cNvSpPr>
          <p:nvPr>
            <p:ph type="title"/>
          </p:nvPr>
        </p:nvSpPr>
        <p:spPr>
          <a:xfrm>
            <a:off x="628650" y="312738"/>
            <a:ext cx="7886700" cy="831850"/>
          </a:xfrm>
        </p:spPr>
        <p:txBody>
          <a:bodyPr/>
          <a:lstStyle/>
          <a:p>
            <a:r>
              <a:rPr lang="en-US" altLang="en-US" sz="3200">
                <a:latin typeface="Algerian" panose="04020705040A02060702" pitchFamily="82" charset="0"/>
              </a:rPr>
              <a:t>Evaluation metrics for regression model – </a:t>
            </a:r>
            <a:r>
              <a:rPr lang="en-US" altLang="en-US" sz="3200">
                <a:latin typeface="Garamond" panose="02020404030301010803" pitchFamily="18" charset="0"/>
              </a:rPr>
              <a:t>R Squared </a:t>
            </a:r>
            <a:endParaRPr lang="en-ID" altLang="en-US" sz="3200"/>
          </a:p>
        </p:txBody>
      </p:sp>
      <p:sp>
        <p:nvSpPr>
          <p:cNvPr id="53251" name="Content Placeholder 2">
            <a:extLst>
              <a:ext uri="{FF2B5EF4-FFF2-40B4-BE49-F238E27FC236}">
                <a16:creationId xmlns:a16="http://schemas.microsoft.com/office/drawing/2014/main" id="{42767C62-F798-539F-FC05-2332BCCCC7D0}"/>
              </a:ext>
            </a:extLst>
          </p:cNvPr>
          <p:cNvSpPr>
            <a:spLocks noGrp="1"/>
          </p:cNvSpPr>
          <p:nvPr>
            <p:ph idx="1"/>
          </p:nvPr>
        </p:nvSpPr>
        <p:spPr>
          <a:xfrm>
            <a:off x="628650" y="1562100"/>
            <a:ext cx="7886700" cy="3624263"/>
          </a:xfrm>
        </p:spPr>
        <p:txBody>
          <a:bodyPr/>
          <a:lstStyle/>
          <a:p>
            <a:pPr algn="just"/>
            <a:r>
              <a:rPr lang="en-US" altLang="en-US" sz="1700">
                <a:solidFill>
                  <a:srgbClr val="222222"/>
                </a:solidFill>
              </a:rPr>
              <a:t>Now, how will you interpret the R2 score? suppose If the R2 score is zero then the above regression line by mean line is equal means 1 so 1-1 is zero. </a:t>
            </a:r>
          </a:p>
          <a:p>
            <a:pPr algn="just"/>
            <a:r>
              <a:rPr lang="en-US" altLang="en-US" sz="1700">
                <a:solidFill>
                  <a:srgbClr val="222222"/>
                </a:solidFill>
              </a:rPr>
              <a:t>So, in this case, both lines are overlapping means model performance is worst, It is not capable to take advantage of the output column.</a:t>
            </a:r>
          </a:p>
          <a:p>
            <a:pPr algn="just"/>
            <a:r>
              <a:rPr lang="en-US" altLang="en-US" sz="1700">
                <a:solidFill>
                  <a:srgbClr val="222222"/>
                </a:solidFill>
              </a:rPr>
              <a:t>Now the second case is when the R2 score is 1, it means when the division term is zero and it will happen when the regression line does not make any mistake, it is perfect. In the real world, it is not possible.</a:t>
            </a:r>
          </a:p>
          <a:p>
            <a:pPr algn="just"/>
            <a:r>
              <a:rPr lang="en-US" altLang="en-US" sz="1700">
                <a:solidFill>
                  <a:srgbClr val="222222"/>
                </a:solidFill>
              </a:rPr>
              <a:t>So we can conclude that as our regression line moves towards perfection, R2 score move towards one. And the model performance improves.</a:t>
            </a:r>
          </a:p>
          <a:p>
            <a:pPr algn="just"/>
            <a:r>
              <a:rPr lang="en-US" altLang="en-US" sz="1700">
                <a:solidFill>
                  <a:srgbClr val="222222"/>
                </a:solidFill>
              </a:rPr>
              <a:t>The normal case is when the R2 score is between zero and one like 0.8 which means your model is capable to explain 80 per cent of the variance of data.</a:t>
            </a:r>
          </a:p>
          <a:p>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8F2B0A99-B1F6-4A20-E119-42A34256D3DF}"/>
              </a:ext>
            </a:extLst>
          </p:cNvPr>
          <p:cNvSpPr>
            <a:spLocks noGrp="1"/>
          </p:cNvSpPr>
          <p:nvPr>
            <p:ph type="ftr" sz="quarter" idx="11"/>
          </p:nvPr>
        </p:nvSpPr>
        <p:spPr/>
        <p:txBody>
          <a:bodyPr/>
          <a:lstStyle/>
          <a:p>
            <a:pPr>
              <a:defRPr/>
            </a:pPr>
            <a:r>
              <a:rPr lang="en-US"/>
              <a:t>Artificial Intelligence</a:t>
            </a:r>
          </a:p>
        </p:txBody>
      </p:sp>
      <p:sp>
        <p:nvSpPr>
          <p:cNvPr id="53253" name="Slide Number Placeholder 4">
            <a:extLst>
              <a:ext uri="{FF2B5EF4-FFF2-40B4-BE49-F238E27FC236}">
                <a16:creationId xmlns:a16="http://schemas.microsoft.com/office/drawing/2014/main" id="{29D90A24-9288-38AE-A80A-E4F7E6F7FC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AD65A862-7638-4F07-A6E9-51AA9DC1503D}"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62</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FD8035DA-537F-E834-5056-AB23E493AEC3}"/>
              </a:ext>
            </a:extLst>
          </p:cNvPr>
          <p:cNvSpPr>
            <a:spLocks noGrp="1"/>
          </p:cNvSpPr>
          <p:nvPr>
            <p:ph type="title"/>
          </p:nvPr>
        </p:nvSpPr>
        <p:spPr>
          <a:xfrm>
            <a:off x="628650" y="312738"/>
            <a:ext cx="7886700" cy="831850"/>
          </a:xfrm>
        </p:spPr>
        <p:txBody>
          <a:bodyPr/>
          <a:lstStyle/>
          <a:p>
            <a:pPr algn="ctr"/>
            <a:r>
              <a:rPr lang="en-US" altLang="en-US" sz="3200">
                <a:latin typeface="Algerian" panose="04020705040A02060702" pitchFamily="82" charset="0"/>
              </a:rPr>
              <a:t>Evaluation metrics for regression model – </a:t>
            </a:r>
            <a:r>
              <a:rPr lang="en-US" altLang="en-US" sz="3200">
                <a:latin typeface="Garamond" panose="02020404030301010803" pitchFamily="18" charset="0"/>
              </a:rPr>
              <a:t>Adjusted R Squared</a:t>
            </a:r>
            <a:endParaRPr lang="en-ID" altLang="en-US" sz="3200">
              <a:latin typeface="Garamond" panose="02020404030301010803" pitchFamily="18" charset="0"/>
            </a:endParaRPr>
          </a:p>
        </p:txBody>
      </p:sp>
      <p:sp>
        <p:nvSpPr>
          <p:cNvPr id="4" name="Footer Placeholder 3">
            <a:extLst>
              <a:ext uri="{FF2B5EF4-FFF2-40B4-BE49-F238E27FC236}">
                <a16:creationId xmlns:a16="http://schemas.microsoft.com/office/drawing/2014/main" id="{25359BB4-71E7-0E6B-CEA7-C4BCA71706D6}"/>
              </a:ext>
            </a:extLst>
          </p:cNvPr>
          <p:cNvSpPr>
            <a:spLocks noGrp="1"/>
          </p:cNvSpPr>
          <p:nvPr>
            <p:ph type="ftr" sz="quarter" idx="11"/>
          </p:nvPr>
        </p:nvSpPr>
        <p:spPr/>
        <p:txBody>
          <a:bodyPr/>
          <a:lstStyle/>
          <a:p>
            <a:pPr>
              <a:defRPr/>
            </a:pPr>
            <a:r>
              <a:rPr lang="en-US"/>
              <a:t>Artificial Intelligence</a:t>
            </a:r>
          </a:p>
        </p:txBody>
      </p:sp>
      <p:sp>
        <p:nvSpPr>
          <p:cNvPr id="54276" name="Slide Number Placeholder 4">
            <a:extLst>
              <a:ext uri="{FF2B5EF4-FFF2-40B4-BE49-F238E27FC236}">
                <a16:creationId xmlns:a16="http://schemas.microsoft.com/office/drawing/2014/main" id="{C6F3FBCE-89EF-4A82-F84F-9CA7F47855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D11EB67-BC86-416B-9F46-8A236F9BB315}"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63</a:t>
            </a:fld>
            <a:endParaRPr lang="en-US" altLang="en-US" sz="1400">
              <a:solidFill>
                <a:schemeClr val="bg1"/>
              </a:solidFill>
              <a:latin typeface="Calibri" panose="020F0502020204030204" pitchFamily="34" charset="0"/>
              <a:cs typeface="Arial" panose="020B0604020202020204" pitchFamily="34" charset="0"/>
            </a:endParaRPr>
          </a:p>
        </p:txBody>
      </p:sp>
      <p:sp>
        <p:nvSpPr>
          <p:cNvPr id="54277" name="Content Placeholder 1">
            <a:extLst>
              <a:ext uri="{FF2B5EF4-FFF2-40B4-BE49-F238E27FC236}">
                <a16:creationId xmlns:a16="http://schemas.microsoft.com/office/drawing/2014/main" id="{D58FF9BE-FF48-8BC0-BDFA-08270154283C}"/>
              </a:ext>
            </a:extLst>
          </p:cNvPr>
          <p:cNvSpPr>
            <a:spLocks noGrp="1"/>
          </p:cNvSpPr>
          <p:nvPr>
            <p:ph idx="1"/>
          </p:nvPr>
        </p:nvSpPr>
        <p:spPr>
          <a:xfrm>
            <a:off x="628650" y="1306513"/>
            <a:ext cx="7886700" cy="3879850"/>
          </a:xfrm>
        </p:spPr>
        <p:txBody>
          <a:bodyPr/>
          <a:lstStyle/>
          <a:p>
            <a:r>
              <a:rPr lang="en-US" altLang="en-US" sz="1700">
                <a:solidFill>
                  <a:srgbClr val="222222"/>
                </a:solidFill>
              </a:rPr>
              <a:t>The disadvantage of the R2 score is while adding new features in data the R2 score starts increasing or remains constant but it never decreases because It assumes that while adding more data variance of data increases.</a:t>
            </a:r>
          </a:p>
          <a:p>
            <a:r>
              <a:rPr lang="en-US" altLang="en-US" sz="1700">
                <a:solidFill>
                  <a:srgbClr val="222222"/>
                </a:solidFill>
              </a:rPr>
              <a:t>But the problem is when we add an irrelevant feature in the dataset then at that time R2 sometimes starts increasing which is incorrect.</a:t>
            </a:r>
          </a:p>
          <a:p>
            <a:r>
              <a:rPr lang="en-US" altLang="en-US" sz="1700">
                <a:solidFill>
                  <a:srgbClr val="222222"/>
                </a:solidFill>
              </a:rPr>
              <a:t>Hence, To control this situation Adjusted R Squared came into existence.</a:t>
            </a:r>
          </a:p>
          <a:p>
            <a:endParaRPr lang="en-US" altLang="en-US" sz="1800">
              <a:solidFill>
                <a:srgbClr val="222222"/>
              </a:solidFill>
              <a:latin typeface="Garamond" panose="02020404030301010803" pitchFamily="18" charset="0"/>
            </a:endParaRPr>
          </a:p>
          <a:p>
            <a:endParaRPr lang="en-ID" altLang="en-US" sz="1800">
              <a:latin typeface="Garamond" panose="02020404030301010803" pitchFamily="18" charset="0"/>
            </a:endParaRPr>
          </a:p>
        </p:txBody>
      </p:sp>
      <p:pic>
        <p:nvPicPr>
          <p:cNvPr id="54278" name="Picture 2" descr="r2a">
            <a:extLst>
              <a:ext uri="{FF2B5EF4-FFF2-40B4-BE49-F238E27FC236}">
                <a16:creationId xmlns:a16="http://schemas.microsoft.com/office/drawing/2014/main" id="{2A541ABE-54FC-026B-8647-5145FAB90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3" y="3205163"/>
            <a:ext cx="4005262"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F66069C-757A-7E16-6E65-C7AD867B9270}"/>
              </a:ext>
            </a:extLst>
          </p:cNvPr>
          <p:cNvSpPr>
            <a:spLocks noGrp="1"/>
          </p:cNvSpPr>
          <p:nvPr>
            <p:ph type="title"/>
          </p:nvPr>
        </p:nvSpPr>
        <p:spPr>
          <a:xfrm>
            <a:off x="628650" y="312738"/>
            <a:ext cx="7886700" cy="831850"/>
          </a:xfrm>
        </p:spPr>
        <p:txBody>
          <a:bodyPr/>
          <a:lstStyle/>
          <a:p>
            <a:pPr algn="ctr"/>
            <a:r>
              <a:rPr lang="en-US" altLang="en-US" sz="3200">
                <a:latin typeface="Algerian" panose="04020705040A02060702" pitchFamily="82" charset="0"/>
              </a:rPr>
              <a:t>Evaluation metrics for regression model – </a:t>
            </a:r>
            <a:r>
              <a:rPr lang="en-US" altLang="en-US" sz="3200">
                <a:latin typeface="Garamond" panose="02020404030301010803" pitchFamily="18" charset="0"/>
              </a:rPr>
              <a:t>Adjusted R Squared</a:t>
            </a:r>
            <a:endParaRPr lang="en-ID" altLang="en-US" sz="3200"/>
          </a:p>
        </p:txBody>
      </p:sp>
      <p:sp>
        <p:nvSpPr>
          <p:cNvPr id="55299" name="Content Placeholder 2">
            <a:extLst>
              <a:ext uri="{FF2B5EF4-FFF2-40B4-BE49-F238E27FC236}">
                <a16:creationId xmlns:a16="http://schemas.microsoft.com/office/drawing/2014/main" id="{8F863E99-ACEE-9AD2-0F84-193E08D0B516}"/>
              </a:ext>
            </a:extLst>
          </p:cNvPr>
          <p:cNvSpPr>
            <a:spLocks noGrp="1"/>
          </p:cNvSpPr>
          <p:nvPr>
            <p:ph idx="1"/>
          </p:nvPr>
        </p:nvSpPr>
        <p:spPr>
          <a:xfrm>
            <a:off x="628650" y="1609725"/>
            <a:ext cx="7886700" cy="3576638"/>
          </a:xfrm>
        </p:spPr>
        <p:txBody>
          <a:bodyPr/>
          <a:lstStyle/>
          <a:p>
            <a:pPr algn="just"/>
            <a:r>
              <a:rPr lang="en-US" altLang="en-US" sz="1700">
                <a:solidFill>
                  <a:srgbClr val="222222"/>
                </a:solidFill>
              </a:rPr>
              <a:t>Now as K increases by adding some features so the denominator will decrease, n-1 will remain constant. </a:t>
            </a:r>
          </a:p>
          <a:p>
            <a:pPr algn="just"/>
            <a:r>
              <a:rPr lang="en-US" altLang="en-US" sz="1700">
                <a:solidFill>
                  <a:srgbClr val="222222"/>
                </a:solidFill>
              </a:rPr>
              <a:t>R2 score will remain constant or will increase slightly so the complete answer will increase and when we subtract this from one then the resultant score will decrease.</a:t>
            </a:r>
          </a:p>
          <a:p>
            <a:pPr algn="just"/>
            <a:r>
              <a:rPr lang="en-US" altLang="en-US" sz="1700">
                <a:solidFill>
                  <a:srgbClr val="222222"/>
                </a:solidFill>
              </a:rPr>
              <a:t>So, this is the case when we add an irrelevant feature in the dataset.</a:t>
            </a:r>
          </a:p>
          <a:p>
            <a:pPr algn="just"/>
            <a:r>
              <a:rPr lang="en-US" altLang="en-US" sz="1700">
                <a:solidFill>
                  <a:srgbClr val="222222"/>
                </a:solidFill>
              </a:rPr>
              <a:t>And if we add a relevant feature then the R2 score will increase and 1-R2 will decrease heavily and the denominator will also decrease so the complete term decreases, and on subtracting from one the score increases.</a:t>
            </a:r>
          </a:p>
          <a:p>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1DCCB298-7EFB-FFFA-1AFC-64934AA7D818}"/>
              </a:ext>
            </a:extLst>
          </p:cNvPr>
          <p:cNvSpPr>
            <a:spLocks noGrp="1"/>
          </p:cNvSpPr>
          <p:nvPr>
            <p:ph type="ftr" sz="quarter" idx="11"/>
          </p:nvPr>
        </p:nvSpPr>
        <p:spPr/>
        <p:txBody>
          <a:bodyPr/>
          <a:lstStyle/>
          <a:p>
            <a:pPr>
              <a:defRPr/>
            </a:pPr>
            <a:r>
              <a:rPr lang="en-US"/>
              <a:t>Artificial Intelligence</a:t>
            </a:r>
          </a:p>
        </p:txBody>
      </p:sp>
      <p:sp>
        <p:nvSpPr>
          <p:cNvPr id="55301" name="Slide Number Placeholder 4">
            <a:extLst>
              <a:ext uri="{FF2B5EF4-FFF2-40B4-BE49-F238E27FC236}">
                <a16:creationId xmlns:a16="http://schemas.microsoft.com/office/drawing/2014/main" id="{C4FC3933-A980-2F71-2B1C-756C5D142F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735C53D-3DEE-4DCE-A229-764060F98936}"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64</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5">
            <a:extLst>
              <a:ext uri="{FF2B5EF4-FFF2-40B4-BE49-F238E27FC236}">
                <a16:creationId xmlns:a16="http://schemas.microsoft.com/office/drawing/2014/main" id="{2B1F8742-09D1-FD42-442D-2BD5FB80FC42}"/>
              </a:ext>
            </a:extLst>
          </p:cNvPr>
          <p:cNvSpPr>
            <a:spLocks noGrp="1"/>
          </p:cNvSpPr>
          <p:nvPr>
            <p:ph type="title"/>
          </p:nvPr>
        </p:nvSpPr>
        <p:spPr>
          <a:xfrm>
            <a:off x="628650" y="2103438"/>
            <a:ext cx="7886700" cy="1325562"/>
          </a:xfrm>
        </p:spPr>
        <p:txBody>
          <a:bodyPr/>
          <a:lstStyle/>
          <a:p>
            <a:pPr algn="ctr"/>
            <a:r>
              <a:rPr lang="en-US" altLang="en-US" sz="6600">
                <a:latin typeface="Algerian" panose="04020705040A02060702" pitchFamily="82" charset="0"/>
              </a:rPr>
              <a:t>Thank you</a:t>
            </a:r>
            <a:endParaRPr lang="en-ID" altLang="en-US" sz="6600">
              <a:latin typeface="Algerian" panose="04020705040A02060702" pitchFamily="82" charset="0"/>
            </a:endParaRPr>
          </a:p>
        </p:txBody>
      </p:sp>
      <p:sp>
        <p:nvSpPr>
          <p:cNvPr id="4" name="Footer Placeholder 3">
            <a:extLst>
              <a:ext uri="{FF2B5EF4-FFF2-40B4-BE49-F238E27FC236}">
                <a16:creationId xmlns:a16="http://schemas.microsoft.com/office/drawing/2014/main" id="{610B6C37-1CC1-ADB6-4782-6311FBA115BF}"/>
              </a:ext>
            </a:extLst>
          </p:cNvPr>
          <p:cNvSpPr>
            <a:spLocks noGrp="1"/>
          </p:cNvSpPr>
          <p:nvPr>
            <p:ph type="ftr" sz="quarter" idx="11"/>
          </p:nvPr>
        </p:nvSpPr>
        <p:spPr/>
        <p:txBody>
          <a:bodyPr/>
          <a:lstStyle/>
          <a:p>
            <a:pPr>
              <a:defRPr/>
            </a:pPr>
            <a:r>
              <a:rPr lang="en-US"/>
              <a:t>Artificial Intelligence</a:t>
            </a:r>
          </a:p>
        </p:txBody>
      </p:sp>
      <p:sp>
        <p:nvSpPr>
          <p:cNvPr id="56324" name="Slide Number Placeholder 4">
            <a:extLst>
              <a:ext uri="{FF2B5EF4-FFF2-40B4-BE49-F238E27FC236}">
                <a16:creationId xmlns:a16="http://schemas.microsoft.com/office/drawing/2014/main" id="{851F97A7-66CF-40B0-27EE-22F4B93126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ABEF972B-CA0E-4F3B-94A5-D509798B7F27}" type="slidenum">
              <a:rPr lang="en-US" altLang="en-US" sz="1200">
                <a:solidFill>
                  <a:srgbClr val="898989"/>
                </a:solidFill>
                <a:latin typeface="Calibri" panose="020F0502020204030204" pitchFamily="34" charset="0"/>
                <a:cs typeface="Arial" panose="020B0604020202020204" pitchFamily="34" charset="0"/>
              </a:rPr>
              <a:pPr>
                <a:lnSpc>
                  <a:spcPct val="100000"/>
                </a:lnSpc>
                <a:spcBef>
                  <a:spcPct val="0"/>
                </a:spcBef>
                <a:buFontTx/>
                <a:buNone/>
              </a:pPr>
              <a:t>65</a:t>
            </a:fld>
            <a:endParaRPr lang="en-US" altLang="en-US" sz="1200">
              <a:solidFill>
                <a:srgbClr val="898989"/>
              </a:solidFill>
              <a:latin typeface="Calibri" panose="020F0502020204030204" pitchFamily="34" charset="0"/>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F1DECDD-A80E-2B9D-A339-5CA93DE9AFDE}"/>
              </a:ext>
            </a:extLst>
          </p:cNvPr>
          <p:cNvSpPr>
            <a:spLocks noGrp="1"/>
          </p:cNvSpPr>
          <p:nvPr>
            <p:ph type="title"/>
          </p:nvPr>
        </p:nvSpPr>
        <p:spPr>
          <a:xfrm>
            <a:off x="628650" y="312738"/>
            <a:ext cx="7886700" cy="831850"/>
          </a:xfrm>
        </p:spPr>
        <p:txBody>
          <a:bodyPr/>
          <a:lstStyle/>
          <a:p>
            <a:pPr algn="ctr"/>
            <a:r>
              <a:rPr lang="en-US" altLang="en-US" sz="3600" dirty="0">
                <a:latin typeface="Algerian" panose="04020705040A02060702" pitchFamily="82" charset="0"/>
              </a:rPr>
              <a:t>feature selection techniques</a:t>
            </a:r>
            <a:endParaRPr lang="en-ID" altLang="en-US" sz="3600" dirty="0">
              <a:latin typeface="Algerian" panose="04020705040A02060702" pitchFamily="82" charset="0"/>
            </a:endParaRPr>
          </a:p>
        </p:txBody>
      </p:sp>
      <p:sp>
        <p:nvSpPr>
          <p:cNvPr id="4" name="Footer Placeholder 3">
            <a:extLst>
              <a:ext uri="{FF2B5EF4-FFF2-40B4-BE49-F238E27FC236}">
                <a16:creationId xmlns:a16="http://schemas.microsoft.com/office/drawing/2014/main" id="{6B36A0CD-EF3C-E61D-6890-2AEA5953F4FF}"/>
              </a:ext>
            </a:extLst>
          </p:cNvPr>
          <p:cNvSpPr>
            <a:spLocks noGrp="1"/>
          </p:cNvSpPr>
          <p:nvPr>
            <p:ph type="ftr" sz="quarter" idx="11"/>
          </p:nvPr>
        </p:nvSpPr>
        <p:spPr/>
        <p:txBody>
          <a:bodyPr/>
          <a:lstStyle/>
          <a:p>
            <a:pPr>
              <a:defRPr/>
            </a:pPr>
            <a:r>
              <a:rPr lang="en-US"/>
              <a:t>Artificial Intelligence</a:t>
            </a:r>
          </a:p>
        </p:txBody>
      </p:sp>
      <p:sp>
        <p:nvSpPr>
          <p:cNvPr id="27652" name="Slide Number Placeholder 4">
            <a:extLst>
              <a:ext uri="{FF2B5EF4-FFF2-40B4-BE49-F238E27FC236}">
                <a16:creationId xmlns:a16="http://schemas.microsoft.com/office/drawing/2014/main" id="{74C3293A-2FC2-7A55-50A9-DD1D065D54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D34D2315-403E-4066-9723-699A8F1C4293}"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66</a:t>
            </a:fld>
            <a:endParaRPr lang="en-US" altLang="en-US" sz="1400">
              <a:solidFill>
                <a:schemeClr val="bg1"/>
              </a:solidFill>
              <a:latin typeface="Calibri" panose="020F0502020204030204" pitchFamily="34" charset="0"/>
              <a:cs typeface="Arial" panose="020B0604020202020204" pitchFamily="34" charset="0"/>
            </a:endParaRPr>
          </a:p>
        </p:txBody>
      </p:sp>
      <p:pic>
        <p:nvPicPr>
          <p:cNvPr id="27653" name="Picture 2" descr="Feature Selection Techniques in Machine Learning">
            <a:extLst>
              <a:ext uri="{FF2B5EF4-FFF2-40B4-BE49-F238E27FC236}">
                <a16:creationId xmlns:a16="http://schemas.microsoft.com/office/drawing/2014/main" id="{EECF5220-84DF-019D-F6A0-5EB982EDE8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7300" y="1498600"/>
            <a:ext cx="5981700" cy="3990975"/>
          </a:xfrm>
          <a:noFill/>
        </p:spPr>
      </p:pic>
    </p:spTree>
    <p:extLst>
      <p:ext uri="{BB962C8B-B14F-4D97-AF65-F5344CB8AC3E}">
        <p14:creationId xmlns:p14="http://schemas.microsoft.com/office/powerpoint/2010/main" val="33133880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318DA2B-4685-D386-5CD2-8223B40B6823}"/>
              </a:ext>
            </a:extLst>
          </p:cNvPr>
          <p:cNvSpPr>
            <a:spLocks noGrp="1"/>
          </p:cNvSpPr>
          <p:nvPr>
            <p:ph type="title"/>
          </p:nvPr>
        </p:nvSpPr>
        <p:spPr>
          <a:xfrm>
            <a:off x="628650" y="312738"/>
            <a:ext cx="7886700" cy="831850"/>
          </a:xfrm>
        </p:spPr>
        <p:txBody>
          <a:bodyPr/>
          <a:lstStyle/>
          <a:p>
            <a:pPr algn="ctr"/>
            <a:r>
              <a:rPr lang="en-US" altLang="en-US" sz="3600">
                <a:latin typeface="Algerian" panose="04020705040A02060702" pitchFamily="82" charset="0"/>
              </a:rPr>
              <a:t>Feature engineering techniques for ML</a:t>
            </a:r>
            <a:endParaRPr lang="en-ID" altLang="en-US" sz="3600">
              <a:latin typeface="Algerian" panose="04020705040A02060702" pitchFamily="82" charset="0"/>
            </a:endParaRPr>
          </a:p>
        </p:txBody>
      </p:sp>
      <p:sp>
        <p:nvSpPr>
          <p:cNvPr id="32771" name="Content Placeholder 2">
            <a:extLst>
              <a:ext uri="{FF2B5EF4-FFF2-40B4-BE49-F238E27FC236}">
                <a16:creationId xmlns:a16="http://schemas.microsoft.com/office/drawing/2014/main" id="{E10FA645-300C-BE2D-E232-051ABBC0DA83}"/>
              </a:ext>
            </a:extLst>
          </p:cNvPr>
          <p:cNvSpPr>
            <a:spLocks noGrp="1"/>
          </p:cNvSpPr>
          <p:nvPr>
            <p:ph idx="1"/>
          </p:nvPr>
        </p:nvSpPr>
        <p:spPr>
          <a:xfrm>
            <a:off x="628650" y="1668463"/>
            <a:ext cx="7886700" cy="3879850"/>
          </a:xfrm>
        </p:spPr>
        <p:txBody>
          <a:bodyPr/>
          <a:lstStyle/>
          <a:p>
            <a:r>
              <a:rPr lang="en-US" altLang="en-US" sz="1700" b="1"/>
              <a:t>Imputation</a:t>
            </a:r>
            <a:r>
              <a:rPr lang="en-US" altLang="en-US" sz="1700"/>
              <a:t>: </a:t>
            </a:r>
            <a:r>
              <a:rPr lang="en-US" altLang="en-US" sz="1700">
                <a:solidFill>
                  <a:srgbClr val="333333"/>
                </a:solidFill>
              </a:rPr>
              <a:t>Imputation is responsible for handling irregularities within the dataset.</a:t>
            </a:r>
            <a:endParaRPr lang="en-US" altLang="en-US" sz="1700"/>
          </a:p>
          <a:p>
            <a:r>
              <a:rPr lang="en-ID" altLang="en-US" sz="1700" b="1"/>
              <a:t>Handling Outliers</a:t>
            </a:r>
            <a:r>
              <a:rPr lang="en-ID" altLang="en-US" sz="1700"/>
              <a:t>: </a:t>
            </a:r>
            <a:r>
              <a:rPr lang="en-US" altLang="en-US" sz="1700">
                <a:solidFill>
                  <a:srgbClr val="333333"/>
                </a:solidFill>
              </a:rPr>
              <a:t>Standard deviation can be used to identify the outliers. Z-score can also be used to detect outliers.</a:t>
            </a:r>
            <a:endParaRPr lang="en-ID" altLang="en-US" sz="1700"/>
          </a:p>
          <a:p>
            <a:r>
              <a:rPr lang="en-US" altLang="en-US" sz="1700" b="1"/>
              <a:t>Log Transform</a:t>
            </a:r>
            <a:r>
              <a:rPr lang="en-US" altLang="en-US" sz="1700"/>
              <a:t>: </a:t>
            </a:r>
            <a:r>
              <a:rPr lang="en-US" altLang="en-US" sz="1700">
                <a:solidFill>
                  <a:srgbClr val="333333"/>
                </a:solidFill>
              </a:rPr>
              <a:t>helps in handling the skewed data, and it makes the distribution more approximate to normal after transformation. </a:t>
            </a:r>
            <a:endParaRPr lang="en-US" altLang="en-US" sz="1700"/>
          </a:p>
          <a:p>
            <a:r>
              <a:rPr lang="en-US" altLang="en-US" sz="1700" b="1"/>
              <a:t>Binning</a:t>
            </a:r>
            <a:r>
              <a:rPr lang="en-US" altLang="en-US" sz="1700"/>
              <a:t>: </a:t>
            </a:r>
            <a:r>
              <a:rPr lang="en-US" altLang="en-US" sz="1700">
                <a:solidFill>
                  <a:srgbClr val="333333"/>
                </a:solidFill>
              </a:rPr>
              <a:t>used to normalize the noisy data.</a:t>
            </a:r>
            <a:endParaRPr lang="en-US" altLang="en-US" sz="1700"/>
          </a:p>
          <a:p>
            <a:r>
              <a:rPr lang="en-US" altLang="en-US" sz="1700" b="1"/>
              <a:t>Feature Split</a:t>
            </a:r>
            <a:r>
              <a:rPr lang="en-US" altLang="en-US" sz="1700"/>
              <a:t>: </a:t>
            </a:r>
            <a:r>
              <a:rPr lang="en-US" altLang="en-US" sz="1700">
                <a:solidFill>
                  <a:srgbClr val="333333"/>
                </a:solidFill>
              </a:rPr>
              <a:t>is the process of splitting features intimately into two or more parts and performing to make new features.</a:t>
            </a:r>
            <a:endParaRPr lang="en-US" altLang="en-US" sz="1700"/>
          </a:p>
          <a:p>
            <a:r>
              <a:rPr lang="en-ID" altLang="en-US" sz="1700" b="1"/>
              <a:t>One hot encoding</a:t>
            </a:r>
            <a:r>
              <a:rPr lang="en-ID" altLang="en-US" sz="1700"/>
              <a:t>: </a:t>
            </a:r>
            <a:r>
              <a:rPr lang="en-US" altLang="en-US" sz="1700">
                <a:solidFill>
                  <a:srgbClr val="333333"/>
                </a:solidFill>
              </a:rPr>
              <a:t>It is a technique that converts the categorical data in a form so that they can be easily understood by machine learning algorithms and hence can make a good prediction. </a:t>
            </a:r>
            <a:endParaRPr lang="en-ID" altLang="en-US" sz="1700"/>
          </a:p>
          <a:p>
            <a:endParaRPr lang="en-ID" altLang="en-US" sz="1800">
              <a:latin typeface="Garamond" panose="02020404030301010803" pitchFamily="18" charset="0"/>
            </a:endParaRPr>
          </a:p>
        </p:txBody>
      </p:sp>
      <p:sp>
        <p:nvSpPr>
          <p:cNvPr id="4" name="Footer Placeholder 3">
            <a:extLst>
              <a:ext uri="{FF2B5EF4-FFF2-40B4-BE49-F238E27FC236}">
                <a16:creationId xmlns:a16="http://schemas.microsoft.com/office/drawing/2014/main" id="{E00FE7C5-05F4-2E5B-A179-5D4DC01B1747}"/>
              </a:ext>
            </a:extLst>
          </p:cNvPr>
          <p:cNvSpPr>
            <a:spLocks noGrp="1"/>
          </p:cNvSpPr>
          <p:nvPr>
            <p:ph type="ftr" sz="quarter" idx="11"/>
          </p:nvPr>
        </p:nvSpPr>
        <p:spPr/>
        <p:txBody>
          <a:bodyPr/>
          <a:lstStyle/>
          <a:p>
            <a:pPr>
              <a:defRPr/>
            </a:pPr>
            <a:r>
              <a:rPr lang="en-US"/>
              <a:t>Artificial Intelligence</a:t>
            </a:r>
          </a:p>
        </p:txBody>
      </p:sp>
      <p:sp>
        <p:nvSpPr>
          <p:cNvPr id="32773" name="Slide Number Placeholder 4">
            <a:extLst>
              <a:ext uri="{FF2B5EF4-FFF2-40B4-BE49-F238E27FC236}">
                <a16:creationId xmlns:a16="http://schemas.microsoft.com/office/drawing/2014/main" id="{B100E84C-4861-0184-E717-D330441F5F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728232D-20F2-490B-AC1E-7020647757EA}"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67</a:t>
            </a:fld>
            <a:endParaRPr lang="en-US" alt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86652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288A-4C40-8298-82C7-BBC9231544ED}"/>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DF9D8598-B01A-0524-8A29-33C1BD8198B9}"/>
              </a:ext>
            </a:extLst>
          </p:cNvPr>
          <p:cNvSpPr>
            <a:spLocks noGrp="1"/>
          </p:cNvSpPr>
          <p:nvPr>
            <p:ph type="ftr" sz="quarter" idx="11"/>
          </p:nvPr>
        </p:nvSpPr>
        <p:spPr/>
        <p:txBody>
          <a:bodyPr/>
          <a:lstStyle/>
          <a:p>
            <a:pPr>
              <a:defRPr/>
            </a:pPr>
            <a:r>
              <a:rPr lang="en-US"/>
              <a:t>Artificial Intelligence</a:t>
            </a:r>
          </a:p>
        </p:txBody>
      </p:sp>
      <p:sp>
        <p:nvSpPr>
          <p:cNvPr id="4" name="Slide Number Placeholder 3">
            <a:extLst>
              <a:ext uri="{FF2B5EF4-FFF2-40B4-BE49-F238E27FC236}">
                <a16:creationId xmlns:a16="http://schemas.microsoft.com/office/drawing/2014/main" id="{75622666-5EC8-1DF4-3A68-8A165A91D5BB}"/>
              </a:ext>
            </a:extLst>
          </p:cNvPr>
          <p:cNvSpPr>
            <a:spLocks noGrp="1"/>
          </p:cNvSpPr>
          <p:nvPr>
            <p:ph type="sldNum" sz="quarter" idx="12"/>
          </p:nvPr>
        </p:nvSpPr>
        <p:spPr/>
        <p:txBody>
          <a:bodyPr/>
          <a:lstStyle/>
          <a:p>
            <a:pPr>
              <a:defRPr/>
            </a:pPr>
            <a:fld id="{F0105702-16B3-423A-AC88-CF7F81C08561}" type="slidenum">
              <a:rPr lang="en-US" altLang="en-US" smtClean="0"/>
              <a:pPr>
                <a:defRPr/>
              </a:pPr>
              <a:t>68</a:t>
            </a:fld>
            <a:endParaRPr lang="en-US" altLang="en-US"/>
          </a:p>
        </p:txBody>
      </p:sp>
    </p:spTree>
    <p:extLst>
      <p:ext uri="{BB962C8B-B14F-4D97-AF65-F5344CB8AC3E}">
        <p14:creationId xmlns:p14="http://schemas.microsoft.com/office/powerpoint/2010/main" val="33100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5173732-AA4E-70AE-1EB4-3400E6DA324A}"/>
              </a:ext>
            </a:extLst>
          </p:cNvPr>
          <p:cNvSpPr>
            <a:spLocks noGrp="1"/>
          </p:cNvSpPr>
          <p:nvPr>
            <p:ph type="title"/>
          </p:nvPr>
        </p:nvSpPr>
        <p:spPr>
          <a:xfrm>
            <a:off x="628650" y="312738"/>
            <a:ext cx="7886700" cy="831850"/>
          </a:xfrm>
        </p:spPr>
        <p:txBody>
          <a:bodyPr/>
          <a:lstStyle/>
          <a:p>
            <a:pPr algn="ctr"/>
            <a:r>
              <a:rPr lang="en-US" altLang="en-US" sz="3600" dirty="0">
                <a:latin typeface="Algerian" panose="04020705040A02060702" pitchFamily="82" charset="0"/>
              </a:rPr>
              <a:t>Lifecycle of machine learning</a:t>
            </a:r>
            <a:endParaRPr lang="en-ID" altLang="en-US"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23EABBF2-EF41-CA47-E7B3-88E3B77AE964}"/>
              </a:ext>
            </a:extLst>
          </p:cNvPr>
          <p:cNvSpPr>
            <a:spLocks noGrp="1"/>
          </p:cNvSpPr>
          <p:nvPr>
            <p:ph idx="1"/>
          </p:nvPr>
        </p:nvSpPr>
        <p:spPr>
          <a:xfrm>
            <a:off x="849313" y="1306513"/>
            <a:ext cx="7666037" cy="3879850"/>
          </a:xfrm>
        </p:spPr>
        <p:txBody>
          <a:bodyPr/>
          <a:lstStyle/>
          <a:p>
            <a:pPr marL="457200" lvl="1" indent="0" algn="just">
              <a:lnSpc>
                <a:spcPct val="107000"/>
              </a:lnSpc>
              <a:buFont typeface="Arial" panose="020B0604020202020204" pitchFamily="34" charset="0"/>
              <a:buNone/>
              <a:defRPr/>
            </a:pPr>
            <a:r>
              <a:rPr lang="en-ID" sz="1700" b="1" dirty="0">
                <a:cs typeface="Times New Roman" panose="02020603050405020304" pitchFamily="18" charset="0"/>
              </a:rPr>
              <a:t>Gathering Data</a:t>
            </a:r>
          </a:p>
          <a:p>
            <a:pPr marL="342900" indent="-342900" algn="just">
              <a:lnSpc>
                <a:spcPct val="107000"/>
              </a:lnSpc>
              <a:buFont typeface="Symbol" panose="05050102010706020507" pitchFamily="18" charset="2"/>
              <a:buChar char=""/>
              <a:defRPr/>
            </a:pPr>
            <a:r>
              <a:rPr lang="en-ID" sz="1700" dirty="0">
                <a:solidFill>
                  <a:srgbClr val="333333"/>
                </a:solidFill>
                <a:cs typeface="Segoe UI" panose="020B0502040204020203" pitchFamily="34" charset="0"/>
              </a:rPr>
              <a:t>To identify the different data sources, as data can be collected from various sources such as </a:t>
            </a:r>
            <a:r>
              <a:rPr lang="en-ID" sz="1700" b="1" dirty="0">
                <a:solidFill>
                  <a:srgbClr val="333333"/>
                </a:solidFill>
                <a:cs typeface="Segoe UI" panose="020B0502040204020203" pitchFamily="34" charset="0"/>
              </a:rPr>
              <a:t>files</a:t>
            </a:r>
            <a:r>
              <a:rPr lang="en-ID" sz="1700" dirty="0">
                <a:solidFill>
                  <a:srgbClr val="333333"/>
                </a:solidFill>
                <a:cs typeface="Segoe UI" panose="020B0502040204020203" pitchFamily="34" charset="0"/>
              </a:rPr>
              <a:t>, </a:t>
            </a:r>
            <a:r>
              <a:rPr lang="en-ID" sz="1700" b="1" dirty="0">
                <a:solidFill>
                  <a:srgbClr val="333333"/>
                </a:solidFill>
                <a:cs typeface="Segoe UI" panose="020B0502040204020203" pitchFamily="34" charset="0"/>
              </a:rPr>
              <a:t>database</a:t>
            </a:r>
            <a:r>
              <a:rPr lang="en-ID" sz="1700" dirty="0">
                <a:solidFill>
                  <a:srgbClr val="333333"/>
                </a:solidFill>
                <a:cs typeface="Segoe UI" panose="020B0502040204020203" pitchFamily="34" charset="0"/>
              </a:rPr>
              <a:t> or </a:t>
            </a:r>
            <a:r>
              <a:rPr lang="en-ID" sz="1700" b="1" dirty="0">
                <a:solidFill>
                  <a:srgbClr val="333333"/>
                </a:solidFill>
                <a:cs typeface="Segoe UI" panose="020B0502040204020203" pitchFamily="34" charset="0"/>
              </a:rPr>
              <a:t>internet</a:t>
            </a:r>
            <a:r>
              <a:rPr lang="en-ID" sz="1700" dirty="0">
                <a:solidFill>
                  <a:srgbClr val="333333"/>
                </a:solidFill>
                <a:cs typeface="Segoe UI" panose="020B0502040204020203" pitchFamily="34" charset="0"/>
              </a:rPr>
              <a:t>. </a:t>
            </a:r>
            <a:endParaRPr lang="en-ID" sz="1700" dirty="0">
              <a:cs typeface="Times New Roman" panose="02020603050405020304" pitchFamily="18" charset="0"/>
            </a:endParaRPr>
          </a:p>
          <a:p>
            <a:pPr marL="342900" indent="-342900" algn="just">
              <a:lnSpc>
                <a:spcPct val="107000"/>
              </a:lnSpc>
              <a:buFont typeface="Symbol" panose="05050102010706020507" pitchFamily="18" charset="2"/>
              <a:buChar char=""/>
              <a:defRPr/>
            </a:pPr>
            <a:r>
              <a:rPr lang="en-ID" sz="1700" dirty="0">
                <a:solidFill>
                  <a:srgbClr val="333333"/>
                </a:solidFill>
                <a:cs typeface="Segoe UI" panose="020B0502040204020203" pitchFamily="34" charset="0"/>
              </a:rPr>
              <a:t>The quantity and quality of the collected data will determine the accuracy of the prediction and efficiency of the output. </a:t>
            </a:r>
            <a:endParaRPr lang="en-ID" sz="1700" dirty="0">
              <a:cs typeface="Times New Roman" panose="02020603050405020304" pitchFamily="18" charset="0"/>
            </a:endParaRPr>
          </a:p>
          <a:p>
            <a:pPr marL="342900" indent="-342900" algn="just">
              <a:lnSpc>
                <a:spcPct val="107000"/>
              </a:lnSpc>
              <a:buFont typeface="Symbol" panose="05050102010706020507" pitchFamily="18" charset="2"/>
              <a:buChar char=""/>
              <a:defRPr/>
            </a:pPr>
            <a:r>
              <a:rPr lang="en-ID" sz="1700" dirty="0">
                <a:solidFill>
                  <a:srgbClr val="333333"/>
                </a:solidFill>
                <a:cs typeface="Segoe UI" panose="020B0502040204020203" pitchFamily="34" charset="0"/>
              </a:rPr>
              <a:t>This step includes the below tasks:</a:t>
            </a:r>
            <a:endParaRPr lang="en-ID" sz="1700" dirty="0">
              <a:cs typeface="Times New Roman" panose="02020603050405020304" pitchFamily="18" charset="0"/>
            </a:endParaRPr>
          </a:p>
          <a:p>
            <a:pPr marL="342900" indent="-342900" algn="just">
              <a:lnSpc>
                <a:spcPct val="107000"/>
              </a:lnSpc>
              <a:buFont typeface="Wingdings" panose="05000000000000000000" pitchFamily="2" charset="2"/>
              <a:buChar char=""/>
              <a:defRPr/>
            </a:pPr>
            <a:r>
              <a:rPr lang="en-ID" sz="1700" dirty="0">
                <a:solidFill>
                  <a:srgbClr val="000000"/>
                </a:solidFill>
                <a:cs typeface="Segoe UI" panose="020B0502040204020203" pitchFamily="34" charset="0"/>
              </a:rPr>
              <a:t>Identify various data sources</a:t>
            </a:r>
            <a:endParaRPr lang="en-ID" sz="1700" dirty="0">
              <a:cs typeface="Times New Roman" panose="02020603050405020304" pitchFamily="18" charset="0"/>
            </a:endParaRPr>
          </a:p>
          <a:p>
            <a:pPr marL="342900" indent="-342900" algn="just">
              <a:lnSpc>
                <a:spcPct val="107000"/>
              </a:lnSpc>
              <a:buFont typeface="Wingdings" panose="05000000000000000000" pitchFamily="2" charset="2"/>
              <a:buChar char=""/>
              <a:defRPr/>
            </a:pPr>
            <a:r>
              <a:rPr lang="en-ID" sz="1700" dirty="0">
                <a:solidFill>
                  <a:srgbClr val="000000"/>
                </a:solidFill>
                <a:cs typeface="Segoe UI" panose="020B0502040204020203" pitchFamily="34" charset="0"/>
              </a:rPr>
              <a:t>Collect data</a:t>
            </a:r>
            <a:endParaRPr lang="en-ID" sz="1700" dirty="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defRPr/>
            </a:pPr>
            <a:r>
              <a:rPr lang="en-ID" sz="1700" dirty="0">
                <a:solidFill>
                  <a:srgbClr val="000000"/>
                </a:solidFill>
                <a:cs typeface="Segoe UI" panose="020B0502040204020203" pitchFamily="34" charset="0"/>
              </a:rPr>
              <a:t>Integrate the data obtained from different sources – This coherent set of data is called dataset</a:t>
            </a:r>
            <a:endParaRPr lang="en-ID" sz="1700" dirty="0">
              <a:cs typeface="Times New Roman" panose="02020603050405020304" pitchFamily="18" charset="0"/>
            </a:endParaRPr>
          </a:p>
          <a:p>
            <a:pPr>
              <a:defRPr/>
            </a:pPr>
            <a:endParaRPr lang="en-ID" sz="1800" dirty="0">
              <a:latin typeface="Garamond" panose="02020404030301010803" pitchFamily="18" charset="0"/>
            </a:endParaRPr>
          </a:p>
        </p:txBody>
      </p:sp>
      <p:sp>
        <p:nvSpPr>
          <p:cNvPr id="4" name="Footer Placeholder 3">
            <a:extLst>
              <a:ext uri="{FF2B5EF4-FFF2-40B4-BE49-F238E27FC236}">
                <a16:creationId xmlns:a16="http://schemas.microsoft.com/office/drawing/2014/main" id="{C34C2F61-81D5-2367-6A5C-5AAA775FC8D9}"/>
              </a:ext>
            </a:extLst>
          </p:cNvPr>
          <p:cNvSpPr>
            <a:spLocks noGrp="1"/>
          </p:cNvSpPr>
          <p:nvPr>
            <p:ph type="ftr" sz="quarter" idx="11"/>
          </p:nvPr>
        </p:nvSpPr>
        <p:spPr/>
        <p:txBody>
          <a:bodyPr/>
          <a:lstStyle/>
          <a:p>
            <a:pPr>
              <a:defRPr/>
            </a:pPr>
            <a:r>
              <a:rPr lang="en-US"/>
              <a:t>Artificial Intelligence</a:t>
            </a:r>
          </a:p>
        </p:txBody>
      </p:sp>
      <p:sp>
        <p:nvSpPr>
          <p:cNvPr id="11269" name="Slide Number Placeholder 4">
            <a:extLst>
              <a:ext uri="{FF2B5EF4-FFF2-40B4-BE49-F238E27FC236}">
                <a16:creationId xmlns:a16="http://schemas.microsoft.com/office/drawing/2014/main" id="{174732BC-9053-7126-772A-52E1CEDE96B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11126D1-C1E5-4F68-966B-6D8153BA1351}"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7</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C0346A8-4FC2-0AEF-C3E1-9A590E6BE3D3}"/>
              </a:ext>
            </a:extLst>
          </p:cNvPr>
          <p:cNvSpPr>
            <a:spLocks noGrp="1"/>
          </p:cNvSpPr>
          <p:nvPr>
            <p:ph type="title"/>
          </p:nvPr>
        </p:nvSpPr>
        <p:spPr>
          <a:xfrm>
            <a:off x="628650" y="312738"/>
            <a:ext cx="7886700" cy="831850"/>
          </a:xfrm>
        </p:spPr>
        <p:txBody>
          <a:bodyPr/>
          <a:lstStyle/>
          <a:p>
            <a:pPr algn="ctr"/>
            <a:r>
              <a:rPr lang="en-US" altLang="en-US" sz="3600" dirty="0">
                <a:latin typeface="Algerian" panose="04020705040A02060702" pitchFamily="82" charset="0"/>
              </a:rPr>
              <a:t>Lifecycle of machine learning</a:t>
            </a:r>
            <a:endParaRPr lang="en-ID" altLang="en-US"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E0FE8ABE-3012-DA8C-CEED-56821E6C12C9}"/>
              </a:ext>
            </a:extLst>
          </p:cNvPr>
          <p:cNvSpPr>
            <a:spLocks noGrp="1"/>
          </p:cNvSpPr>
          <p:nvPr>
            <p:ph idx="1"/>
          </p:nvPr>
        </p:nvSpPr>
        <p:spPr>
          <a:xfrm>
            <a:off x="628650" y="1306513"/>
            <a:ext cx="7886700" cy="3879850"/>
          </a:xfrm>
        </p:spPr>
        <p:txBody>
          <a:bodyPr/>
          <a:lstStyle/>
          <a:p>
            <a:pPr marL="457200" lvl="1" indent="0" algn="just">
              <a:lnSpc>
                <a:spcPct val="107000"/>
              </a:lnSpc>
              <a:spcAft>
                <a:spcPts val="800"/>
              </a:spcAft>
              <a:buFont typeface="Arial" panose="020B0604020202020204" pitchFamily="34" charset="0"/>
              <a:buNone/>
              <a:defRPr/>
            </a:pPr>
            <a:r>
              <a:rPr lang="en-ID" sz="1700" b="1" dirty="0">
                <a:cs typeface="Times New Roman" panose="02020603050405020304" pitchFamily="18" charset="0"/>
              </a:rPr>
              <a:t>Data preparation</a:t>
            </a:r>
            <a:r>
              <a:rPr lang="en-ID" sz="1700" dirty="0">
                <a:cs typeface="Times New Roman" panose="02020603050405020304" pitchFamily="18" charset="0"/>
              </a:rPr>
              <a:t>: </a:t>
            </a:r>
            <a:r>
              <a:rPr lang="en-ID" sz="1700" dirty="0">
                <a:solidFill>
                  <a:srgbClr val="333333"/>
                </a:solidFill>
                <a:cs typeface="Segoe UI" panose="020B0502040204020203" pitchFamily="34" charset="0"/>
              </a:rPr>
              <a:t>This step can be further divided into two processes:</a:t>
            </a:r>
            <a:endParaRPr lang="en-ID" sz="1700" dirty="0">
              <a:cs typeface="Times New Roman" panose="02020603050405020304" pitchFamily="18" charset="0"/>
            </a:endParaRPr>
          </a:p>
          <a:p>
            <a:pPr marL="1257300" lvl="2" indent="-342900" algn="just">
              <a:lnSpc>
                <a:spcPct val="107000"/>
              </a:lnSpc>
              <a:buFont typeface="Symbol" panose="05050102010706020507" pitchFamily="18" charset="2"/>
              <a:buChar char=""/>
              <a:defRPr/>
            </a:pPr>
            <a:r>
              <a:rPr lang="en-ID" sz="1700" b="1" dirty="0">
                <a:solidFill>
                  <a:srgbClr val="000000"/>
                </a:solidFill>
                <a:cs typeface="Segoe UI" panose="020B0502040204020203" pitchFamily="34" charset="0"/>
              </a:rPr>
              <a:t>Data exploration:</a:t>
            </a:r>
            <a:r>
              <a:rPr lang="en-ID" sz="1700" b="1" dirty="0">
                <a:cs typeface="Times New Roman" panose="02020603050405020304" pitchFamily="18" charset="0"/>
              </a:rPr>
              <a:t> </a:t>
            </a:r>
            <a:r>
              <a:rPr lang="en-ID" sz="1700" dirty="0">
                <a:solidFill>
                  <a:srgbClr val="000000"/>
                </a:solidFill>
                <a:cs typeface="Segoe UI" panose="020B0502040204020203" pitchFamily="34" charset="0"/>
              </a:rPr>
              <a:t>To understand the characteristics, format, and quality of data to find Correlations, general trends, and outliers for an effective outcome.</a:t>
            </a:r>
          </a:p>
          <a:p>
            <a:pPr marL="1257300" lvl="2" indent="-342900" algn="just">
              <a:lnSpc>
                <a:spcPct val="107000"/>
              </a:lnSpc>
              <a:buFont typeface="Symbol" panose="05050102010706020507" pitchFamily="18" charset="2"/>
              <a:buChar char=""/>
              <a:defRPr/>
            </a:pPr>
            <a:r>
              <a:rPr lang="en-ID" sz="1700" dirty="0">
                <a:solidFill>
                  <a:srgbClr val="FF0000"/>
                </a:solidFill>
                <a:cs typeface="Segoe UI" panose="020B0502040204020203" pitchFamily="34" charset="0"/>
              </a:rPr>
              <a:t>Characteristics</a:t>
            </a:r>
            <a:r>
              <a:rPr lang="en-ID" sz="1700" dirty="0">
                <a:solidFill>
                  <a:srgbClr val="000000"/>
                </a:solidFill>
                <a:cs typeface="Segoe UI" panose="020B0502040204020203" pitchFamily="34" charset="0"/>
              </a:rPr>
              <a:t> are size, quality and accuracy of data analysis in data exploration.</a:t>
            </a:r>
          </a:p>
          <a:p>
            <a:pPr marL="1257300" lvl="2" indent="-342900" algn="just">
              <a:lnSpc>
                <a:spcPct val="107000"/>
              </a:lnSpc>
              <a:buFont typeface="Symbol" panose="05050102010706020507" pitchFamily="18" charset="2"/>
              <a:buChar char=""/>
              <a:defRPr/>
            </a:pPr>
            <a:r>
              <a:rPr lang="en-ID" sz="1700" dirty="0">
                <a:solidFill>
                  <a:srgbClr val="FF0000"/>
                </a:solidFill>
                <a:cs typeface="Segoe UI" panose="020B0502040204020203" pitchFamily="34" charset="0"/>
              </a:rPr>
              <a:t>Outliers</a:t>
            </a:r>
            <a:r>
              <a:rPr lang="en-ID" sz="1700" dirty="0">
                <a:solidFill>
                  <a:srgbClr val="000000"/>
                </a:solidFill>
                <a:cs typeface="Segoe UI" panose="020B0502040204020203" pitchFamily="34" charset="0"/>
              </a:rPr>
              <a:t> are incorrect data entry, measure the errors.</a:t>
            </a:r>
          </a:p>
          <a:p>
            <a:pPr marL="1257300" lvl="2" indent="-342900" algn="just">
              <a:lnSpc>
                <a:spcPct val="107000"/>
              </a:lnSpc>
              <a:buFont typeface="Symbol" panose="05050102010706020507" pitchFamily="18" charset="2"/>
              <a:buChar char=""/>
              <a:defRPr/>
            </a:pPr>
            <a:r>
              <a:rPr lang="en-ID" sz="1700" b="1" dirty="0">
                <a:solidFill>
                  <a:srgbClr val="000000"/>
                </a:solidFill>
                <a:cs typeface="Segoe UI" panose="020B0502040204020203" pitchFamily="34" charset="0"/>
              </a:rPr>
              <a:t>Data pre-processing: </a:t>
            </a:r>
            <a:r>
              <a:rPr lang="en-ID" sz="1700" dirty="0">
                <a:solidFill>
                  <a:srgbClr val="333333"/>
                </a:solidFill>
                <a:cs typeface="Segoe UI" panose="020B0502040204020203" pitchFamily="34" charset="0"/>
              </a:rPr>
              <a:t>Cleaning of data is required to address the quality issues: </a:t>
            </a:r>
            <a:r>
              <a:rPr lang="en-ID" sz="1700" dirty="0">
                <a:solidFill>
                  <a:srgbClr val="000000"/>
                </a:solidFill>
                <a:cs typeface="Segoe UI" panose="020B0502040204020203" pitchFamily="34" charset="0"/>
              </a:rPr>
              <a:t>Missing Values, Duplicate data, Invalid data and Noise, which can be solved using filtering techniques</a:t>
            </a:r>
            <a:r>
              <a:rPr lang="en-ID" sz="1700" dirty="0">
                <a:solidFill>
                  <a:srgbClr val="333333"/>
                </a:solidFill>
                <a:cs typeface="Segoe UI" panose="020B0502040204020203" pitchFamily="34" charset="0"/>
              </a:rPr>
              <a:t>.</a:t>
            </a:r>
          </a:p>
          <a:p>
            <a:pPr marL="1257300" lvl="2" indent="-342900" algn="just">
              <a:lnSpc>
                <a:spcPct val="107000"/>
              </a:lnSpc>
              <a:buFont typeface="Symbol" panose="05050102010706020507" pitchFamily="18" charset="2"/>
              <a:buChar char=""/>
              <a:defRPr/>
            </a:pPr>
            <a:r>
              <a:rPr lang="en-ID" sz="1700" dirty="0">
                <a:solidFill>
                  <a:srgbClr val="FF0000"/>
                </a:solidFill>
                <a:cs typeface="Segoe UI" panose="020B0502040204020203" pitchFamily="34" charset="0"/>
              </a:rPr>
              <a:t>Filtering techniques </a:t>
            </a:r>
            <a:r>
              <a:rPr lang="en-ID" sz="1700" dirty="0">
                <a:solidFill>
                  <a:srgbClr val="333333"/>
                </a:solidFill>
                <a:cs typeface="Segoe UI" panose="020B0502040204020203" pitchFamily="34" charset="0"/>
              </a:rPr>
              <a:t>are tracking pattern, classification, clustering etc.</a:t>
            </a:r>
            <a:endParaRPr lang="en-ID" sz="1700" dirty="0">
              <a:solidFill>
                <a:srgbClr val="000000"/>
              </a:solidFill>
              <a:cs typeface="Times New Roman" panose="02020603050405020304" pitchFamily="18" charset="0"/>
            </a:endParaRPr>
          </a:p>
          <a:p>
            <a:pPr>
              <a:defRPr/>
            </a:pPr>
            <a:endParaRPr lang="en-ID" sz="1800" dirty="0">
              <a:latin typeface="Garamond" panose="02020404030301010803" pitchFamily="18" charset="0"/>
            </a:endParaRPr>
          </a:p>
        </p:txBody>
      </p:sp>
      <p:sp>
        <p:nvSpPr>
          <p:cNvPr id="4" name="Footer Placeholder 3">
            <a:extLst>
              <a:ext uri="{FF2B5EF4-FFF2-40B4-BE49-F238E27FC236}">
                <a16:creationId xmlns:a16="http://schemas.microsoft.com/office/drawing/2014/main" id="{5DE7F197-BFE7-59B8-912E-5E5F78A5DEED}"/>
              </a:ext>
            </a:extLst>
          </p:cNvPr>
          <p:cNvSpPr>
            <a:spLocks noGrp="1"/>
          </p:cNvSpPr>
          <p:nvPr>
            <p:ph type="ftr" sz="quarter" idx="11"/>
          </p:nvPr>
        </p:nvSpPr>
        <p:spPr/>
        <p:txBody>
          <a:bodyPr/>
          <a:lstStyle/>
          <a:p>
            <a:pPr>
              <a:defRPr/>
            </a:pPr>
            <a:r>
              <a:rPr lang="en-US"/>
              <a:t>Artificial Intelligence</a:t>
            </a:r>
          </a:p>
        </p:txBody>
      </p:sp>
      <p:sp>
        <p:nvSpPr>
          <p:cNvPr id="12293" name="Slide Number Placeholder 4">
            <a:extLst>
              <a:ext uri="{FF2B5EF4-FFF2-40B4-BE49-F238E27FC236}">
                <a16:creationId xmlns:a16="http://schemas.microsoft.com/office/drawing/2014/main" id="{65542F5D-A99B-248E-25F0-E1855034AC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CDEDDB6-2D31-4C6F-A213-CCCC191C1160}" type="slidenum">
              <a:rPr lang="en-US" alt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8</a:t>
            </a:fld>
            <a:endParaRPr lang="en-US" altLang="en-US" sz="1400">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F857-9BDA-9DBD-7040-39A712BDD015}"/>
              </a:ext>
            </a:extLst>
          </p:cNvPr>
          <p:cNvSpPr>
            <a:spLocks noGrp="1"/>
          </p:cNvSpPr>
          <p:nvPr>
            <p:ph type="title"/>
          </p:nvPr>
        </p:nvSpPr>
        <p:spPr/>
        <p:txBody>
          <a:bodyPr/>
          <a:lstStyle/>
          <a:p>
            <a:r>
              <a:rPr lang="en-IN" dirty="0"/>
              <a:t>Lifecycle of machine learning</a:t>
            </a:r>
          </a:p>
        </p:txBody>
      </p:sp>
      <p:sp>
        <p:nvSpPr>
          <p:cNvPr id="3" name="Content Placeholder 2">
            <a:extLst>
              <a:ext uri="{FF2B5EF4-FFF2-40B4-BE49-F238E27FC236}">
                <a16:creationId xmlns:a16="http://schemas.microsoft.com/office/drawing/2014/main" id="{18B8E4E6-B1AC-12E0-845D-9C32D7869811}"/>
              </a:ext>
            </a:extLst>
          </p:cNvPr>
          <p:cNvSpPr>
            <a:spLocks noGrp="1"/>
          </p:cNvSpPr>
          <p:nvPr>
            <p:ph idx="1"/>
          </p:nvPr>
        </p:nvSpPr>
        <p:spPr>
          <a:xfrm>
            <a:off x="628650" y="1306285"/>
            <a:ext cx="7886700" cy="4345578"/>
          </a:xfrm>
        </p:spPr>
        <p:txBody>
          <a:bodyPr/>
          <a:lstStyle/>
          <a:p>
            <a:pPr marL="0" indent="0" algn="just">
              <a:lnSpc>
                <a:spcPct val="107000"/>
              </a:lnSpc>
              <a:buFont typeface="Arial" panose="020B0604020202020204" pitchFamily="34" charset="0"/>
              <a:buNone/>
              <a:defRPr/>
            </a:pPr>
            <a:r>
              <a:rPr lang="en-ID" sz="1700" b="1" dirty="0">
                <a:solidFill>
                  <a:srgbClr val="000000"/>
                </a:solidFill>
                <a:cs typeface="Times New Roman" panose="02020603050405020304" pitchFamily="18" charset="0"/>
              </a:rPr>
              <a:t> </a:t>
            </a:r>
            <a:r>
              <a:rPr lang="en-ID" sz="1700" b="1" dirty="0">
                <a:cs typeface="Times New Roman" panose="02020603050405020304" pitchFamily="18" charset="0"/>
              </a:rPr>
              <a:t>Data Wrangling</a:t>
            </a:r>
          </a:p>
          <a:p>
            <a:pPr marL="1257300" lvl="2" indent="-342900" algn="just">
              <a:lnSpc>
                <a:spcPct val="107000"/>
              </a:lnSpc>
              <a:buFont typeface="Symbol" panose="05050102010706020507" pitchFamily="18" charset="2"/>
              <a:buChar char=""/>
              <a:defRPr/>
            </a:pPr>
            <a:r>
              <a:rPr lang="en-ID" sz="1700" dirty="0">
                <a:solidFill>
                  <a:srgbClr val="333333"/>
                </a:solidFill>
                <a:cs typeface="Segoe UI" panose="020B0502040204020203" pitchFamily="34" charset="0"/>
              </a:rPr>
              <a:t>Reorganizing, mapping and transforming raw, unstructured data to a useable format. </a:t>
            </a:r>
          </a:p>
          <a:p>
            <a:pPr marL="1257300" lvl="2" indent="-342900" algn="just">
              <a:lnSpc>
                <a:spcPct val="107000"/>
              </a:lnSpc>
              <a:buFont typeface="Symbol" panose="05050102010706020507" pitchFamily="18" charset="2"/>
              <a:buChar char=""/>
              <a:defRPr/>
            </a:pPr>
            <a:r>
              <a:rPr lang="en-ID" sz="1700" dirty="0" err="1">
                <a:solidFill>
                  <a:srgbClr val="FF0000"/>
                </a:solidFill>
                <a:cs typeface="Segoe UI" panose="020B0502040204020203" pitchFamily="34" charset="0"/>
              </a:rPr>
              <a:t>Unstructure</a:t>
            </a:r>
            <a:r>
              <a:rPr lang="en-ID" sz="1700" dirty="0">
                <a:solidFill>
                  <a:srgbClr val="FF0000"/>
                </a:solidFill>
                <a:cs typeface="Segoe UI" panose="020B0502040204020203" pitchFamily="34" charset="0"/>
              </a:rPr>
              <a:t> data </a:t>
            </a:r>
            <a:r>
              <a:rPr lang="en-ID" sz="1700" dirty="0">
                <a:solidFill>
                  <a:srgbClr val="333333"/>
                </a:solidFill>
                <a:cs typeface="Segoe UI" panose="020B0502040204020203" pitchFamily="34" charset="0"/>
              </a:rPr>
              <a:t>are information are not arranged such the text or multimedia data </a:t>
            </a:r>
          </a:p>
          <a:p>
            <a:pPr marL="1257300" lvl="2" indent="-342900" algn="just">
              <a:lnSpc>
                <a:spcPct val="107000"/>
              </a:lnSpc>
              <a:buFont typeface="Symbol" panose="05050102010706020507" pitchFamily="18" charset="2"/>
              <a:buChar char=""/>
              <a:defRPr/>
            </a:pPr>
            <a:r>
              <a:rPr lang="en-ID" sz="1700" dirty="0" err="1">
                <a:solidFill>
                  <a:srgbClr val="FF0000"/>
                </a:solidFill>
                <a:cs typeface="Segoe UI" panose="020B0502040204020203" pitchFamily="34" charset="0"/>
              </a:rPr>
              <a:t>Sturture</a:t>
            </a:r>
            <a:r>
              <a:rPr lang="en-ID" sz="1700" dirty="0">
                <a:solidFill>
                  <a:srgbClr val="FF0000"/>
                </a:solidFill>
                <a:cs typeface="Segoe UI" panose="020B0502040204020203" pitchFamily="34" charset="0"/>
              </a:rPr>
              <a:t> data </a:t>
            </a:r>
            <a:r>
              <a:rPr lang="en-ID" sz="1700" dirty="0">
                <a:solidFill>
                  <a:srgbClr val="333333"/>
                </a:solidFill>
                <a:cs typeface="Segoe UI" panose="020B0502040204020203" pitchFamily="34" charset="0"/>
              </a:rPr>
              <a:t>are information arranged in the form of table in excel, data store in table which consist of row and column, and table in SQL.</a:t>
            </a:r>
          </a:p>
          <a:p>
            <a:pPr marL="1257300" lvl="2" indent="-342900" algn="just">
              <a:lnSpc>
                <a:spcPct val="107000"/>
              </a:lnSpc>
              <a:buFont typeface="Symbol" panose="05050102010706020507" pitchFamily="18" charset="2"/>
              <a:buChar char=""/>
              <a:defRPr/>
            </a:pPr>
            <a:r>
              <a:rPr lang="en-ID" sz="1700" b="1" dirty="0">
                <a:solidFill>
                  <a:srgbClr val="333333"/>
                </a:solidFill>
                <a:cs typeface="Segoe UI" panose="020B0502040204020203" pitchFamily="34" charset="0"/>
              </a:rPr>
              <a:t>This step involves data aggregation and data visualization.</a:t>
            </a:r>
          </a:p>
          <a:p>
            <a:pPr marL="1257300" lvl="2" indent="-342900" algn="just">
              <a:lnSpc>
                <a:spcPct val="107000"/>
              </a:lnSpc>
              <a:buFont typeface="Symbol" panose="05050102010706020507" pitchFamily="18" charset="2"/>
              <a:buChar char=""/>
              <a:defRPr/>
            </a:pPr>
            <a:r>
              <a:rPr lang="en-ID" sz="1700" dirty="0">
                <a:solidFill>
                  <a:srgbClr val="FF0000"/>
                </a:solidFill>
                <a:cs typeface="Segoe UI" panose="020B0502040204020203" pitchFamily="34" charset="0"/>
              </a:rPr>
              <a:t>Data Aggregation </a:t>
            </a:r>
            <a:r>
              <a:rPr lang="en-ID" sz="1700" dirty="0">
                <a:solidFill>
                  <a:srgbClr val="333333"/>
                </a:solidFill>
                <a:cs typeface="Segoe UI" panose="020B0502040204020203" pitchFamily="34" charset="0"/>
              </a:rPr>
              <a:t>is process of summarizing the large pool or data for high level analysis (summarizing data multiple sources) summarization ex: sum, average, mean, median etc.</a:t>
            </a:r>
          </a:p>
          <a:p>
            <a:pPr marL="1257300" lvl="2" indent="-342900" algn="just">
              <a:lnSpc>
                <a:spcPct val="107000"/>
              </a:lnSpc>
              <a:buFont typeface="Symbol" panose="05050102010706020507" pitchFamily="18" charset="2"/>
              <a:buChar char=""/>
              <a:defRPr/>
            </a:pPr>
            <a:r>
              <a:rPr lang="en-ID" sz="1700" dirty="0">
                <a:solidFill>
                  <a:srgbClr val="FF0000"/>
                </a:solidFill>
                <a:cs typeface="Segoe UI" panose="020B0502040204020203" pitchFamily="34" charset="0"/>
              </a:rPr>
              <a:t>Data Visualization: </a:t>
            </a:r>
            <a:r>
              <a:rPr lang="en-ID" sz="1700" dirty="0">
                <a:solidFill>
                  <a:srgbClr val="333333"/>
                </a:solidFill>
                <a:cs typeface="Segoe UI" panose="020B0502040204020203" pitchFamily="34" charset="0"/>
              </a:rPr>
              <a:t>graphical representation of information and data, </a:t>
            </a:r>
            <a:r>
              <a:rPr lang="en-US" sz="1700" dirty="0">
                <a:solidFill>
                  <a:srgbClr val="333333"/>
                </a:solidFill>
                <a:cs typeface="Segoe UI" panose="020B0502040204020203" pitchFamily="34" charset="0"/>
              </a:rPr>
              <a:t>By using visual elements like charts, graphs, and maps, data visualization tools ...</a:t>
            </a:r>
            <a:endParaRPr lang="en-IN" dirty="0"/>
          </a:p>
        </p:txBody>
      </p:sp>
      <p:sp>
        <p:nvSpPr>
          <p:cNvPr id="4" name="Footer Placeholder 3">
            <a:extLst>
              <a:ext uri="{FF2B5EF4-FFF2-40B4-BE49-F238E27FC236}">
                <a16:creationId xmlns:a16="http://schemas.microsoft.com/office/drawing/2014/main" id="{604B7AF2-430D-F3B3-A27A-A8A44829C508}"/>
              </a:ext>
            </a:extLst>
          </p:cNvPr>
          <p:cNvSpPr>
            <a:spLocks noGrp="1"/>
          </p:cNvSpPr>
          <p:nvPr>
            <p:ph type="ftr" sz="quarter" idx="11"/>
          </p:nvPr>
        </p:nvSpPr>
        <p:spPr/>
        <p:txBody>
          <a:bodyPr/>
          <a:lstStyle/>
          <a:p>
            <a:pPr>
              <a:defRPr/>
            </a:pPr>
            <a:r>
              <a:rPr lang="en-US"/>
              <a:t>Artificial Intelligence</a:t>
            </a:r>
          </a:p>
        </p:txBody>
      </p:sp>
      <p:sp>
        <p:nvSpPr>
          <p:cNvPr id="5" name="Slide Number Placeholder 4">
            <a:extLst>
              <a:ext uri="{FF2B5EF4-FFF2-40B4-BE49-F238E27FC236}">
                <a16:creationId xmlns:a16="http://schemas.microsoft.com/office/drawing/2014/main" id="{CA088AC0-065B-707A-1FDF-A1B4C61AC2F8}"/>
              </a:ext>
            </a:extLst>
          </p:cNvPr>
          <p:cNvSpPr>
            <a:spLocks noGrp="1"/>
          </p:cNvSpPr>
          <p:nvPr>
            <p:ph type="sldNum" sz="quarter" idx="12"/>
          </p:nvPr>
        </p:nvSpPr>
        <p:spPr/>
        <p:txBody>
          <a:bodyPr/>
          <a:lstStyle/>
          <a:p>
            <a:pPr>
              <a:defRPr/>
            </a:pPr>
            <a:fld id="{A7E8B7C9-E57C-48E7-84EB-ED69D4807FEB}" type="slidenum">
              <a:rPr lang="en-US" altLang="en-US" smtClean="0"/>
              <a:pPr>
                <a:defRPr/>
              </a:pPr>
              <a:t>9</a:t>
            </a:fld>
            <a:endParaRPr lang="en-US" altLang="en-US"/>
          </a:p>
        </p:txBody>
      </p:sp>
    </p:spTree>
    <p:extLst>
      <p:ext uri="{BB962C8B-B14F-4D97-AF65-F5344CB8AC3E}">
        <p14:creationId xmlns:p14="http://schemas.microsoft.com/office/powerpoint/2010/main" val="10307017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02D4A437D7A54D88E4B287E5F33D11" ma:contentTypeVersion="13" ma:contentTypeDescription="Create a new document." ma:contentTypeScope="" ma:versionID="7953405a12e74b4925623eca490fe687">
  <xsd:schema xmlns:xsd="http://www.w3.org/2001/XMLSchema" xmlns:xs="http://www.w3.org/2001/XMLSchema" xmlns:p="http://schemas.microsoft.com/office/2006/metadata/properties" xmlns:ns2="9615b36d-81e3-46bc-972f-4e44bca456c9" xmlns:ns3="86c37cf4-1597-4dad-8590-eea2b6d24739" targetNamespace="http://schemas.microsoft.com/office/2006/metadata/properties" ma:root="true" ma:fieldsID="19f4f91c5e8f5b0c965be72497c57eca" ns2:_="" ns3:_="">
    <xsd:import namespace="9615b36d-81e3-46bc-972f-4e44bca456c9"/>
    <xsd:import namespace="86c37cf4-1597-4dad-8590-eea2b6d247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15b36d-81e3-46bc-972f-4e44bca456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c37cf4-1597-4dad-8590-eea2b6d2473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818877a5-0530-4ec1-833e-8ba65e51e97c}" ma:internalName="TaxCatchAll" ma:showField="CatchAllData" ma:web="86c37cf4-1597-4dad-8590-eea2b6d247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615b36d-81e3-46bc-972f-4e44bca456c9">
      <Terms xmlns="http://schemas.microsoft.com/office/infopath/2007/PartnerControls"/>
    </lcf76f155ced4ddcb4097134ff3c332f>
    <TaxCatchAll xmlns="86c37cf4-1597-4dad-8590-eea2b6d24739"/>
  </documentManagement>
</p:properties>
</file>

<file path=customXml/itemProps1.xml><?xml version="1.0" encoding="utf-8"?>
<ds:datastoreItem xmlns:ds="http://schemas.openxmlformats.org/officeDocument/2006/customXml" ds:itemID="{A15D9962-7087-4B5F-8EFD-F2A846A19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15b36d-81e3-46bc-972f-4e44bca456c9"/>
    <ds:schemaRef ds:uri="86c37cf4-1597-4dad-8590-eea2b6d24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C123EB-36C9-4BFC-8D51-E0C0894A5E1D}">
  <ds:schemaRefs>
    <ds:schemaRef ds:uri="http://schemas.microsoft.com/office/2006/metadata/properties"/>
    <ds:schemaRef ds:uri="http://schemas.microsoft.com/office/infopath/2007/PartnerControls"/>
    <ds:schemaRef ds:uri="9615b36d-81e3-46bc-972f-4e44bca456c9"/>
    <ds:schemaRef ds:uri="86c37cf4-1597-4dad-8590-eea2b6d24739"/>
  </ds:schemaRefs>
</ds:datastoreItem>
</file>

<file path=docProps/app.xml><?xml version="1.0" encoding="utf-8"?>
<Properties xmlns="http://schemas.openxmlformats.org/officeDocument/2006/extended-properties" xmlns:vt="http://schemas.openxmlformats.org/officeDocument/2006/docPropsVTypes">
  <Template>Office Theme</Template>
  <TotalTime>18164</TotalTime>
  <Words>5939</Words>
  <Application>Microsoft Office PowerPoint</Application>
  <PresentationFormat>On-screen Show (4:3)</PresentationFormat>
  <Paragraphs>591</Paragraphs>
  <Slides>68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68</vt:i4>
      </vt:variant>
    </vt:vector>
  </HeadingPairs>
  <TitlesOfParts>
    <vt:vector size="80" baseType="lpstr">
      <vt:lpstr>Algerian</vt:lpstr>
      <vt:lpstr>Arial</vt:lpstr>
      <vt:lpstr>Calibri</vt:lpstr>
      <vt:lpstr>Calibri Light</vt:lpstr>
      <vt:lpstr>Cambria</vt:lpstr>
      <vt:lpstr>Courier New</vt:lpstr>
      <vt:lpstr>Garamond</vt:lpstr>
      <vt:lpstr>Lato</vt:lpstr>
      <vt:lpstr>Symbol</vt:lpstr>
      <vt:lpstr>Times New Roman</vt:lpstr>
      <vt:lpstr>Wingdings</vt:lpstr>
      <vt:lpstr>Office Theme</vt:lpstr>
      <vt:lpstr>PowerPoint Presentation</vt:lpstr>
      <vt:lpstr>CONTENT</vt:lpstr>
      <vt:lpstr>CONTENT</vt:lpstr>
      <vt:lpstr> What is Machine Learning </vt:lpstr>
      <vt:lpstr>Applications of machine learning</vt:lpstr>
      <vt:lpstr>Lifecycle of machine learning</vt:lpstr>
      <vt:lpstr>Lifecycle of machine learning</vt:lpstr>
      <vt:lpstr>Lifecycle of machine learning</vt:lpstr>
      <vt:lpstr>Lifecycle of machine learning</vt:lpstr>
      <vt:lpstr>Lifecycle of machine learning</vt:lpstr>
      <vt:lpstr>Difference between AI &amp; ML</vt:lpstr>
      <vt:lpstr>Machine learning - dataset</vt:lpstr>
      <vt:lpstr>Contd…</vt:lpstr>
      <vt:lpstr>Contd…</vt:lpstr>
      <vt:lpstr>Contd…</vt:lpstr>
      <vt:lpstr>Machine learning-  data preprocessing</vt:lpstr>
      <vt:lpstr>CONTD…</vt:lpstr>
      <vt:lpstr>CONTD…</vt:lpstr>
      <vt:lpstr>Contd…</vt:lpstr>
      <vt:lpstr>  Imputing the Missing Value </vt:lpstr>
      <vt:lpstr>Contd…</vt:lpstr>
      <vt:lpstr>Contd…</vt:lpstr>
      <vt:lpstr>Contd…</vt:lpstr>
      <vt:lpstr>Contd…</vt:lpstr>
      <vt:lpstr>Contd…</vt:lpstr>
      <vt:lpstr>Contd…</vt:lpstr>
      <vt:lpstr>Feature selection techniques in Machine Learning</vt:lpstr>
      <vt:lpstr>Feature selection</vt:lpstr>
      <vt:lpstr>PowerPoint Presentation</vt:lpstr>
      <vt:lpstr>feature selection techniques</vt:lpstr>
      <vt:lpstr>Supervised feature selection techniques</vt:lpstr>
      <vt:lpstr>Generate feature subsets</vt:lpstr>
      <vt:lpstr>Ex: Forward Feature Selection </vt:lpstr>
      <vt:lpstr>Contd…</vt:lpstr>
      <vt:lpstr>PowerPoint Presentation</vt:lpstr>
      <vt:lpstr>Contd…</vt:lpstr>
      <vt:lpstr>Ex. Backward feature selection </vt:lpstr>
      <vt:lpstr>PowerPoint Presentation</vt:lpstr>
      <vt:lpstr>Contd…</vt:lpstr>
      <vt:lpstr>Contd…</vt:lpstr>
      <vt:lpstr>Contd…</vt:lpstr>
      <vt:lpstr>Feature engineering for machine learning</vt:lpstr>
      <vt:lpstr>Machine learning - types</vt:lpstr>
      <vt:lpstr>Supervised learning</vt:lpstr>
      <vt:lpstr>Types of Supervised learning</vt:lpstr>
      <vt:lpstr>Important Terminologies</vt:lpstr>
      <vt:lpstr>Unsupervised Machine Learning</vt:lpstr>
      <vt:lpstr>Unsupervised Machine Learning -Types</vt:lpstr>
      <vt:lpstr>Semi-Supervised Learning</vt:lpstr>
      <vt:lpstr>Reinforcement Learning</vt:lpstr>
      <vt:lpstr>Reinforcement Learning</vt:lpstr>
      <vt:lpstr>Linear Regression analysis</vt:lpstr>
      <vt:lpstr>Linear Regression analysis</vt:lpstr>
      <vt:lpstr>Simple Linear regression</vt:lpstr>
      <vt:lpstr>Multiple linear regression</vt:lpstr>
      <vt:lpstr>Multiple linear regression</vt:lpstr>
      <vt:lpstr>Evaluation metrics for regression model</vt:lpstr>
      <vt:lpstr> Evaluation metrics for regression model - Mean Absolute Error (MAE) </vt:lpstr>
      <vt:lpstr>Evaluation metrics for regression model – Mean Squared Error </vt:lpstr>
      <vt:lpstr>Evaluation metrics for regression model – Route Mean Squared Error </vt:lpstr>
      <vt:lpstr>Evaluation metrics for regression model – R Squared </vt:lpstr>
      <vt:lpstr>Evaluation metrics for regression model – R Squared </vt:lpstr>
      <vt:lpstr>Evaluation metrics for regression model – Adjusted R Squared</vt:lpstr>
      <vt:lpstr>Evaluation metrics for regression model – Adjusted R Squared</vt:lpstr>
      <vt:lpstr>Thank you</vt:lpstr>
      <vt:lpstr>feature selection techniques</vt:lpstr>
      <vt:lpstr>Feature engineering techniques for 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k susheel kumar</cp:lastModifiedBy>
  <cp:revision>844</cp:revision>
  <cp:lastPrinted>2018-07-24T06:37:20Z</cp:lastPrinted>
  <dcterms:created xsi:type="dcterms:W3CDTF">2018-06-07T04:06:17Z</dcterms:created>
  <dcterms:modified xsi:type="dcterms:W3CDTF">2023-10-20T06:25:34Z</dcterms:modified>
</cp:coreProperties>
</file>