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6" r:id="rId8"/>
    <p:sldId id="259" r:id="rId9"/>
    <p:sldId id="260" r:id="rId10"/>
    <p:sldId id="261" r:id="rId11"/>
    <p:sldId id="262" r:id="rId12"/>
    <p:sldId id="267" r:id="rId13"/>
    <p:sldId id="266" r:id="rId14"/>
    <p:sldId id="265" r:id="rId15"/>
    <p:sldId id="264" r:id="rId16"/>
    <p:sldId id="263" r:id="rId17"/>
    <p:sldId id="268" r:id="rId18"/>
    <p:sldId id="275" r:id="rId19"/>
    <p:sldId id="274" r:id="rId20"/>
    <p:sldId id="273" r:id="rId21"/>
    <p:sldId id="272" r:id="rId22"/>
    <p:sldId id="271" r:id="rId23"/>
    <p:sldId id="270" r:id="rId24"/>
    <p:sldId id="269" r:id="rId25"/>
    <p:sldId id="277" r:id="rId26"/>
    <p:sldId id="279" r:id="rId27"/>
    <p:sldId id="278" r:id="rId28"/>
    <p:sldId id="280" r:id="rId29"/>
    <p:sldId id="285" r:id="rId30"/>
    <p:sldId id="284" r:id="rId31"/>
    <p:sldId id="283" r:id="rId32"/>
    <p:sldId id="282" r:id="rId33"/>
    <p:sldId id="286" r:id="rId34"/>
    <p:sldId id="294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3D40ED-B8F8-4C2D-AB97-825A87909F6D}" v="1" dt="2023-05-08T04:34:52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 VEER V" userId="S::raghu.20211com0030@presidencyuniversity.in::14b8a672-2af6-4ff4-a2fe-1f77420b1f53" providerId="AD" clId="Web-{D23D40ED-B8F8-4C2D-AB97-825A87909F6D}"/>
    <pc:docChg chg="modSld">
      <pc:chgData name="RAGHU VEER V" userId="S::raghu.20211com0030@presidencyuniversity.in::14b8a672-2af6-4ff4-a2fe-1f77420b1f53" providerId="AD" clId="Web-{D23D40ED-B8F8-4C2D-AB97-825A87909F6D}" dt="2023-05-08T04:34:52.494" v="0" actId="1076"/>
      <pc:docMkLst>
        <pc:docMk/>
      </pc:docMkLst>
      <pc:sldChg chg="modSp">
        <pc:chgData name="RAGHU VEER V" userId="S::raghu.20211com0030@presidencyuniversity.in::14b8a672-2af6-4ff4-a2fe-1f77420b1f53" providerId="AD" clId="Web-{D23D40ED-B8F8-4C2D-AB97-825A87909F6D}" dt="2023-05-08T04:34:52.494" v="0" actId="1076"/>
        <pc:sldMkLst>
          <pc:docMk/>
          <pc:sldMk cId="2098943479" sldId="260"/>
        </pc:sldMkLst>
        <pc:picChg chg="mod">
          <ac:chgData name="RAGHU VEER V" userId="S::raghu.20211com0030@presidencyuniversity.in::14b8a672-2af6-4ff4-a2fe-1f77420b1f53" providerId="AD" clId="Web-{D23D40ED-B8F8-4C2D-AB97-825A87909F6D}" dt="2023-05-08T04:34:52.494" v="0" actId="1076"/>
          <ac:picMkLst>
            <pc:docMk/>
            <pc:sldMk cId="2098943479" sldId="260"/>
            <ac:picMk id="5" creationId="{666CF640-4E89-A2BB-CFDE-DD715A8FD7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2618-BCB5-226A-CACB-7A598E81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9D377-C157-0F53-73DF-C4867DED9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3717E-2563-8E2F-C507-48337C71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88348-704F-502A-80ED-65446FDB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A9AD-DC4E-F63E-8C46-5536EE6C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03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CA49-5D84-7891-D150-6FDA4ED1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EE62D-6F09-7A99-FF3F-0AE84D067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BC196-2E74-7F3D-3C2B-2208E724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478A2-F977-960A-5417-8D242A68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D57F-1A57-F840-9106-06D4FCC6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4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75255-49E3-68D9-A95A-5B8486FD7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DA9A7-BD1E-A481-DFCC-64180D42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DC333-ADF8-9F4F-B94E-D9658ADA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EFEC-FB75-9B60-2F7D-22C52621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48F4-296C-F6CE-B1EB-3454B3FF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0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0542-E3DD-58FE-52BB-C170B7CC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8CD2-CAED-8CB9-30A0-1148C2BA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98F6-31FC-7DD7-8556-18E177F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DEB00-53AB-3F36-40EA-E1F7FDA4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1A86C-59A0-3AC8-A406-11930762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34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0BB4-CCA0-74E3-786C-8EC90E32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8C2B-96FC-391D-680B-FBEF5ED64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406FF-DC7F-9966-5750-46309683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6D323-B250-9675-B71D-C6E5272F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56AA-1F42-6702-40D5-D01FA795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45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DBC1-E5CD-EA84-321D-175ABE94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5BF7-84FD-5FFA-9B49-884602AE5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789EB-A2CE-5A05-5EF2-62568BCF3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E473-60E4-D248-AEB9-18E9189F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30D56-EF1A-5602-790D-D96F9B06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E1779-FB53-EBAE-473B-45093F70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1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EBFF-91F2-7A9A-BFB1-DFC33F83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50834-71BB-3EFA-6F26-0F3D6B484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8CE63-D9D1-5F3D-11CF-D332851F4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78BC2-A277-4503-8C73-7234AE47F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B2596-CFAB-536E-F7F3-805EE499E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A9D00-30F8-D0EE-1CF9-373DB895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54605-F16C-84D8-6B5A-71BBAB5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74916-A06F-2CB2-2460-3F50CD67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9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204B-7DDC-AB7C-A353-3F869686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B6BB1-54F0-E6C9-4540-34A16BF0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8A840-5255-AF9D-75BF-C76AC160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B41D2-1124-51BA-217E-6D9DC2FD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3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7DF74-D520-4E6A-4FDB-72F0C31C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154BF-F6BE-CDA4-B2B8-75E340CC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F974-3FF8-0A49-E184-DEBB4772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49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AC30-CA0E-7494-37A7-7798424A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5D97-C342-194A-24FC-7770EF4D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26959-0B80-81AE-10C6-B1EC2C791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1BA8B-1636-0619-F672-EE4E34E2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D660E-4D1D-639E-C0AF-9617C53A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91FD3-26B1-B73E-0F9A-0F9A39B7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8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2C33-38E0-D951-47F8-FA955587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59156-D029-6828-4A55-7BB5C322B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10A02-873D-B427-F2FF-DE845A29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6DD60-761C-6895-9DCD-C01A6465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7-FFA4-4B41-8F4F-1C427257F85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63F43-4E74-5791-7823-EC30F3E7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E1526-ABBC-91DA-E006-0D5875EC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0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D96E2-A539-FA0B-371D-1E5642D2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E6B25-19DD-AC87-2196-2104A317A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4147-7425-A938-598F-DE371B892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0CC7-FFA4-4B41-8F4F-1C427257F85C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950C-7A64-B209-B9B1-1F9345B56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43F1F-D2B7-AC48-9625-1CCA11355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BF35-909B-4934-A0F0-3AC10E876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6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E053-249F-4953-B158-690477583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1" y="199826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Numerical problem on decision tree using entropy and gain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49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93FA9E-712A-7CAC-74C6-EB28DCD93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577517"/>
            <a:ext cx="10799545" cy="47837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012185-B77C-AD5C-C821-7DFAFE3C72A6}"/>
              </a:ext>
            </a:extLst>
          </p:cNvPr>
          <p:cNvSpPr txBox="1"/>
          <p:nvPr/>
        </p:nvSpPr>
        <p:spPr>
          <a:xfrm>
            <a:off x="596766" y="5900286"/>
            <a:ext cx="1120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NOTE: </a:t>
            </a:r>
            <a:r>
              <a:rPr lang="en-US" dirty="0"/>
              <a:t>As we can see gain is maximum for Outlook attribute so this will be consider as a root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24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EEF4A6-5809-A8A0-0B99-6A43E9D64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4" y="798897"/>
            <a:ext cx="10212405" cy="51976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3349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A3CDF5-B357-EA34-99B8-7B4171AEF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" y="433137"/>
            <a:ext cx="10337533" cy="59099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7776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23A6D3-E344-C1EA-755E-293EF5BCE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5" y="419100"/>
            <a:ext cx="10943924" cy="576031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7196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A2FC2-BE22-13E4-128C-3EC009FB9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4" y="433387"/>
            <a:ext cx="10443411" cy="565940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4598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8FABEC-FAFF-762C-7ECE-42FF33309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2" y="423512"/>
            <a:ext cx="10645541" cy="59387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58476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975D04-79C4-DC62-F239-4EAA7891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4" y="702644"/>
            <a:ext cx="10770671" cy="54767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727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BA7F6-4D15-2D50-217D-4ADDF9A1E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6" y="661737"/>
            <a:ext cx="10838047" cy="553452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92153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72E335-836A-B10B-BD82-F418F055A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8" y="750771"/>
            <a:ext cx="10799546" cy="54671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5854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9617C3-5514-65CB-41F8-11755FC1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635267"/>
            <a:ext cx="10722544" cy="559227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2883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E053-249F-4953-B158-690477583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18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ID3 Algorithm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7B3C1-C6B8-4B4E-9282-4FCD191C8806}"/>
              </a:ext>
            </a:extLst>
          </p:cNvPr>
          <p:cNvSpPr txBox="1"/>
          <p:nvPr/>
        </p:nvSpPr>
        <p:spPr>
          <a:xfrm>
            <a:off x="558265" y="2415744"/>
            <a:ext cx="10761044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500" dirty="0">
                <a:latin typeface="Times New Roman" panose="02020603050405020304" pitchFamily="18" charset="0"/>
              </a:rPr>
              <a:t>1. Invented by J. Ross Quinlan</a:t>
            </a:r>
          </a:p>
          <a:p>
            <a:pPr eaLnBrk="1" hangingPunct="1"/>
            <a:r>
              <a:rPr lang="en-US" altLang="en-US" sz="2500" dirty="0">
                <a:latin typeface="Times New Roman" panose="02020603050405020304" pitchFamily="18" charset="0"/>
              </a:rPr>
              <a:t>2. Employs a top-down greedy search through the space of possible decision trees.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500" dirty="0">
                <a:latin typeface="Times New Roman" panose="02020603050405020304" pitchFamily="18" charset="0"/>
              </a:rPr>
              <a:t>3. Greedy because there is no backtracking. It picks the highest values first.</a:t>
            </a:r>
          </a:p>
          <a:p>
            <a:pPr eaLnBrk="1" hangingPunct="1"/>
            <a:r>
              <a:rPr lang="en-US" altLang="en-US" sz="2500" dirty="0">
                <a:latin typeface="Times New Roman" panose="02020603050405020304" pitchFamily="18" charset="0"/>
              </a:rPr>
              <a:t>4. Select the attribute that is most useful for classifying examples (the attribute that has the highest Information Gain).</a:t>
            </a:r>
          </a:p>
        </p:txBody>
      </p:sp>
    </p:spTree>
    <p:extLst>
      <p:ext uri="{BB962C8B-B14F-4D97-AF65-F5344CB8AC3E}">
        <p14:creationId xmlns:p14="http://schemas.microsoft.com/office/powerpoint/2010/main" val="2114116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C2A82B-FF5F-7C4E-DF24-FEFFAF411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76" y="695325"/>
            <a:ext cx="10222029" cy="54673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88560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FE88B-E9B2-D235-91A5-2FAC8B2CB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" y="962526"/>
            <a:ext cx="10491538" cy="529389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85551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0D91-5BC3-73D2-633C-6BBFA112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017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Numerical problem on decision tree using GINI INDEX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576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8943-0CD8-394E-6199-138BC178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7CD3B-42BA-E62E-82A9-715BC7FD4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the Gini index for the entire dataset</a:t>
            </a:r>
          </a:p>
          <a:p>
            <a:pPr marL="0" indent="0">
              <a:buNone/>
            </a:pPr>
            <a:r>
              <a:rPr lang="en-US" dirty="0"/>
              <a:t>Find the Gini index for each 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 for Gini index:</a:t>
            </a:r>
          </a:p>
          <a:p>
            <a:pPr marL="0" indent="0">
              <a:buNone/>
            </a:pPr>
            <a:endParaRPr lang="en-IN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Giniform">
            <a:extLst>
              <a:ext uri="{FF2B5EF4-FFF2-40B4-BE49-F238E27FC236}">
                <a16:creationId xmlns:a16="http://schemas.microsoft.com/office/drawing/2014/main" id="{120740DC-62B6-A53C-4C2C-0604044EE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5" y="3874769"/>
            <a:ext cx="4344202" cy="115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82F9ED-2C58-567B-9CF4-5DEF547C7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48736"/>
            <a:ext cx="3333180" cy="15291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8742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A6D70-E1F3-35A7-87BB-099639EAF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01" y="712269"/>
            <a:ext cx="8482902" cy="535164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87379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8B016D-A76D-4C60-C84C-92F0155C0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5" y="827773"/>
            <a:ext cx="9683016" cy="531314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9067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8875-F957-A483-03F8-7C31B1B52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38" y="702644"/>
            <a:ext cx="9914021" cy="55345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72184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048DF-0E6C-01CC-B099-431827803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4" y="702643"/>
            <a:ext cx="9991023" cy="54671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87884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12393-3000-E96C-5928-EC00AA3C7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8" y="770021"/>
            <a:ext cx="10664792" cy="54773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76045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62467C-9A17-7554-17B4-90342DB8F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4" y="647700"/>
            <a:ext cx="10347159" cy="5562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3559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9E55-04C2-8440-F70F-DA103A78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150BD-47AB-3ACC-0068-B6171DF0A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77" y="13828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Find the entropy </a:t>
            </a:r>
          </a:p>
          <a:p>
            <a:pPr marL="0" indent="0">
              <a:buNone/>
            </a:pPr>
            <a:r>
              <a:rPr lang="en-US" sz="2000" dirty="0"/>
              <a:t>*Entropy for the entire dataset</a:t>
            </a:r>
          </a:p>
          <a:p>
            <a:pPr marL="0" indent="0">
              <a:buNone/>
            </a:pPr>
            <a:r>
              <a:rPr lang="en-US" sz="2000" dirty="0"/>
              <a:t>*Entropy for each attribute</a:t>
            </a:r>
          </a:p>
          <a:p>
            <a:pPr marL="0" indent="0">
              <a:buNone/>
            </a:pPr>
            <a:r>
              <a:rPr lang="en-US" sz="2000" dirty="0"/>
              <a:t>2. Find information gain 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The Formula for Entropy:</a:t>
            </a:r>
          </a:p>
          <a:p>
            <a:pPr marL="0" indent="0">
              <a:buNone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Entropy(S)=  -P(yes)log2P(yes)-P(no)log2P(no)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The formula for information gain:</a:t>
            </a: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D71A0-3609-30C8-E11F-ED45A280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54" y="4730851"/>
            <a:ext cx="6559550" cy="10731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41395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5CCDB7-2FFE-4FF5-D6CD-359090082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74" y="833437"/>
            <a:ext cx="10039149" cy="51911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08029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CAD4FF-1A78-B3E0-4366-3C0FA13C1C0C}"/>
              </a:ext>
            </a:extLst>
          </p:cNvPr>
          <p:cNvSpPr/>
          <p:nvPr/>
        </p:nvSpPr>
        <p:spPr>
          <a:xfrm>
            <a:off x="4214261" y="962526"/>
            <a:ext cx="3763478" cy="1078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Parents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B4687D-F126-9E0F-56CB-5413F47E78B4}"/>
              </a:ext>
            </a:extLst>
          </p:cNvPr>
          <p:cNvCxnSpPr/>
          <p:nvPr/>
        </p:nvCxnSpPr>
        <p:spPr>
          <a:xfrm flipH="1">
            <a:off x="3898231" y="2040555"/>
            <a:ext cx="1453415" cy="126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CDACE3-C700-F53E-C2BF-5FEE7ADA5632}"/>
              </a:ext>
            </a:extLst>
          </p:cNvPr>
          <p:cNvSpPr txBox="1"/>
          <p:nvPr/>
        </p:nvSpPr>
        <p:spPr>
          <a:xfrm>
            <a:off x="3898231" y="2464067"/>
            <a:ext cx="77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D0B416-6A1C-FAFA-522D-31E8001F1D4D}"/>
              </a:ext>
            </a:extLst>
          </p:cNvPr>
          <p:cNvSpPr/>
          <p:nvPr/>
        </p:nvSpPr>
        <p:spPr>
          <a:xfrm>
            <a:off x="3219650" y="3205212"/>
            <a:ext cx="1357162" cy="11742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Cinema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E35A2-7438-2E94-29EA-513976D5FE74}"/>
              </a:ext>
            </a:extLst>
          </p:cNvPr>
          <p:cNvCxnSpPr>
            <a:cxnSpLocks/>
          </p:cNvCxnSpPr>
          <p:nvPr/>
        </p:nvCxnSpPr>
        <p:spPr>
          <a:xfrm>
            <a:off x="6432883" y="2040555"/>
            <a:ext cx="774834" cy="116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9F55C9-E1BE-4292-9AA8-3C6F341C04F7}"/>
              </a:ext>
            </a:extLst>
          </p:cNvPr>
          <p:cNvSpPr txBox="1"/>
          <p:nvPr/>
        </p:nvSpPr>
        <p:spPr>
          <a:xfrm>
            <a:off x="7207717" y="2487145"/>
            <a:ext cx="77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255134-399B-68B5-8E04-873EEB6D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165" y="3429000"/>
            <a:ext cx="3054507" cy="16066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32900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48480-12A6-43F1-E0DC-DAEAF204F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4" y="676275"/>
            <a:ext cx="10327909" cy="55054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87337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35242-E13C-3AD5-8764-A7BF01BBE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6" y="779646"/>
            <a:ext cx="10809170" cy="53901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81020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52902-FD18-ED66-AC6D-AA90065FB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09" y="680987"/>
            <a:ext cx="9403882" cy="54960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48858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E0C81-B278-AECC-1AB2-97026F944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98" y="885524"/>
            <a:ext cx="9175803" cy="45816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92660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80DBA-2CF6-86C2-EC70-7D33D4C94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64" y="962526"/>
            <a:ext cx="9236671" cy="52144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45217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CD492-658A-6D0F-E066-2C300DC83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65" y="442762"/>
            <a:ext cx="9719142" cy="57342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41348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CAA3A2-5CAC-B9EC-0BA8-6F22134A8CF2}"/>
              </a:ext>
            </a:extLst>
          </p:cNvPr>
          <p:cNvSpPr/>
          <p:nvPr/>
        </p:nvSpPr>
        <p:spPr>
          <a:xfrm>
            <a:off x="4610501" y="779646"/>
            <a:ext cx="2367815" cy="11165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Parents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456A52-4272-6F41-4A00-964D1E54C8EC}"/>
              </a:ext>
            </a:extLst>
          </p:cNvPr>
          <p:cNvCxnSpPr>
            <a:cxnSpLocks/>
          </p:cNvCxnSpPr>
          <p:nvPr/>
        </p:nvCxnSpPr>
        <p:spPr>
          <a:xfrm flipV="1">
            <a:off x="3965608" y="1896177"/>
            <a:ext cx="1193533" cy="1068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2D5DB2-C68F-3B85-1FB8-4A21D1683C92}"/>
              </a:ext>
            </a:extLst>
          </p:cNvPr>
          <p:cNvSpPr txBox="1"/>
          <p:nvPr/>
        </p:nvSpPr>
        <p:spPr>
          <a:xfrm>
            <a:off x="3965608" y="21368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D2F3CF-DA7B-41B9-B3F2-FC4FEB9AAFBA}"/>
              </a:ext>
            </a:extLst>
          </p:cNvPr>
          <p:cNvSpPr/>
          <p:nvPr/>
        </p:nvSpPr>
        <p:spPr>
          <a:xfrm>
            <a:off x="2935706" y="2926081"/>
            <a:ext cx="2088682" cy="1155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Cinema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84E9FA-74CA-49D7-986F-E815BF218C77}"/>
              </a:ext>
            </a:extLst>
          </p:cNvPr>
          <p:cNvCxnSpPr>
            <a:cxnSpLocks/>
          </p:cNvCxnSpPr>
          <p:nvPr/>
        </p:nvCxnSpPr>
        <p:spPr>
          <a:xfrm flipH="1" flipV="1">
            <a:off x="6266046" y="1929063"/>
            <a:ext cx="766815" cy="1247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8A1A52-7065-068D-4250-6E550D724E86}"/>
              </a:ext>
            </a:extLst>
          </p:cNvPr>
          <p:cNvSpPr txBox="1"/>
          <p:nvPr/>
        </p:nvSpPr>
        <p:spPr>
          <a:xfrm>
            <a:off x="6649453" y="22685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B4712D-7CF9-EFDF-3E13-70B6EC28AC57}"/>
              </a:ext>
            </a:extLst>
          </p:cNvPr>
          <p:cNvSpPr/>
          <p:nvPr/>
        </p:nvSpPr>
        <p:spPr>
          <a:xfrm>
            <a:off x="6177815" y="3176338"/>
            <a:ext cx="2367815" cy="644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7AD26E-E362-012D-9177-E9692E9802F8}"/>
              </a:ext>
            </a:extLst>
          </p:cNvPr>
          <p:cNvCxnSpPr>
            <a:cxnSpLocks/>
          </p:cNvCxnSpPr>
          <p:nvPr/>
        </p:nvCxnSpPr>
        <p:spPr>
          <a:xfrm flipV="1">
            <a:off x="6096000" y="3821230"/>
            <a:ext cx="709061" cy="741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4DB01E-F42B-7ADF-E8A9-F1A476FC9EB4}"/>
              </a:ext>
            </a:extLst>
          </p:cNvPr>
          <p:cNvCxnSpPr>
            <a:cxnSpLocks/>
          </p:cNvCxnSpPr>
          <p:nvPr/>
        </p:nvCxnSpPr>
        <p:spPr>
          <a:xfrm flipV="1">
            <a:off x="7268678" y="3821230"/>
            <a:ext cx="0" cy="827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6C701B-6EF9-80A8-F5B9-F38E010B35CC}"/>
              </a:ext>
            </a:extLst>
          </p:cNvPr>
          <p:cNvCxnSpPr>
            <a:cxnSpLocks/>
          </p:cNvCxnSpPr>
          <p:nvPr/>
        </p:nvCxnSpPr>
        <p:spPr>
          <a:xfrm flipH="1" flipV="1">
            <a:off x="7786838" y="3821230"/>
            <a:ext cx="462013" cy="741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437E46-9B41-E119-62B7-D5FED01700AA}"/>
              </a:ext>
            </a:extLst>
          </p:cNvPr>
          <p:cNvSpPr txBox="1"/>
          <p:nvPr/>
        </p:nvSpPr>
        <p:spPr>
          <a:xfrm>
            <a:off x="5536130" y="46490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Windy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512CB-06D4-75C4-3339-9F1E6F140E11}"/>
              </a:ext>
            </a:extLst>
          </p:cNvPr>
          <p:cNvSpPr txBox="1"/>
          <p:nvPr/>
        </p:nvSpPr>
        <p:spPr>
          <a:xfrm>
            <a:off x="6904522" y="46490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Rainy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E1FF03-29EB-52A6-F783-3853C018C719}"/>
              </a:ext>
            </a:extLst>
          </p:cNvPr>
          <p:cNvSpPr txBox="1"/>
          <p:nvPr/>
        </p:nvSpPr>
        <p:spPr>
          <a:xfrm>
            <a:off x="8017844" y="46700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13F725-4F72-B850-066F-89212017BD6D}"/>
              </a:ext>
            </a:extLst>
          </p:cNvPr>
          <p:cNvCxnSpPr>
            <a:cxnSpLocks/>
          </p:cNvCxnSpPr>
          <p:nvPr/>
        </p:nvCxnSpPr>
        <p:spPr>
          <a:xfrm flipH="1" flipV="1">
            <a:off x="8470231" y="5039370"/>
            <a:ext cx="154005" cy="331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AA85A0-4151-2D85-D81A-9CA582BB1F51}"/>
              </a:ext>
            </a:extLst>
          </p:cNvPr>
          <p:cNvCxnSpPr>
            <a:cxnSpLocks/>
          </p:cNvCxnSpPr>
          <p:nvPr/>
        </p:nvCxnSpPr>
        <p:spPr>
          <a:xfrm flipV="1">
            <a:off x="7268678" y="5039370"/>
            <a:ext cx="9625" cy="23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6524C0-0D2A-AD18-48A8-6E4EC4613FE2}"/>
              </a:ext>
            </a:extLst>
          </p:cNvPr>
          <p:cNvCxnSpPr>
            <a:cxnSpLocks/>
          </p:cNvCxnSpPr>
          <p:nvPr/>
        </p:nvCxnSpPr>
        <p:spPr>
          <a:xfrm flipV="1">
            <a:off x="5937183" y="4883035"/>
            <a:ext cx="0" cy="409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BB0C82-3F76-D580-1040-7C50AF194331}"/>
              </a:ext>
            </a:extLst>
          </p:cNvPr>
          <p:cNvSpPr txBox="1"/>
          <p:nvPr/>
        </p:nvSpPr>
        <p:spPr>
          <a:xfrm>
            <a:off x="6862813" y="52921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Stay in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788537-A952-1855-FE16-6ABE255BF76B}"/>
              </a:ext>
            </a:extLst>
          </p:cNvPr>
          <p:cNvSpPr txBox="1"/>
          <p:nvPr/>
        </p:nvSpPr>
        <p:spPr>
          <a:xfrm>
            <a:off x="8245642" y="52956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Tennis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D61241-62B2-2C20-F947-792E729E5027}"/>
              </a:ext>
            </a:extLst>
          </p:cNvPr>
          <p:cNvSpPr/>
          <p:nvPr/>
        </p:nvSpPr>
        <p:spPr>
          <a:xfrm>
            <a:off x="5399772" y="5292108"/>
            <a:ext cx="1050758" cy="409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Money</a:t>
            </a:r>
            <a:endParaRPr lang="en-I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A3D8C8-515C-6DEB-8284-E725EDEF8FFB}"/>
              </a:ext>
            </a:extLst>
          </p:cNvPr>
          <p:cNvCxnSpPr>
            <a:cxnSpLocks/>
          </p:cNvCxnSpPr>
          <p:nvPr/>
        </p:nvCxnSpPr>
        <p:spPr>
          <a:xfrm flipV="1">
            <a:off x="5399772" y="5693889"/>
            <a:ext cx="197318" cy="281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B876AC-EE24-9C7D-0704-FBE1CC3CFEB6}"/>
              </a:ext>
            </a:extLst>
          </p:cNvPr>
          <p:cNvCxnSpPr>
            <a:cxnSpLocks/>
          </p:cNvCxnSpPr>
          <p:nvPr/>
        </p:nvCxnSpPr>
        <p:spPr>
          <a:xfrm flipH="1" flipV="1">
            <a:off x="6134501" y="5701181"/>
            <a:ext cx="131545" cy="273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60836D-F067-F721-614D-89E8663AD1E1}"/>
              </a:ext>
            </a:extLst>
          </p:cNvPr>
          <p:cNvSpPr txBox="1"/>
          <p:nvPr/>
        </p:nvSpPr>
        <p:spPr>
          <a:xfrm>
            <a:off x="5061284" y="59182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Rich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2F9B1B-00D3-266A-985F-0871F0102BF3}"/>
              </a:ext>
            </a:extLst>
          </p:cNvPr>
          <p:cNvSpPr txBox="1"/>
          <p:nvPr/>
        </p:nvSpPr>
        <p:spPr>
          <a:xfrm>
            <a:off x="6012581" y="59749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Poor</a:t>
            </a:r>
            <a:endParaRPr lang="en-IN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639CA3-2F34-259D-B438-0DD0D49D0469}"/>
              </a:ext>
            </a:extLst>
          </p:cNvPr>
          <p:cNvCxnSpPr>
            <a:cxnSpLocks/>
          </p:cNvCxnSpPr>
          <p:nvPr/>
        </p:nvCxnSpPr>
        <p:spPr>
          <a:xfrm flipV="1">
            <a:off x="5390147" y="6199362"/>
            <a:ext cx="9625" cy="23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9DCDCD-69A3-2A57-9A9F-35C89C3EB1D8}"/>
              </a:ext>
            </a:extLst>
          </p:cNvPr>
          <p:cNvCxnSpPr>
            <a:cxnSpLocks/>
          </p:cNvCxnSpPr>
          <p:nvPr/>
        </p:nvCxnSpPr>
        <p:spPr>
          <a:xfrm flipV="1">
            <a:off x="6266046" y="6248729"/>
            <a:ext cx="9625" cy="23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D5FB2AC-B47B-3FB6-A748-6CE1CEE1CA11}"/>
              </a:ext>
            </a:extLst>
          </p:cNvPr>
          <p:cNvSpPr txBox="1"/>
          <p:nvPr/>
        </p:nvSpPr>
        <p:spPr>
          <a:xfrm>
            <a:off x="4812632" y="6362047"/>
            <a:ext cx="132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Shopping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E24FE8-9DB8-4884-A5AE-E83600BEF766}"/>
              </a:ext>
            </a:extLst>
          </p:cNvPr>
          <p:cNvSpPr txBox="1"/>
          <p:nvPr/>
        </p:nvSpPr>
        <p:spPr>
          <a:xfrm>
            <a:off x="5937183" y="6404417"/>
            <a:ext cx="132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Cinema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77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DAFF-FE5A-E24B-4440-344807C7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P(YES)=P(YES)/P(YES)+P(NO)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/>
              <a:t>NO)=P(N0)/P(NO)+P(YES)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80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94DEF2-3ED1-3EA9-123C-903CED8DA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8" y="500515"/>
            <a:ext cx="10299032" cy="58329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86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6CF640-4E89-A2BB-CFDE-DD715A8FD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68" y="404261"/>
            <a:ext cx="11309686" cy="60542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9894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77C77-3B83-165C-0E20-CB28EFB49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519764"/>
            <a:ext cx="11309684" cy="594841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3336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D6330-1811-4673-4174-6621749A1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2" y="693019"/>
            <a:ext cx="11020926" cy="54767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7285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7813CB-7FF6-746F-2718-9977E991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6" y="558265"/>
            <a:ext cx="10895798" cy="57655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4874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DCE9556E35F6468D90C956B144F708" ma:contentTypeVersion="10" ma:contentTypeDescription="Create a new document." ma:contentTypeScope="" ma:versionID="528a60d7ecf623425dd129a6fde5ecc2">
  <xsd:schema xmlns:xsd="http://www.w3.org/2001/XMLSchema" xmlns:xs="http://www.w3.org/2001/XMLSchema" xmlns:p="http://schemas.microsoft.com/office/2006/metadata/properties" xmlns:ns2="3fe94ae4-5cc5-4c69-8954-9bf7251d6bc2" xmlns:ns3="4716ba99-3752-4c3e-9f79-58d8a55db6ca" targetNamespace="http://schemas.microsoft.com/office/2006/metadata/properties" ma:root="true" ma:fieldsID="d9126fd4639efcf3f0fbd4dbdeeb513c" ns2:_="" ns3:_="">
    <xsd:import namespace="3fe94ae4-5cc5-4c69-8954-9bf7251d6bc2"/>
    <xsd:import namespace="4716ba99-3752-4c3e-9f79-58d8a55db6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e94ae4-5cc5-4c69-8954-9bf7251d6b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4626717-1439-4315-99ce-985d7ba5c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16ba99-3752-4c3e-9f79-58d8a55db6c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c82da0f-f1e6-4139-b730-410519b99763}" ma:internalName="TaxCatchAll" ma:showField="CatchAllData" ma:web="4716ba99-3752-4c3e-9f79-58d8a55db6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e94ae4-5cc5-4c69-8954-9bf7251d6bc2">
      <Terms xmlns="http://schemas.microsoft.com/office/infopath/2007/PartnerControls"/>
    </lcf76f155ced4ddcb4097134ff3c332f>
    <TaxCatchAll xmlns="4716ba99-3752-4c3e-9f79-58d8a55db6ca" xsi:nil="true"/>
  </documentManagement>
</p:properties>
</file>

<file path=customXml/itemProps1.xml><?xml version="1.0" encoding="utf-8"?>
<ds:datastoreItem xmlns:ds="http://schemas.openxmlformats.org/officeDocument/2006/customXml" ds:itemID="{473E914F-039C-4F18-AB3A-8616522DE0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F0F618-C9B7-4088-AC65-E44044E3198A}"/>
</file>

<file path=customXml/itemProps3.xml><?xml version="1.0" encoding="utf-8"?>
<ds:datastoreItem xmlns:ds="http://schemas.openxmlformats.org/officeDocument/2006/customXml" ds:itemID="{C05356A8-CA7B-44E6-A88C-7EDD6377DB5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228</Words>
  <Application>Microsoft Office PowerPoint</Application>
  <PresentationFormat>Widescreen</PresentationFormat>
  <Paragraphs>45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Numerical problem on decision tree using entropy and gain</vt:lpstr>
      <vt:lpstr>ID3 Algorithm</vt:lpstr>
      <vt:lpstr>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Numerical problem on decision tree using GINI INDEX</vt:lpstr>
      <vt:lpstr>Steps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problem on decision tree</dc:title>
  <dc:creator>ARSHIYA LUBNA</dc:creator>
  <cp:lastModifiedBy>ARSHIYA LUBNA</cp:lastModifiedBy>
  <cp:revision>71</cp:revision>
  <dcterms:created xsi:type="dcterms:W3CDTF">2022-11-22T17:23:26Z</dcterms:created>
  <dcterms:modified xsi:type="dcterms:W3CDTF">2023-05-08T04:34:52Z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0x01010014DCE9556E35F6468D90C956B144F708</vt:lpwstr>
  </property>
</Properties>
</file>