
<file path=[Content_Types].xml><?xml version="1.0" encoding="utf-8"?>
<Types xmlns="http://schemas.openxmlformats.org/package/2006/content-types">
  <Default Extension="fntdata" ContentType="application/x-fontdata"/>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196AA4-F32D-4FFA-ACD3-6E1B7D47B941}" v="1" dt="2024-04-29T01:47:03.747"/>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32" y="10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ce Taliaferro" userId="cf88b391ce4faacc" providerId="LiveId" clId="{C9196AA4-F32D-4FFA-ACD3-6E1B7D47B941}"/>
    <pc:docChg chg="modSld">
      <pc:chgData name="Vince Taliaferro" userId="cf88b391ce4faacc" providerId="LiveId" clId="{C9196AA4-F32D-4FFA-ACD3-6E1B7D47B941}" dt="2024-04-29T01:47:03.745" v="0"/>
      <pc:docMkLst>
        <pc:docMk/>
      </pc:docMkLst>
      <pc:sldChg chg="addSp modSp">
        <pc:chgData name="Vince Taliaferro" userId="cf88b391ce4faacc" providerId="LiveId" clId="{C9196AA4-F32D-4FFA-ACD3-6E1B7D47B941}" dt="2024-04-29T01:47:03.745" v="0"/>
        <pc:sldMkLst>
          <pc:docMk/>
          <pc:sldMk cId="0" sldId="256"/>
        </pc:sldMkLst>
        <pc:picChg chg="add mod">
          <ac:chgData name="Vince Taliaferro" userId="cf88b391ce4faacc" providerId="LiveId" clId="{C9196AA4-F32D-4FFA-ACD3-6E1B7D47B941}" dt="2024-04-29T01:47:03.745" v="0"/>
          <ac:picMkLst>
            <pc:docMk/>
            <pc:sldMk cId="0" sldId="256"/>
            <ac:picMk id="4" creationId="{CB85B6B3-A349-423A-90B1-0DD4B4B3EA9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video" Target="../media/media1.mp4"/><Relationship Id="rId7" Type="http://schemas.openxmlformats.org/officeDocument/2006/relationships/image" Target="../media/image4.png"/><Relationship Id="rId2" Type="http://schemas.microsoft.com/office/2007/relationships/media" Target="../media/media1.mp4"/><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a:t> </a:t>
            </a:r>
            <a:r>
              <a:rPr lang="en-US" sz="1850" dirty="0"/>
              <a:t>Developer: Vince Taliaferro</a:t>
            </a:r>
            <a:endParaRPr sz="1850" i="1" dirty="0"/>
          </a:p>
        </p:txBody>
      </p:sp>
      <p:pic>
        <p:nvPicPr>
          <p:cNvPr id="146" name="Google Shape;146;p1" descr="Green Pace logo"/>
          <p:cNvPicPr preferRelativeResize="0"/>
          <p:nvPr/>
        </p:nvPicPr>
        <p:blipFill>
          <a:blip r:embed="rId6">
            <a:alphaModFix/>
          </a:blip>
          <a:stretch>
            <a:fillRect/>
          </a:stretch>
        </p:blipFill>
        <p:spPr>
          <a:xfrm>
            <a:off x="7440774" y="659854"/>
            <a:ext cx="2921424" cy="3786772"/>
          </a:xfrm>
          <a:prstGeom prst="rect">
            <a:avLst/>
          </a:prstGeom>
          <a:noFill/>
          <a:ln>
            <a:noFill/>
          </a:ln>
        </p:spPr>
      </p:pic>
      <p:pic>
        <p:nvPicPr>
          <p:cNvPr id="4" name="Video 3">
            <a:hlinkClick r:id="" action="ppaction://media"/>
            <a:extLst>
              <a:ext uri="{FF2B5EF4-FFF2-40B4-BE49-F238E27FC236}">
                <a16:creationId xmlns:a16="http://schemas.microsoft.com/office/drawing/2014/main" id="{CB85B6B3-A349-423A-90B1-0DD4B4B3EA9F}"/>
              </a:ext>
            </a:extLst>
          </p:cNvPr>
          <p:cNvPicPr>
            <a:picLocks noChangeAspect="1"/>
          </p:cNvPicPr>
          <p:nvPr>
            <a:videoFile r:link="rId3"/>
            <p:extLst>
              <p:ext uri="{DAA4B4D4-6D71-4841-9C94-3DE7FCFB9230}">
                <p14:media xmlns:p14="http://schemas.microsoft.com/office/powerpoint/2010/main" r:embed="rId2"/>
              </p:ext>
              <p:ext uri="{42D2F446-02D8-4167-A562-619A0277C38B}">
                <p15:isNarration xmlns:p15="http://schemas.microsoft.com/office/powerpoint/2012/main" val="1"/>
              </p:ext>
            </p:extLst>
          </p:nvPr>
        </p:nvPicPr>
        <p:blipFill>
          <a:blip r:embed="rId7"/>
          <a:srcRect l="21875" r="21875"/>
          <a:stretch>
            <a:fillRect/>
          </a:stretch>
        </p:blipFill>
        <p:spPr>
          <a:xfrm>
            <a:off x="10052304" y="4718304"/>
            <a:ext cx="2057400" cy="2057400"/>
          </a:xfrm>
          <a:prstGeom prst="ellipse">
            <a:avLst/>
          </a:prstGeom>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1165"/>
    </mc:Choice>
    <mc:Fallback>
      <p:transition spd="slow" advTm="1116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sz="1600" dirty="0"/>
              <a:t>The </a:t>
            </a:r>
            <a:r>
              <a:rPr lang="en-US" sz="1600" dirty="0" err="1"/>
              <a:t>DevSecOps</a:t>
            </a:r>
            <a:r>
              <a:rPr lang="en-US" sz="1600" dirty="0"/>
              <a:t> pipeline represents a comprehensive secure coding approach, employing a holistic strategy to enforce policies and maintain a secure infrastructure efficiently.</a:t>
            </a:r>
          </a:p>
          <a:p>
            <a:pPr marL="685800" lvl="1" indent="-228600" algn="l" rtl="0">
              <a:lnSpc>
                <a:spcPct val="90000"/>
              </a:lnSpc>
              <a:spcBef>
                <a:spcPts val="0"/>
              </a:spcBef>
              <a:spcAft>
                <a:spcPts val="0"/>
              </a:spcAft>
              <a:buClr>
                <a:schemeClr val="lt1"/>
              </a:buClr>
              <a:buSzPts val="2000"/>
              <a:buChar char="•"/>
            </a:pPr>
            <a:endParaRPr lang="en-US" sz="1600" dirty="0"/>
          </a:p>
          <a:p>
            <a:pPr marL="685800" lvl="1" indent="-228600" algn="l" rtl="0">
              <a:lnSpc>
                <a:spcPct val="90000"/>
              </a:lnSpc>
              <a:spcBef>
                <a:spcPts val="0"/>
              </a:spcBef>
              <a:spcAft>
                <a:spcPts val="0"/>
              </a:spcAft>
              <a:buClr>
                <a:schemeClr val="lt1"/>
              </a:buClr>
              <a:buSzPts val="2000"/>
              <a:buChar char="•"/>
            </a:pPr>
            <a:r>
              <a:rPr lang="en-US" sz="1600" dirty="0"/>
              <a:t> It's essential to maintain a robust system architecture. Additionally, we should continuously prioritize defense in depth and emphasize frequent and early testing to identify and address any potential flaws or vulnerabilities. This proactive approach enables us to detect bugs and errors at an early stage.</a:t>
            </a: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Coding inherently carries risks as achieving 100% security is impossible. It's crucial to adopt a mindset that acknowledges the presence of threats and vulnerabilities within the system. Consistent vigilance and staying updated on contemporary threats and prevention methods are essential for the effectiveness of this policy, emphasizing the critical importance of ongoing education.</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7932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dirty="0"/>
              <a:t>Keeping up with all the security threats and trends is a critical piece to maintaining the level of security we promise. We keep everything simple yet effective to get the job done. </a:t>
            </a:r>
            <a:endParaRPr sz="1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In conclusion, With the principles and standards mentioned within this presentation we can conclude that most of all the important topics were covered to display our plan to create and maintain a secure and proficient programing. We also have adopted a zero-trust policy when it comes to accessing things inside and outside of the company network to maintain security and privacy to keep all sensitive information safe and secure for all parties involved. </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200"/>
              <a:buNone/>
            </a:pP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This model is tasked with providing a comprehensive outline of the specific defensive techniques employed in our efforts to uphold a robust framework for secure coding.</a:t>
            </a: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0" y="3121764"/>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dirty="0">
                <a:solidFill>
                  <a:srgbClr val="FFFFFF"/>
                </a:solidFill>
              </a:rPr>
              <a:t>Secure coding standards with levels of vulnerability to measure impact of standards set.  </a:t>
            </a:r>
            <a:endParaRPr sz="2000" dirty="0"/>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1671185357"/>
              </p:ext>
            </p:extLst>
          </p:nvPr>
        </p:nvGraphicFramePr>
        <p:xfrm>
          <a:off x="3171900" y="2057401"/>
          <a:ext cx="7835225" cy="475482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[Threats that are very likely to happen]</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[Standard with high relevancy.]</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[Standard with low relevancy.]</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[Not as likely threats to happen.]</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Ensure Input Data Validation</a:t>
            </a:r>
          </a:p>
          <a:p>
            <a:pPr marL="228600" lvl="0" indent="-228600" algn="l" rtl="0">
              <a:lnSpc>
                <a:spcPct val="90000"/>
              </a:lnSpc>
              <a:spcBef>
                <a:spcPts val="0"/>
              </a:spcBef>
              <a:spcAft>
                <a:spcPts val="0"/>
              </a:spcAft>
              <a:buClr>
                <a:schemeClr val="lt1"/>
              </a:buClr>
              <a:buSzPts val="2200"/>
              <a:buChar char="•"/>
            </a:pPr>
            <a:r>
              <a:rPr lang="en-US" dirty="0"/>
              <a:t>Pay Attention to Compiler Warnings</a:t>
            </a:r>
          </a:p>
          <a:p>
            <a:pPr marL="228600" lvl="0" indent="-228600" algn="l" rtl="0">
              <a:lnSpc>
                <a:spcPct val="90000"/>
              </a:lnSpc>
              <a:spcBef>
                <a:spcPts val="0"/>
              </a:spcBef>
              <a:spcAft>
                <a:spcPts val="0"/>
              </a:spcAft>
              <a:buClr>
                <a:schemeClr val="lt1"/>
              </a:buClr>
              <a:buSzPts val="2200"/>
              <a:buChar char="•"/>
            </a:pPr>
            <a:r>
              <a:rPr lang="en-US" dirty="0"/>
              <a:t>Strategize and Develop Security Policy Architecture</a:t>
            </a:r>
          </a:p>
          <a:p>
            <a:pPr marL="228600" lvl="0" indent="-228600" algn="l" rtl="0">
              <a:lnSpc>
                <a:spcPct val="90000"/>
              </a:lnSpc>
              <a:spcBef>
                <a:spcPts val="0"/>
              </a:spcBef>
              <a:spcAft>
                <a:spcPts val="0"/>
              </a:spcAft>
              <a:buClr>
                <a:schemeClr val="lt1"/>
              </a:buClr>
              <a:buSzPts val="2200"/>
              <a:buChar char="•"/>
            </a:pPr>
            <a:r>
              <a:rPr lang="en-US" dirty="0"/>
              <a:t>Embrace Simplicity in Design</a:t>
            </a:r>
          </a:p>
          <a:p>
            <a:pPr marL="228600" lvl="0" indent="-228600" algn="l" rtl="0">
              <a:lnSpc>
                <a:spcPct val="90000"/>
              </a:lnSpc>
              <a:spcBef>
                <a:spcPts val="0"/>
              </a:spcBef>
              <a:spcAft>
                <a:spcPts val="0"/>
              </a:spcAft>
              <a:buClr>
                <a:schemeClr val="lt1"/>
              </a:buClr>
              <a:buSzPts val="2200"/>
              <a:buChar char="•"/>
            </a:pPr>
            <a:r>
              <a:rPr lang="en-US" dirty="0"/>
              <a:t>Prioritize Default Denial</a:t>
            </a:r>
          </a:p>
          <a:p>
            <a:pPr marL="228600" lvl="0" indent="-228600" algn="l" rtl="0">
              <a:lnSpc>
                <a:spcPct val="90000"/>
              </a:lnSpc>
              <a:spcBef>
                <a:spcPts val="0"/>
              </a:spcBef>
              <a:spcAft>
                <a:spcPts val="0"/>
              </a:spcAft>
              <a:buClr>
                <a:schemeClr val="lt1"/>
              </a:buClr>
              <a:buSzPts val="2200"/>
              <a:buChar char="•"/>
            </a:pPr>
            <a:r>
              <a:rPr lang="en-US" dirty="0"/>
              <a:t>Follow the Principle of Minimal Privilege</a:t>
            </a:r>
          </a:p>
          <a:p>
            <a:pPr marL="228600" lvl="0" indent="-228600" algn="l" rtl="0">
              <a:lnSpc>
                <a:spcPct val="90000"/>
              </a:lnSpc>
              <a:spcBef>
                <a:spcPts val="0"/>
              </a:spcBef>
              <a:spcAft>
                <a:spcPts val="0"/>
              </a:spcAft>
              <a:buClr>
                <a:schemeClr val="lt1"/>
              </a:buClr>
              <a:buSzPts val="2200"/>
              <a:buChar char="•"/>
            </a:pPr>
            <a:r>
              <a:rPr lang="en-US" dirty="0"/>
              <a:t>Scrutinize Data Before Sending to External Systems</a:t>
            </a:r>
          </a:p>
          <a:p>
            <a:pPr marL="228600" lvl="0" indent="-228600" algn="l" rtl="0">
              <a:lnSpc>
                <a:spcPct val="90000"/>
              </a:lnSpc>
              <a:spcBef>
                <a:spcPts val="0"/>
              </a:spcBef>
              <a:spcAft>
                <a:spcPts val="0"/>
              </a:spcAft>
              <a:buClr>
                <a:schemeClr val="lt1"/>
              </a:buClr>
              <a:buSzPts val="2200"/>
              <a:buChar char="•"/>
            </a:pPr>
            <a:r>
              <a:rPr lang="en-US" dirty="0"/>
              <a:t>Implement Defense Layers</a:t>
            </a:r>
          </a:p>
          <a:p>
            <a:pPr marL="228600" lvl="0" indent="-228600" algn="l" rtl="0">
              <a:lnSpc>
                <a:spcPct val="90000"/>
              </a:lnSpc>
              <a:spcBef>
                <a:spcPts val="0"/>
              </a:spcBef>
              <a:spcAft>
                <a:spcPts val="0"/>
              </a:spcAft>
              <a:buClr>
                <a:schemeClr val="lt1"/>
              </a:buClr>
              <a:buSzPts val="2200"/>
              <a:buChar char="•"/>
            </a:pPr>
            <a:r>
              <a:rPr lang="en-US" dirty="0"/>
              <a:t>Employ Robust Quality Assurance Methods</a:t>
            </a:r>
          </a:p>
          <a:p>
            <a:pPr marL="228600" lvl="0" indent="-228600" algn="l" rtl="0">
              <a:lnSpc>
                <a:spcPct val="90000"/>
              </a:lnSpc>
              <a:spcBef>
                <a:spcPts val="0"/>
              </a:spcBef>
              <a:spcAft>
                <a:spcPts val="0"/>
              </a:spcAft>
              <a:buClr>
                <a:schemeClr val="lt1"/>
              </a:buClr>
              <a:buSzPts val="2200"/>
              <a:buChar char="•"/>
            </a:pPr>
            <a:r>
              <a:rPr lang="en-US" dirty="0"/>
              <a:t>Embrace a Secure Coding Protocol</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Avoid Casting to Enum Values Beyond Their Range</a:t>
            </a:r>
          </a:p>
          <a:p>
            <a:pPr marL="228600" lvl="0" indent="-228600" algn="l" rtl="0">
              <a:lnSpc>
                <a:spcPct val="90000"/>
              </a:lnSpc>
              <a:spcBef>
                <a:spcPts val="0"/>
              </a:spcBef>
              <a:spcAft>
                <a:spcPts val="0"/>
              </a:spcAft>
              <a:buClr>
                <a:schemeClr val="lt1"/>
              </a:buClr>
              <a:buSzPts val="2000"/>
              <a:buChar char="•"/>
            </a:pPr>
            <a:r>
              <a:rPr lang="en-US" sz="2000" dirty="0"/>
              <a:t>Ensure Valid References, Pointers, and Iterators When Accessing Container Elements</a:t>
            </a:r>
          </a:p>
          <a:p>
            <a:pPr marL="228600" lvl="0" indent="-228600" algn="l" rtl="0">
              <a:lnSpc>
                <a:spcPct val="90000"/>
              </a:lnSpc>
              <a:spcBef>
                <a:spcPts val="0"/>
              </a:spcBef>
              <a:spcAft>
                <a:spcPts val="0"/>
              </a:spcAft>
              <a:buClr>
                <a:schemeClr val="lt1"/>
              </a:buClr>
              <a:buSzPts val="2000"/>
              <a:buChar char="•"/>
            </a:pPr>
            <a:r>
              <a:rPr lang="en-US" sz="2000" dirty="0"/>
              <a:t>Refrain from Creating std::string from Null Pointers</a:t>
            </a:r>
          </a:p>
          <a:p>
            <a:pPr marL="228600" lvl="0" indent="-228600" algn="l" rtl="0">
              <a:lnSpc>
                <a:spcPct val="90000"/>
              </a:lnSpc>
              <a:spcBef>
                <a:spcPts val="0"/>
              </a:spcBef>
              <a:spcAft>
                <a:spcPts val="0"/>
              </a:spcAft>
              <a:buClr>
                <a:schemeClr val="lt1"/>
              </a:buClr>
              <a:buSzPts val="2000"/>
              <a:buChar char="•"/>
            </a:pPr>
            <a:r>
              <a:rPr lang="en-US" sz="2000" dirty="0"/>
              <a:t>Avoid Storing Owned Pointer Values in Unrelated Smart Pointers</a:t>
            </a:r>
          </a:p>
          <a:p>
            <a:pPr marL="228600" lvl="0" indent="-228600" algn="l" rtl="0">
              <a:lnSpc>
                <a:spcPct val="90000"/>
              </a:lnSpc>
              <a:spcBef>
                <a:spcPts val="0"/>
              </a:spcBef>
              <a:spcAft>
                <a:spcPts val="0"/>
              </a:spcAft>
              <a:buClr>
                <a:schemeClr val="lt1"/>
              </a:buClr>
              <a:buSzPts val="2000"/>
              <a:buChar char="•"/>
            </a:pPr>
            <a:r>
              <a:rPr lang="en-US" sz="2000" dirty="0"/>
              <a:t>Properly Release Dynamically Allocated Resources</a:t>
            </a:r>
          </a:p>
          <a:p>
            <a:pPr marL="228600" lvl="0" indent="-228600" algn="l" rtl="0">
              <a:lnSpc>
                <a:spcPct val="90000"/>
              </a:lnSpc>
              <a:spcBef>
                <a:spcPts val="0"/>
              </a:spcBef>
              <a:spcAft>
                <a:spcPts val="0"/>
              </a:spcAft>
              <a:buClr>
                <a:schemeClr val="lt1"/>
              </a:buClr>
              <a:buSzPts val="2000"/>
              <a:buChar char="•"/>
            </a:pPr>
            <a:r>
              <a:rPr lang="en-US" sz="2000" dirty="0"/>
              <a:t>Utilize Static Assertions to Validate Constant Expressions</a:t>
            </a:r>
          </a:p>
          <a:p>
            <a:pPr marL="228600" lvl="0" indent="-228600" algn="l" rtl="0">
              <a:lnSpc>
                <a:spcPct val="90000"/>
              </a:lnSpc>
              <a:spcBef>
                <a:spcPts val="0"/>
              </a:spcBef>
              <a:spcAft>
                <a:spcPts val="0"/>
              </a:spcAft>
              <a:buClr>
                <a:schemeClr val="lt1"/>
              </a:buClr>
              <a:buSzPts val="2000"/>
              <a:buChar char="•"/>
            </a:pPr>
            <a:r>
              <a:rPr lang="en-US" sz="2000" dirty="0"/>
              <a:t>Handle All Exceptions Thrown Before main() Execution</a:t>
            </a:r>
          </a:p>
          <a:p>
            <a:pPr marL="228600" lvl="0" indent="-228600" algn="l" rtl="0">
              <a:lnSpc>
                <a:spcPct val="90000"/>
              </a:lnSpc>
              <a:spcBef>
                <a:spcPts val="0"/>
              </a:spcBef>
              <a:spcAft>
                <a:spcPts val="0"/>
              </a:spcAft>
              <a:buClr>
                <a:schemeClr val="lt1"/>
              </a:buClr>
              <a:buSzPts val="2000"/>
              <a:buChar char="•"/>
            </a:pPr>
            <a:r>
              <a:rPr lang="en-US" sz="2000" dirty="0"/>
              <a:t>Avoid Sequential Input/Output Operations on File Streams Without Positioning Calls</a:t>
            </a:r>
          </a:p>
          <a:p>
            <a:pPr marL="228600" lvl="0" indent="-228600" algn="l" rtl="0">
              <a:lnSpc>
                <a:spcPct val="90000"/>
              </a:lnSpc>
              <a:spcBef>
                <a:spcPts val="0"/>
              </a:spcBef>
              <a:spcAft>
                <a:spcPts val="0"/>
              </a:spcAft>
              <a:buClr>
                <a:schemeClr val="lt1"/>
              </a:buClr>
              <a:buSzPts val="2000"/>
              <a:buChar char="•"/>
            </a:pPr>
            <a:r>
              <a:rPr lang="en-US" sz="2000" dirty="0"/>
              <a:t>Refrain from Calling Virtual Functions Within Constructors or Destructors</a:t>
            </a:r>
          </a:p>
          <a:p>
            <a:pPr marL="228600" lvl="0" indent="-228600" algn="l" rtl="0">
              <a:lnSpc>
                <a:spcPct val="90000"/>
              </a:lnSpc>
              <a:spcBef>
                <a:spcPts val="0"/>
              </a:spcBef>
              <a:spcAft>
                <a:spcPts val="0"/>
              </a:spcAft>
              <a:buClr>
                <a:schemeClr val="lt1"/>
              </a:buClr>
              <a:buSzPts val="2000"/>
              <a:buChar char="•"/>
            </a:pPr>
            <a:r>
              <a:rPr lang="en-US" sz="2000" dirty="0"/>
              <a:t>Ensure Value-Returning Functions Return a Value in All Exit Scenarios</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Data Encryption at Rest: This method ensures that data remains encrypted while stored on disk, thereby preventing unauthorized access to unencrypted data. Even if an attacker gains access to encrypted data on a hard drive, without the encryption keys, they must bypass encryption to read the data.</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 Data Encryption in Transit: This process involves encrypting data while it's being transmitted. For instance, in certain applications like remote replication, data might be unencrypted while at rest on drive arrays but encrypted during transmission to enhance security.</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 Data Encryption in Use: When data in use is compromised, it exposes encrypted data at rest and data in transit. For instance, individuals with access to random access memory can scan it to locate encryption keys for data at rest. Once these keys are obtained, they can decrypt encrypted data at rest.</a:t>
            </a: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lt1"/>
              </a:buClr>
              <a:buSzPts val="2400"/>
              <a:buChar char="•"/>
            </a:pPr>
            <a:r>
              <a:rPr lang="en-US" sz="2400" dirty="0"/>
              <a:t> Authentication: Authentication verifies the identity of a user seeking access to a system. This typically involves confirming credentials such as username and password. Modern methods may employ additional layers of security like two-step authentication or multi-tier authentication.</a:t>
            </a:r>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r>
              <a:rPr lang="en-US" sz="2400" dirty="0"/>
              <a:t> Authorization: Authorization determines the level of access granted to a user within the system. This encompasses permissions for actions like reading, creating, deleting, or modifying files in the database. It also governs privileges such as adding or removing files and user accounts.</a:t>
            </a:r>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r>
              <a:rPr lang="en-US" sz="2400" dirty="0"/>
              <a:t> Accounting: Accounting involves monitoring and recording the activities of users based on their access privileges. This entails tracking which databases are accessed, the actions performed, timestamps of activities, and the identification of users accessing the system.</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We integrate unit testing into our development process from the outset to ensure the security and functionality of our code. For instance, we implement measures such as restricting the length of user input strings to prevent buffer overflow vulnerabilities.</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A screenshot of a computer program">
            <a:extLst>
              <a:ext uri="{FF2B5EF4-FFF2-40B4-BE49-F238E27FC236}">
                <a16:creationId xmlns:a16="http://schemas.microsoft.com/office/drawing/2014/main" id="{4410AF54-2D3E-9429-DE73-FEF1B697B1D1}"/>
              </a:ext>
            </a:extLst>
          </p:cNvPr>
          <p:cNvPicPr>
            <a:picLocks noChangeAspect="1"/>
          </p:cNvPicPr>
          <p:nvPr/>
        </p:nvPicPr>
        <p:blipFill>
          <a:blip r:embed="rId5"/>
          <a:stretch>
            <a:fillRect/>
          </a:stretch>
        </p:blipFill>
        <p:spPr>
          <a:xfrm>
            <a:off x="2697479" y="3627120"/>
            <a:ext cx="9089737" cy="3185580"/>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44</TotalTime>
  <Words>824</Words>
  <Application>Microsoft Office PowerPoint</Application>
  <PresentationFormat>Widescreen</PresentationFormat>
  <Paragraphs>63</Paragraphs>
  <Slides>14</Slides>
  <Notes>14</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Vince Taliaferro</cp:lastModifiedBy>
  <cp:revision>16</cp:revision>
  <dcterms:created xsi:type="dcterms:W3CDTF">2020-08-19T17:59:24Z</dcterms:created>
  <dcterms:modified xsi:type="dcterms:W3CDTF">2024-04-29T01:47:12Z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