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4" r:id="rId6"/>
    <p:sldId id="266" r:id="rId7"/>
    <p:sldId id="262" r:id="rId8"/>
    <p:sldId id="263" r:id="rId9"/>
    <p:sldId id="265" r:id="rId10"/>
    <p:sldId id="25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100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openxmlformats.org/officeDocument/2006/relationships/image" Target="../media/image1.pn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12" Type="http://schemas.openxmlformats.org/officeDocument/2006/relationships/image" Target="../media/image17.tif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jpeg"/><Relationship Id="rId11" Type="http://schemas.openxmlformats.org/officeDocument/2006/relationships/image" Target="../media/image16.png"/><Relationship Id="rId5" Type="http://schemas.openxmlformats.org/officeDocument/2006/relationships/image" Target="../media/image10.jpeg"/><Relationship Id="rId10" Type="http://schemas.openxmlformats.org/officeDocument/2006/relationships/image" Target="../media/image15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Relationship Id="rId14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85801"/>
            <a:ext cx="8229600" cy="291465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191000"/>
            <a:ext cx="6629400" cy="20574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85800" y="3657600"/>
            <a:ext cx="7772400" cy="0"/>
          </a:xfrm>
          <a:prstGeom prst="line">
            <a:avLst/>
          </a:prstGeom>
          <a:ln w="50800">
            <a:gradFill flip="none" rotWithShape="1">
              <a:gsLst>
                <a:gs pos="0">
                  <a:schemeClr val="accent2"/>
                </a:gs>
                <a:gs pos="100000">
                  <a:srgbClr val="FF0000"/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57200" y="3657600"/>
            <a:ext cx="8229600" cy="0"/>
          </a:xfrm>
          <a:prstGeom prst="line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</a:ln>
          <a:effectLst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6200"/>
            <a:ext cx="2614968" cy="5242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E4783A-3EF6-46B1-8FE9-494F9B2BB6F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483" y="120218"/>
            <a:ext cx="2719317" cy="436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D95A4D-B63F-4CD4-92E3-63CD693B819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214" y="6389538"/>
            <a:ext cx="1021572" cy="39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8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6648406"/>
            <a:ext cx="533400" cy="185816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28600" y="1065930"/>
            <a:ext cx="8686800" cy="0"/>
          </a:xfrm>
          <a:prstGeom prst="line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</a:ln>
          <a:effectLst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6B507C5-1306-408F-90BE-6F8E823B772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648406"/>
            <a:ext cx="1158139" cy="1857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0C339D-1DA6-4176-B6F6-599BE41331B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00" y="6636924"/>
            <a:ext cx="533400" cy="20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989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6648406"/>
            <a:ext cx="533400" cy="1858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8AB9EF4-5CA3-412E-98AF-0E10577C72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648406"/>
            <a:ext cx="1158139" cy="1857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BF0DB4-AF7B-429E-9FB1-524C5FBD0F9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00" y="6636924"/>
            <a:ext cx="533400" cy="20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856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cknowledg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90800" y="2967334"/>
            <a:ext cx="63697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work was sponsored in part by the NNSA</a:t>
            </a:r>
            <a:endParaRPr lang="en-US" baseline="0" dirty="0"/>
          </a:p>
          <a:p>
            <a:r>
              <a:rPr lang="en-US" baseline="0" dirty="0"/>
              <a:t>Office of Defense Nuclear Nonproliferation R&amp;D</a:t>
            </a:r>
          </a:p>
          <a:p>
            <a:r>
              <a:rPr lang="en-US" baseline="0" dirty="0"/>
              <a:t>through the Consortium for Nonproliferation Enabling Capabilities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4776" y="6104687"/>
            <a:ext cx="1761024" cy="524713"/>
          </a:xfrm>
          <a:prstGeom prst="rect">
            <a:avLst/>
          </a:prstGeom>
        </p:spPr>
      </p:pic>
      <p:pic>
        <p:nvPicPr>
          <p:cNvPr id="1026" name="Picture 2" descr="C:\Users\JOHN\Documents\Projects\CNEC\Logos\UM 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0301" y="3142085"/>
            <a:ext cx="525460" cy="56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OHN\Documents\Projects\CNEC\Logos\GIT Large 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0338" y="317827"/>
            <a:ext cx="1345387" cy="33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JOHN\Documents\Projects\CNEC\Logos\KSU Log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1461" y="1310325"/>
            <a:ext cx="1323141" cy="35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JOHN\Documents\Projects\CNEC\Logos\NCA&amp;T Log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5281" y="3881781"/>
            <a:ext cx="835501" cy="70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JOHN\Documents\Projects\CNEC\Logos\NCSU Logo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0338" y="4765259"/>
            <a:ext cx="1345387" cy="221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JOHN\Documents\Projects\CNEC\Logos\ORNL Oak Logo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2532" y="5166322"/>
            <a:ext cx="620998" cy="32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JOHN\Documents\Projects\CNEC\Logos\PNNL Logo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70690" y="5668238"/>
            <a:ext cx="964682" cy="390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JOHN\Documents\Projects\CNEC\Logos\Purdue Logo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3687" y="6238204"/>
            <a:ext cx="1098689" cy="362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JOHN\Documents\Projects\CNEC\Logos\LANL Log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8038" y="2582340"/>
            <a:ext cx="829987" cy="38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JOHN\Documents\Projects\CNEC\Logos\UIUC Logo.tif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8805" y="836422"/>
            <a:ext cx="1388452" cy="29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6080683"/>
            <a:ext cx="2614968" cy="524213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 flipH="1">
            <a:off x="2280236" y="272857"/>
            <a:ext cx="1032" cy="6356543"/>
          </a:xfrm>
          <a:prstGeom prst="line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95" y="1842645"/>
            <a:ext cx="546273" cy="56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94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6648406"/>
            <a:ext cx="533400" cy="18581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228600" y="1065930"/>
            <a:ext cx="8686800" cy="0"/>
          </a:xfrm>
          <a:prstGeom prst="line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</a:ln>
          <a:effectLst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4A864F7-4BA5-4FC8-A721-96383D7C320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648406"/>
            <a:ext cx="1158139" cy="1857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598A75-5235-41BC-ACC3-FD3B186F01A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00" y="6636924"/>
            <a:ext cx="533400" cy="20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201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4290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288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6648406"/>
            <a:ext cx="533400" cy="18581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85800" y="3423776"/>
            <a:ext cx="7772400" cy="0"/>
          </a:xfrm>
          <a:prstGeom prst="line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</a:ln>
          <a:effectLst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6B909AC-0B1D-4F63-AE38-ECAE42067AD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648406"/>
            <a:ext cx="1158139" cy="1857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D03BC2-955C-4AA4-ADE5-459C8CAB2B7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00" y="6636924"/>
            <a:ext cx="533400" cy="20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827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672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2672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6648406"/>
            <a:ext cx="533400" cy="185816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228600" y="1065930"/>
            <a:ext cx="8686800" cy="0"/>
          </a:xfrm>
          <a:prstGeom prst="line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</a:ln>
          <a:effectLst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E591955-348C-462E-9C7B-E1C3CF57711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652216"/>
            <a:ext cx="1158139" cy="1857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66C3E7-53A4-4599-93D4-07447573BD1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00" y="6636924"/>
            <a:ext cx="533400" cy="20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489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Over U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143000"/>
            <a:ext cx="8686800" cy="2667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3962400"/>
            <a:ext cx="8686800" cy="2667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6648406"/>
            <a:ext cx="533400" cy="185816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228600" y="1065930"/>
            <a:ext cx="8686800" cy="0"/>
          </a:xfrm>
          <a:prstGeom prst="line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</a:ln>
          <a:effectLst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7139AF1-CDA8-4DC8-9D52-4B51435F2FD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648406"/>
            <a:ext cx="1158139" cy="1857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79D683-617E-4C4C-9A19-2B79F5F0292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00" y="6636924"/>
            <a:ext cx="533400" cy="20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46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672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267200" cy="2667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4648200" y="3962400"/>
            <a:ext cx="4267200" cy="2667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6648406"/>
            <a:ext cx="533400" cy="18581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228600" y="1065930"/>
            <a:ext cx="8686800" cy="0"/>
          </a:xfrm>
          <a:prstGeom prst="line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</a:ln>
          <a:effectLst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21DAC1C4-BBBD-42EB-817C-E6C030D073D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648406"/>
            <a:ext cx="1158139" cy="1857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11559A-658A-4A27-890C-66110F790A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00" y="6636924"/>
            <a:ext cx="533400" cy="20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48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29325" y="1143000"/>
            <a:ext cx="42672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308" y="1143000"/>
            <a:ext cx="4267200" cy="2667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222308" y="3962400"/>
            <a:ext cx="4267200" cy="2667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6648406"/>
            <a:ext cx="533400" cy="18581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228600" y="1065930"/>
            <a:ext cx="8686800" cy="0"/>
          </a:xfrm>
          <a:prstGeom prst="line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</a:ln>
          <a:effectLst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0A95C63-F8B9-4482-829C-2FB8F0611AF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648406"/>
            <a:ext cx="1158139" cy="1857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91296C-CF3A-4433-940A-29EE90E1778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00" y="6636924"/>
            <a:ext cx="533400" cy="20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195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267200" cy="2667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4648200" y="3962400"/>
            <a:ext cx="4267200" cy="2667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228600" y="1143000"/>
            <a:ext cx="4267200" cy="2667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12"/>
          </p:nvPr>
        </p:nvSpPr>
        <p:spPr>
          <a:xfrm>
            <a:off x="228600" y="3962400"/>
            <a:ext cx="4267200" cy="2667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6648406"/>
            <a:ext cx="533400" cy="185816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228600" y="1065930"/>
            <a:ext cx="8686800" cy="0"/>
          </a:xfrm>
          <a:prstGeom prst="line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</a:ln>
          <a:effectLst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2C4D7C3-4F7F-4493-A080-7FF3B9153BD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648406"/>
            <a:ext cx="1158139" cy="1857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D88DED-80F7-40DB-A944-49AA2742B44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00" y="6636924"/>
            <a:ext cx="533400" cy="20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3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4268788" cy="6096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775" y="1752600"/>
            <a:ext cx="4268788" cy="4876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143000"/>
            <a:ext cx="4270375" cy="6096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1752600"/>
            <a:ext cx="4270375" cy="4876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6648406"/>
            <a:ext cx="533400" cy="185816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228600" y="1065930"/>
            <a:ext cx="8686800" cy="0"/>
          </a:xfrm>
          <a:prstGeom prst="line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</a:ln>
          <a:effectLst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EB15D1D-5953-4898-B709-B5B7D2526D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648406"/>
            <a:ext cx="1158139" cy="1857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76D704-2F6B-4B76-82B7-5B06B691FC0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00" y="6636924"/>
            <a:ext cx="533400" cy="20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78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6868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287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5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6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7013" indent="-227013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61963" indent="-23495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87388" indent="-225425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7013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41413" indent="-227013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3BFEB-7D15-4AF8-8E19-47AA3862A5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Approach for Determining the Background Library Spectra Using a Pulsed D-T Source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5EF4C4-B6FC-45FE-A837-2EB0D15646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Vincent DiNova</a:t>
            </a:r>
            <a:endParaRPr lang="en-US" dirty="0"/>
          </a:p>
          <a:p>
            <a:r>
              <a:rPr lang="en-US" dirty="0" smtClean="0"/>
              <a:t>NC State University</a:t>
            </a:r>
            <a:endParaRPr lang="en-US" dirty="0"/>
          </a:p>
          <a:p>
            <a:endParaRPr lang="en-US" dirty="0"/>
          </a:p>
          <a:p>
            <a:r>
              <a:rPr lang="en-US" sz="1700" dirty="0"/>
              <a:t>2018 CNEC Workshop</a:t>
            </a:r>
          </a:p>
          <a:p>
            <a:r>
              <a:rPr lang="en-US" sz="1700" dirty="0"/>
              <a:t>February 8-9, 2018</a:t>
            </a:r>
          </a:p>
          <a:p>
            <a:r>
              <a:rPr lang="en-US" sz="1700" dirty="0"/>
              <a:t>Raleigh, North Carolina</a:t>
            </a:r>
          </a:p>
        </p:txBody>
      </p:sp>
    </p:spTree>
    <p:extLst>
      <p:ext uri="{BB962C8B-B14F-4D97-AF65-F5344CB8AC3E}">
        <p14:creationId xmlns:p14="http://schemas.microsoft.com/office/powerpoint/2010/main" val="4254071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2200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F3BA2-5C3F-4C80-8366-6FB2C831F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C2EB7-BF5F-4251-8E67-296086109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Monte Carlo Library Least Squares (MCLLS)</a:t>
            </a:r>
          </a:p>
          <a:p>
            <a:r>
              <a:rPr lang="en-US" dirty="0" smtClean="0"/>
              <a:t>Previous </a:t>
            </a:r>
            <a:r>
              <a:rPr lang="en-US" dirty="0" smtClean="0"/>
              <a:t>methods of determining background</a:t>
            </a:r>
          </a:p>
          <a:p>
            <a:r>
              <a:rPr lang="en-US" dirty="0"/>
              <a:t>Pulsed Neutron Generator (PNG) die-off time</a:t>
            </a:r>
          </a:p>
          <a:p>
            <a:r>
              <a:rPr lang="en-US" dirty="0" smtClean="0"/>
              <a:t>Determining background using PNG</a:t>
            </a:r>
          </a:p>
          <a:p>
            <a:r>
              <a:rPr lang="en-US" dirty="0" smtClean="0"/>
              <a:t>KSU/RDRS equipment capabilities</a:t>
            </a:r>
          </a:p>
          <a:p>
            <a:r>
              <a:rPr lang="en-US" dirty="0" smtClean="0"/>
              <a:t>Next Steps</a:t>
            </a:r>
          </a:p>
          <a:p>
            <a:r>
              <a:rPr lang="en-US" dirty="0" smtClean="0"/>
              <a:t>Discussion/Questions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450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7339E3-183C-4F9A-BA66-953D5BCF4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Library Least Squares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C72DEFB-B88B-4175-8607-2F01C24DAC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>
                    <a:cs typeface="Calibri" panose="020F0502020204030204" pitchFamily="34" charset="0"/>
                  </a:rPr>
                  <a:t>Same principle as least squares except library spectra are used as the input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/>
                  <a:t> is the counts per channel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8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m:rPr>
                        <m:nor/>
                      </m:rPr>
                      <a:rPr lang="en-US" sz="2800" dirty="0"/>
                      <m:t> </m:t>
                    </m:r>
                    <m:r>
                      <m:rPr>
                        <m:nor/>
                      </m:rPr>
                      <a:rPr lang="en-US" sz="2800" dirty="0"/>
                      <m:t>are</m:t>
                    </m:r>
                    <m:r>
                      <m:rPr>
                        <m:nor/>
                      </m:rPr>
                      <a:rPr lang="en-US" sz="2800" dirty="0"/>
                      <m:t> </m:t>
                    </m:r>
                    <m:r>
                      <m:rPr>
                        <m:nor/>
                      </m:rPr>
                      <a:rPr lang="en-US" sz="2800" dirty="0"/>
                      <m:t>linear</m:t>
                    </m:r>
                    <m:r>
                      <m:rPr>
                        <m:nor/>
                      </m:rPr>
                      <a:rPr lang="en-US" sz="2800" dirty="0"/>
                      <m:t> </m:t>
                    </m:r>
                    <m:r>
                      <m:rPr>
                        <m:nor/>
                      </m:rPr>
                      <a:rPr lang="en-US" sz="2800" dirty="0"/>
                      <m:t>coefficients</m:t>
                    </m:r>
                    <m:r>
                      <m:rPr>
                        <m:nor/>
                      </m:rPr>
                      <a:rPr lang="en-US" sz="2800" dirty="0"/>
                      <m:t> </m:t>
                    </m:r>
                    <m:r>
                      <m:rPr>
                        <m:nor/>
                      </m:rPr>
                      <a:rPr lang="en-US" sz="2800" dirty="0"/>
                      <m:t>for</m:t>
                    </m:r>
                    <m:r>
                      <m:rPr>
                        <m:nor/>
                      </m:rPr>
                      <a:rPr lang="en-US" sz="2800" dirty="0"/>
                      <m:t> </m:t>
                    </m:r>
                    <m:r>
                      <m:rPr>
                        <m:nor/>
                      </m:rPr>
                      <a:rPr lang="en-US" sz="2800" dirty="0"/>
                      <m:t>each</m:t>
                    </m:r>
                    <m:r>
                      <m:rPr>
                        <m:nor/>
                      </m:rPr>
                      <a:rPr lang="en-US" sz="2800" dirty="0"/>
                      <m:t> </m:t>
                    </m:r>
                    <m:r>
                      <m:rPr>
                        <m:nor/>
                      </m:rPr>
                      <a:rPr lang="en-US" sz="2800" dirty="0"/>
                      <m:t>element</m:t>
                    </m:r>
                    <m:r>
                      <m:rPr>
                        <m:nor/>
                      </m:rPr>
                      <a:rPr lang="en-US" sz="2800" dirty="0"/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800" dirty="0" smtClean="0"/>
                  <a:t> are the library spectra, or counts in channel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 smtClean="0"/>
                  <a:t> of element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8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/>
                  <a:t> is random error in counts in channel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800" dirty="0" smtClean="0"/>
              </a:p>
              <a:p>
                <a:r>
                  <a:rPr lang="en-US" dirty="0" smtClean="0"/>
                  <a:t>One determination missing is the use of a background library spectra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xmlns="" id="{BC72DEFB-B88B-4175-8607-2F01C24DAC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63" t="-1111" r="-1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1321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Methods for Determining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background counts with a separate tool, or on a separate run</a:t>
            </a:r>
          </a:p>
          <a:p>
            <a:pPr lvl="1"/>
            <a:r>
              <a:rPr lang="en-US" dirty="0"/>
              <a:t>Neither option cost effective</a:t>
            </a:r>
          </a:p>
          <a:p>
            <a:r>
              <a:rPr lang="en-US" dirty="0" smtClean="0"/>
              <a:t>Residual analysis</a:t>
            </a:r>
            <a:endParaRPr lang="en-US" dirty="0"/>
          </a:p>
          <a:p>
            <a:pPr lvl="1"/>
            <a:r>
              <a:rPr lang="en-US" dirty="0" smtClean="0"/>
              <a:t>Perform original MCLLS fitting</a:t>
            </a:r>
          </a:p>
          <a:p>
            <a:pPr lvl="1"/>
            <a:r>
              <a:rPr lang="en-US" dirty="0" smtClean="0"/>
              <a:t>Using residuals, determine missing elements/libraries</a:t>
            </a:r>
          </a:p>
          <a:p>
            <a:pPr lvl="1"/>
            <a:r>
              <a:rPr lang="en-US" dirty="0" smtClean="0"/>
              <a:t>Add elements/libraries to MCLLS for </a:t>
            </a:r>
            <a:r>
              <a:rPr lang="en-US" dirty="0" smtClean="0"/>
              <a:t>final fitting</a:t>
            </a:r>
            <a:endParaRPr lang="en-US" dirty="0" smtClean="0"/>
          </a:p>
          <a:p>
            <a:pPr lvl="2"/>
            <a:r>
              <a:rPr lang="en-US" dirty="0" smtClean="0"/>
              <a:t>Not a true on-line analysis technique</a:t>
            </a:r>
          </a:p>
          <a:p>
            <a:r>
              <a:rPr lang="en-US" dirty="0" smtClean="0"/>
              <a:t>Generate “best guess” background composition libraries</a:t>
            </a:r>
          </a:p>
          <a:p>
            <a:pPr lvl="1"/>
            <a:r>
              <a:rPr lang="en-US" dirty="0" smtClean="0"/>
              <a:t>Using individual nuclides</a:t>
            </a:r>
          </a:p>
          <a:p>
            <a:pPr lvl="2"/>
            <a:r>
              <a:rPr lang="en-US" dirty="0" smtClean="0"/>
              <a:t>Adds complexity to MCLLS calculation</a:t>
            </a:r>
          </a:p>
          <a:p>
            <a:pPr lvl="1"/>
            <a:r>
              <a:rPr lang="en-US" dirty="0" smtClean="0"/>
              <a:t>Using semi-empirical background fitting functions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0506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99A4077-59BE-4142-BAE5-DF47F8FC2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Pulsed Neutron Generator (PNG) die-off time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6B5BEB-5BFB-4DE4-90D6-42E529EBC0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Pulse from PNG</a:t>
            </a:r>
          </a:p>
          <a:p>
            <a:r>
              <a:rPr lang="en-US" dirty="0" smtClean="0"/>
              <a:t>Increase in gamma rays from inelastic scatter and neutron capture</a:t>
            </a:r>
          </a:p>
          <a:p>
            <a:r>
              <a:rPr lang="en-US" dirty="0" smtClean="0"/>
              <a:t>After 15-20 microseconds, inelastic gamma rays no longer contribute to total spectrum</a:t>
            </a:r>
          </a:p>
          <a:p>
            <a:r>
              <a:rPr lang="en-US" dirty="0" smtClean="0"/>
              <a:t>Neutron capture gamma rays continue exponential decrease until next pulse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0"/>
          </p:nvPr>
        </p:nvPicPr>
        <p:blipFill>
          <a:blip r:embed="rId2"/>
          <a:stretch>
            <a:fillRect/>
          </a:stretch>
        </p:blipFill>
        <p:spPr>
          <a:xfrm>
            <a:off x="82375" y="1283581"/>
            <a:ext cx="4267200" cy="2421644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2375" y="3998206"/>
            <a:ext cx="4267200" cy="192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703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Background Using PNG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Utilizing complex timing equipment, multiple spectra can be generated during the same pulsing sequence</a:t>
            </a:r>
          </a:p>
          <a:p>
            <a:r>
              <a:rPr lang="en-US" dirty="0" smtClean="0"/>
              <a:t>The burst spectrum is taken while the PNG is emitting fast neutrons, and includes both capture and inelastic gamma rays</a:t>
            </a:r>
          </a:p>
          <a:p>
            <a:r>
              <a:rPr lang="en-US" dirty="0" smtClean="0"/>
              <a:t>The capture spectrum is taken just after the PNG is deactivated, when only neutron capture gammas are being emitted</a:t>
            </a:r>
          </a:p>
          <a:p>
            <a:r>
              <a:rPr lang="en-US" dirty="0" smtClean="0"/>
              <a:t>After repetitive pulsing over a few milliseconds, a background spectrum can be collected before beginning the pulsing sequence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213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166D56C-D12E-46B3-AF53-C88EB3520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KSU/RDRS equipment capabilities</a:t>
            </a:r>
            <a:br>
              <a:rPr lang="en-US" dirty="0"/>
            </a:b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CAEN desktop digitizer</a:t>
            </a:r>
          </a:p>
          <a:p>
            <a:pPr lvl="1"/>
            <a:r>
              <a:rPr lang="en-US" dirty="0"/>
              <a:t>Model DT5730B</a:t>
            </a:r>
          </a:p>
          <a:p>
            <a:r>
              <a:rPr lang="en-US" dirty="0" err="1"/>
              <a:t>Thermofisher</a:t>
            </a:r>
            <a:r>
              <a:rPr lang="en-US" dirty="0"/>
              <a:t> </a:t>
            </a:r>
            <a:r>
              <a:rPr lang="en-US" dirty="0" smtClean="0"/>
              <a:t>B320 </a:t>
            </a:r>
            <a:r>
              <a:rPr lang="en-US" dirty="0"/>
              <a:t>D-T Generator</a:t>
            </a:r>
          </a:p>
          <a:p>
            <a:r>
              <a:rPr lang="en-US" dirty="0"/>
              <a:t>Canberra 2007P </a:t>
            </a:r>
            <a:r>
              <a:rPr lang="en-US" dirty="0" err="1"/>
              <a:t>NaI</a:t>
            </a:r>
            <a:r>
              <a:rPr lang="en-US" dirty="0"/>
              <a:t>(Tl) detectors</a:t>
            </a:r>
          </a:p>
          <a:p>
            <a:pPr lvl="1"/>
            <a:r>
              <a:rPr lang="en-US" dirty="0"/>
              <a:t>3”x3”</a:t>
            </a:r>
          </a:p>
          <a:p>
            <a:r>
              <a:rPr lang="en-US" dirty="0"/>
              <a:t>LND 252 He-3 detectors</a:t>
            </a:r>
          </a:p>
          <a:p>
            <a:pPr lvl="1"/>
            <a:r>
              <a:rPr lang="en-US" dirty="0"/>
              <a:t>1”x8"</a:t>
            </a:r>
          </a:p>
          <a:p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" y="1276350"/>
            <a:ext cx="4267200" cy="2400300"/>
          </a:xfrm>
        </p:spPr>
      </p:pic>
      <p:pic>
        <p:nvPicPr>
          <p:cNvPr id="15" name="Content Placeholder 14"/>
          <p:cNvPicPr>
            <a:picLocks noGrp="1" noChangeAspect="1"/>
          </p:cNvPicPr>
          <p:nvPr>
            <p:ph sz="half" idx="10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" y="4095750"/>
            <a:ext cx="4267200" cy="2400300"/>
          </a:xfrm>
        </p:spPr>
      </p:pic>
    </p:spTree>
    <p:extLst>
      <p:ext uri="{BB962C8B-B14F-4D97-AF65-F5344CB8AC3E}">
        <p14:creationId xmlns:p14="http://schemas.microsoft.com/office/powerpoint/2010/main" val="1979594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preliminary tests to generate data</a:t>
            </a:r>
          </a:p>
          <a:p>
            <a:pPr lvl="1"/>
            <a:r>
              <a:rPr lang="en-US" dirty="0"/>
              <a:t>Very large data </a:t>
            </a:r>
            <a:r>
              <a:rPr lang="en-US" dirty="0" smtClean="0"/>
              <a:t>files</a:t>
            </a:r>
            <a:endParaRPr lang="en-US" dirty="0"/>
          </a:p>
          <a:p>
            <a:pPr lvl="1"/>
            <a:r>
              <a:rPr lang="en-US" dirty="0" smtClean="0"/>
              <a:t>Determine best method to parse data into usable form that is also sharable</a:t>
            </a:r>
          </a:p>
          <a:p>
            <a:r>
              <a:rPr lang="en-US" dirty="0" smtClean="0"/>
              <a:t>Optimize timing sequence to gather only pertinent information in each timing segment</a:t>
            </a:r>
          </a:p>
          <a:p>
            <a:r>
              <a:rPr lang="en-US" dirty="0" smtClean="0"/>
              <a:t>Apply technique to full D-T cases at KSU testing facility</a:t>
            </a:r>
          </a:p>
        </p:txBody>
      </p:sp>
    </p:spTree>
    <p:extLst>
      <p:ext uri="{BB962C8B-B14F-4D97-AF65-F5344CB8AC3E}">
        <p14:creationId xmlns:p14="http://schemas.microsoft.com/office/powerpoint/2010/main" val="3780540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Questions/Discussions?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CAEN. </a:t>
            </a:r>
            <a:r>
              <a:rPr lang="en-US" i="1" dirty="0"/>
              <a:t>User Manual UM3148. </a:t>
            </a:r>
            <a:r>
              <a:rPr lang="en-US" dirty="0"/>
              <a:t>(2016).</a:t>
            </a:r>
          </a:p>
          <a:p>
            <a:r>
              <a:rPr lang="en-US" dirty="0"/>
              <a:t>Gardner, Robin P., Xu, </a:t>
            </a:r>
            <a:r>
              <a:rPr lang="en-US" dirty="0" err="1"/>
              <a:t>Libai</a:t>
            </a:r>
            <a:r>
              <a:rPr lang="en-US" dirty="0"/>
              <a:t>, “Status of the Monte Carlo Library Least-Squares (MCLLS) Approach for Non-Linear Radiation Analyzer Problems.” </a:t>
            </a:r>
            <a:r>
              <a:rPr lang="en-US" i="1" dirty="0"/>
              <a:t>Radiation Physics and Chemistry.</a:t>
            </a:r>
            <a:r>
              <a:rPr lang="en-US" dirty="0"/>
              <a:t> 78. (2009).</a:t>
            </a:r>
          </a:p>
          <a:p>
            <a:r>
              <a:rPr lang="en-US" dirty="0" err="1"/>
              <a:t>Mildenberger</a:t>
            </a:r>
            <a:r>
              <a:rPr lang="en-US" dirty="0"/>
              <a:t>, Frank, </a:t>
            </a:r>
            <a:r>
              <a:rPr lang="en-US" dirty="0" err="1"/>
              <a:t>Mauerhofer</a:t>
            </a:r>
            <a:r>
              <a:rPr lang="en-US" dirty="0"/>
              <a:t>, Eric, “Cyclic Neutron Activation Analysis of Large Samples with a Pulsed 14 MeV Neutron Source.” </a:t>
            </a:r>
            <a:r>
              <a:rPr lang="en-US" i="1" dirty="0"/>
              <a:t>Journal of </a:t>
            </a:r>
            <a:r>
              <a:rPr lang="en-US" i="1" dirty="0" err="1"/>
              <a:t>Radioanalytical</a:t>
            </a:r>
            <a:r>
              <a:rPr lang="en-US" i="1" dirty="0"/>
              <a:t> and Nuclear Chemistry</a:t>
            </a:r>
            <a:r>
              <a:rPr lang="en-US" dirty="0"/>
              <a:t>. 311. (2017).</a:t>
            </a:r>
          </a:p>
          <a:p>
            <a:r>
              <a:rPr lang="en-US" dirty="0"/>
              <a:t>Tan, H. et </a:t>
            </a:r>
            <a:r>
              <a:rPr lang="en-US" dirty="0" err="1"/>
              <a:t>al.,”A</a:t>
            </a:r>
            <a:r>
              <a:rPr lang="en-US" dirty="0"/>
              <a:t> Digital Spectrometer Approach to Obtaining Multiple Time-Resolved Gamma-Ray Spectra for Pulsed Spectroscopy.” </a:t>
            </a:r>
            <a:r>
              <a:rPr lang="en-US" i="1" dirty="0"/>
              <a:t>Nuclear Instruments and Methods in Physics Research B.</a:t>
            </a:r>
            <a:r>
              <a:rPr lang="en-US" dirty="0"/>
              <a:t> 263. (2007).</a:t>
            </a:r>
          </a:p>
          <a:p>
            <a:r>
              <a:rPr lang="en-US" dirty="0"/>
              <a:t>Tan, H. et </a:t>
            </a:r>
            <a:r>
              <a:rPr lang="en-US" dirty="0" err="1"/>
              <a:t>al.,”A</a:t>
            </a:r>
            <a:r>
              <a:rPr lang="en-US" dirty="0"/>
              <a:t> Multiple Time-Gated System for Pulsed Digital Gamma-Ray Spectroscopy.” </a:t>
            </a:r>
            <a:r>
              <a:rPr lang="en-US" i="1" dirty="0"/>
              <a:t>Journal of </a:t>
            </a:r>
            <a:r>
              <a:rPr lang="en-US" i="1" dirty="0" err="1"/>
              <a:t>Radioanalytical</a:t>
            </a:r>
            <a:r>
              <a:rPr lang="en-US" i="1" dirty="0"/>
              <a:t> and Nuclear Chemistry. </a:t>
            </a:r>
            <a:r>
              <a:rPr lang="en-US" dirty="0"/>
              <a:t>Vol. 276, No. 3. (2008).</a:t>
            </a:r>
          </a:p>
        </p:txBody>
      </p:sp>
    </p:spTree>
    <p:extLst>
      <p:ext uri="{BB962C8B-B14F-4D97-AF65-F5344CB8AC3E}">
        <p14:creationId xmlns:p14="http://schemas.microsoft.com/office/powerpoint/2010/main" val="2728769302"/>
      </p:ext>
    </p:extLst>
  </p:cSld>
  <p:clrMapOvr>
    <a:masterClrMapping/>
  </p:clrMapOvr>
</p:sld>
</file>

<file path=ppt/theme/theme1.xml><?xml version="1.0" encoding="utf-8"?>
<a:theme xmlns:a="http://schemas.openxmlformats.org/drawingml/2006/main" name="CNE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NEC" id="{FC90037C-CD84-4D19-87B3-3646D24EE36D}" vid="{0756F141-3316-4C59-986D-F88E316176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CNEC</Template>
  <TotalTime>1683</TotalTime>
  <Words>498</Words>
  <Application>Microsoft Office PowerPoint</Application>
  <PresentationFormat>On-screen Show (4:3)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 Math</vt:lpstr>
      <vt:lpstr>CNEC</vt:lpstr>
      <vt:lpstr>Approach for Determining the Background Library Spectra Using a Pulsed D-T Source</vt:lpstr>
      <vt:lpstr>Table of Contents</vt:lpstr>
      <vt:lpstr>Monte Carlo Library Least Squares</vt:lpstr>
      <vt:lpstr>Previous Methods for Determining Background</vt:lpstr>
      <vt:lpstr>Pulsed Neutron Generator (PNG) die-off time</vt:lpstr>
      <vt:lpstr>Determining Background Using PNG</vt:lpstr>
      <vt:lpstr>KSU/RDRS equipment capabilities </vt:lpstr>
      <vt:lpstr>Next Steps</vt:lpstr>
      <vt:lpstr>Questions/Discussions?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Vincent DiNova</dc:creator>
  <cp:lastModifiedBy>Vincent Di Nova</cp:lastModifiedBy>
  <cp:revision>18</cp:revision>
  <dcterms:created xsi:type="dcterms:W3CDTF">2017-12-08T22:11:26Z</dcterms:created>
  <dcterms:modified xsi:type="dcterms:W3CDTF">2018-01-25T19:56:10Z</dcterms:modified>
</cp:coreProperties>
</file>