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4" r:id="rId8"/>
    <p:sldId id="263" r:id="rId9"/>
    <p:sldId id="266" r:id="rId10"/>
    <p:sldId id="267" r:id="rId11"/>
    <p:sldId id="268" r:id="rId12"/>
    <p:sldId id="265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>
        <p:guide orient="horz" pos="24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1120775"/>
            <a:ext cx="9144000" cy="98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5" name="Picture 17" descr="NNSA 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382588"/>
            <a:ext cx="160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DO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6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1120775"/>
            <a:ext cx="9144000" cy="98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" name="Picture 17" descr="NNSA 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382588"/>
            <a:ext cx="160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DO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8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3981450"/>
            <a:ext cx="4343400" cy="2495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1120775"/>
            <a:ext cx="9144000" cy="98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7" descr="NNSA 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382588"/>
            <a:ext cx="160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DO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648200" y="3981450"/>
            <a:ext cx="4343400" cy="2495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152400" y="1306286"/>
            <a:ext cx="4343400" cy="2514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152400" y="3992336"/>
            <a:ext cx="4343400" cy="2495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1120775"/>
            <a:ext cx="9144000" cy="98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9" name="Picture 17" descr="NNSA 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382588"/>
            <a:ext cx="160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DO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4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1120775"/>
            <a:ext cx="9144000" cy="98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" name="Picture 17" descr="NNSA Logo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382588"/>
            <a:ext cx="1600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DOE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2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967334"/>
            <a:ext cx="627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work was sponsored in part by the NNSA</a:t>
            </a:r>
            <a:endParaRPr lang="en-US" sz="1600" baseline="0" dirty="0"/>
          </a:p>
          <a:p>
            <a:r>
              <a:rPr lang="en-US" sz="1600" baseline="0" dirty="0"/>
              <a:t>Office of Defense Nuclear Nonproliferation R&amp;D</a:t>
            </a:r>
          </a:p>
          <a:p>
            <a:r>
              <a:rPr lang="en-US" sz="1600" baseline="0" dirty="0"/>
              <a:t>through the Consortium for Nonproliferation Enabling Capabilities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4776" y="6104687"/>
            <a:ext cx="1761024" cy="524713"/>
          </a:xfrm>
          <a:prstGeom prst="rect">
            <a:avLst/>
          </a:prstGeom>
        </p:spPr>
      </p:pic>
      <p:pic>
        <p:nvPicPr>
          <p:cNvPr id="1026" name="Picture 2" descr="C:\Users\JOHN\Documents\Projects\CNEC\Logos\UM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301" y="3142085"/>
            <a:ext cx="525460" cy="56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HN\Documents\Projects\CNEC\Logos\GIT Large 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338" y="317827"/>
            <a:ext cx="1345387" cy="33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OHN\Documents\Projects\CNEC\Logos\KSU 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61" y="1310325"/>
            <a:ext cx="1323141" cy="3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HN\Documents\Projects\CNEC\Logos\NCA&amp;T Logo.jp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281" y="3881781"/>
            <a:ext cx="835501" cy="7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HN\Documents\Projects\CNEC\Logos\NCSU 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338" y="4765259"/>
            <a:ext cx="1345387" cy="22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OHN\Documents\Projects\CNEC\Logos\ORNL Oak Log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32" y="5166322"/>
            <a:ext cx="620998" cy="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HN\Documents\Projects\CNEC\Logos\PNNL 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690" y="5668238"/>
            <a:ext cx="964682" cy="3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JOHN\Documents\Projects\CNEC\Logos\Purdue 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687" y="6238204"/>
            <a:ext cx="1098689" cy="36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JOHN\Documents\Projects\CNEC\Logos\LANL 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8" y="2582340"/>
            <a:ext cx="829987" cy="3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OHN\Documents\Projects\CNEC\Logos\UIUC Logo.tif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805" y="836422"/>
            <a:ext cx="1388452" cy="2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6080683"/>
            <a:ext cx="2614968" cy="52421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280236" y="272857"/>
            <a:ext cx="1032" cy="6356543"/>
          </a:xfrm>
          <a:prstGeom prst="line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895" y="1842645"/>
            <a:ext cx="546273" cy="5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794" y="362391"/>
            <a:ext cx="6094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686800" y="6608763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24F85F13-D431-4E10-8363-D9E745CDD6E5}" type="slidenum">
              <a:rPr lang="en-US" sz="1000" smtClean="0">
                <a:latin typeface="+mj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dirty="0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7" r:id="rId2"/>
    <p:sldLayoutId id="2147483801" r:id="rId3"/>
    <p:sldLayoutId id="2147483802" r:id="rId4"/>
    <p:sldLayoutId id="2147483799" r:id="rId5"/>
    <p:sldLayoutId id="2147483800" r:id="rId6"/>
    <p:sldLayoutId id="2147483803" r:id="rId7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97" charset="-128"/>
          <a:cs typeface="ＭＳ Ｐゴシック" pitchFamily="-97" charset="-128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  <a:ea typeface="ＭＳ Ｐゴシック" pitchFamily="-97" charset="-128"/>
          <a:cs typeface="ＭＳ Ｐゴシック" pitchFamily="-97" charset="-128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  <a:ea typeface="ＭＳ Ｐゴシック" pitchFamily="-97" charset="-128"/>
          <a:cs typeface="ＭＳ Ｐゴシック" pitchFamily="-97" charset="-128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  <a:ea typeface="ＭＳ Ｐゴシック" pitchFamily="-97" charset="-128"/>
          <a:cs typeface="ＭＳ Ｐゴシック" pitchFamily="-97" charset="-128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  <a:ea typeface="ＭＳ Ｐゴシック" pitchFamily="-97" charset="-128"/>
          <a:cs typeface="ＭＳ Ｐゴシック" pitchFamily="-97" charset="-128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-97" charset="0"/>
        </a:defRPr>
      </a:lvl9pPr>
    </p:titleStyle>
    <p:bodyStyle>
      <a:lvl1pPr marL="228600" indent="-228600" algn="l" rtl="0" eaLnBrk="1" fontAlgn="base" hangingPunct="1">
        <a:spcBef>
          <a:spcPct val="60000"/>
        </a:spcBef>
        <a:spcAft>
          <a:spcPct val="0"/>
        </a:spcAft>
        <a:buFont typeface="Arial" pitchFamily="34" charset="0"/>
        <a:buChar char="•"/>
        <a:defRPr sz="2400" b="0">
          <a:solidFill>
            <a:schemeClr val="tx1"/>
          </a:solidFill>
          <a:latin typeface="+mn-lt"/>
          <a:ea typeface="ＭＳ Ｐゴシック" pitchFamily="-97" charset="-128"/>
          <a:cs typeface="ＭＳ Ｐゴシック" pitchFamily="-97" charset="-128"/>
        </a:defRPr>
      </a:lvl1pPr>
      <a:lvl2pPr marL="457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pitchFamily="-97" charset="-128"/>
        </a:defRPr>
      </a:lvl2pPr>
      <a:lvl3pPr marL="685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ＭＳ Ｐゴシック" pitchFamily="-97" charset="-128"/>
        </a:defRPr>
      </a:lvl3pPr>
      <a:lvl4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ＭＳ Ｐゴシック" pitchFamily="-97" charset="-128"/>
        </a:defRPr>
      </a:lvl4pPr>
      <a:lvl5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+mn-lt"/>
          <a:ea typeface="ＭＳ Ｐゴシック" pitchFamily="-97" charset="-128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97" charset="-128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97" charset="-128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97" charset="-128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9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"/><Relationship Id="rId5" Type="http://schemas.openxmlformats.org/officeDocument/2006/relationships/image" Target="../media/image28.tif"/><Relationship Id="rId4" Type="http://schemas.openxmlformats.org/officeDocument/2006/relationships/image" Target="../media/image27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43613"/>
            <a:ext cx="9144000" cy="571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571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03200" y="1219200"/>
            <a:ext cx="87376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2800" dirty="0">
                <a:solidFill>
                  <a:srgbClr val="063DE8"/>
                </a:solidFill>
                <a:latin typeface="Arial" charset="0"/>
              </a:rPr>
              <a:t>Office of Nonproliferation and </a:t>
            </a:r>
          </a:p>
          <a:p>
            <a:pPr algn="ctr"/>
            <a:r>
              <a:rPr lang="en-US" sz="2800" dirty="0">
                <a:solidFill>
                  <a:srgbClr val="063DE8"/>
                </a:solidFill>
                <a:latin typeface="Arial" charset="0"/>
              </a:rPr>
              <a:t>Verification Research and Development</a:t>
            </a:r>
            <a:endParaRPr lang="en-US" sz="2800" dirty="0">
              <a:latin typeface="Arial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571500" y="2244725"/>
            <a:ext cx="8001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 eaLnBrk="1" hangingPunct="1"/>
            <a:r>
              <a:rPr lang="en-US" sz="2400" b="1" dirty="0">
                <a:solidFill>
                  <a:schemeClr val="tx2"/>
                </a:solidFill>
                <a:latin typeface="Arial" charset="0"/>
              </a:rPr>
              <a:t>University Program Review (UPR) 2017 </a:t>
            </a:r>
            <a:r>
              <a:rPr lang="en-US" sz="2400" b="1" dirty="0" smtClean="0">
                <a:solidFill>
                  <a:schemeClr val="tx2"/>
                </a:solidFill>
                <a:latin typeface="Arial" charset="0"/>
              </a:rPr>
              <a:t>Meeting</a:t>
            </a:r>
          </a:p>
          <a:p>
            <a:pPr algn="ctr" eaLnBrk="1" hangingPunct="1"/>
            <a:endParaRPr lang="en-US" b="1" dirty="0">
              <a:solidFill>
                <a:schemeClr val="tx2"/>
              </a:solidFill>
              <a:latin typeface="Arial" charset="0"/>
            </a:endParaRPr>
          </a:p>
          <a:p>
            <a:pPr algn="ctr" eaLnBrk="1" hangingPunct="1"/>
            <a:r>
              <a:rPr lang="en-US" altLang="en-US" sz="2800" b="1" i="1" dirty="0" smtClean="0">
                <a:solidFill>
                  <a:schemeClr val="tx2"/>
                </a:solidFill>
                <a:latin typeface="Arial" charset="0"/>
              </a:rPr>
              <a:t>MCLLS Analysis of Neutron Capture and Inelastic Scatter Gammas for Oil-Well Logging</a:t>
            </a:r>
            <a:endParaRPr lang="en-US" altLang="en-US" sz="1600" b="1" dirty="0">
              <a:solidFill>
                <a:schemeClr val="tx2"/>
              </a:solidFill>
              <a:latin typeface="Arial" pitchFamily="34" charset="0"/>
            </a:endParaRPr>
          </a:p>
          <a:p>
            <a:pPr algn="ctr" eaLnBrk="1" hangingPunct="1"/>
            <a:endParaRPr lang="en-US" sz="2800" b="1" i="1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078" name="Text Box 11"/>
          <p:cNvSpPr txBox="1">
            <a:spLocks noChangeArrowheads="1"/>
          </p:cNvSpPr>
          <p:nvPr/>
        </p:nvSpPr>
        <p:spPr bwMode="auto">
          <a:xfrm>
            <a:off x="6629400" y="6262688"/>
            <a:ext cx="16690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</a:rPr>
              <a:t>June 6 - 8, 2017</a:t>
            </a:r>
          </a:p>
        </p:txBody>
      </p:sp>
      <p:pic>
        <p:nvPicPr>
          <p:cNvPr id="3079" name="Picture 12" descr="http://www.nnsa.doe.gov/images/nnsa-logo-withfl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526" y="157163"/>
            <a:ext cx="772694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28"/>
          <p:cNvSpPr txBox="1">
            <a:spLocks noChangeArrowheads="1"/>
          </p:cNvSpPr>
          <p:nvPr/>
        </p:nvSpPr>
        <p:spPr bwMode="auto">
          <a:xfrm>
            <a:off x="1660708" y="5159514"/>
            <a:ext cx="58226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b="1" dirty="0" smtClean="0">
                <a:latin typeface="Arial" charset="0"/>
              </a:rPr>
              <a:t>Vincent </a:t>
            </a:r>
            <a:r>
              <a:rPr lang="en-US" b="1" dirty="0" err="1" smtClean="0">
                <a:latin typeface="Arial" charset="0"/>
              </a:rPr>
              <a:t>DiNova</a:t>
            </a:r>
            <a:r>
              <a:rPr lang="en-US" b="1" dirty="0" smtClean="0">
                <a:latin typeface="Arial" charset="0"/>
              </a:rPr>
              <a:t>, Graduate Student Researcher</a:t>
            </a:r>
            <a:endParaRPr lang="en-US" b="1" dirty="0">
              <a:latin typeface="Arial" charset="0"/>
            </a:endParaRPr>
          </a:p>
          <a:p>
            <a:pPr algn="ctr"/>
            <a:r>
              <a:rPr lang="en-US" b="1" dirty="0">
                <a:latin typeface="Arial" charset="0"/>
              </a:rPr>
              <a:t>North Carolina State University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081" name="Text Box 31"/>
          <p:cNvSpPr txBox="1">
            <a:spLocks noChangeArrowheads="1"/>
          </p:cNvSpPr>
          <p:nvPr/>
        </p:nvSpPr>
        <p:spPr bwMode="auto">
          <a:xfrm>
            <a:off x="3739081" y="4626114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June </a:t>
            </a:r>
            <a:r>
              <a:rPr lang="en-US" dirty="0" smtClean="0">
                <a:latin typeface="Arial" charset="0"/>
              </a:rPr>
              <a:t>8, </a:t>
            </a:r>
            <a:r>
              <a:rPr lang="en-US" dirty="0">
                <a:latin typeface="Arial" charset="0"/>
              </a:rPr>
              <a:t>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6262688"/>
            <a:ext cx="2614968" cy="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6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Steps-All the fun!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experiments at KSU and NCSU</a:t>
            </a:r>
          </a:p>
          <a:p>
            <a:r>
              <a:rPr lang="en-US" dirty="0" smtClean="0"/>
              <a:t>Apply iterative MCLLS technique to determine lithology/porosity/density using the spiking technique</a:t>
            </a:r>
          </a:p>
          <a:p>
            <a:r>
              <a:rPr lang="en-US" dirty="0"/>
              <a:t>Incorporate uncertainty quantification propagation </a:t>
            </a:r>
            <a:r>
              <a:rPr lang="en-US" dirty="0" smtClean="0"/>
              <a:t>being designed at Georgia Tech to </a:t>
            </a:r>
            <a:r>
              <a:rPr lang="en-US" dirty="0"/>
              <a:t>analysis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/>
              <a:t>Determine if elemental vs. mineral composition yields provides more useful for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Make changes to method as necessary from 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14272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/>
              <a:t>A.Sood</a:t>
            </a:r>
            <a:r>
              <a:rPr lang="en-US" sz="1600" dirty="0"/>
              <a:t>, </a:t>
            </a:r>
            <a:r>
              <a:rPr lang="en-US" sz="1600" dirty="0" err="1"/>
              <a:t>R.P.Gardner</a:t>
            </a:r>
            <a:r>
              <a:rPr lang="en-US" sz="1600" dirty="0"/>
              <a:t> / </a:t>
            </a:r>
            <a:r>
              <a:rPr lang="en-US" sz="1600" dirty="0" err="1"/>
              <a:t>Nucl</a:t>
            </a:r>
            <a:r>
              <a:rPr lang="en-US" sz="1600" dirty="0"/>
              <a:t>. </a:t>
            </a:r>
            <a:r>
              <a:rPr lang="en-US" sz="1600" dirty="0" err="1"/>
              <a:t>Instr.and</a:t>
            </a:r>
            <a:r>
              <a:rPr lang="en-US" sz="1600" dirty="0"/>
              <a:t> Meth.in Phys. </a:t>
            </a:r>
            <a:r>
              <a:rPr lang="en-US" sz="1600" dirty="0" err="1"/>
              <a:t>Res.B</a:t>
            </a:r>
            <a:r>
              <a:rPr lang="en-US" sz="1600" dirty="0"/>
              <a:t> 213 (2004) </a:t>
            </a:r>
            <a:r>
              <a:rPr lang="en-US" sz="1600" dirty="0" smtClean="0"/>
              <a:t>100–104</a:t>
            </a:r>
          </a:p>
          <a:p>
            <a:r>
              <a:rPr lang="en-US" sz="1600" dirty="0"/>
              <a:t>R.P. Gardner, A.M. </a:t>
            </a:r>
            <a:r>
              <a:rPr lang="en-US" sz="1600" dirty="0" err="1"/>
              <a:t>Yacout</a:t>
            </a:r>
            <a:r>
              <a:rPr lang="en-US" sz="1600" dirty="0"/>
              <a:t>, J. Zhang, K. </a:t>
            </a:r>
            <a:r>
              <a:rPr lang="en-US" sz="1600" dirty="0" err="1"/>
              <a:t>Verghese</a:t>
            </a:r>
            <a:r>
              <a:rPr lang="en-US" sz="1600" dirty="0"/>
              <a:t>, </a:t>
            </a:r>
            <a:r>
              <a:rPr lang="en-US" sz="1600" dirty="0" err="1" smtClean="0"/>
              <a:t>Nucl</a:t>
            </a:r>
            <a:r>
              <a:rPr lang="en-US" sz="1600" dirty="0" smtClean="0"/>
              <a:t>. Instr</a:t>
            </a:r>
            <a:r>
              <a:rPr lang="en-US" sz="1600" dirty="0"/>
              <a:t>. and Meth. A 242 (1986) 399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R.L. Heath, Scintillation Spectrometry, Gamma-Ray </a:t>
            </a:r>
            <a:r>
              <a:rPr lang="en-US" sz="1600" dirty="0" smtClean="0"/>
              <a:t>Spectrum Catalogue</a:t>
            </a:r>
            <a:r>
              <a:rPr lang="en-US" sz="1600" dirty="0"/>
              <a:t>, 2nd Ed., USAEC Report </a:t>
            </a:r>
            <a:r>
              <a:rPr lang="en-US" sz="1600" dirty="0" smtClean="0"/>
              <a:t>IDO-16880, 1964.</a:t>
            </a:r>
          </a:p>
          <a:p>
            <a:r>
              <a:rPr lang="en-US" sz="1600" dirty="0"/>
              <a:t>Y. </a:t>
            </a:r>
            <a:r>
              <a:rPr lang="en-US" sz="1600" dirty="0" err="1"/>
              <a:t>Jin</a:t>
            </a:r>
            <a:r>
              <a:rPr lang="en-US" sz="1600" dirty="0"/>
              <a:t>, R.P. Gardner, K. </a:t>
            </a:r>
            <a:r>
              <a:rPr lang="en-US" sz="1600" dirty="0" err="1"/>
              <a:t>Verghese</a:t>
            </a:r>
            <a:r>
              <a:rPr lang="en-US" sz="1600" dirty="0"/>
              <a:t>, </a:t>
            </a:r>
            <a:r>
              <a:rPr lang="en-US" sz="1600" dirty="0" err="1"/>
              <a:t>Nucl</a:t>
            </a:r>
            <a:r>
              <a:rPr lang="en-US" sz="1600" dirty="0"/>
              <a:t>. Instr. and </a:t>
            </a:r>
            <a:r>
              <a:rPr lang="en-US" sz="1600" dirty="0" smtClean="0"/>
              <a:t>Meth. A </a:t>
            </a:r>
            <a:r>
              <a:rPr lang="en-US" sz="1600" dirty="0"/>
              <a:t>242 (1986) 416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A.M. </a:t>
            </a:r>
            <a:r>
              <a:rPr lang="en-US" sz="1600" dirty="0" err="1"/>
              <a:t>Yacout</a:t>
            </a:r>
            <a:r>
              <a:rPr lang="en-US" sz="1600" dirty="0"/>
              <a:t>, R.P. Gardner, K. </a:t>
            </a:r>
            <a:r>
              <a:rPr lang="en-US" sz="1600" dirty="0" err="1"/>
              <a:t>Verghese</a:t>
            </a:r>
            <a:r>
              <a:rPr lang="en-US" sz="1600" dirty="0"/>
              <a:t>, </a:t>
            </a:r>
            <a:r>
              <a:rPr lang="en-US" sz="1600" dirty="0" err="1"/>
              <a:t>Nucl</a:t>
            </a:r>
            <a:r>
              <a:rPr lang="en-US" sz="1600" dirty="0"/>
              <a:t>. Instr. </a:t>
            </a:r>
            <a:r>
              <a:rPr lang="en-US" sz="1600" dirty="0" smtClean="0"/>
              <a:t>And Meth</a:t>
            </a:r>
            <a:r>
              <a:rPr lang="en-US" sz="1600" dirty="0"/>
              <a:t>. A 243 (1986) 121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M. </a:t>
            </a:r>
            <a:r>
              <a:rPr lang="en-US" sz="1600" dirty="0" err="1"/>
              <a:t>Geretschlager</a:t>
            </a:r>
            <a:r>
              <a:rPr lang="en-US" sz="1600" dirty="0"/>
              <a:t>, </a:t>
            </a:r>
            <a:r>
              <a:rPr lang="en-US" sz="1600" dirty="0" err="1"/>
              <a:t>Nucl</a:t>
            </a:r>
            <a:r>
              <a:rPr lang="en-US" sz="1600" dirty="0"/>
              <a:t>. Instr. and Meth. B 28 (</a:t>
            </a:r>
            <a:r>
              <a:rPr lang="en-US" sz="1600" dirty="0" smtClean="0"/>
              <a:t>1987) 289.</a:t>
            </a:r>
          </a:p>
          <a:p>
            <a:r>
              <a:rPr lang="sv-SE" sz="1600" dirty="0"/>
              <a:t>T. Papp, J.L. Campbell, D. Varga, G. Kalinka, Nucl. </a:t>
            </a:r>
            <a:r>
              <a:rPr lang="sv-SE" sz="1600" dirty="0" smtClean="0"/>
              <a:t>Instr. </a:t>
            </a:r>
            <a:r>
              <a:rPr lang="en-US" sz="1600" dirty="0" smtClean="0"/>
              <a:t>and </a:t>
            </a:r>
            <a:r>
              <a:rPr lang="en-US" sz="1600" dirty="0"/>
              <a:t>Meth. A 412 (1998) 109.</a:t>
            </a:r>
            <a:endParaRPr lang="en-US" sz="1600" dirty="0" smtClean="0"/>
          </a:p>
          <a:p>
            <a:r>
              <a:rPr lang="en-US" sz="1600" dirty="0" smtClean="0"/>
              <a:t>MCNP Training Manual</a:t>
            </a:r>
          </a:p>
          <a:p>
            <a:r>
              <a:rPr lang="en-US" sz="1600" dirty="0" smtClean="0"/>
              <a:t>Serra, </a:t>
            </a:r>
            <a:r>
              <a:rPr lang="en-US" sz="1600" dirty="0" err="1" smtClean="0"/>
              <a:t>Oberto</a:t>
            </a:r>
            <a:r>
              <a:rPr lang="en-US" sz="1600" dirty="0" smtClean="0"/>
              <a:t>. </a:t>
            </a:r>
            <a:r>
              <a:rPr lang="en-US" sz="1600" i="1" dirty="0" smtClean="0"/>
              <a:t>Well Logging Handbook. </a:t>
            </a:r>
            <a:r>
              <a:rPr lang="en-US" sz="1600" dirty="0" smtClean="0"/>
              <a:t>Ed. </a:t>
            </a:r>
            <a:r>
              <a:rPr lang="en-US" sz="1600" dirty="0" err="1" smtClean="0"/>
              <a:t>Technip</a:t>
            </a:r>
            <a:r>
              <a:rPr lang="en-US" sz="1600" dirty="0" smtClean="0"/>
              <a:t>, Paris</a:t>
            </a:r>
            <a:r>
              <a:rPr lang="en-US" sz="1600" i="1" dirty="0" smtClean="0"/>
              <a:t>. </a:t>
            </a:r>
            <a:r>
              <a:rPr lang="en-US" sz="1600" dirty="0" smtClean="0"/>
              <a:t>2008</a:t>
            </a:r>
            <a:endParaRPr lang="en-US" sz="1600" i="1" dirty="0" smtClean="0"/>
          </a:p>
          <a:p>
            <a:pPr marL="0" indent="0">
              <a:buNone/>
            </a:pPr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449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0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Goal:  </a:t>
            </a:r>
            <a:r>
              <a:rPr lang="en-US" dirty="0" smtClean="0"/>
              <a:t>Development of new simulation, analysis, and modeling methods to accurately estimate porosity, lithology, and density for Oil-Well Logging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Objectives:</a:t>
            </a:r>
          </a:p>
          <a:p>
            <a:r>
              <a:rPr lang="en-US" dirty="0" smtClean="0"/>
              <a:t>Develop iterative MCLLS algorithm to improve accuracy of analysis tools</a:t>
            </a:r>
          </a:p>
          <a:p>
            <a:r>
              <a:rPr lang="en-US" dirty="0" smtClean="0"/>
              <a:t>Incorporate spiking method to aid in experiments being performed at NCSU and the testing facility at KSU</a:t>
            </a:r>
          </a:p>
          <a:p>
            <a:r>
              <a:rPr lang="en-US" dirty="0" smtClean="0"/>
              <a:t>Generate library for the many scenarios of oil/water composition, mineral deposition, and detector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Replacement in Oil Well Logging Problem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51" y="1471353"/>
            <a:ext cx="5830645" cy="450549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19300"/>
            <a:ext cx="2105025" cy="3733800"/>
          </a:xfrm>
        </p:spPr>
      </p:pic>
    </p:spTree>
    <p:extLst>
      <p:ext uri="{BB962C8B-B14F-4D97-AF65-F5344CB8AC3E}">
        <p14:creationId xmlns:p14="http://schemas.microsoft.com/office/powerpoint/2010/main" val="31954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tools use:</a:t>
            </a:r>
          </a:p>
          <a:p>
            <a:pPr lvl="1"/>
            <a:r>
              <a:rPr lang="en-US" dirty="0" smtClean="0"/>
              <a:t>Cs-137</a:t>
            </a:r>
          </a:p>
          <a:p>
            <a:pPr lvl="2"/>
            <a:r>
              <a:rPr lang="en-US" dirty="0" smtClean="0"/>
              <a:t>Long half life (~30.17 years)</a:t>
            </a:r>
          </a:p>
          <a:p>
            <a:pPr lvl="2"/>
            <a:r>
              <a:rPr lang="en-US" dirty="0" smtClean="0"/>
              <a:t>Source activity 1-3 Ci </a:t>
            </a:r>
          </a:p>
          <a:p>
            <a:pPr lvl="1"/>
            <a:r>
              <a:rPr lang="en-US" dirty="0" err="1" smtClean="0"/>
              <a:t>AmBe</a:t>
            </a:r>
            <a:r>
              <a:rPr lang="en-US" dirty="0" smtClean="0"/>
              <a:t> (or other neutron emitter)</a:t>
            </a:r>
          </a:p>
          <a:p>
            <a:pPr lvl="2"/>
            <a:r>
              <a:rPr lang="en-US" dirty="0" smtClean="0"/>
              <a:t>Long half life &gt; 400 years</a:t>
            </a:r>
          </a:p>
          <a:p>
            <a:pPr lvl="2"/>
            <a:r>
              <a:rPr lang="en-US" dirty="0" smtClean="0"/>
              <a:t>Source activity 2-20 Ci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Replacement:</a:t>
            </a:r>
          </a:p>
          <a:p>
            <a:pPr lvl="1"/>
            <a:r>
              <a:rPr lang="en-US" dirty="0" smtClean="0"/>
              <a:t>D-T generator (14.1 MeV neutrons)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739708" y="5104765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pPr algn="ctr"/>
            <a:r>
              <a:rPr kumimoji="0" lang="en-US" altLang="zh-CN" sz="2400">
                <a:ea typeface="宋体" panose="02010600030101010101" pitchFamily="2" charset="-122"/>
              </a:rPr>
              <a:t>Tritium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18845" y="5104765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pPr algn="ctr"/>
            <a:r>
              <a:rPr kumimoji="0" lang="en-US" altLang="zh-CN" sz="2400" dirty="0">
                <a:ea typeface="宋体" panose="02010600030101010101" pitchFamily="2" charset="-122"/>
              </a:rPr>
              <a:t>Deuterium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43158" y="508730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pPr algn="ctr"/>
            <a:r>
              <a:rPr kumimoji="0" lang="en-US" altLang="zh-CN" sz="2400">
                <a:ea typeface="宋体" panose="02010600030101010101" pitchFamily="2" charset="-122"/>
              </a:rPr>
              <a:t>Helium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30620" y="5087303"/>
            <a:ext cx="118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pPr algn="ctr"/>
            <a:r>
              <a:rPr kumimoji="0" lang="en-US" altLang="zh-CN" sz="2400">
                <a:ea typeface="宋体" panose="02010600030101010101" pitchFamily="2" charset="-122"/>
              </a:rPr>
              <a:t>Neutron</a:t>
            </a:r>
            <a:endParaRPr kumimoji="0" lang="en-US" altLang="zh-CN" sz="2400" baseline="30000">
              <a:ea typeface="宋体" panose="02010600030101010101" pitchFamily="2" charset="-122"/>
            </a:endParaRP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380808" y="5681028"/>
            <a:ext cx="469900" cy="534987"/>
            <a:chOff x="1024" y="3198"/>
            <a:chExt cx="296" cy="337"/>
          </a:xfrm>
        </p:grpSpPr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1028" y="3198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1024" y="3368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1067" y="320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H</a:t>
              </a:r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2977833" y="5654040"/>
            <a:ext cx="469900" cy="534988"/>
            <a:chOff x="1545" y="3194"/>
            <a:chExt cx="296" cy="337"/>
          </a:xfrm>
        </p:grpSpPr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1549" y="3194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7" name="Rectangle 39"/>
            <p:cNvSpPr>
              <a:spLocks noChangeArrowheads="1"/>
            </p:cNvSpPr>
            <p:nvPr/>
          </p:nvSpPr>
          <p:spPr bwMode="auto">
            <a:xfrm>
              <a:off x="1545" y="3364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1588" y="320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H</a:t>
              </a:r>
            </a:p>
          </p:txBody>
        </p:sp>
      </p:grp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7016433" y="5777865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17.6 MeV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5714683" y="567467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2377758" y="565562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</a:p>
        </p:txBody>
      </p: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5214620" y="5661978"/>
            <a:ext cx="469900" cy="534987"/>
            <a:chOff x="2536" y="3195"/>
            <a:chExt cx="296" cy="337"/>
          </a:xfrm>
        </p:grpSpPr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2540" y="3195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536" y="3365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579" y="320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H</a:t>
              </a:r>
            </a:p>
          </p:txBody>
        </p:sp>
      </p:grpSp>
      <p:grpSp>
        <p:nvGrpSpPr>
          <p:cNvPr id="26" name="Group 49"/>
          <p:cNvGrpSpPr>
            <a:grpSpLocks/>
          </p:cNvGrpSpPr>
          <p:nvPr/>
        </p:nvGrpSpPr>
        <p:grpSpPr bwMode="auto">
          <a:xfrm>
            <a:off x="6203633" y="5679440"/>
            <a:ext cx="430212" cy="534988"/>
            <a:chOff x="3192" y="3196"/>
            <a:chExt cx="271" cy="337"/>
          </a:xfrm>
        </p:grpSpPr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3196" y="3196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3192" y="3366"/>
              <a:ext cx="5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9" name="Rectangle 52"/>
            <p:cNvSpPr>
              <a:spLocks noChangeArrowheads="1"/>
            </p:cNvSpPr>
            <p:nvPr/>
          </p:nvSpPr>
          <p:spPr bwMode="auto">
            <a:xfrm>
              <a:off x="3235" y="32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Univers 57 Condensed" pitchFamily="34" charset="0"/>
                </a:defRPr>
              </a:lvl9pPr>
            </a:lstStyle>
            <a:p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30" name="Rectangle 53"/>
          <p:cNvSpPr>
            <a:spLocks noChangeArrowheads="1"/>
          </p:cNvSpPr>
          <p:nvPr/>
        </p:nvSpPr>
        <p:spPr bwMode="auto">
          <a:xfrm>
            <a:off x="6664008" y="568102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4016058" y="5939790"/>
            <a:ext cx="560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72" y="1707430"/>
            <a:ext cx="3069272" cy="23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Interactions</a:t>
            </a:r>
            <a:endParaRPr lang="en-US" dirty="0"/>
          </a:p>
        </p:txBody>
      </p:sp>
      <p:pic>
        <p:nvPicPr>
          <p:cNvPr id="7" name="Picture 102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2"/>
          <a:stretch>
            <a:fillRect/>
          </a:stretch>
        </p:blipFill>
        <p:spPr bwMode="auto">
          <a:xfrm>
            <a:off x="3861595" y="1258448"/>
            <a:ext cx="4346575" cy="16875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1126490" y="1746029"/>
            <a:ext cx="2328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INELASTIC SCATTERING</a:t>
            </a:r>
          </a:p>
        </p:txBody>
      </p:sp>
      <p:pic>
        <p:nvPicPr>
          <p:cNvPr id="9" name="Picture 10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/>
          <a:stretch>
            <a:fillRect/>
          </a:stretch>
        </p:blipFill>
        <p:spPr bwMode="auto">
          <a:xfrm>
            <a:off x="3861595" y="3040650"/>
            <a:ext cx="4360862" cy="17002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31"/>
          <p:cNvSpPr>
            <a:spLocks noChangeArrowheads="1"/>
          </p:cNvSpPr>
          <p:nvPr/>
        </p:nvSpPr>
        <p:spPr bwMode="auto">
          <a:xfrm>
            <a:off x="1126490" y="3422650"/>
            <a:ext cx="2189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</a:rPr>
              <a:t>THERMAL CAPTURE</a:t>
            </a:r>
          </a:p>
        </p:txBody>
      </p:sp>
      <p:pic>
        <p:nvPicPr>
          <p:cNvPr id="11" name="Picture 103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9"/>
          <a:stretch>
            <a:fillRect/>
          </a:stretch>
        </p:blipFill>
        <p:spPr bwMode="auto">
          <a:xfrm>
            <a:off x="3873500" y="4827586"/>
            <a:ext cx="4357687" cy="18526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3"/>
          <p:cNvSpPr>
            <a:spLocks noChangeArrowheads="1"/>
          </p:cNvSpPr>
          <p:nvPr/>
        </p:nvSpPr>
        <p:spPr bwMode="auto">
          <a:xfrm>
            <a:off x="1126490" y="5441156"/>
            <a:ext cx="242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NEUTRON ACTIVATION</a:t>
            </a:r>
          </a:p>
        </p:txBody>
      </p:sp>
      <p:sp>
        <p:nvSpPr>
          <p:cNvPr id="13" name="Rectangle 1034"/>
          <p:cNvSpPr>
            <a:spLocks noChangeArrowheads="1"/>
          </p:cNvSpPr>
          <p:nvPr/>
        </p:nvSpPr>
        <p:spPr bwMode="auto">
          <a:xfrm flipH="1">
            <a:off x="7845425" y="782638"/>
            <a:ext cx="277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>
                <a:solidFill>
                  <a:srgbClr val="FF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4" name="Rectangle 1035"/>
          <p:cNvSpPr>
            <a:spLocks noChangeArrowheads="1"/>
          </p:cNvSpPr>
          <p:nvPr/>
        </p:nvSpPr>
        <p:spPr bwMode="auto">
          <a:xfrm flipH="1">
            <a:off x="8323263" y="3055938"/>
            <a:ext cx="277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Univers 57 Condensed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Univers 57 Condensed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Univers 57 Condense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Univers 57 Condensed" pitchFamily="34" charset="0"/>
              </a:defRPr>
            </a:lvl9pPr>
          </a:lstStyle>
          <a:p>
            <a:r>
              <a:rPr lang="en-US" altLang="zh-CN">
                <a:solidFill>
                  <a:srgbClr val="FF9999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5" name="Arc 1036"/>
          <p:cNvSpPr>
            <a:spLocks/>
          </p:cNvSpPr>
          <p:nvPr/>
        </p:nvSpPr>
        <p:spPr bwMode="auto">
          <a:xfrm>
            <a:off x="8121650" y="3370263"/>
            <a:ext cx="219075" cy="173037"/>
          </a:xfrm>
          <a:custGeom>
            <a:avLst/>
            <a:gdLst>
              <a:gd name="T0" fmla="*/ 219075 w 21757"/>
              <a:gd name="T1" fmla="*/ 0 h 21600"/>
              <a:gd name="T2" fmla="*/ 0 w 21757"/>
              <a:gd name="T3" fmla="*/ 173029 h 21600"/>
              <a:gd name="T4" fmla="*/ 1581 w 21757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57" h="21600" fill="none" extrusionOk="0">
                <a:moveTo>
                  <a:pt x="21757" y="0"/>
                </a:moveTo>
                <a:cubicBezTo>
                  <a:pt x="21757" y="11929"/>
                  <a:pt x="12086" y="21600"/>
                  <a:pt x="157" y="21600"/>
                </a:cubicBezTo>
                <a:cubicBezTo>
                  <a:pt x="104" y="21600"/>
                  <a:pt x="52" y="21599"/>
                  <a:pt x="-1" y="21599"/>
                </a:cubicBezTo>
              </a:path>
              <a:path w="21757" h="21600" stroke="0" extrusionOk="0">
                <a:moveTo>
                  <a:pt x="21757" y="0"/>
                </a:moveTo>
                <a:cubicBezTo>
                  <a:pt x="21757" y="11929"/>
                  <a:pt x="12086" y="21600"/>
                  <a:pt x="157" y="21600"/>
                </a:cubicBezTo>
                <a:cubicBezTo>
                  <a:pt x="104" y="21600"/>
                  <a:pt x="52" y="21599"/>
                  <a:pt x="-1" y="21599"/>
                </a:cubicBezTo>
                <a:lnTo>
                  <a:pt x="157" y="0"/>
                </a:lnTo>
                <a:lnTo>
                  <a:pt x="21757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>
            <a:outerShdw dist="17961" dir="81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794" y="168492"/>
            <a:ext cx="6094412" cy="867930"/>
          </a:xfrm>
        </p:spPr>
        <p:txBody>
          <a:bodyPr/>
          <a:lstStyle/>
          <a:p>
            <a:r>
              <a:rPr lang="en-US" dirty="0" smtClean="0"/>
              <a:t>Sample Simulation of Tradition Oil Well Logging Tool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3" y="1403812"/>
            <a:ext cx="1524829" cy="46801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9" y="1403812"/>
            <a:ext cx="6267796" cy="4700847"/>
          </a:xfrm>
        </p:spPr>
      </p:pic>
    </p:spTree>
    <p:extLst>
      <p:ext uri="{BB962C8B-B14F-4D97-AF65-F5344CB8AC3E}">
        <p14:creationId xmlns:p14="http://schemas.microsoft.com/office/powerpoint/2010/main" val="351405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794" y="168492"/>
            <a:ext cx="6094412" cy="867930"/>
          </a:xfrm>
        </p:spPr>
        <p:txBody>
          <a:bodyPr/>
          <a:lstStyle/>
          <a:p>
            <a:r>
              <a:rPr lang="en-US" dirty="0" smtClean="0"/>
              <a:t>Detector Response Function Development (CEARDRF)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Inclusive DRF-Monte Carlo Code created to generate mono-energetic gamma ray detector responses for bare crystals</a:t>
            </a:r>
          </a:p>
          <a:p>
            <a:r>
              <a:rPr lang="en-US" dirty="0"/>
              <a:t>Added a second feature to flat </a:t>
            </a:r>
            <a:r>
              <a:rPr lang="en-US" dirty="0" smtClean="0"/>
              <a:t>continuum (Dr. </a:t>
            </a:r>
            <a:r>
              <a:rPr lang="en-US" dirty="0" err="1" smtClean="0"/>
              <a:t>Sood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Compton edge was presumed by producing a very sharp change indicating a 180 degree Compton scatter event</a:t>
            </a:r>
          </a:p>
          <a:p>
            <a:pPr lvl="1"/>
            <a:r>
              <a:rPr lang="en-US" dirty="0"/>
              <a:t>CEARDRF included low-energy Doppler effect to produce shape that matches experimental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Recent developments have added functionality of different detectors (</a:t>
            </a:r>
            <a:r>
              <a:rPr lang="en-US" dirty="0" err="1" smtClean="0"/>
              <a:t>NaI</a:t>
            </a:r>
            <a:r>
              <a:rPr lang="en-US" dirty="0" smtClean="0"/>
              <a:t>, BGO, </a:t>
            </a:r>
            <a:r>
              <a:rPr lang="en-US" dirty="0" err="1" smtClean="0"/>
              <a:t>LaBr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being used to correct </a:t>
            </a:r>
            <a:r>
              <a:rPr lang="en-US" dirty="0" err="1" smtClean="0"/>
              <a:t>unspread</a:t>
            </a:r>
            <a:r>
              <a:rPr lang="en-US" dirty="0" smtClean="0"/>
              <a:t> simulated data from CEARCPG or MCNP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2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NCSU Spiking Experiment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1" y="2836358"/>
            <a:ext cx="2335420" cy="339399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09" y="3981796"/>
            <a:ext cx="2939716" cy="2204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62" y="1512919"/>
            <a:ext cx="2937162" cy="22028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24" y="1512920"/>
            <a:ext cx="2937161" cy="22028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25" y="3981796"/>
            <a:ext cx="2939716" cy="22047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788131" y="6076604"/>
            <a:ext cx="274320" cy="109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7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27847" y="6065092"/>
            <a:ext cx="274320" cy="109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7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27847" y="3611568"/>
            <a:ext cx="274320" cy="109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7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788131" y="3605812"/>
            <a:ext cx="274320" cy="1099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97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41" y="1512919"/>
            <a:ext cx="2335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Designed to test and improve DRF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in conjunction with tool designed at KSU</a:t>
            </a:r>
          </a:p>
        </p:txBody>
      </p:sp>
    </p:spTree>
    <p:extLst>
      <p:ext uri="{BB962C8B-B14F-4D97-AF65-F5344CB8AC3E}">
        <p14:creationId xmlns:p14="http://schemas.microsoft.com/office/powerpoint/2010/main" val="19711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MCLLS Approaches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tests have demonstrated that </a:t>
            </a:r>
            <a:r>
              <a:rPr lang="en-US" smtClean="0"/>
              <a:t>the hydrogen </a:t>
            </a:r>
            <a:r>
              <a:rPr lang="en-US" dirty="0" smtClean="0"/>
              <a:t>content has a large nonlinear effect on the overall detection of neutrons and gamma rays</a:t>
            </a:r>
          </a:p>
          <a:p>
            <a:r>
              <a:rPr lang="en-US" dirty="0" smtClean="0"/>
              <a:t>Generate libraries to match each water/crude content</a:t>
            </a:r>
          </a:p>
          <a:p>
            <a:r>
              <a:rPr lang="en-US" dirty="0" smtClean="0"/>
              <a:t>Perform initial MCLLS search to estimate water/crude content </a:t>
            </a:r>
          </a:p>
          <a:p>
            <a:r>
              <a:rPr lang="en-US" dirty="0" smtClean="0"/>
              <a:t>Pull libraries from matched water/crude content simulations</a:t>
            </a:r>
          </a:p>
          <a:p>
            <a:r>
              <a:rPr lang="en-US" dirty="0" smtClean="0"/>
              <a:t>Perform MCLLS on remaining spectrum</a:t>
            </a:r>
          </a:p>
          <a:p>
            <a:r>
              <a:rPr lang="en-US" dirty="0"/>
              <a:t>Continue iterations until convergence criterion is met</a:t>
            </a:r>
          </a:p>
          <a:p>
            <a:r>
              <a:rPr lang="en-US" dirty="0" smtClean="0"/>
              <a:t>Possibility of adding information from other tools (Resistivity) for improved initial guesses</a:t>
            </a:r>
          </a:p>
        </p:txBody>
      </p:sp>
    </p:spTree>
    <p:extLst>
      <p:ext uri="{BB962C8B-B14F-4D97-AF65-F5344CB8AC3E}">
        <p14:creationId xmlns:p14="http://schemas.microsoft.com/office/powerpoint/2010/main" val="1588670419"/>
      </p:ext>
    </p:extLst>
  </p:cSld>
  <p:clrMapOvr>
    <a:masterClrMapping/>
  </p:clrMapOvr>
</p:sld>
</file>

<file path=ppt/theme/theme1.xml><?xml version="1.0" encoding="utf-8"?>
<a:theme xmlns:a="http://schemas.openxmlformats.org/drawingml/2006/main" name="UPR2017">
  <a:themeElements>
    <a:clrScheme name="Gordon-NN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ordon-NN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9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97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Gordon-NN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rdon-NNS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rdon-NNS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rdon-NNS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rdon-NNS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rdon-NNS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rdon-NNS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PR2017" id="{6AD1D1A1-228E-4CC1-B2F0-0945A5C4DE9A}" vid="{E98D5975-3E51-4EFC-ACEB-BA6180BCD5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UPR2017</Template>
  <TotalTime>288</TotalTime>
  <Words>631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宋体</vt:lpstr>
      <vt:lpstr>Arial</vt:lpstr>
      <vt:lpstr>Symbol</vt:lpstr>
      <vt:lpstr>Times New Roman</vt:lpstr>
      <vt:lpstr>Univers 57 Condensed</vt:lpstr>
      <vt:lpstr>UPR2017</vt:lpstr>
      <vt:lpstr>PowerPoint Presentation</vt:lpstr>
      <vt:lpstr>Goals and Objectives</vt:lpstr>
      <vt:lpstr>Source Replacement in Oil Well Logging Problem</vt:lpstr>
      <vt:lpstr>Sources</vt:lpstr>
      <vt:lpstr>Neutron Interactions</vt:lpstr>
      <vt:lpstr>Sample Simulation of Tradition Oil Well Logging Tool</vt:lpstr>
      <vt:lpstr>Detector Response Function Development (CEARDRF)</vt:lpstr>
      <vt:lpstr>NCSU Spiking Experiment</vt:lpstr>
      <vt:lpstr>Iterative MCLLS Approaches</vt:lpstr>
      <vt:lpstr>Next Steps-All the fun!</vt:lpstr>
      <vt:lpstr>References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Di Nova</dc:creator>
  <cp:lastModifiedBy>Vincent Di Nova</cp:lastModifiedBy>
  <cp:revision>18</cp:revision>
  <cp:lastPrinted>2017-05-26T14:42:48Z</cp:lastPrinted>
  <dcterms:created xsi:type="dcterms:W3CDTF">2017-05-22T14:12:11Z</dcterms:created>
  <dcterms:modified xsi:type="dcterms:W3CDTF">2019-01-24T19:58:55Z</dcterms:modified>
</cp:coreProperties>
</file>