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65" r:id="rId7"/>
    <p:sldId id="277" r:id="rId8"/>
    <p:sldId id="266" r:id="rId9"/>
    <p:sldId id="278" r:id="rId10"/>
    <p:sldId id="267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1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BBD62-97BE-412E-BDE8-BBD5E4762D8D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57EB5F-7F5A-4367-BA2A-1CBF12FC32F4}">
      <dgm:prSet/>
      <dgm:spPr>
        <a:solidFill>
          <a:schemeClr val="accent1">
            <a:lumMod val="75000"/>
          </a:schemeClr>
        </a:solidFill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it-IT" dirty="0"/>
            <a:t>Storicamente, la maggior parte degli SSD utilizzava bus come SATA, per interfacciarsi con il resto di un sistema informatico. Da quando gli SSD sono diventati disponibili nei mercato, SATA è diventato il modo più tipico per collegare gli SSD nei PC; </a:t>
          </a:r>
          <a:endParaRPr lang="en-US" dirty="0"/>
        </a:p>
      </dgm:t>
    </dgm:pt>
    <dgm:pt modelId="{C8298CC8-0C3E-4BAD-8326-42DC3372710A}" type="parTrans" cxnId="{C82B5E22-FE53-41E8-A93B-CFB1BC811CC3}">
      <dgm:prSet/>
      <dgm:spPr/>
      <dgm:t>
        <a:bodyPr/>
        <a:lstStyle/>
        <a:p>
          <a:endParaRPr lang="en-US"/>
        </a:p>
      </dgm:t>
    </dgm:pt>
    <dgm:pt modelId="{88B50D76-9EC4-4DCF-8ADE-37E6C29B70DD}" type="sibTrans" cxnId="{C82B5E22-FE53-41E8-A93B-CFB1BC811CC3}">
      <dgm:prSet/>
      <dgm:spPr/>
      <dgm:t>
        <a:bodyPr/>
        <a:lstStyle/>
        <a:p>
          <a:endParaRPr lang="en-US"/>
        </a:p>
      </dgm:t>
    </dgm:pt>
    <dgm:pt modelId="{1FB8D056-79C4-48D6-A502-CABE7E1B612F}">
      <dgm:prSet/>
      <dgm:spPr>
        <a:solidFill>
          <a:schemeClr val="accent1">
            <a:lumMod val="75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it-IT" dirty="0"/>
            <a:t>tuttavia, SATA è stato progettato principalmente per l'interfacciamento con le unità disco rigido meccaniche (HDD) ed è diventato sempre più inadeguato per le unità SSD, la cui velocità è migliorata nel tempo. </a:t>
          </a:r>
          <a:endParaRPr lang="en-US" dirty="0"/>
        </a:p>
      </dgm:t>
    </dgm:pt>
    <dgm:pt modelId="{8FF1E869-E3C6-4869-9C65-DE8B2BBE8835}" type="parTrans" cxnId="{9A79FE85-688C-4124-9D25-416E8C401EE6}">
      <dgm:prSet/>
      <dgm:spPr/>
      <dgm:t>
        <a:bodyPr/>
        <a:lstStyle/>
        <a:p>
          <a:endParaRPr lang="en-US"/>
        </a:p>
      </dgm:t>
    </dgm:pt>
    <dgm:pt modelId="{0269AA61-8893-43CE-B0E1-CBB44019971B}" type="sibTrans" cxnId="{9A79FE85-688C-4124-9D25-416E8C401EE6}">
      <dgm:prSet/>
      <dgm:spPr/>
      <dgm:t>
        <a:bodyPr/>
        <a:lstStyle/>
        <a:p>
          <a:endParaRPr lang="en-US"/>
        </a:p>
      </dgm:t>
    </dgm:pt>
    <dgm:pt modelId="{F19E84B9-706A-4F7A-AA31-F5E5DC4E7F0B}">
      <dgm:prSet/>
      <dgm:spPr>
        <a:solidFill>
          <a:schemeClr val="accent1">
            <a:lumMod val="75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it-IT" dirty="0"/>
            <a:t>Gli SSD di fascia alta erano stati realizzati utilizzando il bus PCI Express prima di </a:t>
          </a:r>
          <a:r>
            <a:rPr lang="it-IT" dirty="0" err="1"/>
            <a:t>NVMe</a:t>
          </a:r>
          <a:r>
            <a:rPr lang="it-IT" dirty="0"/>
            <a:t>, ma utilizzando interfacce con specifiche non-standard. Standardizzando l'interfaccia degli SSD, i sistemi operativi necessitano solo di un driver di dispositivo comune per funzionare con tutti gli SSD che aderiscono alle specifiche.</a:t>
          </a:r>
          <a:endParaRPr lang="en-US" dirty="0"/>
        </a:p>
      </dgm:t>
    </dgm:pt>
    <dgm:pt modelId="{D59D259F-146A-43D5-9B17-2677BD7834ED}" type="parTrans" cxnId="{EF8BAB9A-3656-4EED-BE73-083BBD72357D}">
      <dgm:prSet/>
      <dgm:spPr/>
      <dgm:t>
        <a:bodyPr/>
        <a:lstStyle/>
        <a:p>
          <a:endParaRPr lang="en-US"/>
        </a:p>
      </dgm:t>
    </dgm:pt>
    <dgm:pt modelId="{E2D70FEA-90C3-43E0-BBB3-FD15244BB544}" type="sibTrans" cxnId="{EF8BAB9A-3656-4EED-BE73-083BBD72357D}">
      <dgm:prSet/>
      <dgm:spPr/>
      <dgm:t>
        <a:bodyPr/>
        <a:lstStyle/>
        <a:p>
          <a:endParaRPr lang="en-US"/>
        </a:p>
      </dgm:t>
    </dgm:pt>
    <dgm:pt modelId="{8F07B9EB-7710-458D-B836-C4718FD14B40}">
      <dgm:prSet/>
      <dgm:spPr>
        <a:solidFill>
          <a:schemeClr val="accent1">
            <a:lumMod val="75000"/>
          </a:schemeClr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it-IT" dirty="0"/>
            <a:t>Significa anche che ogni produttore di SSD non deve progettare driver di interfaccia specifici. Questo è simile al modo in cui i dispositivi di archiviazione di massa USB sono costruiti per seguire le specifiche della classe dei dispositivi di archiviazione di massa USB e funzionano con tutti i computer, senza bisogno di driver per dispositivo</a:t>
          </a:r>
          <a:endParaRPr lang="en-US" dirty="0"/>
        </a:p>
      </dgm:t>
    </dgm:pt>
    <dgm:pt modelId="{808323F2-8DC2-4116-9677-A9603C4107C9}" type="parTrans" cxnId="{ED66F62F-9976-4080-A50B-EA5B72AD3DDA}">
      <dgm:prSet/>
      <dgm:spPr/>
      <dgm:t>
        <a:bodyPr/>
        <a:lstStyle/>
        <a:p>
          <a:endParaRPr lang="en-US"/>
        </a:p>
      </dgm:t>
    </dgm:pt>
    <dgm:pt modelId="{FCD3738A-4785-4C2B-97D3-5CA7D994F3AC}" type="sibTrans" cxnId="{ED66F62F-9976-4080-A50B-EA5B72AD3DDA}">
      <dgm:prSet/>
      <dgm:spPr/>
      <dgm:t>
        <a:bodyPr/>
        <a:lstStyle/>
        <a:p>
          <a:endParaRPr lang="en-US"/>
        </a:p>
      </dgm:t>
    </dgm:pt>
    <dgm:pt modelId="{1447698B-4962-4EA8-BC4F-383787590886}" type="pres">
      <dgm:prSet presAssocID="{14DBBD62-97BE-412E-BDE8-BBD5E4762D8D}" presName="linear" presStyleCnt="0">
        <dgm:presLayoutVars>
          <dgm:animLvl val="lvl"/>
          <dgm:resizeHandles val="exact"/>
        </dgm:presLayoutVars>
      </dgm:prSet>
      <dgm:spPr/>
    </dgm:pt>
    <dgm:pt modelId="{4F3D16D4-3317-478C-A019-C9D6319CC7C3}" type="pres">
      <dgm:prSet presAssocID="{1157EB5F-7F5A-4367-BA2A-1CBF12FC32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1CB962-9315-4421-98AF-48CC8BA8824B}" type="pres">
      <dgm:prSet presAssocID="{88B50D76-9EC4-4DCF-8ADE-37E6C29B70DD}" presName="spacer" presStyleCnt="0"/>
      <dgm:spPr/>
    </dgm:pt>
    <dgm:pt modelId="{5C1329A0-B596-4245-8AA6-9AF8F92B9B75}" type="pres">
      <dgm:prSet presAssocID="{1FB8D056-79C4-48D6-A502-CABE7E1B61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D72962-E02D-4E7D-A640-836EFFE3844F}" type="pres">
      <dgm:prSet presAssocID="{0269AA61-8893-43CE-B0E1-CBB44019971B}" presName="spacer" presStyleCnt="0"/>
      <dgm:spPr/>
    </dgm:pt>
    <dgm:pt modelId="{973ED492-854A-4959-A8E1-F77D63657ACD}" type="pres">
      <dgm:prSet presAssocID="{F19E84B9-706A-4F7A-AA31-F5E5DC4E7F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D9D1FC-4705-4D2D-9EC0-4F3A827BEEF3}" type="pres">
      <dgm:prSet presAssocID="{E2D70FEA-90C3-43E0-BBB3-FD15244BB544}" presName="spacer" presStyleCnt="0"/>
      <dgm:spPr/>
    </dgm:pt>
    <dgm:pt modelId="{C09EAFED-20B4-454A-91B2-590104A6273E}" type="pres">
      <dgm:prSet presAssocID="{8F07B9EB-7710-458D-B836-C4718FD14B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82B5E22-FE53-41E8-A93B-CFB1BC811CC3}" srcId="{14DBBD62-97BE-412E-BDE8-BBD5E4762D8D}" destId="{1157EB5F-7F5A-4367-BA2A-1CBF12FC32F4}" srcOrd="0" destOrd="0" parTransId="{C8298CC8-0C3E-4BAD-8326-42DC3372710A}" sibTransId="{88B50D76-9EC4-4DCF-8ADE-37E6C29B70DD}"/>
    <dgm:cxn modelId="{EF190224-6423-4ABB-A03E-6D41C11CBBD0}" type="presOf" srcId="{1FB8D056-79C4-48D6-A502-CABE7E1B612F}" destId="{5C1329A0-B596-4245-8AA6-9AF8F92B9B75}" srcOrd="0" destOrd="0" presId="urn:microsoft.com/office/officeart/2005/8/layout/vList2"/>
    <dgm:cxn modelId="{D18FF72C-08EA-420E-B334-589F90845FA0}" type="presOf" srcId="{F19E84B9-706A-4F7A-AA31-F5E5DC4E7F0B}" destId="{973ED492-854A-4959-A8E1-F77D63657ACD}" srcOrd="0" destOrd="0" presId="urn:microsoft.com/office/officeart/2005/8/layout/vList2"/>
    <dgm:cxn modelId="{ED66F62F-9976-4080-A50B-EA5B72AD3DDA}" srcId="{14DBBD62-97BE-412E-BDE8-BBD5E4762D8D}" destId="{8F07B9EB-7710-458D-B836-C4718FD14B40}" srcOrd="3" destOrd="0" parTransId="{808323F2-8DC2-4116-9677-A9603C4107C9}" sibTransId="{FCD3738A-4785-4C2B-97D3-5CA7D994F3AC}"/>
    <dgm:cxn modelId="{86A6E738-9326-465D-8A9D-008A01D4FC18}" type="presOf" srcId="{8F07B9EB-7710-458D-B836-C4718FD14B40}" destId="{C09EAFED-20B4-454A-91B2-590104A6273E}" srcOrd="0" destOrd="0" presId="urn:microsoft.com/office/officeart/2005/8/layout/vList2"/>
    <dgm:cxn modelId="{9A79FE85-688C-4124-9D25-416E8C401EE6}" srcId="{14DBBD62-97BE-412E-BDE8-BBD5E4762D8D}" destId="{1FB8D056-79C4-48D6-A502-CABE7E1B612F}" srcOrd="1" destOrd="0" parTransId="{8FF1E869-E3C6-4869-9C65-DE8B2BBE8835}" sibTransId="{0269AA61-8893-43CE-B0E1-CBB44019971B}"/>
    <dgm:cxn modelId="{EF8BAB9A-3656-4EED-BE73-083BBD72357D}" srcId="{14DBBD62-97BE-412E-BDE8-BBD5E4762D8D}" destId="{F19E84B9-706A-4F7A-AA31-F5E5DC4E7F0B}" srcOrd="2" destOrd="0" parTransId="{D59D259F-146A-43D5-9B17-2677BD7834ED}" sibTransId="{E2D70FEA-90C3-43E0-BBB3-FD15244BB544}"/>
    <dgm:cxn modelId="{5F8C99AE-D457-4C05-81D9-0131419E3BB9}" type="presOf" srcId="{1157EB5F-7F5A-4367-BA2A-1CBF12FC32F4}" destId="{4F3D16D4-3317-478C-A019-C9D6319CC7C3}" srcOrd="0" destOrd="0" presId="urn:microsoft.com/office/officeart/2005/8/layout/vList2"/>
    <dgm:cxn modelId="{C2E93DF6-61E5-4119-8A7E-4D166DD6E167}" type="presOf" srcId="{14DBBD62-97BE-412E-BDE8-BBD5E4762D8D}" destId="{1447698B-4962-4EA8-BC4F-383787590886}" srcOrd="0" destOrd="0" presId="urn:microsoft.com/office/officeart/2005/8/layout/vList2"/>
    <dgm:cxn modelId="{22025650-A5F8-4625-A4D0-9F5CB50745AD}" type="presParOf" srcId="{1447698B-4962-4EA8-BC4F-383787590886}" destId="{4F3D16D4-3317-478C-A019-C9D6319CC7C3}" srcOrd="0" destOrd="0" presId="urn:microsoft.com/office/officeart/2005/8/layout/vList2"/>
    <dgm:cxn modelId="{EBD3F7B2-9FB7-4EE9-92A6-58CE67E80150}" type="presParOf" srcId="{1447698B-4962-4EA8-BC4F-383787590886}" destId="{5C1CB962-9315-4421-98AF-48CC8BA8824B}" srcOrd="1" destOrd="0" presId="urn:microsoft.com/office/officeart/2005/8/layout/vList2"/>
    <dgm:cxn modelId="{E30566E4-CDA6-4BF0-A502-31FD8C25C6F4}" type="presParOf" srcId="{1447698B-4962-4EA8-BC4F-383787590886}" destId="{5C1329A0-B596-4245-8AA6-9AF8F92B9B75}" srcOrd="2" destOrd="0" presId="urn:microsoft.com/office/officeart/2005/8/layout/vList2"/>
    <dgm:cxn modelId="{A6CE4DB7-CD0E-42A7-904C-E9A278CACBB1}" type="presParOf" srcId="{1447698B-4962-4EA8-BC4F-383787590886}" destId="{83D72962-E02D-4E7D-A640-836EFFE3844F}" srcOrd="3" destOrd="0" presId="urn:microsoft.com/office/officeart/2005/8/layout/vList2"/>
    <dgm:cxn modelId="{95D0EBD7-4233-4640-BB36-128573C8758E}" type="presParOf" srcId="{1447698B-4962-4EA8-BC4F-383787590886}" destId="{973ED492-854A-4959-A8E1-F77D63657ACD}" srcOrd="4" destOrd="0" presId="urn:microsoft.com/office/officeart/2005/8/layout/vList2"/>
    <dgm:cxn modelId="{76CF8E75-9444-4A3A-A04F-9F3D3070D3C8}" type="presParOf" srcId="{1447698B-4962-4EA8-BC4F-383787590886}" destId="{0AD9D1FC-4705-4D2D-9EC0-4F3A827BEEF3}" srcOrd="5" destOrd="0" presId="urn:microsoft.com/office/officeart/2005/8/layout/vList2"/>
    <dgm:cxn modelId="{13BAE305-A44C-4DC1-ADDE-63EFB8603C0E}" type="presParOf" srcId="{1447698B-4962-4EA8-BC4F-383787590886}" destId="{C09EAFED-20B4-454A-91B2-590104A627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it"/>
            <a:t>Titolo fase 1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it"/>
            <a:t>Titolo fase 2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it" dirty="0"/>
            <a:t>Descrizione attività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it"/>
            <a:t>Titolo fase 3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it"/>
            <a:t>Titolo fase 4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it"/>
            <a:t>Descrizione attività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D16D4-3317-478C-A019-C9D6319CC7C3}">
      <dsp:nvSpPr>
        <dsp:cNvPr id="0" name=""/>
        <dsp:cNvSpPr/>
      </dsp:nvSpPr>
      <dsp:spPr>
        <a:xfrm>
          <a:off x="0" y="171018"/>
          <a:ext cx="6400800" cy="121775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Storicamente, la maggior parte degli SSD utilizzava bus come SATA, per interfacciarsi con il resto di un sistema informatico. Da quando gli SSD sono diventati disponibili nei mercato, SATA è diventato il modo più tipico per collegare gli SSD nei PC; </a:t>
          </a:r>
          <a:endParaRPr lang="en-US" sz="1400" kern="1200" dirty="0"/>
        </a:p>
      </dsp:txBody>
      <dsp:txXfrm>
        <a:off x="59446" y="230464"/>
        <a:ext cx="6281908" cy="1098858"/>
      </dsp:txXfrm>
    </dsp:sp>
    <dsp:sp modelId="{5C1329A0-B596-4245-8AA6-9AF8F92B9B75}">
      <dsp:nvSpPr>
        <dsp:cNvPr id="0" name=""/>
        <dsp:cNvSpPr/>
      </dsp:nvSpPr>
      <dsp:spPr>
        <a:xfrm>
          <a:off x="0" y="1429089"/>
          <a:ext cx="6400800" cy="121775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tuttavia, SATA è stato progettato principalmente per l'interfacciamento con le unità disco rigido meccaniche (HDD) ed è diventato sempre più inadeguato per le unità SSD, la cui velocità è migliorata nel tempo. </a:t>
          </a:r>
          <a:endParaRPr lang="en-US" sz="1400" kern="1200" dirty="0"/>
        </a:p>
      </dsp:txBody>
      <dsp:txXfrm>
        <a:off x="59446" y="1488535"/>
        <a:ext cx="6281908" cy="1098858"/>
      </dsp:txXfrm>
    </dsp:sp>
    <dsp:sp modelId="{973ED492-854A-4959-A8E1-F77D63657ACD}">
      <dsp:nvSpPr>
        <dsp:cNvPr id="0" name=""/>
        <dsp:cNvSpPr/>
      </dsp:nvSpPr>
      <dsp:spPr>
        <a:xfrm>
          <a:off x="0" y="2687159"/>
          <a:ext cx="6400800" cy="121775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Gli SSD di fascia alta erano stati realizzati utilizzando il bus PCI Express prima di </a:t>
          </a:r>
          <a:r>
            <a:rPr lang="it-IT" sz="1400" kern="1200" dirty="0" err="1"/>
            <a:t>NVMe</a:t>
          </a:r>
          <a:r>
            <a:rPr lang="it-IT" sz="1400" kern="1200" dirty="0"/>
            <a:t>, ma utilizzando interfacce con specifiche non-standard. Standardizzando l'interfaccia degli SSD, i sistemi operativi necessitano solo di un driver di dispositivo comune per funzionare con tutti gli SSD che aderiscono alle specifiche.</a:t>
          </a:r>
          <a:endParaRPr lang="en-US" sz="1400" kern="1200" dirty="0"/>
        </a:p>
      </dsp:txBody>
      <dsp:txXfrm>
        <a:off x="59446" y="2746605"/>
        <a:ext cx="6281908" cy="1098858"/>
      </dsp:txXfrm>
    </dsp:sp>
    <dsp:sp modelId="{C09EAFED-20B4-454A-91B2-590104A6273E}">
      <dsp:nvSpPr>
        <dsp:cNvPr id="0" name=""/>
        <dsp:cNvSpPr/>
      </dsp:nvSpPr>
      <dsp:spPr>
        <a:xfrm>
          <a:off x="0" y="3945230"/>
          <a:ext cx="6400800" cy="121775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Significa anche che ogni produttore di SSD non deve progettare driver di interfaccia specifici. Questo è simile al modo in cui i dispositivi di archiviazione di massa USB sono costruiti per seguire le specifiche della classe dei dispositivi di archiviazione di massa USB e funzionano con tutti i computer, senza bisogno di driver per dispositivo</a:t>
          </a:r>
          <a:endParaRPr lang="en-US" sz="1400" kern="1200" dirty="0"/>
        </a:p>
      </dsp:txBody>
      <dsp:txXfrm>
        <a:off x="59446" y="4004676"/>
        <a:ext cx="6281908" cy="1098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2900" kern="1200"/>
            <a:t>Titolo fase 1</a:t>
          </a:r>
          <a:endParaRPr lang="en-US" sz="2900" kern="1200" dirty="0"/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2900" kern="1200"/>
            <a:t>Titolo fase 2</a:t>
          </a:r>
          <a:endParaRPr lang="en-US" sz="2900" kern="1200" dirty="0"/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 dirty="0"/>
            <a:t>Descrizione attività</a:t>
          </a:r>
          <a:endParaRPr lang="en-US" sz="1900" kern="1200" dirty="0"/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2900" kern="1200"/>
            <a:t>Titolo fase 3</a:t>
          </a:r>
          <a:endParaRPr lang="en-US" sz="2900" kern="1200" dirty="0"/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2900" kern="1200"/>
            <a:t>Titolo fase 4</a:t>
          </a:r>
          <a:endParaRPr lang="en-US" sz="2900" kern="1200" dirty="0"/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900" kern="1200"/>
            <a:t>Descrizione attività</a:t>
          </a:r>
          <a:endParaRPr lang="en-US" sz="1900" kern="1200" dirty="0"/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10/05/2022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734052-D933-4BCC-B6A5-48EFD76F7754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CDBF89-191F-4BB6-A0A5-AE82CFBD06FA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AB5625-64B4-460E-A6D9-369CE1012A9B}" type="datetime1">
              <a:rPr lang="it-IT" noProof="0" smtClean="0"/>
              <a:pPr/>
              <a:t>10/05/2022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D152-3CF4-4A12-82AF-D5B89DAE18A5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B973B550-EAE9-42BF-A7DE-AB698B003719}" type="datetime1">
              <a:rPr lang="it-IT" smtClean="0"/>
              <a:pPr/>
              <a:t>10/05/2022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DBFB90-286B-4CDB-A537-E7766944BBAA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7A6CF1-12FE-4BE3-BB63-C2344989F7C5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2CC9C2-6E71-4474-A4C0-C6B34CDA8882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3B478-ACB0-4EE2-AD22-6C44567486AE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56CDCEB-3746-40FA-A774-AE430F8D6A09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SSD NVME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Argomento trattato da Vincenzo Faiella, Davide Genovese e Luca </a:t>
            </a:r>
            <a:r>
              <a:rPr lang="it-IT" dirty="0" err="1"/>
              <a:t>Rongo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62BAE7B-C3AD-C41D-FB4A-31A3777F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pPr algn="ctr"/>
            <a:r>
              <a:rPr lang="it-IT" dirty="0"/>
              <a:t>Che cosa sono?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45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it-IT" u="sng" dirty="0"/>
              <a:t>Cosa è l’NVME?</a:t>
            </a:r>
          </a:p>
        </p:txBody>
      </p:sp>
      <p:pic>
        <p:nvPicPr>
          <p:cNvPr id="1026" name="Picture 2" descr="Acquista 980 PRO PCle 4.0 NVMe M.2 SSD MZ-V8P2T0BW | Samsung Italia">
            <a:extLst>
              <a:ext uri="{FF2B5EF4-FFF2-40B4-BE49-F238E27FC236}">
                <a16:creationId xmlns:a16="http://schemas.microsoft.com/office/drawing/2014/main" id="{32F61D22-F7EE-59E5-D8A3-BDF7FD72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223453"/>
            <a:ext cx="4343400" cy="34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gnaposto contenuto 1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/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Una </a:t>
            </a:r>
            <a:r>
              <a:rPr lang="it-IT" sz="1400" b="1" dirty="0" err="1"/>
              <a:t>NVMe</a:t>
            </a:r>
            <a:r>
              <a:rPr lang="it-IT" sz="1400" b="1" dirty="0"/>
              <a:t> (Non-Volatile Memory express) </a:t>
            </a:r>
            <a:r>
              <a:rPr lang="it-IT" sz="1400" dirty="0"/>
              <a:t>è un protocollo di trasferimento per accedere ai dati velocemente da dispositivi di storage con memoria flash ad alta velocità del computer. </a:t>
            </a:r>
          </a:p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Viene anche detta  </a:t>
            </a:r>
            <a:r>
              <a:rPr lang="it-IT" sz="1400" b="1" dirty="0"/>
              <a:t>Non-Volatile Memory Host Controller Interface </a:t>
            </a:r>
            <a:r>
              <a:rPr lang="it-IT" sz="1400" b="1" dirty="0" err="1"/>
              <a:t>Specification</a:t>
            </a:r>
            <a:r>
              <a:rPr lang="it-IT" sz="1400" b="1" dirty="0"/>
              <a:t> (NVMHCIS)</a:t>
            </a:r>
          </a:p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400" b="1" dirty="0"/>
          </a:p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È di importanza vitale per una </a:t>
            </a:r>
            <a:r>
              <a:rPr lang="it-IT" sz="1400" dirty="0" err="1"/>
              <a:t>Modern</a:t>
            </a:r>
            <a:r>
              <a:rPr lang="it-IT" sz="1400" dirty="0"/>
              <a:t> Data Experience (sarebbero dati che vengono incorporati direttamente nel sistema operativo per facilitare molte operazioni).</a:t>
            </a:r>
          </a:p>
          <a:p>
            <a:pPr rtl="0">
              <a:spcAft>
                <a:spcPts val="600"/>
              </a:spcAft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20FC851-1961-93E7-59A7-4FC25109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pPr algn="ctr"/>
            <a:r>
              <a:rPr lang="it-IT" dirty="0"/>
              <a:t>La storia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712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it-IT" u="sng" dirty="0"/>
              <a:t>La storia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CEB19-D564-9872-35FD-974FD72AC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it-IT" sz="1300" dirty="0"/>
              <a:t>La </a:t>
            </a:r>
            <a:r>
              <a:rPr lang="it-IT" sz="1300" dirty="0" err="1"/>
              <a:t>NVMe</a:t>
            </a:r>
            <a:r>
              <a:rPr lang="it-IT" sz="1300" dirty="0"/>
              <a:t> è nata su di un developer forum dell’Intel del 2007, presentata come un protocollo a lato del </a:t>
            </a:r>
            <a:r>
              <a:rPr lang="it-IT" sz="1300" dirty="0" err="1"/>
              <a:t>host</a:t>
            </a:r>
            <a:r>
              <a:rPr lang="it-IT" sz="1300" dirty="0"/>
              <a:t> e proposto per avere una </a:t>
            </a:r>
            <a:r>
              <a:rPr lang="en-US" sz="1300" dirty="0"/>
              <a:t>Open NAND Flash Interface Working Group (ONFI) </a:t>
            </a:r>
            <a:r>
              <a:rPr lang="en-US" sz="1300" dirty="0" err="1"/>
              <a:t>sul</a:t>
            </a:r>
            <a:r>
              <a:rPr lang="en-US" sz="1300" dirty="0"/>
              <a:t> </a:t>
            </a:r>
            <a:r>
              <a:rPr lang="en-US" sz="1300" dirty="0" err="1"/>
              <a:t>lato</a:t>
            </a:r>
            <a:r>
              <a:rPr lang="en-US" sz="1300" dirty="0"/>
              <a:t> </a:t>
            </a:r>
            <a:r>
              <a:rPr lang="en-US" sz="1300" dirty="0" err="1"/>
              <a:t>dei</a:t>
            </a:r>
            <a:r>
              <a:rPr lang="en-US" sz="1300" dirty="0"/>
              <a:t> chip di </a:t>
            </a:r>
            <a:r>
              <a:rPr lang="en-US" sz="1300" dirty="0" err="1"/>
              <a:t>memoria</a:t>
            </a:r>
            <a:r>
              <a:rPr lang="en-US" sz="1300" dirty="0"/>
              <a:t>.</a:t>
            </a:r>
          </a:p>
          <a:p>
            <a:r>
              <a:rPr lang="en-US" sz="1300" dirty="0"/>
              <a:t> Si </a:t>
            </a:r>
            <a:r>
              <a:rPr lang="en-US" sz="1300" dirty="0" err="1"/>
              <a:t>iniziò</a:t>
            </a:r>
            <a:r>
              <a:rPr lang="en-US" sz="1300" dirty="0"/>
              <a:t> a </a:t>
            </a:r>
            <a:r>
              <a:rPr lang="en-US" sz="1300" dirty="0" err="1"/>
              <a:t>lavorare</a:t>
            </a:r>
            <a:r>
              <a:rPr lang="en-US" sz="1300" dirty="0"/>
              <a:t> </a:t>
            </a:r>
            <a:r>
              <a:rPr lang="en-US" sz="1300" dirty="0" err="1"/>
              <a:t>sul</a:t>
            </a:r>
            <a:r>
              <a:rPr lang="en-US" sz="1300" dirty="0"/>
              <a:t> Progetto </a:t>
            </a:r>
            <a:r>
              <a:rPr lang="en-US" sz="1300" dirty="0" err="1"/>
              <a:t>nella</a:t>
            </a:r>
            <a:r>
              <a:rPr lang="en-US" sz="1300" dirty="0"/>
              <a:t> </a:t>
            </a:r>
            <a:r>
              <a:rPr lang="en-US" sz="1300" dirty="0" err="1"/>
              <a:t>seconda</a:t>
            </a:r>
            <a:r>
              <a:rPr lang="en-US" sz="1300" dirty="0"/>
              <a:t> </a:t>
            </a:r>
            <a:r>
              <a:rPr lang="en-US" sz="1300" dirty="0" err="1"/>
              <a:t>metà</a:t>
            </a:r>
            <a:r>
              <a:rPr lang="en-US" sz="1300" dirty="0"/>
              <a:t> del 2009. A </a:t>
            </a:r>
            <a:r>
              <a:rPr lang="en-US" sz="1300" dirty="0" err="1"/>
              <a:t>lavorarci</a:t>
            </a:r>
            <a:r>
              <a:rPr lang="en-US" sz="1300" dirty="0"/>
              <a:t>, ci </a:t>
            </a:r>
            <a:r>
              <a:rPr lang="en-US" sz="1300" dirty="0" err="1"/>
              <a:t>fù</a:t>
            </a:r>
            <a:r>
              <a:rPr lang="en-US" sz="1300" dirty="0"/>
              <a:t> la NVM Express Workgroup </a:t>
            </a:r>
            <a:r>
              <a:rPr lang="en-US" sz="1300" dirty="0" err="1"/>
              <a:t>che</a:t>
            </a:r>
            <a:r>
              <a:rPr lang="en-US" sz="1300" dirty="0"/>
              <a:t> </a:t>
            </a:r>
            <a:r>
              <a:rPr lang="en-US" sz="1300" dirty="0" err="1"/>
              <a:t>consisteva</a:t>
            </a:r>
            <a:r>
              <a:rPr lang="en-US" sz="1300" dirty="0"/>
              <a:t> in </a:t>
            </a:r>
            <a:r>
              <a:rPr lang="en-US" sz="1300" dirty="0" err="1"/>
              <a:t>più</a:t>
            </a:r>
            <a:r>
              <a:rPr lang="en-US" sz="1300" dirty="0"/>
              <a:t> di 90 compagnie, </a:t>
            </a:r>
            <a:r>
              <a:rPr lang="en-US" sz="1300" dirty="0" err="1"/>
              <a:t>che</a:t>
            </a:r>
            <a:r>
              <a:rPr lang="en-US" sz="1300" dirty="0"/>
              <a:t> </a:t>
            </a:r>
            <a:r>
              <a:rPr lang="en-US" sz="1300" dirty="0" err="1"/>
              <a:t>completarono</a:t>
            </a:r>
            <a:r>
              <a:rPr lang="en-US" sz="1300" dirty="0"/>
              <a:t> il </a:t>
            </a:r>
            <a:r>
              <a:rPr lang="en-US" sz="1300" dirty="0" err="1"/>
              <a:t>lavoro</a:t>
            </a:r>
            <a:r>
              <a:rPr lang="en-US" sz="1300" dirty="0"/>
              <a:t> </a:t>
            </a:r>
            <a:r>
              <a:rPr lang="en-US" sz="1300" dirty="0" err="1"/>
              <a:t>della</a:t>
            </a:r>
            <a:r>
              <a:rPr lang="en-US" sz="1300" dirty="0"/>
              <a:t> </a:t>
            </a:r>
            <a:r>
              <a:rPr lang="en-US" sz="1300" dirty="0" err="1"/>
              <a:t>versione</a:t>
            </a:r>
            <a:r>
              <a:rPr lang="en-US" sz="1300" dirty="0"/>
              <a:t> 1.0 </a:t>
            </a:r>
            <a:r>
              <a:rPr lang="en-US" sz="1300" dirty="0" err="1"/>
              <a:t>della</a:t>
            </a:r>
            <a:r>
              <a:rPr lang="en-US" sz="1300" dirty="0"/>
              <a:t> NVMHCI.</a:t>
            </a:r>
          </a:p>
          <a:p>
            <a:r>
              <a:rPr lang="en-US" sz="1300" dirty="0"/>
              <a:t>Nell' Agosto del 2012 </a:t>
            </a:r>
            <a:r>
              <a:rPr lang="en-US" sz="1300" dirty="0" err="1"/>
              <a:t>sono</a:t>
            </a:r>
            <a:r>
              <a:rPr lang="en-US" sz="1300" dirty="0"/>
              <a:t> </a:t>
            </a:r>
            <a:r>
              <a:rPr lang="en-US" sz="1300" dirty="0" err="1"/>
              <a:t>stati</a:t>
            </a:r>
            <a:r>
              <a:rPr lang="en-US" sz="1300" dirty="0"/>
              <a:t> </a:t>
            </a:r>
            <a:r>
              <a:rPr lang="en-US" sz="1300" dirty="0" err="1"/>
              <a:t>commercializzati</a:t>
            </a:r>
            <a:r>
              <a:rPr lang="en-US" sz="1300" dirty="0"/>
              <a:t> I </a:t>
            </a:r>
            <a:r>
              <a:rPr lang="en-US" sz="1300" dirty="0" err="1"/>
              <a:t>primi</a:t>
            </a:r>
            <a:r>
              <a:rPr lang="en-US" sz="1300" dirty="0"/>
              <a:t> chipset </a:t>
            </a:r>
            <a:r>
              <a:rPr lang="en-US" sz="1300" dirty="0" err="1"/>
              <a:t>NVMe</a:t>
            </a:r>
            <a:r>
              <a:rPr lang="en-US" sz="1300" dirty="0"/>
              <a:t> </a:t>
            </a:r>
            <a:r>
              <a:rPr lang="en-US" sz="1300" dirty="0" err="1"/>
              <a:t>dalla</a:t>
            </a:r>
            <a:r>
              <a:rPr lang="en-US" sz="1300" dirty="0"/>
              <a:t> Integrated Device Technology.</a:t>
            </a:r>
          </a:p>
          <a:p>
            <a:r>
              <a:rPr lang="it-IT" sz="1300" dirty="0"/>
              <a:t>Nel marzo 2014, il gruppo è stato costituito per diventare NVM Express Inc., che a novembre 2014 è composta da oltre 65 società di tutto il settore.</a:t>
            </a:r>
          </a:p>
          <a:p>
            <a:r>
              <a:rPr lang="it-IT" sz="1300" dirty="0" err="1"/>
              <a:t>NVMe</a:t>
            </a:r>
            <a:r>
              <a:rPr lang="it-IT" sz="1300" dirty="0"/>
              <a:t> Host Memory Buffer (HMB) aggiunto nella versione 1.2 della specifica </a:t>
            </a:r>
            <a:r>
              <a:rPr lang="it-IT" sz="1300" dirty="0" err="1"/>
              <a:t>NVMe</a:t>
            </a:r>
            <a:r>
              <a:rPr lang="it-IT" sz="1300" dirty="0"/>
              <a:t>. L'HMB consente agli SSD di utilizzare la DRAM </a:t>
            </a:r>
            <a:r>
              <a:rPr lang="it-IT" sz="1300" dirty="0" err="1"/>
              <a:t>dell'host</a:t>
            </a:r>
            <a:r>
              <a:rPr lang="it-IT" sz="1300" dirty="0"/>
              <a:t>, che può migliorare le prestazioni di I/O per gli SSD senza DRAM.</a:t>
            </a:r>
            <a:endParaRPr lang="en-US" sz="1300" dirty="0"/>
          </a:p>
          <a:p>
            <a:endParaRPr lang="it-IT" sz="1300" dirty="0"/>
          </a:p>
        </p:txBody>
      </p:sp>
      <p:pic>
        <p:nvPicPr>
          <p:cNvPr id="2056" name="Picture 8" descr="Miglior SSD M2 NVMe più veloce: Sabrent Rocket 4 Plus vs Samsung 980 PRO vs  Crucial P5 Plus">
            <a:extLst>
              <a:ext uri="{FF2B5EF4-FFF2-40B4-BE49-F238E27FC236}">
                <a16:creationId xmlns:a16="http://schemas.microsoft.com/office/drawing/2014/main" id="{70589BA9-2EB6-3878-EE16-70207717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2739231"/>
            <a:ext cx="4343400" cy="244316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51994C3-2D8C-FF3D-0558-8D485AA4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pPr algn="ctr"/>
            <a:r>
              <a:rPr lang="it-IT" dirty="0"/>
              <a:t>Background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369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/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it-IT" u="sng" dirty="0"/>
              <a:t>Background: I bus prima delle </a:t>
            </a:r>
            <a:r>
              <a:rPr lang="it-IT" u="sng" dirty="0" err="1"/>
              <a:t>NVMe</a:t>
            </a:r>
            <a:endParaRPr lang="it-IT" u="sng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FA6EB9-B89C-201F-97D8-1AEE118A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/>
          <a:p>
            <a:r>
              <a:rPr lang="en-US" dirty="0" err="1"/>
              <a:t>Kakabula</a:t>
            </a:r>
            <a:r>
              <a:rPr lang="en-US" dirty="0"/>
              <a:t> </a:t>
            </a:r>
            <a:r>
              <a:rPr lang="en-US" dirty="0" err="1"/>
              <a:t>sempronio</a:t>
            </a:r>
            <a:r>
              <a:rPr lang="en-US" dirty="0"/>
              <a:t> lorem ipsum </a:t>
            </a:r>
            <a:r>
              <a:rPr lang="en-US" dirty="0" err="1"/>
              <a:t>kakatula</a:t>
            </a:r>
            <a:r>
              <a:rPr lang="en-US" dirty="0"/>
              <a:t> </a:t>
            </a:r>
          </a:p>
        </p:txBody>
      </p:sp>
      <p:graphicFrame>
        <p:nvGraphicFramePr>
          <p:cNvPr id="9" name="Segnaposto contenuto 6">
            <a:extLst>
              <a:ext uri="{FF2B5EF4-FFF2-40B4-BE49-F238E27FC236}">
                <a16:creationId xmlns:a16="http://schemas.microsoft.com/office/drawing/2014/main" id="{A3ACF306-FAAC-D012-2C3D-E3B0ED95B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33176"/>
              </p:ext>
            </p:extLst>
          </p:nvPr>
        </p:nvGraphicFramePr>
        <p:xfrm>
          <a:off x="760412" y="7620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810C301-1ED8-7434-F1C2-8D89516D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r>
              <a:rPr lang="it-IT" dirty="0"/>
              <a:t>Funzionamento e specifiche dell’ </a:t>
            </a:r>
            <a:r>
              <a:rPr lang="it-IT" dirty="0" err="1"/>
              <a:t>NVMe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25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" dirty="0"/>
              <a:t>Layout titolo e contenuto con SmartArt</a:t>
            </a:r>
          </a:p>
        </p:txBody>
      </p:sp>
      <p:graphicFrame>
        <p:nvGraphicFramePr>
          <p:cNvPr id="9" name="Segnaposto contenuto 8" descr="Elenco di processi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544601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0</TotalTime>
  <Words>514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Candara</vt:lpstr>
      <vt:lpstr>Consolas</vt:lpstr>
      <vt:lpstr>Wingdings</vt:lpstr>
      <vt:lpstr>Informatica 16x9</vt:lpstr>
      <vt:lpstr>SSD NVME</vt:lpstr>
      <vt:lpstr>Che cosa sono? </vt:lpstr>
      <vt:lpstr>Cosa è l’NVME?</vt:lpstr>
      <vt:lpstr>La storia </vt:lpstr>
      <vt:lpstr>La storia</vt:lpstr>
      <vt:lpstr>Background </vt:lpstr>
      <vt:lpstr>Background: I bus prima delle NVMe</vt:lpstr>
      <vt:lpstr>Funzionamento e specifiche dell’ NVMe </vt:lpstr>
      <vt:lpstr>Layout titolo e contenuto con SmartArt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NVME</dc:title>
  <dc:creator>Vincenzo Faiella</dc:creator>
  <cp:lastModifiedBy>Vincenzo Faiella</cp:lastModifiedBy>
  <cp:revision>1</cp:revision>
  <dcterms:created xsi:type="dcterms:W3CDTF">2022-05-10T13:28:30Z</dcterms:created>
  <dcterms:modified xsi:type="dcterms:W3CDTF">2022-05-10T15:33:14Z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